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20"/>
  </p:notesMasterIdLst>
  <p:handoutMasterIdLst>
    <p:handoutMasterId r:id="rId21"/>
  </p:handoutMasterIdLst>
  <p:sldIdLst>
    <p:sldId id="261" r:id="rId5"/>
    <p:sldId id="280" r:id="rId6"/>
    <p:sldId id="273" r:id="rId7"/>
    <p:sldId id="286" r:id="rId8"/>
    <p:sldId id="306" r:id="rId9"/>
    <p:sldId id="315" r:id="rId10"/>
    <p:sldId id="317" r:id="rId11"/>
    <p:sldId id="318" r:id="rId12"/>
    <p:sldId id="319" r:id="rId13"/>
    <p:sldId id="322" r:id="rId14"/>
    <p:sldId id="320" r:id="rId15"/>
    <p:sldId id="321" r:id="rId16"/>
    <p:sldId id="325" r:id="rId17"/>
    <p:sldId id="323" r:id="rId18"/>
    <p:sldId id="32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034" autoAdjust="0"/>
  </p:normalViewPr>
  <p:slideViewPr>
    <p:cSldViewPr>
      <p:cViewPr varScale="1">
        <p:scale>
          <a:sx n="110" d="100"/>
          <a:sy n="110" d="100"/>
        </p:scale>
        <p:origin x="672" y="176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7/24/22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7/24/22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929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ANALYIS ON UBER PICKUPS IN NEW YORK CITY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3962400"/>
            <a:ext cx="4072586" cy="17983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ACD3F-5B79-D87F-BF9E-394C850BAF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2323-5C47-434E-9255-4FA614AA17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D41C-0EA5-C26C-7C72-4AE9E9A7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9963150" cy="1499616"/>
          </a:xfrm>
        </p:spPr>
        <p:txBody>
          <a:bodyPr/>
          <a:lstStyle/>
          <a:p>
            <a:r>
              <a:rPr lang="en-US" dirty="0"/>
              <a:t>SCATTER PLOT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F1972-E793-7D5E-9586-9A73213D25E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D43F8-6FEE-47F4-F043-CFC29CC3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58967"/>
            <a:ext cx="10134600" cy="46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26058-86E6-735B-16D0-CDE041972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62E9A-F088-6638-E6E2-33AFE9EB61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655081-672C-11B7-D8D5-FD538932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9963150" cy="1499616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0E9F4-3E8A-C948-4306-F79BC2F2B27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6BD7B-B05B-65F7-3F2B-0C2B97D9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94" y="1750847"/>
            <a:ext cx="4099915" cy="38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A689C1-614D-EE9A-685E-CE117660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697505"/>
            <a:ext cx="4351397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B6BF9E-6CF9-1997-0AA3-D63346DD3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D88E4-AC69-7C5C-54FF-E0785C5806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1D8045-ED9D-BFD1-2B1D-F77D7476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36"/>
            <a:ext cx="9963150" cy="1499616"/>
          </a:xfrm>
        </p:spPr>
        <p:txBody>
          <a:bodyPr/>
          <a:lstStyle/>
          <a:p>
            <a:r>
              <a:rPr lang="en-US" dirty="0"/>
              <a:t>LINE PLOT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D4A31-149A-394B-08F5-6A490966A6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76F53-88B6-2B15-853F-0D3F8200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59" y="1793652"/>
            <a:ext cx="4796970" cy="4093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8829E2-1D09-DAB6-61B1-F5CC7CE2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395" y="1793652"/>
            <a:ext cx="5227773" cy="40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2B070-B4CD-5ECD-C4C2-48656631B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6E49-E66B-275C-3F5A-BAE2D44965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89CE83-7764-7364-88EC-027D0CB8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01935"/>
            <a:ext cx="9963150" cy="1499616"/>
          </a:xfrm>
        </p:spPr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70F75-045C-B3FE-5432-99AFD2A443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9F4FF-021A-4948-B687-9A38C379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3105215" cy="46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EFE7-CB3E-FA28-4B44-2D48302E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08F42-DAFA-202D-111D-E9F5CCBF3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AC02DBA0-0A96-A80A-F0EF-97BDD036807D}"/>
              </a:ext>
            </a:extLst>
          </p:cNvPr>
          <p:cNvSpPr txBox="1">
            <a:spLocks/>
          </p:cNvSpPr>
          <p:nvPr/>
        </p:nvSpPr>
        <p:spPr>
          <a:xfrm>
            <a:off x="529979" y="1723053"/>
            <a:ext cx="10288693" cy="43464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668A284A-17A6-D1F6-2A9A-3881684B704A}"/>
              </a:ext>
            </a:extLst>
          </p:cNvPr>
          <p:cNvSpPr txBox="1">
            <a:spLocks/>
          </p:cNvSpPr>
          <p:nvPr/>
        </p:nvSpPr>
        <p:spPr>
          <a:xfrm>
            <a:off x="548640" y="1752600"/>
            <a:ext cx="10288693" cy="4575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the city of New York, Manhattan had the highest market share</a:t>
            </a:r>
          </a:p>
          <a:p>
            <a:r>
              <a:rPr lang="en-US" sz="2400" dirty="0"/>
              <a:t>During the weekdays, people tend to travel more on Thursday and Friday</a:t>
            </a:r>
          </a:p>
          <a:p>
            <a:r>
              <a:rPr lang="en-US" sz="2400" dirty="0"/>
              <a:t>During the weekend, people tend to travel more on Saturday</a:t>
            </a:r>
          </a:p>
          <a:p>
            <a:r>
              <a:rPr lang="en-US" sz="2400" dirty="0"/>
              <a:t>Highest pickups are observed in the morning time from 7:00AM-11:00AM and from 3:00PM – 8:00PM in the working days</a:t>
            </a:r>
          </a:p>
          <a:p>
            <a:r>
              <a:rPr lang="en-US" sz="2400" dirty="0"/>
              <a:t>During the holiday season, we observe more pickups in the time range of 1:00AM-6:00AM than a normal day</a:t>
            </a:r>
          </a:p>
          <a:p>
            <a:r>
              <a:rPr lang="en-US" sz="2400" dirty="0"/>
              <a:t>Temperature plays a big role in deciding the number of pickups </a:t>
            </a:r>
          </a:p>
          <a:p>
            <a:endParaRPr lang="en-US" sz="240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16D280B5-464C-8BAD-C360-7066B43C8C03}"/>
              </a:ext>
            </a:extLst>
          </p:cNvPr>
          <p:cNvSpPr txBox="1">
            <a:spLocks/>
          </p:cNvSpPr>
          <p:nvPr/>
        </p:nvSpPr>
        <p:spPr>
          <a:xfrm>
            <a:off x="548640" y="1764792"/>
            <a:ext cx="10288693" cy="4575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 the city of New York, Manhattan had the highest market share</a:t>
            </a:r>
          </a:p>
          <a:p>
            <a:r>
              <a:rPr lang="en-US" sz="2400" dirty="0"/>
              <a:t>During the weekdays, people tend to travel more on Thursday and Friday</a:t>
            </a:r>
          </a:p>
          <a:p>
            <a:r>
              <a:rPr lang="en-US" sz="2400" dirty="0"/>
              <a:t>During the weekend, people tend to travel more on Saturday</a:t>
            </a:r>
          </a:p>
          <a:p>
            <a:r>
              <a:rPr lang="en-US" sz="2400" dirty="0"/>
              <a:t>Highest pickups are observed in the morning time from 7:00AM-11:00AM and from 3:00PM – 8:00PM in the working days</a:t>
            </a:r>
          </a:p>
          <a:p>
            <a:r>
              <a:rPr lang="en-US" sz="2400" dirty="0"/>
              <a:t>During the holiday season, we observe more pickups in the time range of 1:00AM-6:00AM than a normal day</a:t>
            </a:r>
          </a:p>
          <a:p>
            <a:r>
              <a:rPr lang="en-US" sz="2400" dirty="0"/>
              <a:t>Temperature plays a big role in deciding the number of pickups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84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81E7-35B2-BC07-547E-8E4D4847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C6C4A9-7774-AD88-E3C1-8168EAA17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714E6E6-F926-DA33-38C0-38184364C687}"/>
              </a:ext>
            </a:extLst>
          </p:cNvPr>
          <p:cNvSpPr txBox="1">
            <a:spLocks/>
          </p:cNvSpPr>
          <p:nvPr/>
        </p:nvSpPr>
        <p:spPr>
          <a:xfrm>
            <a:off x="548640" y="1764792"/>
            <a:ext cx="10288693" cy="45750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Week Days - Introduce concept of peak hour bonus per ride</a:t>
            </a:r>
          </a:p>
          <a:p>
            <a:r>
              <a:rPr lang="en-US" sz="2400" dirty="0"/>
              <a:t>Holidays/Weekends - Introduce concept of holiday bonus per ride</a:t>
            </a:r>
          </a:p>
          <a:p>
            <a:r>
              <a:rPr lang="en-US" sz="2400" dirty="0"/>
              <a:t>Planning ahead for any type of weather changes in the recent months</a:t>
            </a:r>
          </a:p>
          <a:p>
            <a:r>
              <a:rPr lang="en-US" sz="2400" dirty="0"/>
              <a:t>Based on the predictions of the weather changes we can start a “Weather Shield” program for 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10323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75654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presentation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20678" y="2034073"/>
            <a:ext cx="4807864" cy="3278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806682" y="2034072"/>
            <a:ext cx="4807864" cy="373123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sz="2800" dirty="0"/>
              <a:t>WHAT’S THE DATA ABOUT ?</a:t>
            </a:r>
          </a:p>
          <a:p>
            <a:pPr marL="514350" indent="-514350">
              <a:buAutoNum type="arabicParenR"/>
            </a:pPr>
            <a:r>
              <a:rPr lang="en-US" sz="2800" dirty="0"/>
              <a:t> WHAT ARE THE FACTORS THAT DECIDE THE PICKUPS?</a:t>
            </a:r>
          </a:p>
          <a:p>
            <a:pPr marL="514350" indent="-514350">
              <a:buAutoNum type="arabicParenR"/>
            </a:pPr>
            <a:r>
              <a:rPr lang="en-US" sz="2800" dirty="0"/>
              <a:t>WHAT ARE THE TRENDS OBSERVED IN THE DATA?</a:t>
            </a:r>
          </a:p>
          <a:p>
            <a:pPr marL="514350" indent="-514350">
              <a:buAutoNum type="arabicParenR"/>
            </a:pPr>
            <a:r>
              <a:rPr lang="en-US" sz="2800" dirty="0"/>
              <a:t>CONCLUSION AND RECOMMENDATION</a:t>
            </a:r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information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Uber pickups data of New York</a:t>
            </a:r>
          </a:p>
          <a:p>
            <a:r>
              <a:rPr lang="en-US" sz="2400" dirty="0"/>
              <a:t>Data of 5 boroughs has been provided: Manhattan, Bronx, Staten Island, EWR and Queens</a:t>
            </a:r>
          </a:p>
          <a:p>
            <a:r>
              <a:rPr lang="en-US" sz="2400" dirty="0"/>
              <a:t>Approximately 29,000 rows and 14 columns in the dataset</a:t>
            </a:r>
          </a:p>
          <a:p>
            <a:r>
              <a:rPr lang="en-US" sz="2400" dirty="0"/>
              <a:t>Contains demographic, weather, holidays and time data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9963150" cy="1499616"/>
          </a:xfrm>
        </p:spPr>
        <p:txBody>
          <a:bodyPr/>
          <a:lstStyle/>
          <a:p>
            <a:r>
              <a:rPr lang="en-US" dirty="0"/>
              <a:t>BAR CHART CORRELATION 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A0891-21A1-FCAC-4776-5857CECE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40" y="1295400"/>
            <a:ext cx="8102392" cy="48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954" y="609600"/>
            <a:ext cx="7413331" cy="6248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7039" y="1828800"/>
            <a:ext cx="3175361" cy="274320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1. Manhattan: 72.6%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2. Brooklyn: 12.6%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3. Queens: 9.4%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4. EWR: 0%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5. Staten Island: 0%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01C63B7-9764-4F1D-0E60-B4ACCB8FD784}"/>
              </a:ext>
            </a:extLst>
          </p:cNvPr>
          <p:cNvSpPr txBox="1">
            <a:spLocks/>
          </p:cNvSpPr>
          <p:nvPr/>
        </p:nvSpPr>
        <p:spPr>
          <a:xfrm>
            <a:off x="838200" y="443484"/>
            <a:ext cx="678180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MARKET SHARE OF DIFFERENT BOROUGHS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A704E-8458-5950-ED57-1E0C7915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752600"/>
            <a:ext cx="5410200" cy="487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9963150" cy="1499616"/>
          </a:xfrm>
        </p:spPr>
        <p:txBody>
          <a:bodyPr/>
          <a:lstStyle/>
          <a:p>
            <a:r>
              <a:rPr lang="en-US" dirty="0"/>
              <a:t>Box plot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786CC-145A-04C8-196B-5C918DA3D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22" y="1596032"/>
            <a:ext cx="6740893" cy="4755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BC2117-6B5A-1AFD-23E4-F457A8838554}"/>
              </a:ext>
            </a:extLst>
          </p:cNvPr>
          <p:cNvSpPr txBox="1"/>
          <p:nvPr/>
        </p:nvSpPr>
        <p:spPr>
          <a:xfrm>
            <a:off x="8150137" y="2652506"/>
            <a:ext cx="4479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Median: 2300 </a:t>
            </a:r>
          </a:p>
          <a:p>
            <a:r>
              <a:rPr lang="en-US" dirty="0">
                <a:solidFill>
                  <a:schemeClr val="bg1"/>
                </a:solidFill>
              </a:rPr>
              <a:t>2. 25th percentile: 1100</a:t>
            </a:r>
          </a:p>
          <a:p>
            <a:r>
              <a:rPr lang="en-US" dirty="0">
                <a:solidFill>
                  <a:schemeClr val="bg1"/>
                </a:solidFill>
              </a:rPr>
              <a:t>3. 50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percentile : 2300</a:t>
            </a:r>
          </a:p>
          <a:p>
            <a:r>
              <a:rPr lang="en-US" dirty="0">
                <a:solidFill>
                  <a:schemeClr val="bg1"/>
                </a:solidFill>
              </a:rPr>
              <a:t>4. 75th percentile: 3200</a:t>
            </a:r>
          </a:p>
        </p:txBody>
      </p:sp>
    </p:spTree>
    <p:extLst>
      <p:ext uri="{BB962C8B-B14F-4D97-AF65-F5344CB8AC3E}">
        <p14:creationId xmlns:p14="http://schemas.microsoft.com/office/powerpoint/2010/main" val="286764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A58377-159B-CE9F-BB18-AF82E87132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43332-3E38-FCD9-B0D9-3119EF0AA7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C06AC-903C-E970-DC4F-EC74914F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266700"/>
            <a:ext cx="9963150" cy="1499616"/>
          </a:xfrm>
        </p:spPr>
        <p:txBody>
          <a:bodyPr/>
          <a:lstStyle/>
          <a:p>
            <a:r>
              <a:rPr lang="en-US" dirty="0"/>
              <a:t>Bar chart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81F12-B0E4-6B73-0574-C722249992E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9C806E-A0A8-783C-F936-D07A0503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40" y="1766316"/>
            <a:ext cx="8550859" cy="427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527448-48AD-054D-924A-E53DD5DD9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186C-DEE8-5A4E-7A0A-0F6C673A25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B71E5-496B-6F47-E365-0804B366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484"/>
            <a:ext cx="9963150" cy="1499616"/>
          </a:xfrm>
        </p:spPr>
        <p:txBody>
          <a:bodyPr/>
          <a:lstStyle/>
          <a:p>
            <a:r>
              <a:rPr lang="en-US" dirty="0"/>
              <a:t>HEAT MAP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E64DA-AA25-FC87-E5AC-75764CC1EE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CD7BB-831A-CE3D-B3E4-7751B9BB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6168"/>
            <a:ext cx="7010400" cy="49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4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CF8B8-5314-E926-CD1C-3B72CB901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05506-E849-4C02-D466-05A2CFAF1D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131B8-CFFA-9D34-D0B8-B5CBF980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68"/>
            <a:ext cx="9963150" cy="1499616"/>
          </a:xfrm>
        </p:spPr>
        <p:txBody>
          <a:bodyPr/>
          <a:lstStyle/>
          <a:p>
            <a:r>
              <a:rPr lang="en-US" dirty="0"/>
              <a:t>Double bar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1DD5C-E643-81DA-0EDE-987E9C837C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786765-3C2B-4261-D330-93C71B06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31" y="1219200"/>
            <a:ext cx="9994594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0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213</TotalTime>
  <Words>403</Words>
  <Application>Microsoft Macintosh PowerPoint</Application>
  <PresentationFormat>Widescreen</PresentationFormat>
  <Paragraphs>60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ModernClassicBlock-3</vt:lpstr>
      <vt:lpstr>DATA ANALYIS ON UBER PICKUPS IN NEW YORK CITY </vt:lpstr>
      <vt:lpstr>Outline of the presentation</vt:lpstr>
      <vt:lpstr>Data set information </vt:lpstr>
      <vt:lpstr>BAR CHART CORRELATION  </vt:lpstr>
      <vt:lpstr>PowerPoint Presentation</vt:lpstr>
      <vt:lpstr>Box plot </vt:lpstr>
      <vt:lpstr>Bar chart </vt:lpstr>
      <vt:lpstr>HEAT MAP </vt:lpstr>
      <vt:lpstr>Double bar chart</vt:lpstr>
      <vt:lpstr>SCATTER PLOT </vt:lpstr>
      <vt:lpstr>HISTOGRAM</vt:lpstr>
      <vt:lpstr>LINE PLOT</vt:lpstr>
      <vt:lpstr>MISSING VALUES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ANALYIS ON UBER PICKUPS IN NEW YORK CITY </dc:title>
  <dc:creator>Yash Lad</dc:creator>
  <cp:lastModifiedBy>Goyal, Akshay Nukesh</cp:lastModifiedBy>
  <cp:revision>3</cp:revision>
  <dcterms:created xsi:type="dcterms:W3CDTF">2022-05-05T18:53:46Z</dcterms:created>
  <dcterms:modified xsi:type="dcterms:W3CDTF">2022-07-25T00:07:11Z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