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2"/>
  </p:notesMasterIdLst>
  <p:handoutMasterIdLst>
    <p:handoutMasterId r:id="rId23"/>
  </p:handoutMasterIdLst>
  <p:sldIdLst>
    <p:sldId id="256" r:id="rId3"/>
    <p:sldId id="293" r:id="rId4"/>
    <p:sldId id="267" r:id="rId5"/>
    <p:sldId id="273" r:id="rId6"/>
    <p:sldId id="274" r:id="rId7"/>
    <p:sldId id="275" r:id="rId8"/>
    <p:sldId id="276" r:id="rId9"/>
    <p:sldId id="280" r:id="rId10"/>
    <p:sldId id="281" r:id="rId11"/>
    <p:sldId id="282" r:id="rId12"/>
    <p:sldId id="283" r:id="rId13"/>
    <p:sldId id="284" r:id="rId14"/>
    <p:sldId id="285" r:id="rId15"/>
    <p:sldId id="286" r:id="rId16"/>
    <p:sldId id="291" r:id="rId17"/>
    <p:sldId id="292" r:id="rId18"/>
    <p:sldId id="288" r:id="rId19"/>
    <p:sldId id="289" r:id="rId20"/>
    <p:sldId id="287" r:id="rId2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howGuides="1">
      <p:cViewPr varScale="1">
        <p:scale>
          <a:sx n="74" d="100"/>
          <a:sy n="74" d="100"/>
        </p:scale>
        <p:origin x="582" y="72"/>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4/23/2017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4/23/2017</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lvl1pPr>
              <a:defRPr>
                <a:solidFill>
                  <a:schemeClr val="bg1"/>
                </a:solidFill>
              </a:defRPr>
            </a:lvl1pPr>
          </a:lstStyle>
          <a:p>
            <a:fld id="{C2C6F8EA-316C-41DE-B9A4-EDCC3A85ED9A}" type="datetimeFigureOut">
              <a:rPr lang="en-US"/>
              <a:pPr/>
              <a:t>4/23/2017</a:t>
            </a:fld>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4/23/2017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4/23/2017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4/23/2017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solidFill>
                  <a:schemeClr val="bg1"/>
                </a:solidFill>
              </a:defRPr>
            </a:lvl1pPr>
          </a:lstStyle>
          <a:p>
            <a:fld id="{C2C6F8EA-316C-41DE-B9A4-EDCC3A85ED9A}" type="datetimeFigureOut">
              <a:rPr lang="en-US"/>
              <a:pPr/>
              <a:t>4/23/2017</a:t>
            </a:fld>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4/23/2017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4/23/2017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4/23/2017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4/23/2017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4/23/2017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smtClean="0"/>
              <a:t>Click to edit Master title style</a:t>
            </a:r>
            <a:endParaRPr/>
          </a:p>
        </p:txBody>
      </p:sp>
      <p:sp>
        <p:nvSpPr>
          <p:cNvPr id="3" name="Picture Placeholder 2"/>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4/23/2017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lumMod val="60000"/>
                    <a:lumOff val="40000"/>
                  </a:schemeClr>
                </a:solidFill>
              </a:defRPr>
            </a:lvl1pPr>
          </a:lstStyle>
          <a:p>
            <a:fld id="{C2C6F8EA-316C-41DE-B9A4-EDCC3A85ED9A}" type="datetimeFigureOut">
              <a:rPr lang="en-US"/>
              <a:pPr/>
              <a:t>4/23/2017</a:t>
            </a:fld>
            <a:endParaRPr/>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lumMod val="60000"/>
                    <a:lumOff val="40000"/>
                  </a:schemeClr>
                </a:solidFill>
              </a:defRPr>
            </a:lvl1pPr>
          </a:lstStyle>
          <a:p>
            <a:endParaRPr/>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lumMod val="60000"/>
                    <a:lumOff val="40000"/>
                  </a:schemeClr>
                </a:solidFill>
              </a:defRPr>
            </a:lvl1pPr>
          </a:lstStyle>
          <a:p>
            <a:fld id="{7DC1BBB0-96F0-4077-A278-0F3FB5C104D3}" type="slidenum">
              <a:rPr/>
              <a:pPr/>
              <a:t>‹#›</a:t>
            </a:fld>
            <a:endParaRPr/>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developer.android.com/guide/index.html" TargetMode="External"/><Relationship Id="rId2" Type="http://schemas.openxmlformats.org/officeDocument/2006/relationships/hyperlink" Target="http://www.amazon.com/dp/B00C893P8U?tag=top-books-cs-20" TargetMode="External"/><Relationship Id="rId1" Type="http://schemas.openxmlformats.org/officeDocument/2006/relationships/slideLayout" Target="../slideLayouts/slideLayout2.xml"/><Relationship Id="rId4" Type="http://schemas.openxmlformats.org/officeDocument/2006/relationships/hyperlink" Target="http://developer.android.com/guide/topics/ui/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Web_application" TargetMode="External"/><Relationship Id="rId2" Type="http://schemas.openxmlformats.org/officeDocument/2006/relationships/hyperlink" Target="https://en.wikipedia.org/wiki/Mobile_applica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Emergency Management System for Fire Station</a:t>
            </a:r>
            <a:endParaRPr lang="en-US" dirty="0"/>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7612" y="0"/>
            <a:ext cx="10668000" cy="6858000"/>
          </a:xfrm>
          <a:prstGeom prst="rect">
            <a:avLst/>
          </a:prstGeom>
          <a:noFill/>
          <a:ln>
            <a:noFill/>
          </a:ln>
        </p:spPr>
      </p:pic>
    </p:spTree>
    <p:extLst>
      <p:ext uri="{BB962C8B-B14F-4D97-AF65-F5344CB8AC3E}">
        <p14:creationId xmlns:p14="http://schemas.microsoft.com/office/powerpoint/2010/main" val="1804389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436" y="0"/>
            <a:ext cx="9782801" cy="1417637"/>
          </a:xfrm>
        </p:spPr>
        <p:txBody>
          <a:bodyPr>
            <a:normAutofit/>
          </a:bodyPr>
          <a:lstStyle/>
          <a:p>
            <a:r>
              <a:rPr lang="en-US" b="1" u="sng" dirty="0"/>
              <a:t>UML </a:t>
            </a:r>
            <a:r>
              <a:rPr lang="en-US" b="1" u="sng" dirty="0" smtClean="0"/>
              <a:t>Diagrams</a:t>
            </a:r>
            <a:r>
              <a:rPr lang="en-US" u="sng" dirty="0"/>
              <a:t/>
            </a:r>
            <a:br>
              <a:rPr lang="en-US" u="sng" dirty="0"/>
            </a:br>
            <a:endParaRPr lang="en-US" u="sng" dirty="0"/>
          </a:p>
        </p:txBody>
      </p:sp>
      <p:sp>
        <p:nvSpPr>
          <p:cNvPr id="3" name="Content Placeholder 2"/>
          <p:cNvSpPr>
            <a:spLocks noGrp="1"/>
          </p:cNvSpPr>
          <p:nvPr>
            <p:ph idx="1"/>
          </p:nvPr>
        </p:nvSpPr>
        <p:spPr>
          <a:xfrm>
            <a:off x="1593436" y="1066800"/>
            <a:ext cx="9782801" cy="5105400"/>
          </a:xfrm>
        </p:spPr>
        <p:txBody>
          <a:bodyPr/>
          <a:lstStyle/>
          <a:p>
            <a:pPr>
              <a:buFont typeface="Arial" panose="020B0604020202020204" pitchFamily="34" charset="0"/>
              <a:buChar char="•"/>
            </a:pPr>
            <a:r>
              <a:rPr lang="en-US" b="1" u="sng" dirty="0" smtClean="0"/>
              <a:t>Use-case Diagram</a:t>
            </a:r>
          </a:p>
          <a:p>
            <a:pPr marL="514350" indent="-514350">
              <a:buFont typeface="+mj-lt"/>
              <a:buAutoNum type="arabicPeriod"/>
            </a:pPr>
            <a:endParaRPr lang="en-US" b="1" u="sng" dirty="0" smtClean="0"/>
          </a:p>
          <a:p>
            <a:pPr marL="0" indent="0">
              <a:buNone/>
            </a:pPr>
            <a:r>
              <a:rPr lang="en-US" u="sng" dirty="0"/>
              <a:t/>
            </a:r>
            <a:br>
              <a:rPr lang="en-US" u="sng" dirty="0"/>
            </a:br>
            <a:endParaRPr lang="en-US" u="sng" dirty="0"/>
          </a:p>
        </p:txBody>
      </p:sp>
      <p:pic>
        <p:nvPicPr>
          <p:cNvPr id="5" name="Picture 4" descr="H:\usecase.jpg"/>
          <p:cNvPicPr/>
          <p:nvPr/>
        </p:nvPicPr>
        <p:blipFill>
          <a:blip r:embed="rId2">
            <a:extLst>
              <a:ext uri="{28A0092B-C50C-407E-A947-70E740481C1C}">
                <a14:useLocalDpi xmlns:a14="http://schemas.microsoft.com/office/drawing/2010/main" val="0"/>
              </a:ext>
            </a:extLst>
          </a:blip>
          <a:srcRect/>
          <a:stretch>
            <a:fillRect/>
          </a:stretch>
        </p:blipFill>
        <p:spPr bwMode="auto">
          <a:xfrm>
            <a:off x="5103812" y="381000"/>
            <a:ext cx="7058740" cy="6477000"/>
          </a:xfrm>
          <a:prstGeom prst="rect">
            <a:avLst/>
          </a:prstGeom>
          <a:noFill/>
          <a:ln>
            <a:noFill/>
          </a:ln>
        </p:spPr>
      </p:pic>
    </p:spTree>
    <p:extLst>
      <p:ext uri="{BB962C8B-B14F-4D97-AF65-F5344CB8AC3E}">
        <p14:creationId xmlns:p14="http://schemas.microsoft.com/office/powerpoint/2010/main" val="2698035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3812" y="152400"/>
            <a:ext cx="10082425" cy="6019800"/>
          </a:xfrm>
        </p:spPr>
        <p:txBody>
          <a:bodyPr/>
          <a:lstStyle/>
          <a:p>
            <a:pPr>
              <a:buFont typeface="Arial" panose="020B0604020202020204" pitchFamily="34" charset="0"/>
              <a:buChar char="•"/>
            </a:pPr>
            <a:r>
              <a:rPr lang="en-US" b="1" u="sng" dirty="0" smtClean="0"/>
              <a:t>Class Diagram</a:t>
            </a:r>
          </a:p>
          <a:p>
            <a:pPr>
              <a:buFont typeface="Arial" panose="020B0604020202020204" pitchFamily="34" charset="0"/>
              <a:buChar char="•"/>
            </a:pPr>
            <a:endParaRPr lang="en-US" u="sng"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436812" y="762000"/>
            <a:ext cx="8763001" cy="5943599"/>
          </a:xfrm>
          <a:prstGeom prst="rect">
            <a:avLst/>
          </a:prstGeom>
        </p:spPr>
      </p:pic>
    </p:spTree>
    <p:extLst>
      <p:ext uri="{BB962C8B-B14F-4D97-AF65-F5344CB8AC3E}">
        <p14:creationId xmlns:p14="http://schemas.microsoft.com/office/powerpoint/2010/main" val="239579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0012" y="76200"/>
            <a:ext cx="10006225" cy="6096000"/>
          </a:xfrm>
        </p:spPr>
        <p:txBody>
          <a:bodyPr/>
          <a:lstStyle/>
          <a:p>
            <a:pPr>
              <a:buFont typeface="Arial" panose="020B0604020202020204" pitchFamily="34" charset="0"/>
              <a:buChar char="•"/>
            </a:pPr>
            <a:r>
              <a:rPr lang="en-US" b="1" u="sng" dirty="0"/>
              <a:t>Activity </a:t>
            </a:r>
            <a:r>
              <a:rPr lang="en-US" b="1" u="sng" dirty="0" smtClean="0"/>
              <a:t>Diagram</a:t>
            </a:r>
          </a:p>
          <a:p>
            <a:pPr>
              <a:buFont typeface="Arial" panose="020B0604020202020204" pitchFamily="34" charset="0"/>
              <a:buChar char="•"/>
            </a:pPr>
            <a:endParaRPr lang="en-US" u="sng" dirty="0"/>
          </a:p>
        </p:txBody>
      </p:sp>
      <p:pic>
        <p:nvPicPr>
          <p:cNvPr id="1026" name="Picture 2" descr="ActivityDiagram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6412" y="533400"/>
            <a:ext cx="69342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3211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7612" y="0"/>
            <a:ext cx="10668000" cy="6858000"/>
          </a:xfrm>
        </p:spPr>
        <p:txBody>
          <a:bodyPr/>
          <a:lstStyle/>
          <a:p>
            <a:pPr marL="0" indent="0">
              <a:buNone/>
            </a:pPr>
            <a:r>
              <a:rPr lang="en-US" sz="3200" b="1" u="sng" dirty="0" smtClean="0"/>
              <a:t>Screenshots</a:t>
            </a:r>
            <a:endParaRPr lang="en-US" sz="3200" u="sng" dirty="0"/>
          </a:p>
          <a:p>
            <a:pPr marL="0" indent="0">
              <a:buNone/>
            </a:pPr>
            <a:r>
              <a:rPr lang="en-US" sz="1200" dirty="0" smtClean="0"/>
              <a:t>                           Design Page			  Contact page			</a:t>
            </a:r>
            <a:r>
              <a:rPr lang="en-US" sz="1200" dirty="0"/>
              <a:t>Navigation Page</a:t>
            </a:r>
            <a:endParaRPr lang="en-US" sz="1200" u="sng" dirty="0"/>
          </a:p>
          <a:p>
            <a:pPr marL="0" indent="0">
              <a:buNone/>
            </a:pPr>
            <a:endParaRPr lang="en-US" sz="1200" u="sng" dirty="0"/>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511121" y="1093631"/>
            <a:ext cx="3152775" cy="4991100"/>
          </a:xfrm>
          <a:prstGeom prst="rect">
            <a:avLst/>
          </a:prstGeom>
        </p:spPr>
      </p:pic>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4957405" y="1093631"/>
            <a:ext cx="3152775" cy="4991100"/>
          </a:xfrm>
          <a:prstGeom prst="rect">
            <a:avLst/>
          </a:prstGeom>
        </p:spPr>
      </p:pic>
      <p:pic>
        <p:nvPicPr>
          <p:cNvPr id="9" name="Picture 8"/>
          <p:cNvPicPr/>
          <p:nvPr/>
        </p:nvPicPr>
        <p:blipFill>
          <a:blip r:embed="rId4" cstate="print">
            <a:extLst>
              <a:ext uri="{28A0092B-C50C-407E-A947-70E740481C1C}">
                <a14:useLocalDpi xmlns:a14="http://schemas.microsoft.com/office/drawing/2010/main" val="0"/>
              </a:ext>
            </a:extLst>
          </a:blip>
          <a:stretch>
            <a:fillRect/>
          </a:stretch>
        </p:blipFill>
        <p:spPr>
          <a:xfrm>
            <a:off x="8425286" y="1093631"/>
            <a:ext cx="3152775" cy="4991100"/>
          </a:xfrm>
          <a:prstGeom prst="rect">
            <a:avLst/>
          </a:prstGeom>
        </p:spPr>
      </p:pic>
    </p:spTree>
    <p:extLst>
      <p:ext uri="{BB962C8B-B14F-4D97-AF65-F5344CB8AC3E}">
        <p14:creationId xmlns:p14="http://schemas.microsoft.com/office/powerpoint/2010/main" val="3674259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446212" y="304800"/>
            <a:ext cx="9753600" cy="5791200"/>
          </a:xfrm>
          <a:prstGeom prst="rect">
            <a:avLst/>
          </a:prstGeom>
        </p:spPr>
      </p:pic>
      <p:sp>
        <p:nvSpPr>
          <p:cNvPr id="2" name="Rectangle 1"/>
          <p:cNvSpPr/>
          <p:nvPr/>
        </p:nvSpPr>
        <p:spPr>
          <a:xfrm>
            <a:off x="5942012" y="6172200"/>
            <a:ext cx="1191352" cy="369332"/>
          </a:xfrm>
          <a:prstGeom prst="rect">
            <a:avLst/>
          </a:prstGeom>
        </p:spPr>
        <p:txBody>
          <a:bodyPr wrap="none">
            <a:spAutoFit/>
          </a:bodyPr>
          <a:lstStyle/>
          <a:p>
            <a:r>
              <a:rPr lang="en-US" dirty="0">
                <a:highlight>
                  <a:srgbClr val="FFFFFF"/>
                </a:highlight>
                <a:latin typeface="Times New Roman" panose="02020603050405020304" pitchFamily="18" charset="0"/>
                <a:ea typeface="Times New Roman" panose="02020603050405020304" pitchFamily="18" charset="0"/>
              </a:rPr>
              <a:t>Data Entry</a:t>
            </a:r>
            <a:endParaRPr lang="en-US" dirty="0"/>
          </a:p>
        </p:txBody>
      </p:sp>
    </p:spTree>
    <p:extLst>
      <p:ext uri="{BB962C8B-B14F-4D97-AF65-F5344CB8AC3E}">
        <p14:creationId xmlns:p14="http://schemas.microsoft.com/office/powerpoint/2010/main" val="357170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08612" y="6324600"/>
            <a:ext cx="2358338" cy="369332"/>
          </a:xfrm>
          <a:prstGeom prst="rect">
            <a:avLst/>
          </a:prstGeom>
        </p:spPr>
        <p:txBody>
          <a:bodyPr wrap="none">
            <a:spAutoFit/>
          </a:bodyPr>
          <a:lstStyle/>
          <a:p>
            <a:r>
              <a:rPr lang="en-US" dirty="0">
                <a:solidFill>
                  <a:srgbClr val="000000"/>
                </a:solidFill>
                <a:latin typeface="Times New Roman" panose="02020603050405020304" pitchFamily="18" charset="0"/>
                <a:ea typeface="Times New Roman" panose="02020603050405020304" pitchFamily="18" charset="0"/>
              </a:rPr>
              <a:t>Design Implementation</a:t>
            </a:r>
            <a:endParaRPr lang="en-US" dirty="0"/>
          </a:p>
        </p:txBody>
      </p:sp>
      <p:pic>
        <p:nvPicPr>
          <p:cNvPr id="5" name="Picture 4" descr="J:\screenshots\design module\1st design module-code.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6026" y="381000"/>
            <a:ext cx="9916186" cy="5791200"/>
          </a:xfrm>
          <a:prstGeom prst="rect">
            <a:avLst/>
          </a:prstGeom>
          <a:noFill/>
          <a:ln>
            <a:noFill/>
          </a:ln>
        </p:spPr>
      </p:pic>
    </p:spTree>
    <p:extLst>
      <p:ext uri="{BB962C8B-B14F-4D97-AF65-F5344CB8AC3E}">
        <p14:creationId xmlns:p14="http://schemas.microsoft.com/office/powerpoint/2010/main" val="3804680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CONCLUSION AND FUTURE SCOPE</a:t>
            </a:r>
            <a:r>
              <a:rPr lang="en-US" b="1" u="sng" dirty="0" smtClean="0"/>
              <a:t>:</a:t>
            </a:r>
            <a:endParaRPr lang="en-US" u="sng" dirty="0"/>
          </a:p>
        </p:txBody>
      </p:sp>
      <p:sp>
        <p:nvSpPr>
          <p:cNvPr id="3" name="Content Placeholder 2"/>
          <p:cNvSpPr>
            <a:spLocks noGrp="1"/>
          </p:cNvSpPr>
          <p:nvPr>
            <p:ph idx="1"/>
          </p:nvPr>
        </p:nvSpPr>
        <p:spPr/>
        <p:txBody>
          <a:bodyPr/>
          <a:lstStyle/>
          <a:p>
            <a:pPr>
              <a:buFont typeface="Arial" panose="020B0604020202020204" pitchFamily="34" charset="0"/>
              <a:buChar char="•"/>
            </a:pPr>
            <a:r>
              <a:rPr lang="en-IN" dirty="0"/>
              <a:t>This application gives an architecture which will help the people in any emergency situation using their android smart phones by providing the help from a rescue team. It responds to public emergencies and EMS system </a:t>
            </a:r>
            <a:r>
              <a:rPr lang="en-IN" dirty="0" err="1"/>
              <a:t>fulfills</a:t>
            </a:r>
            <a:r>
              <a:rPr lang="en-IN" dirty="0"/>
              <a:t> the requirement of </a:t>
            </a:r>
            <a:r>
              <a:rPr lang="en-IN" dirty="0" err="1"/>
              <a:t>adhoc</a:t>
            </a:r>
            <a:r>
              <a:rPr lang="en-IN" dirty="0"/>
              <a:t> communication between skilled personnel for disaster times when no other means of communication exist</a:t>
            </a:r>
            <a:endParaRPr lang="en-US" dirty="0"/>
          </a:p>
        </p:txBody>
      </p:sp>
    </p:spTree>
    <p:extLst>
      <p:ext uri="{BB962C8B-B14F-4D97-AF65-F5344CB8AC3E}">
        <p14:creationId xmlns:p14="http://schemas.microsoft.com/office/powerpoint/2010/main" val="420324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The future scope for the </a:t>
            </a:r>
            <a:r>
              <a:rPr lang="en-US" b="1" u="sng" dirty="0" smtClean="0"/>
              <a:t>application</a:t>
            </a:r>
            <a:r>
              <a:rPr lang="en-US" b="1" u="sng" dirty="0"/>
              <a:t>:</a:t>
            </a:r>
          </a:p>
        </p:txBody>
      </p:sp>
      <p:sp>
        <p:nvSpPr>
          <p:cNvPr id="3" name="Content Placeholder 2"/>
          <p:cNvSpPr>
            <a:spLocks noGrp="1"/>
          </p:cNvSpPr>
          <p:nvPr>
            <p:ph idx="1"/>
          </p:nvPr>
        </p:nvSpPr>
        <p:spPr/>
        <p:txBody>
          <a:bodyPr>
            <a:normAutofit fontScale="92500" lnSpcReduction="10000"/>
          </a:bodyPr>
          <a:lstStyle/>
          <a:p>
            <a:pPr lvl="0">
              <a:buFont typeface="Arial" panose="020B0604020202020204" pitchFamily="34" charset="0"/>
              <a:buChar char="•"/>
            </a:pPr>
            <a:r>
              <a:rPr lang="en-US" dirty="0"/>
              <a:t>As the technology emerges, it is possible to upgrade the system and can be adaptable to desired environment.</a:t>
            </a:r>
          </a:p>
          <a:p>
            <a:pPr lvl="0">
              <a:buFont typeface="Arial" panose="020B0604020202020204" pitchFamily="34" charset="0"/>
              <a:buChar char="•"/>
            </a:pPr>
            <a:r>
              <a:rPr lang="en-US" dirty="0"/>
              <a:t>Because it is based on object-oriented design, any further changes can be easily adaptable.</a:t>
            </a:r>
          </a:p>
          <a:p>
            <a:pPr lvl="0">
              <a:buFont typeface="Arial" panose="020B0604020202020204" pitchFamily="34" charset="0"/>
              <a:buChar char="•"/>
            </a:pPr>
            <a:r>
              <a:rPr lang="en-US" dirty="0"/>
              <a:t>Based on the future security issues, security can be improved using emerging technologies.</a:t>
            </a:r>
          </a:p>
          <a:p>
            <a:pPr lvl="0">
              <a:buFont typeface="Arial" panose="020B0604020202020204" pitchFamily="34" charset="0"/>
              <a:buChar char="•"/>
            </a:pPr>
            <a:r>
              <a:rPr lang="en-US" dirty="0"/>
              <a:t>It is also possible to start an interface for the fire department officials to enter useful data such as nearest fire station.</a:t>
            </a:r>
          </a:p>
          <a:p>
            <a:pPr lvl="0">
              <a:buFont typeface="Arial" panose="020B0604020202020204" pitchFamily="34" charset="0"/>
              <a:buChar char="•"/>
            </a:pPr>
            <a:r>
              <a:rPr lang="en-US" dirty="0"/>
              <a:t>The app can also be used to spread awareness among different users about safety procedures in different emergency situations.</a:t>
            </a:r>
          </a:p>
          <a:p>
            <a:endParaRPr lang="en-US" dirty="0"/>
          </a:p>
        </p:txBody>
      </p:sp>
    </p:spTree>
    <p:extLst>
      <p:ext uri="{BB962C8B-B14F-4D97-AF65-F5344CB8AC3E}">
        <p14:creationId xmlns:p14="http://schemas.microsoft.com/office/powerpoint/2010/main" val="3242952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REFERENCES</a:t>
            </a:r>
            <a:r>
              <a:rPr lang="en-US" b="1" u="sng" dirty="0" smtClean="0"/>
              <a:t>:</a:t>
            </a:r>
            <a:endParaRPr lang="en-US" u="sng" dirty="0"/>
          </a:p>
        </p:txBody>
      </p:sp>
      <p:sp>
        <p:nvSpPr>
          <p:cNvPr id="3" name="Content Placeholder 2"/>
          <p:cNvSpPr>
            <a:spLocks noGrp="1"/>
          </p:cNvSpPr>
          <p:nvPr>
            <p:ph idx="1"/>
          </p:nvPr>
        </p:nvSpPr>
        <p:spPr/>
        <p:txBody>
          <a:bodyPr>
            <a:normAutofit lnSpcReduction="10000"/>
          </a:bodyPr>
          <a:lstStyle/>
          <a:p>
            <a:pPr marL="0" indent="0">
              <a:buNone/>
            </a:pPr>
            <a:r>
              <a:rPr lang="en-US" dirty="0" smtClean="0"/>
              <a:t>[1] </a:t>
            </a:r>
            <a:r>
              <a:rPr lang="en-US" u="sng" dirty="0" smtClean="0">
                <a:solidFill>
                  <a:schemeClr val="tx2"/>
                </a:solidFill>
                <a:hlinkClick r:id="rId2" tooltip="Android Programming: The Big Nerd Ranch Guide (Big Nerd Ranch Guides)"/>
              </a:rPr>
              <a:t>Android </a:t>
            </a:r>
            <a:r>
              <a:rPr lang="en-US" u="sng" dirty="0">
                <a:solidFill>
                  <a:schemeClr val="tx2"/>
                </a:solidFill>
                <a:hlinkClick r:id="rId2" tooltip="Android Programming: The Big Nerd Ranch Guide (Big Nerd Ranch Guides)"/>
              </a:rPr>
              <a:t>Programming: The Big Nerd Ranch Guide (Big Nerd Ranch Guides)</a:t>
            </a:r>
            <a:endParaRPr lang="en-US" dirty="0">
              <a:solidFill>
                <a:schemeClr val="tx2"/>
              </a:solidFill>
            </a:endParaRPr>
          </a:p>
          <a:p>
            <a:pPr marL="0" indent="0">
              <a:buNone/>
            </a:pPr>
            <a:r>
              <a:rPr lang="en-US" dirty="0"/>
              <a:t>[</a:t>
            </a:r>
            <a:r>
              <a:rPr lang="en-US" dirty="0" smtClean="0"/>
              <a:t>2] </a:t>
            </a:r>
            <a:r>
              <a:rPr lang="en-US" i="1" dirty="0" smtClean="0"/>
              <a:t>Professional </a:t>
            </a:r>
            <a:r>
              <a:rPr lang="en-US" i="1" dirty="0"/>
              <a:t>Android 4 Application Development by </a:t>
            </a:r>
            <a:r>
              <a:rPr lang="en-US" i="1" dirty="0" err="1"/>
              <a:t>Reto</a:t>
            </a:r>
            <a:r>
              <a:rPr lang="en-US" i="1" dirty="0"/>
              <a:t> Meier</a:t>
            </a:r>
            <a:endParaRPr lang="en-US" dirty="0"/>
          </a:p>
          <a:p>
            <a:pPr marL="0" indent="0">
              <a:buNone/>
            </a:pPr>
            <a:r>
              <a:rPr lang="en-US" dirty="0"/>
              <a:t>[3</a:t>
            </a:r>
            <a:r>
              <a:rPr lang="en-US" dirty="0" smtClean="0"/>
              <a:t>] [</a:t>
            </a:r>
            <a:r>
              <a:rPr lang="en-US" dirty="0"/>
              <a:t>online]  </a:t>
            </a:r>
            <a:r>
              <a:rPr lang="en-US" i="1" dirty="0"/>
              <a:t>Introduction </a:t>
            </a:r>
            <a:r>
              <a:rPr lang="en-US" i="1" dirty="0" smtClean="0"/>
              <a:t>to Android</a:t>
            </a:r>
            <a:r>
              <a:rPr lang="en-US" i="1" dirty="0"/>
              <a:t>:</a:t>
            </a:r>
            <a:endParaRPr lang="en-US" dirty="0" smtClean="0"/>
          </a:p>
          <a:p>
            <a:pPr marL="0" indent="0">
              <a:buNone/>
            </a:pPr>
            <a:r>
              <a:rPr lang="en-US" u="sng" dirty="0" smtClean="0">
                <a:hlinkClick r:id="rId3"/>
              </a:rPr>
              <a:t>http</a:t>
            </a:r>
            <a:r>
              <a:rPr lang="en-US" u="sng" dirty="0">
                <a:hlinkClick r:id="rId3"/>
              </a:rPr>
              <a:t>://developer.android.com/guide/index.html</a:t>
            </a:r>
            <a:endParaRPr lang="en-US" dirty="0"/>
          </a:p>
          <a:p>
            <a:pPr marL="0" indent="0">
              <a:buNone/>
            </a:pPr>
            <a:r>
              <a:rPr lang="en-US" i="1" dirty="0"/>
              <a:t>[4</a:t>
            </a:r>
            <a:r>
              <a:rPr lang="en-US" i="1" dirty="0" smtClean="0"/>
              <a:t>] [online] </a:t>
            </a:r>
            <a:r>
              <a:rPr lang="en-US" i="1" dirty="0" err="1" smtClean="0"/>
              <a:t>AndroidUserInterfaces</a:t>
            </a:r>
            <a:r>
              <a:rPr lang="en-US" i="1" dirty="0"/>
              <a:t>:</a:t>
            </a:r>
            <a:r>
              <a:rPr lang="en-US" dirty="0"/>
              <a:t> </a:t>
            </a:r>
            <a:endParaRPr lang="en-US" dirty="0" smtClean="0"/>
          </a:p>
          <a:p>
            <a:pPr marL="0" indent="0">
              <a:buNone/>
            </a:pPr>
            <a:r>
              <a:rPr lang="en-US" u="sng" dirty="0" smtClean="0">
                <a:hlinkClick r:id="rId4"/>
              </a:rPr>
              <a:t>http</a:t>
            </a:r>
            <a:r>
              <a:rPr lang="en-US" u="sng" dirty="0">
                <a:hlinkClick r:id="rId4"/>
              </a:rPr>
              <a:t>://developer.android.com/guide/topics/ui/index.html</a:t>
            </a:r>
            <a:endParaRPr lang="en-US" dirty="0"/>
          </a:p>
          <a:p>
            <a:r>
              <a:rPr lang="en-US" dirty="0"/>
              <a:t> </a:t>
            </a:r>
          </a:p>
          <a:p>
            <a:endParaRPr lang="en-US" dirty="0"/>
          </a:p>
        </p:txBody>
      </p:sp>
    </p:spTree>
    <p:extLst>
      <p:ext uri="{BB962C8B-B14F-4D97-AF65-F5344CB8AC3E}">
        <p14:creationId xmlns:p14="http://schemas.microsoft.com/office/powerpoint/2010/main" val="174847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0012" y="685800"/>
            <a:ext cx="10006225" cy="5486400"/>
          </a:xfrm>
        </p:spPr>
        <p:txBody>
          <a:bodyPr/>
          <a:lstStyle/>
          <a:p>
            <a:pPr marL="0" indent="0">
              <a:buNone/>
            </a:pPr>
            <a:endParaRPr lang="en-US" dirty="0"/>
          </a:p>
          <a:p>
            <a:pPr marL="0" indent="0" algn="ctr">
              <a:buNone/>
            </a:pPr>
            <a:r>
              <a:rPr lang="en-US" dirty="0" smtClean="0"/>
              <a:t>Presented By</a:t>
            </a:r>
          </a:p>
          <a:p>
            <a:pPr marL="0" indent="0" algn="ctr">
              <a:buNone/>
            </a:pPr>
            <a:r>
              <a:rPr lang="en-US" dirty="0" err="1" smtClean="0"/>
              <a:t>Akshay</a:t>
            </a:r>
            <a:r>
              <a:rPr lang="en-US" dirty="0" smtClean="0"/>
              <a:t> G Pillai UR13IT004</a:t>
            </a:r>
          </a:p>
          <a:p>
            <a:pPr marL="0" indent="0">
              <a:buNone/>
            </a:pPr>
            <a:r>
              <a:rPr lang="en-US" dirty="0" smtClean="0"/>
              <a:t>			</a:t>
            </a:r>
            <a:r>
              <a:rPr lang="en-US" dirty="0" err="1" smtClean="0"/>
              <a:t>Atul</a:t>
            </a:r>
            <a:r>
              <a:rPr lang="en-US" dirty="0" smtClean="0"/>
              <a:t> Thomas UR13IT017</a:t>
            </a:r>
          </a:p>
          <a:p>
            <a:pPr marL="0" indent="0">
              <a:buNone/>
            </a:pPr>
            <a:r>
              <a:rPr lang="en-US" dirty="0" smtClean="0"/>
              <a:t>			</a:t>
            </a:r>
            <a:r>
              <a:rPr lang="en-US" dirty="0" err="1" smtClean="0"/>
              <a:t>Gokul</a:t>
            </a:r>
            <a:r>
              <a:rPr lang="en-US" dirty="0" smtClean="0"/>
              <a:t> Mohan Pillai UR13IT035</a:t>
            </a:r>
          </a:p>
          <a:p>
            <a:pPr marL="0" indent="0">
              <a:buNone/>
            </a:pPr>
            <a:r>
              <a:rPr lang="en-US" dirty="0" smtClean="0"/>
              <a:t>			</a:t>
            </a:r>
            <a:r>
              <a:rPr lang="en-US" dirty="0" err="1" smtClean="0"/>
              <a:t>Sreenath</a:t>
            </a:r>
            <a:r>
              <a:rPr lang="en-US" dirty="0" smtClean="0"/>
              <a:t> S UR13IT105</a:t>
            </a:r>
            <a:endParaRPr lang="en-US" dirty="0"/>
          </a:p>
        </p:txBody>
      </p:sp>
    </p:spTree>
    <p:extLst>
      <p:ext uri="{BB962C8B-B14F-4D97-AF65-F5344CB8AC3E}">
        <p14:creationId xmlns:p14="http://schemas.microsoft.com/office/powerpoint/2010/main" val="4043578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b="1" u="sng" dirty="0" smtClean="0"/>
              <a:t>Introduction:</a:t>
            </a:r>
            <a:endParaRPr lang="en-US" b="1" u="sng" dirty="0"/>
          </a:p>
        </p:txBody>
      </p:sp>
      <p:sp>
        <p:nvSpPr>
          <p:cNvPr id="14" name="Content Placeholder 13"/>
          <p:cNvSpPr>
            <a:spLocks noGrp="1"/>
          </p:cNvSpPr>
          <p:nvPr>
            <p:ph idx="1"/>
          </p:nvPr>
        </p:nvSpPr>
        <p:spPr/>
        <p:txBody>
          <a:bodyPr>
            <a:normAutofit lnSpcReduction="10000"/>
          </a:bodyPr>
          <a:lstStyle/>
          <a:p>
            <a:pPr>
              <a:buFont typeface="Arial" panose="020B0604020202020204" pitchFamily="34" charset="0"/>
              <a:buChar char="•"/>
            </a:pPr>
            <a:r>
              <a:rPr lang="en-US" dirty="0"/>
              <a:t>The Emergency Management System App is an android application that helps to alert message various emergency services at the same time during various natural or man-made disasters. </a:t>
            </a:r>
            <a:endParaRPr lang="en-US" dirty="0" smtClean="0"/>
          </a:p>
          <a:p>
            <a:pPr>
              <a:buFont typeface="Arial" panose="020B0604020202020204" pitchFamily="34" charset="0"/>
              <a:buChar char="•"/>
            </a:pPr>
            <a:r>
              <a:rPr lang="en-US" dirty="0"/>
              <a:t>The alert message that is send contains not only the location of the person who is stuck in the problem but also the type of disaster he is stuck and the description about the problem.</a:t>
            </a:r>
          </a:p>
          <a:p>
            <a:pPr>
              <a:buFont typeface="Arial" panose="020B0604020202020204" pitchFamily="34" charset="0"/>
              <a:buChar char="•"/>
            </a:pPr>
            <a:r>
              <a:rPr lang="en-US" dirty="0"/>
              <a:t>User can also add a third party number (say a family member’s number) to whom an alert will be send along with the emergency services. </a:t>
            </a:r>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Objectives</a:t>
            </a:r>
            <a:endParaRPr lang="en-US" b="1" u="sng" dirty="0"/>
          </a:p>
        </p:txBody>
      </p:sp>
      <p:sp>
        <p:nvSpPr>
          <p:cNvPr id="3" name="Content Placeholder 2"/>
          <p:cNvSpPr>
            <a:spLocks noGrp="1"/>
          </p:cNvSpPr>
          <p:nvPr>
            <p:ph idx="1"/>
          </p:nvPr>
        </p:nvSpPr>
        <p:spPr/>
        <p:txBody>
          <a:bodyPr>
            <a:normAutofit lnSpcReduction="10000"/>
          </a:bodyPr>
          <a:lstStyle/>
          <a:p>
            <a:pPr>
              <a:buFont typeface="Arial" panose="020B0604020202020204" pitchFamily="34" charset="0"/>
              <a:buChar char="•"/>
            </a:pPr>
            <a:r>
              <a:rPr lang="en-IN" dirty="0"/>
              <a:t>The System is intended to function in case of emergencies in society</a:t>
            </a:r>
            <a:r>
              <a:rPr lang="en-IN" dirty="0" smtClean="0"/>
              <a:t>.</a:t>
            </a:r>
          </a:p>
          <a:p>
            <a:pPr>
              <a:buFont typeface="Arial" panose="020B0604020202020204" pitchFamily="34" charset="0"/>
              <a:buChar char="•"/>
            </a:pPr>
            <a:r>
              <a:rPr lang="en-IN" dirty="0"/>
              <a:t>The emergencies include Fire, Medical Emergencies, accident and External Emergencies </a:t>
            </a:r>
            <a:r>
              <a:rPr lang="en-IN" dirty="0" smtClean="0"/>
              <a:t>such as Earthquake</a:t>
            </a:r>
            <a:r>
              <a:rPr lang="en-IN" dirty="0"/>
              <a:t>, Floods, </a:t>
            </a:r>
            <a:r>
              <a:rPr lang="en-IN" dirty="0" smtClean="0"/>
              <a:t>Storm, etc.</a:t>
            </a:r>
          </a:p>
          <a:p>
            <a:pPr>
              <a:buFont typeface="Arial" panose="020B0604020202020204" pitchFamily="34" charset="0"/>
              <a:buChar char="•"/>
            </a:pPr>
            <a:r>
              <a:rPr lang="en-IN" dirty="0"/>
              <a:t>Emergency Management System (EMS</a:t>
            </a:r>
            <a:r>
              <a:rPr lang="en-IN" dirty="0" smtClean="0"/>
              <a:t>) </a:t>
            </a:r>
            <a:r>
              <a:rPr lang="en-IN" dirty="0"/>
              <a:t>enables smartphone based ad-hoc communications at disaster times over Wi-Fi.</a:t>
            </a:r>
            <a:endParaRPr lang="en-IN" dirty="0" smtClean="0"/>
          </a:p>
          <a:p>
            <a:pPr>
              <a:buFont typeface="Arial" panose="020B0604020202020204" pitchFamily="34" charset="0"/>
              <a:buChar char="•"/>
            </a:pPr>
            <a:r>
              <a:rPr lang="en-IN" dirty="0"/>
              <a:t>E</a:t>
            </a:r>
            <a:r>
              <a:rPr lang="en-IN" dirty="0" smtClean="0"/>
              <a:t>mergency </a:t>
            </a:r>
            <a:r>
              <a:rPr lang="en-IN" dirty="0"/>
              <a:t>management system also provides information and data about the safety procedures to be taken during respective </a:t>
            </a:r>
            <a:r>
              <a:rPr lang="en-IN" dirty="0" smtClean="0"/>
              <a:t>disasters.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75436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Technologies Used</a:t>
            </a:r>
            <a:endParaRPr lang="en-US" b="1" u="sng"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b="1" u="sng" dirty="0" smtClean="0"/>
              <a:t>Java:</a:t>
            </a:r>
          </a:p>
          <a:p>
            <a:pPr marL="0" indent="0">
              <a:buNone/>
            </a:pPr>
            <a:r>
              <a:rPr lang="en-US" sz="2400" dirty="0" smtClean="0"/>
              <a:t>Java </a:t>
            </a:r>
            <a:r>
              <a:rPr lang="en-US" sz="2400" dirty="0"/>
              <a:t>is a general-purpose computer programming language that </a:t>
            </a:r>
            <a:r>
              <a:rPr lang="en-US" sz="2400" dirty="0" smtClean="0"/>
              <a:t>is                                                                          concurrent</a:t>
            </a:r>
            <a:r>
              <a:rPr lang="en-US" sz="2400" dirty="0"/>
              <a:t>, class-based, object-oriented, and specifically designed to </a:t>
            </a:r>
            <a:r>
              <a:rPr lang="en-US" sz="2400" dirty="0" smtClean="0"/>
              <a:t>have </a:t>
            </a:r>
            <a:r>
              <a:rPr lang="en-US" sz="2400" dirty="0"/>
              <a:t>as few implementation </a:t>
            </a:r>
            <a:r>
              <a:rPr lang="en-US" sz="2400" dirty="0" smtClean="0"/>
              <a:t>dependencies </a:t>
            </a:r>
            <a:r>
              <a:rPr lang="en-US" sz="2400" dirty="0"/>
              <a:t>as possible</a:t>
            </a:r>
            <a:r>
              <a:rPr lang="en-US" sz="2400" dirty="0" smtClean="0"/>
              <a:t>.</a:t>
            </a:r>
          </a:p>
          <a:p>
            <a:pPr>
              <a:buFont typeface="Arial" panose="020B0604020202020204" pitchFamily="34" charset="0"/>
              <a:buChar char="•"/>
            </a:pPr>
            <a:r>
              <a:rPr lang="en-US" sz="2400" b="1" u="sng" dirty="0"/>
              <a:t>Android </a:t>
            </a:r>
            <a:r>
              <a:rPr lang="en-US" sz="2400" b="1" u="sng" dirty="0" smtClean="0"/>
              <a:t>Studio:</a:t>
            </a:r>
          </a:p>
          <a:p>
            <a:pPr marL="0" indent="0">
              <a:buNone/>
            </a:pPr>
            <a:r>
              <a:rPr lang="en-US" sz="2400" dirty="0"/>
              <a:t>Android Studio is the official integrated development environment (IDE) for Android platform development.</a:t>
            </a:r>
          </a:p>
          <a:p>
            <a:pPr marL="0" indent="0">
              <a:buNone/>
            </a:pPr>
            <a:r>
              <a:rPr lang="en-US" sz="2400" dirty="0" smtClean="0"/>
              <a:t>It is Google's </a:t>
            </a:r>
            <a:r>
              <a:rPr lang="en-US" sz="2400" dirty="0"/>
              <a:t>primary IDE for native Android application development.</a:t>
            </a:r>
          </a:p>
          <a:p>
            <a:pPr>
              <a:buFont typeface="Arial" panose="020B0604020202020204" pitchFamily="34" charset="0"/>
              <a:buChar char="•"/>
            </a:pPr>
            <a:endParaRPr lang="en-US" sz="2400" b="1" u="sng" dirty="0"/>
          </a:p>
        </p:txBody>
      </p:sp>
    </p:spTree>
    <p:extLst>
      <p:ext uri="{BB962C8B-B14F-4D97-AF65-F5344CB8AC3E}">
        <p14:creationId xmlns:p14="http://schemas.microsoft.com/office/powerpoint/2010/main" val="195976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b="1" u="sng" dirty="0" smtClean="0"/>
              <a:t>Firebase:</a:t>
            </a:r>
          </a:p>
          <a:p>
            <a:pPr marL="0" indent="0">
              <a:buNone/>
            </a:pPr>
            <a:r>
              <a:rPr lang="en-US" sz="2400" b="1" dirty="0" smtClean="0"/>
              <a:t>Firebase</a:t>
            </a:r>
            <a:r>
              <a:rPr lang="en-US" sz="2400" dirty="0"/>
              <a:t> is a </a:t>
            </a:r>
            <a:r>
              <a:rPr lang="en-US" sz="2400" u="sng" dirty="0">
                <a:hlinkClick r:id="rId2" tooltip="Mobile application"/>
              </a:rPr>
              <a:t>mobile</a:t>
            </a:r>
            <a:r>
              <a:rPr lang="en-US" sz="2400" dirty="0"/>
              <a:t> and </a:t>
            </a:r>
            <a:r>
              <a:rPr lang="en-US" sz="2400" u="sng" dirty="0">
                <a:hlinkClick r:id="rId3" tooltip="Web application"/>
              </a:rPr>
              <a:t>web application</a:t>
            </a:r>
            <a:r>
              <a:rPr lang="en-US" sz="2400" dirty="0"/>
              <a:t> platform </a:t>
            </a:r>
            <a:r>
              <a:rPr lang="en-US" sz="2400" dirty="0" smtClean="0"/>
              <a:t>with tools </a:t>
            </a:r>
            <a:r>
              <a:rPr lang="en-US" sz="2400" dirty="0"/>
              <a:t>and infrastructure designed to help developers build high-quality apps. Firebase is made up of complementary features that developers can mix-and-match to fit their needs.</a:t>
            </a:r>
          </a:p>
          <a:p>
            <a:pPr>
              <a:buFont typeface="Arial" panose="020B0604020202020204" pitchFamily="34" charset="0"/>
              <a:buChar char="•"/>
            </a:pPr>
            <a:r>
              <a:rPr lang="en-US" b="1" u="sng" dirty="0" err="1" smtClean="0"/>
              <a:t>Genymotion</a:t>
            </a:r>
            <a:r>
              <a:rPr lang="en-US" b="1" u="sng" dirty="0" smtClean="0"/>
              <a:t>:</a:t>
            </a:r>
          </a:p>
          <a:p>
            <a:pPr marL="0" indent="0">
              <a:buNone/>
            </a:pPr>
            <a:r>
              <a:rPr lang="en-US" sz="2400" dirty="0" err="1"/>
              <a:t>Genymotion</a:t>
            </a:r>
            <a:r>
              <a:rPr lang="en-US" sz="2400" dirty="0"/>
              <a:t> is an Android simulator that lets you create virtual replicas of Android systems and run them on your Windows </a:t>
            </a:r>
            <a:r>
              <a:rPr lang="en-US" sz="2400" dirty="0" smtClean="0"/>
              <a:t>computer.</a:t>
            </a:r>
          </a:p>
          <a:p>
            <a:pPr marL="0" indent="0">
              <a:buNone/>
            </a:pPr>
            <a:r>
              <a:rPr lang="en-US" sz="2400" dirty="0"/>
              <a:t>This </a:t>
            </a:r>
            <a:r>
              <a:rPr lang="en-US" sz="2400" dirty="0" smtClean="0"/>
              <a:t>tool </a:t>
            </a:r>
            <a:r>
              <a:rPr lang="en-US" sz="2400" dirty="0"/>
              <a:t>lets you emulate a large number of Android devices and control simulated sensors like battery, GPS, and accelerometer. </a:t>
            </a:r>
            <a:endParaRPr lang="en-US" sz="2400" dirty="0" smtClean="0"/>
          </a:p>
          <a:p>
            <a:pPr marL="0" indent="0">
              <a:buNone/>
            </a:pPr>
            <a:endParaRPr lang="en-US" sz="2400" u="sng" dirty="0"/>
          </a:p>
          <a:p>
            <a:pPr>
              <a:buFont typeface="Arial" panose="020B0604020202020204" pitchFamily="34" charset="0"/>
              <a:buChar char="•"/>
            </a:pPr>
            <a:endParaRPr lang="en-US" u="sng" dirty="0"/>
          </a:p>
        </p:txBody>
      </p:sp>
    </p:spTree>
    <p:extLst>
      <p:ext uri="{BB962C8B-B14F-4D97-AF65-F5344CB8AC3E}">
        <p14:creationId xmlns:p14="http://schemas.microsoft.com/office/powerpoint/2010/main" val="1710796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t>MODULES:</a:t>
            </a:r>
            <a:endParaRPr lang="en-US" sz="2800" b="1" u="sng" dirty="0"/>
          </a:p>
        </p:txBody>
      </p:sp>
      <p:sp>
        <p:nvSpPr>
          <p:cNvPr id="3" name="Content Placeholder 2"/>
          <p:cNvSpPr>
            <a:spLocks noGrp="1"/>
          </p:cNvSpPr>
          <p:nvPr>
            <p:ph idx="1"/>
          </p:nvPr>
        </p:nvSpPr>
        <p:spPr/>
        <p:txBody>
          <a:bodyPr/>
          <a:lstStyle/>
          <a:p>
            <a:pPr marL="0" indent="0">
              <a:buNone/>
            </a:pPr>
            <a:r>
              <a:rPr lang="en-US" dirty="0"/>
              <a:t>The Modules are mainly </a:t>
            </a:r>
            <a:r>
              <a:rPr lang="en-US" dirty="0" smtClean="0"/>
              <a:t>eight </a:t>
            </a:r>
            <a:r>
              <a:rPr lang="en-US" dirty="0"/>
              <a:t>buttons</a:t>
            </a:r>
            <a:r>
              <a:rPr lang="en-US" dirty="0" smtClean="0"/>
              <a:t>:</a:t>
            </a:r>
            <a:endParaRPr lang="en-US" sz="2400" b="1" dirty="0" smtClean="0"/>
          </a:p>
          <a:p>
            <a:pPr marL="571500" indent="-571500">
              <a:buFont typeface="+mj-lt"/>
              <a:buAutoNum type="romanLcPeriod"/>
            </a:pPr>
            <a:r>
              <a:rPr lang="en-US" sz="2400" b="1" dirty="0" smtClean="0"/>
              <a:t>Contacts</a:t>
            </a:r>
            <a:endParaRPr lang="en-US" sz="2400" dirty="0" smtClean="0"/>
          </a:p>
          <a:p>
            <a:pPr marL="571500" indent="-571500">
              <a:buFont typeface="+mj-lt"/>
              <a:buAutoNum type="romanLcPeriod"/>
            </a:pPr>
            <a:r>
              <a:rPr lang="en-US" sz="2400" b="1" dirty="0"/>
              <a:t>Emergency </a:t>
            </a:r>
            <a:endParaRPr lang="en-US" sz="2400" b="1" dirty="0" smtClean="0"/>
          </a:p>
          <a:p>
            <a:pPr marL="571500" indent="-571500">
              <a:buFont typeface="+mj-lt"/>
              <a:buAutoNum type="romanLcPeriod"/>
            </a:pPr>
            <a:r>
              <a:rPr lang="en-US" sz="2400" b="1" dirty="0" smtClean="0"/>
              <a:t>Alert Page</a:t>
            </a:r>
            <a:endParaRPr lang="en-US" sz="2400" b="1" dirty="0" smtClean="0"/>
          </a:p>
          <a:p>
            <a:pPr marL="571500" indent="-571500">
              <a:buFont typeface="+mj-lt"/>
              <a:buAutoNum type="romanLcPeriod"/>
            </a:pPr>
            <a:r>
              <a:rPr lang="en-US" sz="2400" b="1" dirty="0" err="1" smtClean="0"/>
              <a:t>Acess</a:t>
            </a:r>
            <a:r>
              <a:rPr lang="en-US" sz="2400" b="1" dirty="0" smtClean="0"/>
              <a:t> Location</a:t>
            </a:r>
          </a:p>
          <a:p>
            <a:pPr marL="0" indent="0">
              <a:buNone/>
            </a:pPr>
            <a:r>
              <a:rPr lang="en-US" sz="2400" b="1" dirty="0" smtClean="0"/>
              <a:t> </a:t>
            </a:r>
            <a:endParaRPr lang="en-US" sz="2400" dirty="0" smtClean="0"/>
          </a:p>
          <a:p>
            <a:pPr marL="0" indent="0">
              <a:buNone/>
            </a:pPr>
            <a:endParaRPr lang="en-US" dirty="0"/>
          </a:p>
        </p:txBody>
      </p:sp>
    </p:spTree>
    <p:extLst>
      <p:ext uri="{BB962C8B-B14F-4D97-AF65-F5344CB8AC3E}">
        <p14:creationId xmlns:p14="http://schemas.microsoft.com/office/powerpoint/2010/main" val="2675705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6212" y="381000"/>
            <a:ext cx="9982200" cy="5943600"/>
          </a:xfrm>
        </p:spPr>
        <p:txBody>
          <a:bodyPr>
            <a:normAutofit fontScale="92500" lnSpcReduction="10000"/>
          </a:bodyPr>
          <a:lstStyle/>
          <a:p>
            <a:pPr>
              <a:buFont typeface="Arial" panose="020B0604020202020204" pitchFamily="34" charset="0"/>
              <a:buChar char="•"/>
            </a:pPr>
            <a:r>
              <a:rPr lang="en-US" sz="2400" b="1" u="sng" cap="all" dirty="0"/>
              <a:t>contacts </a:t>
            </a:r>
            <a:r>
              <a:rPr lang="en-US" sz="2400" b="1" u="sng" cap="all" dirty="0" smtClean="0"/>
              <a:t>:</a:t>
            </a:r>
            <a:endParaRPr lang="en-US" sz="2400" u="sng" dirty="0"/>
          </a:p>
          <a:p>
            <a:r>
              <a:rPr lang="en-US" sz="2400" dirty="0"/>
              <a:t>The contacts module consists of a text field where the user can include a number of any friends, relatives or any acquaintance to whom he/she can contact in an emergency situation. There is also various number of various emergency numbers provided in this page with the person can use to contact in such emergency situations</a:t>
            </a:r>
            <a:endParaRPr lang="en-US" sz="2400" dirty="0" smtClean="0"/>
          </a:p>
          <a:p>
            <a:pPr>
              <a:buFont typeface="Arial" panose="020B0604020202020204" pitchFamily="34" charset="0"/>
              <a:buChar char="•"/>
            </a:pPr>
            <a:r>
              <a:rPr lang="en-US" sz="2400" b="1" u="sng" cap="all" dirty="0" smtClean="0"/>
              <a:t>Emergency:</a:t>
            </a:r>
            <a:endParaRPr lang="en-US" sz="2400" u="sng" dirty="0"/>
          </a:p>
          <a:p>
            <a:r>
              <a:rPr lang="en-US" b="1" dirty="0"/>
              <a:t>	</a:t>
            </a:r>
            <a:r>
              <a:rPr lang="en-US" sz="2400" dirty="0"/>
              <a:t>This module helps in preparing the user in advance from all the possible calamities such as fire, flood, earthquake, etc. There is a detailed description provided in this page on how to take appropriate actions during various calamities, in this way the app not only helps during emergency but also prepares the user for the same</a:t>
            </a:r>
            <a:r>
              <a:rPr lang="en-US" dirty="0"/>
              <a:t>.</a:t>
            </a:r>
            <a:endParaRPr lang="en-US" b="1" u="sng" dirty="0" smtClean="0"/>
          </a:p>
          <a:p>
            <a:pPr>
              <a:buFont typeface="Arial" panose="020B0604020202020204" pitchFamily="34" charset="0"/>
              <a:buChar char="•"/>
            </a:pPr>
            <a:r>
              <a:rPr lang="en-US" sz="2400" b="1" u="sng" dirty="0" smtClean="0"/>
              <a:t>ALERT PAGE:</a:t>
            </a:r>
            <a:endParaRPr lang="en-US" sz="2400" u="sng" dirty="0"/>
          </a:p>
          <a:p>
            <a:pPr marL="0" indent="0">
              <a:buNone/>
            </a:pPr>
            <a:r>
              <a:rPr lang="en-US" dirty="0"/>
              <a:t>The alert page helps the user to send alert message to multiple emergencies and family members or others whose contact numbers are given in the terms page. </a:t>
            </a:r>
          </a:p>
          <a:p>
            <a:pPr>
              <a:buFont typeface="Arial" panose="020B0604020202020204" pitchFamily="34" charset="0"/>
              <a:buChar char="•"/>
            </a:pPr>
            <a:endParaRPr lang="en-US" u="sng" dirty="0"/>
          </a:p>
          <a:p>
            <a:pPr>
              <a:buFont typeface="Arial" panose="020B0604020202020204" pitchFamily="34" charset="0"/>
              <a:buChar char="•"/>
            </a:pPr>
            <a:endParaRPr lang="en-US" sz="2400" u="sng" dirty="0"/>
          </a:p>
        </p:txBody>
      </p:sp>
    </p:spTree>
    <p:extLst>
      <p:ext uri="{BB962C8B-B14F-4D97-AF65-F5344CB8AC3E}">
        <p14:creationId xmlns:p14="http://schemas.microsoft.com/office/powerpoint/2010/main" val="4170091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3812" y="228600"/>
            <a:ext cx="10082425" cy="5943600"/>
          </a:xfrm>
        </p:spPr>
        <p:txBody>
          <a:bodyPr>
            <a:normAutofit/>
          </a:bodyPr>
          <a:lstStyle/>
          <a:p>
            <a:pPr>
              <a:buFont typeface="Arial" panose="020B0604020202020204" pitchFamily="34" charset="0"/>
              <a:buChar char="•"/>
            </a:pPr>
            <a:r>
              <a:rPr lang="en-US" sz="2200" b="1" u="sng" cap="all" dirty="0" smtClean="0"/>
              <a:t>Database:</a:t>
            </a:r>
            <a:endParaRPr lang="en-US" sz="2200" u="sng" dirty="0"/>
          </a:p>
          <a:p>
            <a:r>
              <a:rPr lang="en-US" sz="2400" dirty="0"/>
              <a:t>Firebase is a mobile and web application platform with tools and infrastructure designed to help developers build high-quality apps. Firebase is made up of complementary features that developers can mix-and-match to fit their needs. Firebase provides a </a:t>
            </a:r>
            <a:r>
              <a:rPr lang="en-US" sz="2400" dirty="0" err="1"/>
              <a:t>realtime</a:t>
            </a:r>
            <a:r>
              <a:rPr lang="en-US" sz="2400" dirty="0"/>
              <a:t> database and backend as a service. The service provides application developers an API that allows application data to be synchronized across clients and stored on Firebase's cloud. </a:t>
            </a:r>
          </a:p>
          <a:p>
            <a:pPr marL="0" indent="0">
              <a:buNone/>
            </a:pPr>
            <a:r>
              <a:rPr lang="en-US" sz="2400" dirty="0" smtClean="0"/>
              <a:t> </a:t>
            </a:r>
          </a:p>
          <a:p>
            <a:pPr>
              <a:buFont typeface="Arial" panose="020B0604020202020204" pitchFamily="34" charset="0"/>
              <a:buChar char="•"/>
            </a:pPr>
            <a:endParaRPr lang="en-US" sz="2400" u="sng" dirty="0"/>
          </a:p>
        </p:txBody>
      </p:sp>
    </p:spTree>
    <p:extLst>
      <p:ext uri="{BB962C8B-B14F-4D97-AF65-F5344CB8AC3E}">
        <p14:creationId xmlns:p14="http://schemas.microsoft.com/office/powerpoint/2010/main" val="3787687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20C675A-9AD3-40BB-AC57-0E9EFA3E4F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Math education presentation with Pi  (widescreen)</Template>
  <TotalTime>0</TotalTime>
  <Words>552</Words>
  <Application>Microsoft Office PowerPoint</Application>
  <PresentationFormat>Custom</PresentationFormat>
  <Paragraphs>70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Euphemia</vt:lpstr>
      <vt:lpstr>Times New Roman</vt:lpstr>
      <vt:lpstr>Math 16x9</vt:lpstr>
      <vt:lpstr>Emergency Management System for Fire Station</vt:lpstr>
      <vt:lpstr>PowerPoint Presentation</vt:lpstr>
      <vt:lpstr>Introduction:</vt:lpstr>
      <vt:lpstr>Objectives</vt:lpstr>
      <vt:lpstr>Technologies Used</vt:lpstr>
      <vt:lpstr>Continued…</vt:lpstr>
      <vt:lpstr>MODULES:</vt:lpstr>
      <vt:lpstr>PowerPoint Presentation</vt:lpstr>
      <vt:lpstr>PowerPoint Presentation</vt:lpstr>
      <vt:lpstr>PowerPoint Presentation</vt:lpstr>
      <vt:lpstr>UML Diagrams </vt:lpstr>
      <vt:lpstr>PowerPoint Presentation</vt:lpstr>
      <vt:lpstr>PowerPoint Presentation</vt:lpstr>
      <vt:lpstr>PowerPoint Presentation</vt:lpstr>
      <vt:lpstr>PowerPoint Presentation</vt:lpstr>
      <vt:lpstr>PowerPoint Presentation</vt:lpstr>
      <vt:lpstr>CONCLUSION AND FUTURE SCOPE:</vt:lpstr>
      <vt:lpstr>The future scope for the application: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2017-02-14T17:10:42Z</dcterms:created>
  <dcterms:modified xsi:type="dcterms:W3CDTF">2017-04-23T18:05:58Z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TC027879479991</vt:lpwstr>
  </property>
</Properties>
</file>