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43"/>
  </p:notesMasterIdLst>
  <p:sldIdLst>
    <p:sldId id="266" r:id="rId2"/>
    <p:sldId id="293" r:id="rId3"/>
    <p:sldId id="295" r:id="rId4"/>
    <p:sldId id="294" r:id="rId5"/>
    <p:sldId id="296" r:id="rId6"/>
    <p:sldId id="297" r:id="rId7"/>
    <p:sldId id="257" r:id="rId8"/>
    <p:sldId id="258" r:id="rId9"/>
    <p:sldId id="259" r:id="rId10"/>
    <p:sldId id="260" r:id="rId11"/>
    <p:sldId id="261" r:id="rId12"/>
    <p:sldId id="262" r:id="rId13"/>
    <p:sldId id="263"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91" r:id="rId31"/>
    <p:sldId id="281" r:id="rId32"/>
    <p:sldId id="282" r:id="rId33"/>
    <p:sldId id="283" r:id="rId34"/>
    <p:sldId id="292" r:id="rId35"/>
    <p:sldId id="284" r:id="rId36"/>
    <p:sldId id="285" r:id="rId37"/>
    <p:sldId id="286" r:id="rId38"/>
    <p:sldId id="287" r:id="rId39"/>
    <p:sldId id="288" r:id="rId40"/>
    <p:sldId id="289" r:id="rId41"/>
    <p:sldId id="29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8" autoAdjust="0"/>
    <p:restoredTop sz="94660"/>
  </p:normalViewPr>
  <p:slideViewPr>
    <p:cSldViewPr>
      <p:cViewPr>
        <p:scale>
          <a:sx n="75" d="100"/>
          <a:sy n="75" d="100"/>
        </p:scale>
        <p:origin x="-1302"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57FF7-0AA6-4FDD-9AE8-D155C6993B11}" type="datetimeFigureOut">
              <a:rPr lang="en-IN" smtClean="0"/>
              <a:pPr/>
              <a:t>29-06-2018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BCB5C-739B-4001-8FAB-6D43B27A65EC}"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30E830C-E39E-4EE8-A265-ED9EC92E212C}" type="datetime1">
              <a:rPr lang="en-IN" smtClean="0"/>
              <a:pPr/>
              <a:t>29-06-2018</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95F1A77-D3DE-42EF-8F81-440EC86819A0}"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6C9FE4-1C4E-4F29-9854-C60DC19426AB}" type="datetime1">
              <a:rPr lang="en-IN" smtClean="0"/>
              <a:pPr/>
              <a:t>29-06-2018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5F1A77-D3DE-42EF-8F81-440EC86819A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BA012F-6D12-41CC-9445-2BC7E8C034B6}" type="datetime1">
              <a:rPr lang="en-IN" smtClean="0"/>
              <a:pPr/>
              <a:t>29-06-2018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5F1A77-D3DE-42EF-8F81-440EC86819A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CC891D0-F323-4CA1-A3A6-5AB8E41018C0}" type="datetime1">
              <a:rPr lang="en-IN" smtClean="0"/>
              <a:pPr/>
              <a:t>29-06-2018</a:t>
            </a:fld>
            <a:endParaRPr lang="en-IN" dirty="0"/>
          </a:p>
        </p:txBody>
      </p:sp>
      <p:sp>
        <p:nvSpPr>
          <p:cNvPr id="9" name="Slide Number Placeholder 8"/>
          <p:cNvSpPr>
            <a:spLocks noGrp="1"/>
          </p:cNvSpPr>
          <p:nvPr>
            <p:ph type="sldNum" sz="quarter" idx="15"/>
          </p:nvPr>
        </p:nvSpPr>
        <p:spPr/>
        <p:txBody>
          <a:bodyPr rtlCol="0"/>
          <a:lstStyle/>
          <a:p>
            <a:fld id="{C95F1A77-D3DE-42EF-8F81-440EC86819A0}" type="slidenum">
              <a:rPr lang="en-IN" smtClean="0"/>
              <a:pPr/>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4D3A675-0827-4496-979A-58C7D0A96C49}" type="datetime1">
              <a:rPr lang="en-IN" smtClean="0"/>
              <a:pPr/>
              <a:t>29-06-2018</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C95F1A77-D3DE-42EF-8F81-440EC86819A0}"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4037B8F-61BA-4C12-9B2B-CF6CE92EC15A}" type="datetime1">
              <a:rPr lang="en-IN" smtClean="0"/>
              <a:pPr/>
              <a:t>29-06-2018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5F1A77-D3DE-42EF-8F81-440EC86819A0}" type="slidenum">
              <a:rPr lang="en-IN" smtClean="0"/>
              <a:pPr/>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CC93FC6-E5E2-470A-84C7-93C705600EA8}" type="datetime1">
              <a:rPr lang="en-IN" smtClean="0"/>
              <a:pPr/>
              <a:t>29-06-2018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95F1A77-D3DE-42EF-8F81-440EC86819A0}" type="slidenum">
              <a:rPr lang="en-IN" smtClean="0"/>
              <a:pPr/>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7319E8D-C886-4C6A-958B-9ABEF0A7507A}" type="datetime1">
              <a:rPr lang="en-IN" smtClean="0"/>
              <a:pPr/>
              <a:t>29-06-2018</a:t>
            </a:fld>
            <a:endParaRPr lang="en-IN" dirty="0"/>
          </a:p>
        </p:txBody>
      </p:sp>
      <p:sp>
        <p:nvSpPr>
          <p:cNvPr id="7" name="Slide Number Placeholder 6"/>
          <p:cNvSpPr>
            <a:spLocks noGrp="1"/>
          </p:cNvSpPr>
          <p:nvPr>
            <p:ph type="sldNum" sz="quarter" idx="11"/>
          </p:nvPr>
        </p:nvSpPr>
        <p:spPr/>
        <p:txBody>
          <a:bodyPr rtlCol="0"/>
          <a:lstStyle/>
          <a:p>
            <a:fld id="{C95F1A77-D3DE-42EF-8F81-440EC86819A0}" type="slidenum">
              <a:rPr lang="en-IN" smtClean="0"/>
              <a:pPr/>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3E662-C8A8-42F5-B37F-237824EE7563}" type="datetime1">
              <a:rPr lang="en-IN" smtClean="0"/>
              <a:pPr/>
              <a:t>29-06-2018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95F1A77-D3DE-42EF-8F81-440EC86819A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1D1D184-8337-40E0-8CE5-CFFD86A01D30}" type="datetime1">
              <a:rPr lang="en-IN" smtClean="0"/>
              <a:pPr/>
              <a:t>29-06-2018</a:t>
            </a:fld>
            <a:endParaRPr lang="en-IN" dirty="0"/>
          </a:p>
        </p:txBody>
      </p:sp>
      <p:sp>
        <p:nvSpPr>
          <p:cNvPr id="22" name="Slide Number Placeholder 21"/>
          <p:cNvSpPr>
            <a:spLocks noGrp="1"/>
          </p:cNvSpPr>
          <p:nvPr>
            <p:ph type="sldNum" sz="quarter" idx="15"/>
          </p:nvPr>
        </p:nvSpPr>
        <p:spPr/>
        <p:txBody>
          <a:bodyPr rtlCol="0"/>
          <a:lstStyle/>
          <a:p>
            <a:fld id="{C95F1A77-D3DE-42EF-8F81-440EC86819A0}" type="slidenum">
              <a:rPr lang="en-IN" smtClean="0"/>
              <a:pPr/>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8C0CC44-DFE8-4C97-B5D4-F632756DF66A}" type="datetime1">
              <a:rPr lang="en-IN" smtClean="0"/>
              <a:pPr/>
              <a:t>29-06-2018</a:t>
            </a:fld>
            <a:endParaRPr lang="en-IN" dirty="0"/>
          </a:p>
        </p:txBody>
      </p:sp>
      <p:sp>
        <p:nvSpPr>
          <p:cNvPr id="18" name="Slide Number Placeholder 17"/>
          <p:cNvSpPr>
            <a:spLocks noGrp="1"/>
          </p:cNvSpPr>
          <p:nvPr>
            <p:ph type="sldNum" sz="quarter" idx="11"/>
          </p:nvPr>
        </p:nvSpPr>
        <p:spPr/>
        <p:txBody>
          <a:bodyPr rtlCol="0"/>
          <a:lstStyle/>
          <a:p>
            <a:fld id="{C95F1A77-D3DE-42EF-8F81-440EC86819A0}" type="slidenum">
              <a:rPr lang="en-IN" smtClean="0"/>
              <a:pPr/>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6BC9F25-D157-4F46-8C2F-2CE48B5FAB69}" type="datetime1">
              <a:rPr lang="en-IN" smtClean="0"/>
              <a:pPr/>
              <a:t>29-06-2018</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95F1A77-D3DE-42EF-8F81-440EC86819A0}"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lnSpc>
                <a:spcPct val="150000"/>
              </a:lnSpc>
            </a:pPr>
            <a:r>
              <a:rPr lang="en-IN" smtClean="0"/>
              <a:t>IMAGE TRANSFORMATION</a:t>
            </a:r>
            <a:endParaRPr lang="en-IN" dirty="0"/>
          </a:p>
        </p:txBody>
      </p:sp>
      <p:sp>
        <p:nvSpPr>
          <p:cNvPr id="3" name="Subtitle 2"/>
          <p:cNvSpPr>
            <a:spLocks noGrp="1"/>
          </p:cNvSpPr>
          <p:nvPr>
            <p:ph type="subTitle" idx="1"/>
          </p:nvPr>
        </p:nvSpPr>
        <p:spPr/>
        <p:txBody>
          <a:bodyPr anchor="ctr"/>
          <a:lstStyle/>
          <a:p>
            <a:pPr algn="ctr"/>
            <a:r>
              <a:rPr lang="en-IN" smtClean="0"/>
              <a:t>STUDY VARIOUS TRANSFORMATION FUNCTION AND ITS EFFECT ON RANDOMNESS AND QUALITY</a:t>
            </a:r>
            <a:endParaRPr lang="en-IN" dirty="0"/>
          </a:p>
        </p:txBody>
      </p:sp>
      <p:sp>
        <p:nvSpPr>
          <p:cNvPr id="4" name="Slide Number Placeholder 3"/>
          <p:cNvSpPr>
            <a:spLocks noGrp="1"/>
          </p:cNvSpPr>
          <p:nvPr>
            <p:ph type="sldNum" sz="quarter" idx="12"/>
          </p:nvPr>
        </p:nvSpPr>
        <p:spPr/>
        <p:txBody>
          <a:bodyPr/>
          <a:lstStyle/>
          <a:p>
            <a:fld id="{C95F1A77-D3DE-42EF-8F81-440EC86819A0}" type="slidenum">
              <a:rPr lang="en-IN" smtClean="0"/>
              <a:pPr/>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endParaRPr lang="en-IN" dirty="0"/>
          </a:p>
        </p:txBody>
      </p:sp>
      <p:pic>
        <p:nvPicPr>
          <p:cNvPr id="4" name="Picture 3" descr="logTranformed.jpg"/>
          <p:cNvPicPr>
            <a:picLocks noChangeAspect="1"/>
          </p:cNvPicPr>
          <p:nvPr/>
        </p:nvPicPr>
        <p:blipFill>
          <a:blip r:embed="rId2" cstate="print"/>
          <a:stretch>
            <a:fillRect/>
          </a:stretch>
        </p:blipFill>
        <p:spPr>
          <a:xfrm>
            <a:off x="827584" y="1428750"/>
            <a:ext cx="7056784" cy="40005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10</a:t>
            </a:fld>
            <a:endParaRPr lang="en-IN" dirty="0"/>
          </a:p>
        </p:txBody>
      </p:sp>
      <p:sp>
        <p:nvSpPr>
          <p:cNvPr id="6" name="TextBox 5"/>
          <p:cNvSpPr txBox="1"/>
          <p:nvPr/>
        </p:nvSpPr>
        <p:spPr>
          <a:xfrm>
            <a:off x="5148064" y="1484784"/>
            <a:ext cx="1728192" cy="261610"/>
          </a:xfrm>
          <a:prstGeom prst="rect">
            <a:avLst/>
          </a:prstGeom>
          <a:noFill/>
        </p:spPr>
        <p:txBody>
          <a:bodyPr wrap="square" rtlCol="0">
            <a:spAutoFit/>
          </a:bodyPr>
          <a:lstStyle/>
          <a:p>
            <a:r>
              <a:rPr lang="en-IN" sz="1050" b="1" dirty="0" smtClean="0"/>
              <a:t>Log transformation c=.1</a:t>
            </a:r>
            <a:endParaRPr lang="en-IN" sz="1050" b="1" dirty="0"/>
          </a:p>
        </p:txBody>
      </p:sp>
      <p:sp>
        <p:nvSpPr>
          <p:cNvPr id="7" name="TextBox 6"/>
          <p:cNvSpPr txBox="1"/>
          <p:nvPr/>
        </p:nvSpPr>
        <p:spPr>
          <a:xfrm>
            <a:off x="2051720" y="3356992"/>
            <a:ext cx="1728192" cy="261610"/>
          </a:xfrm>
          <a:prstGeom prst="rect">
            <a:avLst/>
          </a:prstGeom>
          <a:noFill/>
        </p:spPr>
        <p:txBody>
          <a:bodyPr wrap="square" rtlCol="0">
            <a:spAutoFit/>
          </a:bodyPr>
          <a:lstStyle/>
          <a:p>
            <a:r>
              <a:rPr lang="en-IN" sz="1050" b="1" dirty="0" smtClean="0"/>
              <a:t>Log transformation c=.5</a:t>
            </a:r>
            <a:endParaRPr lang="en-IN" sz="1050" b="1" dirty="0"/>
          </a:p>
        </p:txBody>
      </p:sp>
      <p:sp>
        <p:nvSpPr>
          <p:cNvPr id="8" name="TextBox 7"/>
          <p:cNvSpPr txBox="1"/>
          <p:nvPr/>
        </p:nvSpPr>
        <p:spPr>
          <a:xfrm>
            <a:off x="4932040" y="3284984"/>
            <a:ext cx="1944216" cy="253916"/>
          </a:xfrm>
          <a:prstGeom prst="rect">
            <a:avLst/>
          </a:prstGeom>
          <a:noFill/>
        </p:spPr>
        <p:txBody>
          <a:bodyPr wrap="square" rtlCol="0">
            <a:spAutoFit/>
          </a:bodyPr>
          <a:lstStyle/>
          <a:p>
            <a:r>
              <a:rPr lang="en-IN" sz="1050" b="1" dirty="0" smtClean="0"/>
              <a:t>Log transformation c=2.5</a:t>
            </a:r>
            <a:endParaRPr lang="en-IN" sz="105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GAMMA TRANSFORMATION</a:t>
            </a:r>
          </a:p>
          <a:p>
            <a:pPr>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Gamma Transformation can brighten the intensity or darken the intensity. So the brightening or darkening depend on the value of gamma (the exponent) which can increase (or decrease) the intensity and thus the resultant image will be brighter (or darker).</a:t>
            </a:r>
          </a:p>
          <a:p>
            <a:pPr>
              <a:buNone/>
            </a:pPr>
            <a:r>
              <a:rPr lang="en-IN" dirty="0" smtClean="0">
                <a:latin typeface="Times New Roman" pitchFamily="18" charset="0"/>
                <a:cs typeface="Times New Roman" pitchFamily="18" charset="0"/>
              </a:rPr>
              <a:t>		The equation representing this transformation is  </a:t>
            </a:r>
            <a:r>
              <a:rPr lang="en-IN" b="1" dirty="0" smtClean="0">
                <a:latin typeface="Times New Roman" pitchFamily="18" charset="0"/>
                <a:cs typeface="Times New Roman" pitchFamily="18" charset="0"/>
              </a:rPr>
              <a:t>f(x)=c*(x)^(gamma), </a:t>
            </a:r>
            <a:r>
              <a:rPr lang="en-IN" dirty="0" smtClean="0">
                <a:latin typeface="Times New Roman" pitchFamily="18" charset="0"/>
                <a:cs typeface="Times New Roman" pitchFamily="18" charset="0"/>
              </a:rPr>
              <a:t>where  c is a constant used for keeping the value of intensity in some range and gamma is used to control the curve that is the intensity.</a:t>
            </a:r>
          </a:p>
          <a:p>
            <a:pPr>
              <a:buNone/>
            </a:pP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endParaRPr lang="en-IN" dirty="0"/>
          </a:p>
        </p:txBody>
      </p:sp>
      <p:pic>
        <p:nvPicPr>
          <p:cNvPr id="4" name="Picture 3" descr="GammaTransformed.jpg"/>
          <p:cNvPicPr>
            <a:picLocks noChangeAspect="1"/>
          </p:cNvPicPr>
          <p:nvPr/>
        </p:nvPicPr>
        <p:blipFill>
          <a:blip r:embed="rId2" cstate="print"/>
          <a:stretch>
            <a:fillRect/>
          </a:stretch>
        </p:blipFill>
        <p:spPr>
          <a:xfrm>
            <a:off x="827584" y="1428750"/>
            <a:ext cx="6411416" cy="4736554"/>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12</a:t>
            </a:fld>
            <a:endParaRPr lang="en-IN" dirty="0"/>
          </a:p>
        </p:txBody>
      </p:sp>
      <p:sp>
        <p:nvSpPr>
          <p:cNvPr id="6" name="TextBox 5"/>
          <p:cNvSpPr txBox="1"/>
          <p:nvPr/>
        </p:nvSpPr>
        <p:spPr>
          <a:xfrm>
            <a:off x="4644008" y="1340768"/>
            <a:ext cx="1728192" cy="230832"/>
          </a:xfrm>
          <a:prstGeom prst="rect">
            <a:avLst/>
          </a:prstGeom>
          <a:noFill/>
        </p:spPr>
        <p:txBody>
          <a:bodyPr wrap="square" rtlCol="0">
            <a:spAutoFit/>
          </a:bodyPr>
          <a:lstStyle/>
          <a:p>
            <a:r>
              <a:rPr lang="en-IN" sz="900" b="1" dirty="0" smtClean="0"/>
              <a:t>Gamma Transformation g=.1</a:t>
            </a:r>
            <a:endParaRPr lang="en-IN" sz="900" b="1" dirty="0"/>
          </a:p>
        </p:txBody>
      </p:sp>
      <p:sp>
        <p:nvSpPr>
          <p:cNvPr id="7" name="TextBox 6"/>
          <p:cNvSpPr txBox="1"/>
          <p:nvPr/>
        </p:nvSpPr>
        <p:spPr>
          <a:xfrm>
            <a:off x="1907704" y="3789040"/>
            <a:ext cx="1728192" cy="230832"/>
          </a:xfrm>
          <a:prstGeom prst="rect">
            <a:avLst/>
          </a:prstGeom>
          <a:noFill/>
        </p:spPr>
        <p:txBody>
          <a:bodyPr wrap="square" rtlCol="0">
            <a:spAutoFit/>
          </a:bodyPr>
          <a:lstStyle/>
          <a:p>
            <a:r>
              <a:rPr lang="en-IN" sz="900" b="1" dirty="0" smtClean="0"/>
              <a:t>Gamma Transformation g=..5</a:t>
            </a:r>
            <a:endParaRPr lang="en-IN" sz="900" b="1" dirty="0"/>
          </a:p>
        </p:txBody>
      </p:sp>
      <p:sp>
        <p:nvSpPr>
          <p:cNvPr id="8" name="TextBox 7"/>
          <p:cNvSpPr txBox="1"/>
          <p:nvPr/>
        </p:nvSpPr>
        <p:spPr>
          <a:xfrm>
            <a:off x="4499992" y="3789040"/>
            <a:ext cx="1872208" cy="230832"/>
          </a:xfrm>
          <a:prstGeom prst="rect">
            <a:avLst/>
          </a:prstGeom>
          <a:noFill/>
        </p:spPr>
        <p:txBody>
          <a:bodyPr wrap="square" rtlCol="0">
            <a:spAutoFit/>
          </a:bodyPr>
          <a:lstStyle/>
          <a:p>
            <a:r>
              <a:rPr lang="en-IN" sz="900" b="1" dirty="0" smtClean="0"/>
              <a:t>Gamma Transformation g=2.5</a:t>
            </a:r>
            <a:endParaRPr lang="en-IN" sz="9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dirty="0"/>
          </a:p>
        </p:txBody>
      </p:sp>
      <p:sp>
        <p:nvSpPr>
          <p:cNvPr id="3" name="Content Placeholder 2"/>
          <p:cNvSpPr>
            <a:spLocks noGrp="1"/>
          </p:cNvSpPr>
          <p:nvPr>
            <p:ph sz="quarter" idx="1"/>
          </p:nvPr>
        </p:nvSpPr>
        <p:spPr>
          <a:xfrm>
            <a:off x="457200" y="764704"/>
            <a:ext cx="8229600" cy="5361459"/>
          </a:xfrm>
        </p:spPr>
        <p:txBody>
          <a:bodyPr>
            <a:normAutofit lnSpcReduction="10000"/>
          </a:bodyPr>
          <a:lstStyle/>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CONTRAST STRETCHING TRANSFORMATION	</a:t>
            </a:r>
            <a:r>
              <a:rPr lang="en-IN" dirty="0" smtClean="0">
                <a:latin typeface="Times New Roman" pitchFamily="18" charset="0"/>
                <a:cs typeface="Times New Roman" pitchFamily="18" charset="0"/>
              </a:rPr>
              <a:t>Basically the contrast is the difference of the maximum intensity to the minimum intensity. So Contrast-Stretching Transformation increases the contrast. So it stretch the histogram to fit in the intensity domain. It will darken the darker and brighten up the brighter thus increasing the contrast of the image.</a:t>
            </a:r>
          </a:p>
          <a:p>
            <a:pPr>
              <a:buNone/>
            </a:pPr>
            <a:r>
              <a:rPr lang="en-IN" dirty="0" smtClean="0">
                <a:latin typeface="Times New Roman" pitchFamily="18" charset="0"/>
                <a:cs typeface="Times New Roman" pitchFamily="18" charset="0"/>
              </a:rPr>
              <a:t>		The equation representation is </a:t>
            </a:r>
            <a:r>
              <a:rPr lang="en-IN" b="1" dirty="0" smtClean="0">
                <a:latin typeface="Times New Roman" pitchFamily="18" charset="0"/>
                <a:cs typeface="Times New Roman" pitchFamily="18" charset="0"/>
              </a:rPr>
              <a:t>f(x)= 1/(1+(m/(x + </a:t>
            </a:r>
            <a:r>
              <a:rPr lang="en-IN" b="1" dirty="0" err="1" smtClean="0">
                <a:latin typeface="Times New Roman" pitchFamily="18" charset="0"/>
                <a:cs typeface="Times New Roman" pitchFamily="18" charset="0"/>
              </a:rPr>
              <a:t>eps</a:t>
            </a:r>
            <a:r>
              <a:rPr lang="en-IN" b="1" dirty="0" smtClean="0">
                <a:latin typeface="Times New Roman" pitchFamily="18" charset="0"/>
                <a:cs typeface="Times New Roman" pitchFamily="18" charset="0"/>
              </a:rPr>
              <a:t> ))^E) </a:t>
            </a:r>
            <a:r>
              <a:rPr lang="en-IN" dirty="0" smtClean="0">
                <a:latin typeface="Times New Roman" pitchFamily="18" charset="0"/>
                <a:cs typeface="Times New Roman" pitchFamily="18" charset="0"/>
              </a:rPr>
              <a:t>, where m is the mid-line the threshold value from where the transformation in either side is happening, </a:t>
            </a:r>
            <a:r>
              <a:rPr lang="en-IN" dirty="0" err="1" smtClean="0">
                <a:latin typeface="Times New Roman" pitchFamily="18" charset="0"/>
                <a:cs typeface="Times New Roman" pitchFamily="18" charset="0"/>
              </a:rPr>
              <a:t>eps</a:t>
            </a:r>
            <a:r>
              <a:rPr lang="en-IN" dirty="0" smtClean="0">
                <a:latin typeface="Times New Roman" pitchFamily="18" charset="0"/>
                <a:cs typeface="Times New Roman" pitchFamily="18" charset="0"/>
              </a:rPr>
              <a:t> is a constant which is distance between two doubles used to prevent divide by zero, E is used to control the slope of the function that is the intensity value.</a:t>
            </a:r>
          </a:p>
          <a:p>
            <a:pPr>
              <a:buNone/>
            </a:pP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13</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dirty="0" smtClean="0"/>
          </a:p>
          <a:p>
            <a:endParaRPr lang="en-IN" dirty="0"/>
          </a:p>
        </p:txBody>
      </p:sp>
      <p:pic>
        <p:nvPicPr>
          <p:cNvPr id="4" name="Picture 3" descr="Contraststreched.jpg"/>
          <p:cNvPicPr>
            <a:picLocks noChangeAspect="1"/>
          </p:cNvPicPr>
          <p:nvPr/>
        </p:nvPicPr>
        <p:blipFill>
          <a:blip r:embed="rId2" cstate="print"/>
          <a:stretch>
            <a:fillRect/>
          </a:stretch>
        </p:blipFill>
        <p:spPr>
          <a:xfrm>
            <a:off x="683568" y="1428750"/>
            <a:ext cx="6555432" cy="4808562"/>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14</a:t>
            </a:fld>
            <a:endParaRPr lang="en-IN" dirty="0"/>
          </a:p>
        </p:txBody>
      </p:sp>
      <p:sp>
        <p:nvSpPr>
          <p:cNvPr id="6" name="TextBox 5"/>
          <p:cNvSpPr txBox="1"/>
          <p:nvPr/>
        </p:nvSpPr>
        <p:spPr>
          <a:xfrm>
            <a:off x="4644008" y="1556792"/>
            <a:ext cx="1584176" cy="261610"/>
          </a:xfrm>
          <a:prstGeom prst="rect">
            <a:avLst/>
          </a:prstGeom>
          <a:noFill/>
        </p:spPr>
        <p:txBody>
          <a:bodyPr wrap="square" rtlCol="0">
            <a:spAutoFit/>
          </a:bodyPr>
          <a:lstStyle/>
          <a:p>
            <a:r>
              <a:rPr lang="en-IN" sz="1100" b="1" dirty="0" smtClean="0"/>
              <a:t>Transformed e=0.1</a:t>
            </a:r>
            <a:endParaRPr lang="en-IN" sz="1100" b="1" dirty="0"/>
          </a:p>
        </p:txBody>
      </p:sp>
      <p:sp>
        <p:nvSpPr>
          <p:cNvPr id="7" name="TextBox 6"/>
          <p:cNvSpPr txBox="1"/>
          <p:nvPr/>
        </p:nvSpPr>
        <p:spPr>
          <a:xfrm>
            <a:off x="4716016" y="3717032"/>
            <a:ext cx="1584176" cy="261610"/>
          </a:xfrm>
          <a:prstGeom prst="rect">
            <a:avLst/>
          </a:prstGeom>
          <a:noFill/>
        </p:spPr>
        <p:txBody>
          <a:bodyPr wrap="square" rtlCol="0">
            <a:spAutoFit/>
          </a:bodyPr>
          <a:lstStyle/>
          <a:p>
            <a:r>
              <a:rPr lang="en-IN" sz="1100" b="1" dirty="0" smtClean="0"/>
              <a:t>Transformed e=2.5</a:t>
            </a:r>
            <a:endParaRPr lang="en-IN" sz="1100" b="1" dirty="0"/>
          </a:p>
        </p:txBody>
      </p:sp>
      <p:sp>
        <p:nvSpPr>
          <p:cNvPr id="8" name="TextBox 7"/>
          <p:cNvSpPr txBox="1"/>
          <p:nvPr/>
        </p:nvSpPr>
        <p:spPr>
          <a:xfrm>
            <a:off x="1835696" y="3789040"/>
            <a:ext cx="1584176" cy="261610"/>
          </a:xfrm>
          <a:prstGeom prst="rect">
            <a:avLst/>
          </a:prstGeom>
          <a:noFill/>
        </p:spPr>
        <p:txBody>
          <a:bodyPr wrap="square" rtlCol="0">
            <a:spAutoFit/>
          </a:bodyPr>
          <a:lstStyle/>
          <a:p>
            <a:r>
              <a:rPr lang="en-IN" sz="1100" b="1" dirty="0" smtClean="0"/>
              <a:t>Transformed e=0.5</a:t>
            </a:r>
            <a:endParaRPr lang="en-IN" sz="11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b="1"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r>
              <a:rPr lang="en-IN" b="1" smtClean="0"/>
              <a:t>ELLIPSIOD</a:t>
            </a:r>
            <a:r>
              <a:rPr lang="en-IN" smtClean="0"/>
              <a:t> </a:t>
            </a:r>
            <a:r>
              <a:rPr lang="en-IN" b="1" smtClean="0"/>
              <a:t>TRANSFORMATION</a:t>
            </a:r>
          </a:p>
          <a:p>
            <a:pPr>
              <a:buNone/>
            </a:pPr>
            <a:r>
              <a:rPr lang="en-IN" b="1" smtClean="0"/>
              <a:t>		</a:t>
            </a:r>
            <a:r>
              <a:rPr lang="en-IN" smtClean="0"/>
              <a:t> The general equation of an ellipsoid is</a:t>
            </a:r>
          </a:p>
          <a:p>
            <a:pPr>
              <a:buNone/>
            </a:pPr>
            <a:r>
              <a:rPr lang="en-IN" smtClean="0"/>
              <a:t>			 </a:t>
            </a:r>
          </a:p>
          <a:p>
            <a:pPr>
              <a:buNone/>
            </a:pPr>
            <a:endParaRPr lang="en-IN" b="1" smtClean="0"/>
          </a:p>
          <a:p>
            <a:pPr>
              <a:buNone/>
            </a:pPr>
            <a:endParaRPr lang="en-IN" b="1" smtClean="0"/>
          </a:p>
          <a:p>
            <a:pPr>
              <a:buNone/>
            </a:pPr>
            <a:r>
              <a:rPr lang="en-IN" b="1" smtClean="0"/>
              <a:t>		</a:t>
            </a:r>
          </a:p>
          <a:p>
            <a:pPr>
              <a:buNone/>
            </a:pPr>
            <a:r>
              <a:rPr lang="en-IN" b="1" smtClean="0"/>
              <a:t>		</a:t>
            </a:r>
            <a:r>
              <a:rPr lang="en-IN" smtClean="0"/>
              <a:t>When z=1, then put the value of z=1 and x as input matrix and y as a output matrix, which is also transformed image. Y  can contain complex number, so take absolute value into consideration. And this is done for all the 3d curves that I have used in my experiment.</a:t>
            </a:r>
            <a:endParaRPr lang="en-IN" b="1" dirty="0"/>
          </a:p>
        </p:txBody>
      </p:sp>
      <p:pic>
        <p:nvPicPr>
          <p:cNvPr id="4" name="eq0003" descr="http://tutorial.math.lamar.edu/Classes/CalcIII/QuadricSurfaces_files/eq0003M.gif"/>
          <p:cNvPicPr/>
          <p:nvPr/>
        </p:nvPicPr>
        <p:blipFill>
          <a:blip r:embed="rId2" cstate="print"/>
          <a:srcRect/>
          <a:stretch>
            <a:fillRect/>
          </a:stretch>
        </p:blipFill>
        <p:spPr bwMode="auto">
          <a:xfrm>
            <a:off x="2267744" y="2276872"/>
            <a:ext cx="3075840" cy="963538"/>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C95F1A77-D3DE-42EF-8F81-440EC86819A0}" type="slidenum">
              <a:rPr lang="en-IN" smtClean="0"/>
              <a:pPr/>
              <a:t>15</a:t>
            </a:fld>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endParaRPr lang="en-IN" dirty="0"/>
          </a:p>
        </p:txBody>
      </p:sp>
      <p:pic>
        <p:nvPicPr>
          <p:cNvPr id="4" name="Picture 3" descr="EllipsoidTransformed.jpg"/>
          <p:cNvPicPr>
            <a:picLocks noChangeAspect="1"/>
          </p:cNvPicPr>
          <p:nvPr/>
        </p:nvPicPr>
        <p:blipFill>
          <a:blip r:embed="rId2" cstate="print"/>
          <a:stretch>
            <a:fillRect/>
          </a:stretch>
        </p:blipFill>
        <p:spPr>
          <a:xfrm>
            <a:off x="1905000" y="1428750"/>
            <a:ext cx="5547320" cy="416049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16</a:t>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r>
              <a:rPr lang="en-IN" b="1" smtClean="0"/>
              <a:t>CONE TRANSFORMATION</a:t>
            </a:r>
          </a:p>
          <a:p>
            <a:pPr>
              <a:buNone/>
            </a:pPr>
            <a:r>
              <a:rPr lang="en-IN" smtClean="0"/>
              <a:t>		The general equation of a cone is</a:t>
            </a:r>
          </a:p>
          <a:p>
            <a:pPr>
              <a:buNone/>
            </a:pPr>
            <a:endParaRPr lang="en-IN" smtClean="0"/>
          </a:p>
          <a:p>
            <a:pPr>
              <a:buNone/>
            </a:pPr>
            <a:endParaRPr lang="en-IN" smtClean="0"/>
          </a:p>
          <a:p>
            <a:pPr>
              <a:buNone/>
            </a:pPr>
            <a:endParaRPr lang="en-IN" smtClean="0"/>
          </a:p>
          <a:p>
            <a:pPr>
              <a:buNone/>
            </a:pPr>
            <a:r>
              <a:rPr lang="en-IN" smtClean="0"/>
              <a:t>		We discrete z into some constant value and then put the value of z, and taking x as input (original image ) and getting y as transformed image .</a:t>
            </a:r>
            <a:endParaRPr lang="en-IN" dirty="0"/>
          </a:p>
        </p:txBody>
      </p:sp>
      <p:pic>
        <p:nvPicPr>
          <p:cNvPr id="4" name="Picture 3" descr="http://tutorial.math.lamar.edu/Classes/CalcIII/QuadricSurfaces_files/eq0005M.gif"/>
          <p:cNvPicPr/>
          <p:nvPr/>
        </p:nvPicPr>
        <p:blipFill>
          <a:blip r:embed="rId2" cstate="print"/>
          <a:srcRect/>
          <a:stretch>
            <a:fillRect/>
          </a:stretch>
        </p:blipFill>
        <p:spPr bwMode="auto">
          <a:xfrm>
            <a:off x="2339752" y="2276872"/>
            <a:ext cx="2623408" cy="864096"/>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C95F1A77-D3DE-42EF-8F81-440EC86819A0}" type="slidenum">
              <a:rPr lang="en-IN" smtClean="0"/>
              <a:pPr/>
              <a:t>17</a:t>
            </a:fld>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dirty="0" smtClean="0"/>
          </a:p>
          <a:p>
            <a:endParaRPr lang="en-IN" dirty="0"/>
          </a:p>
        </p:txBody>
      </p:sp>
      <p:pic>
        <p:nvPicPr>
          <p:cNvPr id="4" name="Picture 3" descr="conetransformed.jpg"/>
          <p:cNvPicPr>
            <a:picLocks noChangeAspect="1"/>
          </p:cNvPicPr>
          <p:nvPr/>
        </p:nvPicPr>
        <p:blipFill>
          <a:blip r:embed="rId2" cstate="print"/>
          <a:stretch>
            <a:fillRect/>
          </a:stretch>
        </p:blipFill>
        <p:spPr>
          <a:xfrm>
            <a:off x="827584" y="1428750"/>
            <a:ext cx="6411416" cy="4808562"/>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18</a:t>
            </a:fld>
            <a:endParaRPr lang="en-IN" dirty="0"/>
          </a:p>
        </p:txBody>
      </p:sp>
      <p:sp>
        <p:nvSpPr>
          <p:cNvPr id="6" name="TextBox 5"/>
          <p:cNvSpPr txBox="1"/>
          <p:nvPr/>
        </p:nvSpPr>
        <p:spPr>
          <a:xfrm>
            <a:off x="4716016" y="1556792"/>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7" name="TextBox 6"/>
          <p:cNvSpPr txBox="1"/>
          <p:nvPr/>
        </p:nvSpPr>
        <p:spPr>
          <a:xfrm>
            <a:off x="4788024" y="3789040"/>
            <a:ext cx="1656184" cy="276999"/>
          </a:xfrm>
          <a:prstGeom prst="rect">
            <a:avLst/>
          </a:prstGeom>
          <a:noFill/>
        </p:spPr>
        <p:txBody>
          <a:bodyPr wrap="square" rtlCol="0">
            <a:spAutoFit/>
          </a:bodyPr>
          <a:lstStyle/>
          <a:p>
            <a:r>
              <a:rPr lang="en-IN" sz="1200" b="1" dirty="0" smtClean="0"/>
              <a:t>Transformed z=3</a:t>
            </a:r>
            <a:endParaRPr lang="en-IN" sz="1200" b="1" dirty="0"/>
          </a:p>
        </p:txBody>
      </p:sp>
      <p:sp>
        <p:nvSpPr>
          <p:cNvPr id="9" name="TextBox 8"/>
          <p:cNvSpPr txBox="1"/>
          <p:nvPr/>
        </p:nvSpPr>
        <p:spPr>
          <a:xfrm>
            <a:off x="1907704" y="3789040"/>
            <a:ext cx="1656184" cy="276999"/>
          </a:xfrm>
          <a:prstGeom prst="rect">
            <a:avLst/>
          </a:prstGeom>
          <a:noFill/>
        </p:spPr>
        <p:txBody>
          <a:bodyPr wrap="square" rtlCol="0">
            <a:spAutoFit/>
          </a:bodyPr>
          <a:lstStyle/>
          <a:p>
            <a:r>
              <a:rPr lang="en-IN" sz="1200" b="1" dirty="0" smtClean="0"/>
              <a:t>Transformed z=1</a:t>
            </a:r>
            <a:endParaRPr lang="en-IN" sz="12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r>
              <a:rPr lang="en-IN" b="1" smtClean="0"/>
              <a:t>HYPERBOLOID-ONE-SHEET TRANSFORMATION</a:t>
            </a:r>
          </a:p>
          <a:p>
            <a:pPr>
              <a:buNone/>
            </a:pPr>
            <a:r>
              <a:rPr lang="en-IN" smtClean="0"/>
              <a:t>		The general equation of a hyperboloid in one sheet is </a:t>
            </a:r>
          </a:p>
          <a:p>
            <a:pPr>
              <a:buNone/>
            </a:pPr>
            <a:endParaRPr lang="en-IN" smtClean="0"/>
          </a:p>
          <a:p>
            <a:pPr>
              <a:buNone/>
            </a:pPr>
            <a:endParaRPr lang="en-IN" smtClean="0"/>
          </a:p>
          <a:p>
            <a:pPr>
              <a:buNone/>
            </a:pPr>
            <a:r>
              <a:rPr lang="en-IN" smtClean="0"/>
              <a:t>		</a:t>
            </a:r>
          </a:p>
          <a:p>
            <a:pPr>
              <a:buNone/>
            </a:pPr>
            <a:endParaRPr lang="en-IN" smtClean="0"/>
          </a:p>
          <a:p>
            <a:pPr>
              <a:buNone/>
            </a:pPr>
            <a:r>
              <a:rPr lang="en-IN" smtClean="0"/>
              <a:t>		Here also I have done same thing just discrete z into some values and for each value get a 2d curve and apply that 2d curves on the image.</a:t>
            </a:r>
          </a:p>
          <a:p>
            <a:pPr>
              <a:buNone/>
            </a:pPr>
            <a:r>
              <a:rPr lang="en-IN" smtClean="0"/>
              <a:t>		</a:t>
            </a:r>
            <a:endParaRPr lang="en-IN" dirty="0"/>
          </a:p>
        </p:txBody>
      </p:sp>
      <p:pic>
        <p:nvPicPr>
          <p:cNvPr id="4" name="Picture 3" descr="http://tutorial.math.lamar.edu/Classes/CalcIII/QuadricSurfaces_files/eq0010M.gif"/>
          <p:cNvPicPr/>
          <p:nvPr/>
        </p:nvPicPr>
        <p:blipFill>
          <a:blip r:embed="rId2" cstate="print"/>
          <a:srcRect/>
          <a:stretch>
            <a:fillRect/>
          </a:stretch>
        </p:blipFill>
        <p:spPr bwMode="auto">
          <a:xfrm>
            <a:off x="3203848" y="2420888"/>
            <a:ext cx="2571784" cy="1035546"/>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C95F1A77-D3DE-42EF-8F81-440EC86819A0}" type="slidenum">
              <a:rPr lang="en-IN" smtClean="0"/>
              <a:pPr/>
              <a:t>19</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 name="Rectangle 41"/>
          <p:cNvSpPr>
            <a:spLocks noChangeArrowheads="1"/>
          </p:cNvSpPr>
          <p:nvPr/>
        </p:nvSpPr>
        <p:spPr bwMode="auto">
          <a:xfrm>
            <a:off x="971600" y="-851850"/>
            <a:ext cx="6624736"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457200" algn="l"/>
                <a:tab pos="952500" algn="l"/>
              </a:tabLst>
            </a:pPr>
            <a:endParaRPr kumimoji="0" lang="en-US" sz="2800" b="1" i="0" u="none" strike="noStrike" cap="none" normalizeH="0" baseline="0" dirty="0" smtClean="0">
              <a:ln>
                <a:noFill/>
              </a:ln>
              <a:solidFill>
                <a:srgbClr val="17365D"/>
              </a:solidFill>
              <a:effectLst/>
              <a:latin typeface="Cambria" pitchFamily="18" charset="0"/>
              <a:ea typeface="Times New Roman" pitchFamily="18" charset="0"/>
              <a:cs typeface="Mangal"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tab pos="457200" algn="l"/>
                <a:tab pos="952500" algn="l"/>
              </a:tabLst>
            </a:pPr>
            <a:endParaRPr lang="en-US" sz="2800" b="1" dirty="0" smtClean="0">
              <a:solidFill>
                <a:srgbClr val="17365D"/>
              </a:solidFill>
              <a:latin typeface="Cambria" pitchFamily="18" charset="0"/>
              <a:ea typeface="Times New Roman" pitchFamily="18" charset="0"/>
              <a:cs typeface="Mangal"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tab pos="457200" algn="l"/>
                <a:tab pos="952500" algn="l"/>
              </a:tabLst>
            </a:pPr>
            <a:endParaRPr kumimoji="0" lang="en-US" sz="2800" b="1" i="0" u="none" strike="noStrike" cap="none" normalizeH="0" baseline="0" dirty="0" smtClean="0">
              <a:ln>
                <a:noFill/>
              </a:ln>
              <a:solidFill>
                <a:srgbClr val="17365D"/>
              </a:solidFill>
              <a:effectLst/>
              <a:latin typeface="Cambria" pitchFamily="18" charset="0"/>
              <a:ea typeface="Times New Roman" pitchFamily="18" charset="0"/>
              <a:cs typeface="Mangal" pitchFamily="18" charset="0"/>
            </a:endParaRPr>
          </a:p>
          <a:p>
            <a:pPr marL="0" marR="0" lvl="0" indent="457200" algn="ctr" defTabSz="914400" rtl="0" eaLnBrk="1" fontAlgn="base" latinLnBrk="0" hangingPunct="1">
              <a:lnSpc>
                <a:spcPct val="100000"/>
              </a:lnSpc>
              <a:spcBef>
                <a:spcPct val="0"/>
              </a:spcBef>
              <a:spcAft>
                <a:spcPct val="0"/>
              </a:spcAft>
              <a:buClrTx/>
              <a:buSzTx/>
              <a:buFontTx/>
              <a:buNone/>
              <a:tabLst>
                <a:tab pos="457200" algn="l"/>
                <a:tab pos="952500" algn="l"/>
              </a:tabLst>
            </a:pPr>
            <a:r>
              <a:rPr lang="en-US" b="1" u="sng" dirty="0" smtClean="0">
                <a:solidFill>
                  <a:srgbClr val="17365D"/>
                </a:solidFill>
                <a:latin typeface="Cambria" pitchFamily="18" charset="0"/>
                <a:ea typeface="Times New Roman" pitchFamily="18" charset="0"/>
                <a:cs typeface="Mangal" pitchFamily="18" charset="0"/>
              </a:rPr>
              <a:t>STUDY OF QUALITY AND RANDOMNESS PRODUCED BY INTENSITY TRANSFORMATION</a:t>
            </a:r>
            <a:r>
              <a:rPr kumimoji="0" lang="en-US" b="1" i="0" u="sng" strike="noStrike" cap="none" normalizeH="0" baseline="0" dirty="0" smtClean="0">
                <a:ln>
                  <a:noFill/>
                </a:ln>
                <a:solidFill>
                  <a:srgbClr val="17365D"/>
                </a:solidFill>
                <a:effectLst/>
                <a:latin typeface="Cambria" pitchFamily="18" charset="0"/>
                <a:ea typeface="Times New Roman" pitchFamily="18" charset="0"/>
                <a:cs typeface="Mangal" pitchFamily="18" charset="0"/>
              </a:rPr>
              <a:t>                                           </a:t>
            </a:r>
            <a:r>
              <a:rPr lang="en-US" i="1" dirty="0" smtClean="0">
                <a:solidFill>
                  <a:srgbClr val="000000"/>
                </a:solidFill>
                <a:latin typeface="Cambria" pitchFamily="18" charset="0"/>
                <a:ea typeface="Calibri" pitchFamily="34" charset="0"/>
                <a:cs typeface="Mangal" pitchFamily="18" charset="0"/>
              </a:rPr>
              <a:t>  </a:t>
            </a:r>
          </a:p>
          <a:p>
            <a:pPr marL="0" marR="0" lvl="0" indent="457200" algn="ctr" defTabSz="914400" rtl="0" eaLnBrk="1" fontAlgn="base" latinLnBrk="0" hangingPunct="1">
              <a:lnSpc>
                <a:spcPct val="100000"/>
              </a:lnSpc>
              <a:spcBef>
                <a:spcPct val="0"/>
              </a:spcBef>
              <a:spcAft>
                <a:spcPct val="0"/>
              </a:spcAft>
              <a:buClrTx/>
              <a:buSzTx/>
              <a:buFontTx/>
              <a:buNone/>
              <a:tabLst>
                <a:tab pos="457200" algn="l"/>
                <a:tab pos="952500" algn="l"/>
              </a:tabLst>
            </a:pPr>
            <a:endParaRPr kumimoji="0" lang="en-US" sz="2000" b="0" i="1" u="none" strike="noStrike" cap="none" normalizeH="0" baseline="0" dirty="0" smtClean="0">
              <a:ln>
                <a:noFill/>
              </a:ln>
              <a:solidFill>
                <a:srgbClr val="000000"/>
              </a:solidFill>
              <a:effectLst/>
              <a:latin typeface="Cambria" pitchFamily="18" charset="0"/>
              <a:ea typeface="Calibri" pitchFamily="34" charset="0"/>
              <a:cs typeface="Mangal" pitchFamily="18" charset="0"/>
            </a:endParaRPr>
          </a:p>
          <a:p>
            <a:pPr marL="0" marR="0" lvl="0" indent="457200" algn="ctr" defTabSz="914400" rtl="0" eaLnBrk="1" fontAlgn="base" latinLnBrk="0" hangingPunct="1">
              <a:lnSpc>
                <a:spcPct val="100000"/>
              </a:lnSpc>
              <a:spcBef>
                <a:spcPct val="0"/>
              </a:spcBef>
              <a:spcAft>
                <a:spcPct val="0"/>
              </a:spcAft>
              <a:buClrTx/>
              <a:buSzTx/>
              <a:buFontTx/>
              <a:buNone/>
              <a:tabLst>
                <a:tab pos="457200" algn="l"/>
                <a:tab pos="952500" algn="l"/>
              </a:tabLst>
            </a:pPr>
            <a:r>
              <a:rPr lang="en-US" sz="2000" i="1" dirty="0" smtClean="0">
                <a:solidFill>
                  <a:srgbClr val="000000"/>
                </a:solidFill>
                <a:latin typeface="Cambria" pitchFamily="18" charset="0"/>
                <a:ea typeface="Calibri" pitchFamily="34" charset="0"/>
                <a:cs typeface="Mangal" pitchFamily="18" charset="0"/>
              </a:rPr>
              <a:t>A Project Submitted in Internship Program</a:t>
            </a:r>
            <a:endParaRPr kumimoji="0" lang="en-US" sz="2000" b="0" i="1" u="none" strike="noStrike" cap="none" normalizeH="0" baseline="0" dirty="0" smtClean="0">
              <a:ln>
                <a:noFill/>
              </a:ln>
              <a:solidFill>
                <a:srgbClr val="000000"/>
              </a:solidFill>
              <a:effectLst/>
              <a:latin typeface="Cambria" pitchFamily="18" charset="0"/>
              <a:ea typeface="Calibri" pitchFamily="34" charset="0"/>
              <a:cs typeface="Mangal" pitchFamily="18" charset="0"/>
            </a:endParaRPr>
          </a:p>
          <a:p>
            <a:pPr marL="0" marR="0" lvl="0" indent="457200" algn="ctr" defTabSz="914400" rtl="0" eaLnBrk="1" fontAlgn="base" latinLnBrk="0" hangingPunct="1">
              <a:lnSpc>
                <a:spcPct val="100000"/>
              </a:lnSpc>
              <a:spcBef>
                <a:spcPct val="0"/>
              </a:spcBef>
              <a:spcAft>
                <a:spcPct val="0"/>
              </a:spcAft>
              <a:buClrTx/>
              <a:buSzTx/>
              <a:buFontTx/>
              <a:buNone/>
              <a:tabLst>
                <a:tab pos="457200" algn="l"/>
                <a:tab pos="9525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1"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Akshay Kumar</a:t>
            </a:r>
          </a:p>
          <a:p>
            <a:pPr marL="0" marR="0" lvl="0" indent="457200" algn="ctr" defTabSz="914400" rtl="0" eaLnBrk="1" fontAlgn="base" latinLnBrk="0" hangingPunct="1">
              <a:lnSpc>
                <a:spcPct val="100000"/>
              </a:lnSpc>
              <a:spcBef>
                <a:spcPct val="0"/>
              </a:spcBef>
              <a:spcAft>
                <a:spcPct val="0"/>
              </a:spcAft>
              <a:buClrTx/>
              <a:buSzTx/>
              <a:buFontTx/>
              <a:buNone/>
              <a:tabLst>
                <a:tab pos="457200" algn="l"/>
                <a:tab pos="952500" algn="l"/>
              </a:tabLst>
            </a:pPr>
            <a:r>
              <a:rPr lang="en-US" sz="2000" i="1" dirty="0" smtClean="0">
                <a:latin typeface="Times New Roman" pitchFamily="18" charset="0"/>
                <a:ea typeface="Calibri" pitchFamily="34" charset="0"/>
                <a:cs typeface="Times New Roman" pitchFamily="18" charset="0"/>
              </a:rPr>
              <a:t>Roll no. - 15505</a:t>
            </a:r>
            <a:endParaRPr kumimoji="0" lang="en-US" sz="2000" b="0" i="1"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457200" algn="ctr" defTabSz="914400" rtl="0" eaLnBrk="1" fontAlgn="base" latinLnBrk="0" hangingPunct="1">
              <a:lnSpc>
                <a:spcPct val="100000"/>
              </a:lnSpc>
              <a:spcBef>
                <a:spcPct val="0"/>
              </a:spcBef>
              <a:spcAft>
                <a:spcPct val="0"/>
              </a:spcAft>
              <a:buClrTx/>
              <a:buSzTx/>
              <a:buFontTx/>
              <a:buNone/>
              <a:tabLst>
                <a:tab pos="457200" algn="l"/>
                <a:tab pos="952500" algn="l"/>
              </a:tabLst>
            </a:pPr>
            <a:r>
              <a:rPr kumimoji="0" lang="en-US" sz="2000" b="0" i="1" u="none" strike="noStrike" cap="none" normalizeH="0" baseline="0" dirty="0" smtClean="0">
                <a:ln>
                  <a:noFill/>
                </a:ln>
                <a:solidFill>
                  <a:srgbClr val="002060"/>
                </a:solidFill>
                <a:effectLst/>
                <a:latin typeface="Times New Roman" pitchFamily="18" charset="0"/>
                <a:cs typeface="Times New Roman" pitchFamily="18" charset="0"/>
              </a:rPr>
              <a:t>of</a:t>
            </a:r>
            <a:endParaRPr kumimoji="0" lang="en-US" sz="800" b="0" i="1" u="none" strike="noStrike" cap="none" normalizeH="0" baseline="0" dirty="0" smtClean="0">
              <a:ln>
                <a:noFill/>
              </a:ln>
              <a:solidFill>
                <a:srgbClr val="002060"/>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kumimoji="0" lang="en-US" sz="1600"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Computer Science And Engineering(2015-2019)</a:t>
            </a:r>
            <a:endParaRPr kumimoji="0" lang="en-US" sz="800" b="0" i="0" u="none" strike="noStrike" cap="none" normalizeH="0" baseline="0" dirty="0" smtClean="0">
              <a:ln>
                <a:noFill/>
              </a:ln>
              <a:solidFill>
                <a:srgbClr val="002060"/>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Bhagalpur College of  Engineering, Bhagalpur</a:t>
            </a:r>
            <a:endParaRPr kumimoji="0" lang="en-US" sz="800" b="1"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kumimoji="0" lang="en-US" sz="1200" b="0" i="1" u="none" strike="noStrike" cap="none" normalizeH="0" baseline="0" dirty="0" smtClean="0">
                <a:ln>
                  <a:noFill/>
                </a:ln>
                <a:solidFill>
                  <a:srgbClr val="4F81BD"/>
                </a:solidFill>
                <a:effectLst/>
                <a:latin typeface="Cambria" pitchFamily="18" charset="0"/>
                <a:ea typeface="Times New Roman" pitchFamily="18" charset="0"/>
                <a:cs typeface="Mangal"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kumimoji="0" lang="en-US" sz="2000" b="0" i="1" u="none" strike="noStrike" cap="none" normalizeH="0" baseline="0" dirty="0" smtClean="0">
                <a:ln>
                  <a:noFill/>
                </a:ln>
                <a:solidFill>
                  <a:srgbClr val="002060"/>
                </a:solidFill>
                <a:effectLst/>
                <a:latin typeface="Brush Script MT" pitchFamily="66" charset="0"/>
                <a:ea typeface="Times New Roman" pitchFamily="18" charset="0"/>
                <a:cs typeface="Mangal" pitchFamily="18" charset="0"/>
              </a:rPr>
              <a:t>Under the guidance</a:t>
            </a: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lang="en-US" i="1" dirty="0" smtClean="0">
                <a:solidFill>
                  <a:srgbClr val="00B050"/>
                </a:solidFill>
                <a:latin typeface="Cambria" pitchFamily="18" charset="0"/>
                <a:ea typeface="Calibri" pitchFamily="34" charset="0"/>
                <a:cs typeface="Mangal" pitchFamily="18" charset="0"/>
              </a:rPr>
              <a:t>Prof</a:t>
            </a:r>
            <a:r>
              <a:rPr kumimoji="0" lang="en-US" sz="1800" b="0" i="1" u="none" strike="noStrike" cap="none" normalizeH="0" baseline="0" dirty="0" smtClean="0">
                <a:ln>
                  <a:noFill/>
                </a:ln>
                <a:solidFill>
                  <a:srgbClr val="00B050"/>
                </a:solidFill>
                <a:effectLst/>
                <a:latin typeface="Cambria" pitchFamily="18" charset="0"/>
                <a:ea typeface="Calibri" pitchFamily="34" charset="0"/>
                <a:cs typeface="Mangal" pitchFamily="18" charset="0"/>
              </a:rPr>
              <a:t>. Tamal Pal</a:t>
            </a:r>
            <a:endParaRPr kumimoji="0" lang="en-US" sz="800" b="0" i="0" u="none" strike="noStrike" cap="none" normalizeH="0" baseline="0" dirty="0" smtClean="0">
              <a:ln>
                <a:noFill/>
              </a:ln>
              <a:solidFill>
                <a:srgbClr val="00B050"/>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Assistant Professor, </a:t>
            </a: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Dept. Of Computer Science And Technology</a:t>
            </a:r>
            <a:endParaRPr kumimoji="0" lang="en-US" sz="800" b="1"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457200" algn="l"/>
                <a:tab pos="952500" algn="l"/>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IIEST Shibpur, Howrah-711103</a:t>
            </a:r>
            <a:endParaRPr kumimoji="0" lang="en-US" sz="800" b="1"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457200" algn="l"/>
                <a:tab pos="9525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36" name="Picture 1" descr="iiestlogo1"/>
          <p:cNvPicPr>
            <a:picLocks noChangeAspect="1" noChangeArrowheads="1"/>
          </p:cNvPicPr>
          <p:nvPr/>
        </p:nvPicPr>
        <p:blipFill>
          <a:blip r:embed="rId2" cstate="print"/>
          <a:srcRect/>
          <a:stretch>
            <a:fillRect/>
          </a:stretch>
        </p:blipFill>
        <p:spPr bwMode="auto">
          <a:xfrm>
            <a:off x="2843808" y="4941168"/>
            <a:ext cx="3124200" cy="1628775"/>
          </a:xfrm>
          <a:prstGeom prst="rect">
            <a:avLst/>
          </a:prstGeom>
          <a:noFill/>
        </p:spPr>
      </p:pic>
      <p:sp>
        <p:nvSpPr>
          <p:cNvPr id="4138" name="Rectangle 42"/>
          <p:cNvSpPr>
            <a:spLocks noChangeArrowheads="1"/>
          </p:cNvSpPr>
          <p:nvPr/>
        </p:nvSpPr>
        <p:spPr bwMode="auto">
          <a:xfrm>
            <a:off x="0" y="2085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Slide Number Placeholder 43"/>
          <p:cNvSpPr>
            <a:spLocks noGrp="1"/>
          </p:cNvSpPr>
          <p:nvPr>
            <p:ph type="sldNum" sz="quarter" idx="12"/>
          </p:nvPr>
        </p:nvSpPr>
        <p:spPr/>
        <p:txBody>
          <a:bodyPr/>
          <a:lstStyle/>
          <a:p>
            <a:fld id="{C95F1A77-D3DE-42EF-8F81-440EC86819A0}" type="slidenum">
              <a:rPr lang="en-IN" smtClean="0"/>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endParaRPr lang="en-IN" dirty="0"/>
          </a:p>
        </p:txBody>
      </p:sp>
      <p:pic>
        <p:nvPicPr>
          <p:cNvPr id="4" name="Picture 3" descr="Hyperboloidtransformation.jpg"/>
          <p:cNvPicPr>
            <a:picLocks noChangeAspect="1"/>
          </p:cNvPicPr>
          <p:nvPr/>
        </p:nvPicPr>
        <p:blipFill>
          <a:blip r:embed="rId2" cstate="print"/>
          <a:stretch>
            <a:fillRect/>
          </a:stretch>
        </p:blipFill>
        <p:spPr>
          <a:xfrm>
            <a:off x="1904999" y="1428750"/>
            <a:ext cx="5643331" cy="423249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20</a:t>
            </a:fld>
            <a:endParaRPr lang="en-IN" dirty="0"/>
          </a:p>
        </p:txBody>
      </p:sp>
      <p:sp>
        <p:nvSpPr>
          <p:cNvPr id="6" name="TextBox 5"/>
          <p:cNvSpPr txBox="1"/>
          <p:nvPr/>
        </p:nvSpPr>
        <p:spPr>
          <a:xfrm>
            <a:off x="2843808" y="3717032"/>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7" name="TextBox 6"/>
          <p:cNvSpPr txBox="1"/>
          <p:nvPr/>
        </p:nvSpPr>
        <p:spPr>
          <a:xfrm>
            <a:off x="5364088" y="1484784"/>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8" name="TextBox 7"/>
          <p:cNvSpPr txBox="1"/>
          <p:nvPr/>
        </p:nvSpPr>
        <p:spPr>
          <a:xfrm>
            <a:off x="5364088" y="3645024"/>
            <a:ext cx="1656184" cy="276999"/>
          </a:xfrm>
          <a:prstGeom prst="rect">
            <a:avLst/>
          </a:prstGeom>
          <a:noFill/>
        </p:spPr>
        <p:txBody>
          <a:bodyPr wrap="square" rtlCol="0">
            <a:spAutoFit/>
          </a:bodyPr>
          <a:lstStyle/>
          <a:p>
            <a:r>
              <a:rPr lang="en-IN" sz="1200" b="1" dirty="0" smtClean="0"/>
              <a:t>Transformed z=3</a:t>
            </a:r>
            <a:endParaRPr lang="en-IN" sz="1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r>
              <a:rPr lang="en-IN" b="1" smtClean="0"/>
              <a:t>HYPERBOLOID-TWO-SHEET TRANSFORMATION</a:t>
            </a:r>
          </a:p>
          <a:p>
            <a:pPr>
              <a:buNone/>
            </a:pPr>
            <a:r>
              <a:rPr lang="en-IN" smtClean="0"/>
              <a:t>		The general equation of hyperboloid in two sheets is</a:t>
            </a:r>
          </a:p>
          <a:p>
            <a:pPr>
              <a:buNone/>
            </a:pPr>
            <a:r>
              <a:rPr lang="en-IN" smtClean="0"/>
              <a:t>		</a:t>
            </a:r>
          </a:p>
          <a:p>
            <a:pPr>
              <a:buNone/>
            </a:pPr>
            <a:endParaRPr lang="en-IN" smtClean="0"/>
          </a:p>
          <a:p>
            <a:pPr>
              <a:buNone/>
            </a:pPr>
            <a:endParaRPr lang="en-IN" smtClean="0"/>
          </a:p>
          <a:p>
            <a:pPr>
              <a:buNone/>
            </a:pPr>
            <a:endParaRPr lang="en-IN" smtClean="0"/>
          </a:p>
          <a:p>
            <a:pPr>
              <a:buNone/>
            </a:pPr>
            <a:r>
              <a:rPr lang="en-IN" smtClean="0"/>
              <a:t>		same thing is done as done so far for 3d curves.</a:t>
            </a:r>
            <a:endParaRPr lang="en-IN" dirty="0"/>
          </a:p>
        </p:txBody>
      </p:sp>
      <p:pic>
        <p:nvPicPr>
          <p:cNvPr id="4" name="Picture 3" descr="http://tutorial.math.lamar.edu/Classes/CalcIII/QuadricSurfaces_files/eq0011M.gif"/>
          <p:cNvPicPr/>
          <p:nvPr/>
        </p:nvPicPr>
        <p:blipFill>
          <a:blip r:embed="rId2" cstate="print"/>
          <a:srcRect/>
          <a:stretch>
            <a:fillRect/>
          </a:stretch>
        </p:blipFill>
        <p:spPr bwMode="auto">
          <a:xfrm>
            <a:off x="2771800" y="2204864"/>
            <a:ext cx="2120433" cy="1035546"/>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C95F1A77-D3DE-42EF-8F81-440EC86819A0}" type="slidenum">
              <a:rPr lang="en-IN" smtClean="0"/>
              <a:pPr/>
              <a:t>21</a:t>
            </a:fld>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dirty="0" smtClean="0"/>
          </a:p>
          <a:p>
            <a:endParaRPr lang="en-IN" dirty="0"/>
          </a:p>
        </p:txBody>
      </p:sp>
      <p:pic>
        <p:nvPicPr>
          <p:cNvPr id="4" name="Picture 3" descr="hperboloidtwosheet.jpg"/>
          <p:cNvPicPr>
            <a:picLocks noChangeAspect="1"/>
          </p:cNvPicPr>
          <p:nvPr/>
        </p:nvPicPr>
        <p:blipFill>
          <a:blip r:embed="rId2" cstate="print"/>
          <a:stretch>
            <a:fillRect/>
          </a:stretch>
        </p:blipFill>
        <p:spPr>
          <a:xfrm>
            <a:off x="1905000" y="1428750"/>
            <a:ext cx="5334000" cy="40005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22</a:t>
            </a:fld>
            <a:endParaRPr lang="en-IN" dirty="0"/>
          </a:p>
        </p:txBody>
      </p:sp>
      <p:sp>
        <p:nvSpPr>
          <p:cNvPr id="6" name="TextBox 5"/>
          <p:cNvSpPr txBox="1"/>
          <p:nvPr/>
        </p:nvSpPr>
        <p:spPr>
          <a:xfrm>
            <a:off x="2627784" y="3356992"/>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7" name="TextBox 6"/>
          <p:cNvSpPr txBox="1"/>
          <p:nvPr/>
        </p:nvSpPr>
        <p:spPr>
          <a:xfrm>
            <a:off x="5076056" y="1412776"/>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8" name="TextBox 7"/>
          <p:cNvSpPr txBox="1"/>
          <p:nvPr/>
        </p:nvSpPr>
        <p:spPr>
          <a:xfrm>
            <a:off x="5076056" y="3284984"/>
            <a:ext cx="1656184" cy="276999"/>
          </a:xfrm>
          <a:prstGeom prst="rect">
            <a:avLst/>
          </a:prstGeom>
          <a:noFill/>
        </p:spPr>
        <p:txBody>
          <a:bodyPr wrap="square" rtlCol="0">
            <a:spAutoFit/>
          </a:bodyPr>
          <a:lstStyle/>
          <a:p>
            <a:r>
              <a:rPr lang="en-IN" sz="1200" b="1" dirty="0" smtClean="0"/>
              <a:t>Transformed z=3</a:t>
            </a:r>
            <a:endParaRPr lang="en-IN"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r>
              <a:rPr lang="en-IN" b="1" smtClean="0"/>
              <a:t>ELLIPTIC PARABOLOID TRANSFORMATION</a:t>
            </a:r>
          </a:p>
          <a:p>
            <a:pPr>
              <a:buNone/>
            </a:pPr>
            <a:r>
              <a:rPr lang="en-IN" b="1" smtClean="0"/>
              <a:t>		</a:t>
            </a:r>
            <a:r>
              <a:rPr lang="en-IN" smtClean="0"/>
              <a:t>The general equation for elliptic  paraboloid  is</a:t>
            </a:r>
          </a:p>
          <a:p>
            <a:pPr>
              <a:buNone/>
            </a:pPr>
            <a:endParaRPr lang="en-IN" b="1" smtClean="0"/>
          </a:p>
          <a:p>
            <a:pPr>
              <a:buNone/>
            </a:pPr>
            <a:endParaRPr lang="en-IN" b="1" smtClean="0"/>
          </a:p>
          <a:p>
            <a:pPr>
              <a:buNone/>
            </a:pPr>
            <a:endParaRPr lang="en-IN" b="1" smtClean="0"/>
          </a:p>
          <a:p>
            <a:pPr>
              <a:buNone/>
            </a:pPr>
            <a:r>
              <a:rPr lang="en-IN" b="1" smtClean="0"/>
              <a:t>		</a:t>
            </a:r>
            <a:r>
              <a:rPr lang="en-IN" smtClean="0"/>
              <a:t>done same...</a:t>
            </a:r>
            <a:endParaRPr lang="en-IN" b="1" dirty="0"/>
          </a:p>
        </p:txBody>
      </p:sp>
      <p:pic>
        <p:nvPicPr>
          <p:cNvPr id="4" name="Picture 3" descr="http://tutorial.math.lamar.edu/Classes/CalcIII/QuadricSurfaces_files/eq0012M.gif"/>
          <p:cNvPicPr/>
          <p:nvPr/>
        </p:nvPicPr>
        <p:blipFill>
          <a:blip r:embed="rId2" cstate="print"/>
          <a:srcRect/>
          <a:stretch>
            <a:fillRect/>
          </a:stretch>
        </p:blipFill>
        <p:spPr bwMode="auto">
          <a:xfrm>
            <a:off x="2771800" y="2204864"/>
            <a:ext cx="2007974" cy="819522"/>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C95F1A77-D3DE-42EF-8F81-440EC86819A0}" type="slidenum">
              <a:rPr lang="en-IN" smtClean="0"/>
              <a:pPr/>
              <a:t>23</a:t>
            </a:fld>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endParaRPr lang="en-IN" dirty="0"/>
          </a:p>
        </p:txBody>
      </p:sp>
      <p:pic>
        <p:nvPicPr>
          <p:cNvPr id="4" name="Picture 3" descr="Ellipticparaboloid.jpg"/>
          <p:cNvPicPr>
            <a:picLocks noChangeAspect="1"/>
          </p:cNvPicPr>
          <p:nvPr/>
        </p:nvPicPr>
        <p:blipFill>
          <a:blip r:embed="rId2" cstate="print"/>
          <a:stretch>
            <a:fillRect/>
          </a:stretch>
        </p:blipFill>
        <p:spPr>
          <a:xfrm>
            <a:off x="1905000" y="1428750"/>
            <a:ext cx="5334000" cy="40005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24</a:t>
            </a:fld>
            <a:endParaRPr lang="en-IN" dirty="0"/>
          </a:p>
        </p:txBody>
      </p:sp>
      <p:sp>
        <p:nvSpPr>
          <p:cNvPr id="6" name="TextBox 5"/>
          <p:cNvSpPr txBox="1"/>
          <p:nvPr/>
        </p:nvSpPr>
        <p:spPr>
          <a:xfrm>
            <a:off x="2699792" y="3356992"/>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9" name="TextBox 8"/>
          <p:cNvSpPr txBox="1"/>
          <p:nvPr/>
        </p:nvSpPr>
        <p:spPr>
          <a:xfrm>
            <a:off x="5004048" y="3501008"/>
            <a:ext cx="1656184" cy="276999"/>
          </a:xfrm>
          <a:prstGeom prst="rect">
            <a:avLst/>
          </a:prstGeom>
          <a:noFill/>
        </p:spPr>
        <p:txBody>
          <a:bodyPr wrap="square" rtlCol="0">
            <a:spAutoFit/>
          </a:bodyPr>
          <a:lstStyle/>
          <a:p>
            <a:r>
              <a:rPr lang="en-IN" sz="1200" b="1" dirty="0" smtClean="0"/>
              <a:t>Transformed z=3</a:t>
            </a:r>
            <a:endParaRPr lang="en-IN" sz="1200" b="1" dirty="0"/>
          </a:p>
        </p:txBody>
      </p:sp>
      <p:sp>
        <p:nvSpPr>
          <p:cNvPr id="10" name="TextBox 9"/>
          <p:cNvSpPr txBox="1"/>
          <p:nvPr/>
        </p:nvSpPr>
        <p:spPr>
          <a:xfrm>
            <a:off x="5148064" y="1484784"/>
            <a:ext cx="1656184" cy="276999"/>
          </a:xfrm>
          <a:prstGeom prst="rect">
            <a:avLst/>
          </a:prstGeom>
          <a:noFill/>
        </p:spPr>
        <p:txBody>
          <a:bodyPr wrap="square" rtlCol="0">
            <a:spAutoFit/>
          </a:bodyPr>
          <a:lstStyle/>
          <a:p>
            <a:r>
              <a:rPr lang="en-IN" sz="1200" b="1" dirty="0" smtClean="0"/>
              <a:t>Transformed z=-1</a:t>
            </a:r>
            <a:endParaRPr lang="en-IN"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dirty="0" smtClean="0"/>
          </a:p>
          <a:p>
            <a:r>
              <a:rPr lang="en-IN" b="1" dirty="0" smtClean="0"/>
              <a:t>HYPERBOLIC PARABOLOID TRANFORMATION</a:t>
            </a:r>
          </a:p>
          <a:p>
            <a:pPr>
              <a:buNone/>
            </a:pPr>
            <a:r>
              <a:rPr lang="en-IN" b="1" dirty="0" smtClean="0"/>
              <a:t>		</a:t>
            </a:r>
            <a:r>
              <a:rPr lang="en-IN" dirty="0" smtClean="0"/>
              <a:t>The general equation for Hyperbolic </a:t>
            </a:r>
            <a:r>
              <a:rPr lang="en-IN" dirty="0" err="1" smtClean="0"/>
              <a:t>Paraboloid</a:t>
            </a:r>
            <a:r>
              <a:rPr lang="en-IN" dirty="0" smtClean="0"/>
              <a:t> is</a:t>
            </a:r>
          </a:p>
          <a:p>
            <a:pPr>
              <a:buNone/>
            </a:pPr>
            <a:endParaRPr lang="en-IN" b="1" dirty="0" smtClean="0"/>
          </a:p>
          <a:p>
            <a:pPr>
              <a:buNone/>
            </a:pPr>
            <a:endParaRPr lang="en-IN" b="1" dirty="0" smtClean="0"/>
          </a:p>
          <a:p>
            <a:pPr>
              <a:buNone/>
            </a:pPr>
            <a:endParaRPr lang="en-IN" b="1" dirty="0" smtClean="0"/>
          </a:p>
          <a:p>
            <a:pPr>
              <a:buNone/>
            </a:pPr>
            <a:endParaRPr lang="en-IN" b="1" dirty="0" smtClean="0"/>
          </a:p>
          <a:p>
            <a:pPr>
              <a:buNone/>
            </a:pPr>
            <a:r>
              <a:rPr lang="en-IN" b="1" dirty="0" smtClean="0"/>
              <a:t>		</a:t>
            </a:r>
            <a:r>
              <a:rPr lang="en-IN" dirty="0" smtClean="0"/>
              <a:t>repeat same...</a:t>
            </a:r>
            <a:endParaRPr lang="en-IN" b="1" dirty="0"/>
          </a:p>
        </p:txBody>
      </p:sp>
      <p:pic>
        <p:nvPicPr>
          <p:cNvPr id="5" name="Picture 4" descr="http://tutorial.math.lamar.edu/Classes/CalcIII/QuadricSurfaces_files/eq0014M.gif"/>
          <p:cNvPicPr/>
          <p:nvPr/>
        </p:nvPicPr>
        <p:blipFill>
          <a:blip r:embed="rId2" cstate="print"/>
          <a:srcRect/>
          <a:stretch>
            <a:fillRect/>
          </a:stretch>
        </p:blipFill>
        <p:spPr bwMode="auto">
          <a:xfrm>
            <a:off x="3347864" y="2204864"/>
            <a:ext cx="2151990" cy="1035546"/>
          </a:xfrm>
          <a:prstGeom prst="rect">
            <a:avLst/>
          </a:prstGeom>
          <a:noFill/>
          <a:ln w="9525">
            <a:noFill/>
            <a:miter lim="800000"/>
            <a:headEnd/>
            <a:tailEnd/>
          </a:ln>
        </p:spPr>
      </p:pic>
      <p:sp>
        <p:nvSpPr>
          <p:cNvPr id="6" name="Slide Number Placeholder 5"/>
          <p:cNvSpPr>
            <a:spLocks noGrp="1"/>
          </p:cNvSpPr>
          <p:nvPr>
            <p:ph type="sldNum" sz="quarter" idx="15"/>
          </p:nvPr>
        </p:nvSpPr>
        <p:spPr/>
        <p:txBody>
          <a:bodyPr/>
          <a:lstStyle/>
          <a:p>
            <a:fld id="{C95F1A77-D3DE-42EF-8F81-440EC86819A0}" type="slidenum">
              <a:rPr lang="en-IN" smtClean="0"/>
              <a:pPr/>
              <a:t>25</a:t>
            </a:fld>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TRASNFORMATION</a:t>
            </a:r>
            <a:r>
              <a:rPr lang="en-IN" smtClean="0"/>
              <a:t> </a:t>
            </a:r>
            <a:r>
              <a:rPr lang="en-IN" b="1" smtClean="0"/>
              <a:t>USING 3D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dirty="0" smtClean="0"/>
          </a:p>
          <a:p>
            <a:endParaRPr lang="en-IN" dirty="0"/>
          </a:p>
        </p:txBody>
      </p:sp>
      <p:pic>
        <p:nvPicPr>
          <p:cNvPr id="4" name="Picture 3" descr="Hyperboloidparabolic.jpg"/>
          <p:cNvPicPr>
            <a:picLocks noChangeAspect="1"/>
          </p:cNvPicPr>
          <p:nvPr/>
        </p:nvPicPr>
        <p:blipFill>
          <a:blip r:embed="rId2" cstate="print"/>
          <a:stretch>
            <a:fillRect/>
          </a:stretch>
        </p:blipFill>
        <p:spPr>
          <a:xfrm>
            <a:off x="971600" y="1428750"/>
            <a:ext cx="6267400" cy="470055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26</a:t>
            </a:fld>
            <a:endParaRPr lang="en-IN" dirty="0"/>
          </a:p>
        </p:txBody>
      </p:sp>
      <p:sp>
        <p:nvSpPr>
          <p:cNvPr id="6" name="TextBox 5"/>
          <p:cNvSpPr txBox="1"/>
          <p:nvPr/>
        </p:nvSpPr>
        <p:spPr>
          <a:xfrm>
            <a:off x="2051720" y="3717032"/>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7" name="TextBox 6"/>
          <p:cNvSpPr txBox="1"/>
          <p:nvPr/>
        </p:nvSpPr>
        <p:spPr>
          <a:xfrm>
            <a:off x="4860032" y="1628800"/>
            <a:ext cx="1656184" cy="276999"/>
          </a:xfrm>
          <a:prstGeom prst="rect">
            <a:avLst/>
          </a:prstGeom>
          <a:noFill/>
        </p:spPr>
        <p:txBody>
          <a:bodyPr wrap="square" rtlCol="0">
            <a:spAutoFit/>
          </a:bodyPr>
          <a:lstStyle/>
          <a:p>
            <a:r>
              <a:rPr lang="en-IN" sz="1200" b="1" dirty="0" smtClean="0"/>
              <a:t>Transformed z=-1</a:t>
            </a:r>
            <a:endParaRPr lang="en-IN" sz="1200" b="1" dirty="0"/>
          </a:p>
        </p:txBody>
      </p:sp>
      <p:sp>
        <p:nvSpPr>
          <p:cNvPr id="8" name="TextBox 7"/>
          <p:cNvSpPr txBox="1"/>
          <p:nvPr/>
        </p:nvSpPr>
        <p:spPr>
          <a:xfrm>
            <a:off x="5004048" y="3645024"/>
            <a:ext cx="1656184" cy="276999"/>
          </a:xfrm>
          <a:prstGeom prst="rect">
            <a:avLst/>
          </a:prstGeom>
          <a:noFill/>
        </p:spPr>
        <p:txBody>
          <a:bodyPr wrap="square" rtlCol="0">
            <a:spAutoFit/>
          </a:bodyPr>
          <a:lstStyle/>
          <a:p>
            <a:r>
              <a:rPr lang="en-IN" sz="1200" b="1" dirty="0" smtClean="0"/>
              <a:t>Transformed z=3</a:t>
            </a:r>
            <a:endParaRPr lang="en-IN" sz="12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Calculation of Randomness ( pvalue)</a:t>
            </a:r>
            <a:endParaRPr lang="en-IN" b="1" dirty="0"/>
          </a:p>
        </p:txBody>
      </p:sp>
      <p:sp>
        <p:nvSpPr>
          <p:cNvPr id="3" name="Content Placeholder 2"/>
          <p:cNvSpPr>
            <a:spLocks noGrp="1"/>
          </p:cNvSpPr>
          <p:nvPr>
            <p:ph sz="quarter" idx="1"/>
          </p:nvPr>
        </p:nvSpPr>
        <p:spPr>
          <a:xfrm>
            <a:off x="457200" y="764704"/>
            <a:ext cx="8229600" cy="5361459"/>
          </a:xfrm>
        </p:spPr>
        <p:txBody>
          <a:bodyPr>
            <a:normAutofit fontScale="92500" lnSpcReduction="10000"/>
          </a:bodyPr>
          <a:lstStyle/>
          <a:p>
            <a:r>
              <a:rPr lang="en-IN" b="1" dirty="0" smtClean="0">
                <a:latin typeface="Times New Roman" pitchFamily="18" charset="0"/>
                <a:cs typeface="Times New Roman" pitchFamily="18" charset="0"/>
              </a:rPr>
              <a:t>Frequency Test or Mono-bit test –</a:t>
            </a:r>
          </a:p>
          <a:p>
            <a:pPr>
              <a:buNone/>
            </a:pPr>
            <a:r>
              <a:rPr lang="en-IN" dirty="0" smtClean="0">
                <a:latin typeface="Times New Roman" pitchFamily="18" charset="0"/>
                <a:cs typeface="Times New Roman" pitchFamily="18" charset="0"/>
              </a:rPr>
              <a:t>		 The basic idea is that the number of zeroes and ones expected to be same in any random sequence of bit generated by any random number generator (RNG) or pseudo random number generator(PRNG).</a:t>
            </a:r>
          </a:p>
          <a:p>
            <a:pPr>
              <a:buNone/>
            </a:pPr>
            <a:r>
              <a:rPr lang="en-IN" dirty="0" smtClean="0">
                <a:latin typeface="Times New Roman" pitchFamily="18" charset="0"/>
                <a:cs typeface="Times New Roman" pitchFamily="18" charset="0"/>
              </a:rPr>
              <a:t>		The length of the string is represented by n and the sequence of bit  is represented by E=E1,E2,E3.....En;. Now the test is calculated as test statistic  Sobs=|</a:t>
            </a:r>
            <a:r>
              <a:rPr lang="en-IN" dirty="0" err="1" smtClean="0">
                <a:latin typeface="Times New Roman" pitchFamily="18" charset="0"/>
                <a:cs typeface="Times New Roman" pitchFamily="18" charset="0"/>
              </a:rPr>
              <a:t>Sn</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sqrt</a:t>
            </a:r>
            <a:r>
              <a:rPr lang="en-IN" dirty="0" smtClean="0">
                <a:latin typeface="Times New Roman" pitchFamily="18" charset="0"/>
                <a:cs typeface="Times New Roman" pitchFamily="18" charset="0"/>
              </a:rPr>
              <a:t>(n), where </a:t>
            </a:r>
            <a:r>
              <a:rPr lang="en-IN" dirty="0" err="1" smtClean="0">
                <a:latin typeface="Times New Roman" pitchFamily="18" charset="0"/>
                <a:cs typeface="Times New Roman" pitchFamily="18" charset="0"/>
              </a:rPr>
              <a:t>Sn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no_of_ones</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no_of_zeroes</a:t>
            </a:r>
            <a:r>
              <a:rPr lang="en-IN" dirty="0" smtClean="0">
                <a:latin typeface="Times New Roman" pitchFamily="18" charset="0"/>
                <a:cs typeface="Times New Roman" pitchFamily="18" charset="0"/>
              </a:rPr>
              <a:t>). The reference distribution for the test statistic is half normal distribution X=Sobs/</a:t>
            </a:r>
            <a:r>
              <a:rPr lang="en-IN" dirty="0" err="1" smtClean="0">
                <a:latin typeface="Times New Roman" pitchFamily="18" charset="0"/>
                <a:cs typeface="Times New Roman" pitchFamily="18" charset="0"/>
              </a:rPr>
              <a:t>sqrt</a:t>
            </a:r>
            <a:r>
              <a:rPr lang="en-IN" dirty="0" smtClean="0">
                <a:latin typeface="Times New Roman" pitchFamily="18" charset="0"/>
                <a:cs typeface="Times New Roman" pitchFamily="18" charset="0"/>
              </a:rPr>
              <a:t>(2);</a:t>
            </a:r>
          </a:p>
          <a:p>
            <a:pPr>
              <a:buNone/>
            </a:pPr>
            <a:r>
              <a:rPr lang="en-IN" dirty="0" smtClean="0">
                <a:latin typeface="Times New Roman" pitchFamily="18" charset="0"/>
                <a:cs typeface="Times New Roman" pitchFamily="18" charset="0"/>
              </a:rPr>
              <a:t>		Now </a:t>
            </a:r>
            <a:r>
              <a:rPr lang="en-IN" dirty="0" err="1" smtClean="0">
                <a:latin typeface="Times New Roman" pitchFamily="18" charset="0"/>
                <a:cs typeface="Times New Roman" pitchFamily="18" charset="0"/>
              </a:rPr>
              <a:t>pvalue</a:t>
            </a:r>
            <a:r>
              <a:rPr lang="en-IN" dirty="0" smtClean="0">
                <a:latin typeface="Times New Roman" pitchFamily="18" charset="0"/>
                <a:cs typeface="Times New Roman" pitchFamily="18" charset="0"/>
              </a:rPr>
              <a:t>=1-erfc(X), where </a:t>
            </a:r>
            <a:r>
              <a:rPr lang="en-IN" dirty="0" err="1" smtClean="0">
                <a:latin typeface="Times New Roman" pitchFamily="18" charset="0"/>
                <a:cs typeface="Times New Roman" pitchFamily="18" charset="0"/>
              </a:rPr>
              <a:t>erfc</a:t>
            </a:r>
            <a:r>
              <a:rPr lang="en-IN" dirty="0" smtClean="0">
                <a:latin typeface="Times New Roman" pitchFamily="18" charset="0"/>
                <a:cs typeface="Times New Roman" pitchFamily="18" charset="0"/>
              </a:rPr>
              <a:t> is complemented error function .</a:t>
            </a:r>
          </a:p>
          <a:p>
            <a:pPr>
              <a:buNone/>
            </a:pPr>
            <a:r>
              <a:rPr lang="en-IN" dirty="0" smtClean="0">
                <a:latin typeface="Times New Roman" pitchFamily="18" charset="0"/>
                <a:cs typeface="Times New Roman" pitchFamily="18" charset="0"/>
              </a:rPr>
              <a:t>		Decision rule is made at 1% level that is 0.01 value, if p-value is &lt;0.01 then conclude that the sequence is non-random, and if p-value is &gt;= 0.01 then conclude the sequence is random.</a:t>
            </a:r>
          </a:p>
          <a:p>
            <a:pPr>
              <a:buNone/>
            </a:pPr>
            <a:endParaRPr lang="en-IN" dirty="0" smtClean="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27</a:t>
            </a:fld>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Calculation of Randomness ( pvalue)</a:t>
            </a:r>
            <a:endParaRPr lang="en-IN" dirty="0"/>
          </a:p>
        </p:txBody>
      </p:sp>
      <p:sp>
        <p:nvSpPr>
          <p:cNvPr id="3" name="Content Placeholder 2"/>
          <p:cNvSpPr>
            <a:spLocks noGrp="1"/>
          </p:cNvSpPr>
          <p:nvPr>
            <p:ph sz="quarter" idx="1"/>
          </p:nvPr>
        </p:nvSpPr>
        <p:spPr>
          <a:xfrm>
            <a:off x="457200" y="764704"/>
            <a:ext cx="8229600" cy="6093296"/>
          </a:xfrm>
        </p:spPr>
        <p:txBody>
          <a:bodyPr>
            <a:normAutofit/>
          </a:bodyPr>
          <a:lstStyle/>
          <a:p>
            <a:r>
              <a:rPr lang="en-IN" b="1" dirty="0" smtClean="0">
                <a:latin typeface="Times New Roman" pitchFamily="18" charset="0"/>
                <a:cs typeface="Times New Roman" pitchFamily="18" charset="0"/>
              </a:rPr>
              <a:t>Steps for calculating Randomness</a:t>
            </a:r>
          </a:p>
          <a:p>
            <a:pPr>
              <a:buNone/>
            </a:pPr>
            <a:endParaRPr lang="en-IN" b="1"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calculateRandomness</a:t>
            </a:r>
            <a:r>
              <a:rPr lang="en-IN" b="1" dirty="0" smtClean="0">
                <a:latin typeface="Times New Roman" pitchFamily="18" charset="0"/>
                <a:cs typeface="Times New Roman" pitchFamily="18" charset="0"/>
              </a:rPr>
              <a:t>(){</a:t>
            </a: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im</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imread</a:t>
            </a:r>
            <a:r>
              <a:rPr lang="en-IN" b="1" dirty="0" smtClean="0">
                <a:latin typeface="Times New Roman" pitchFamily="18" charset="0"/>
                <a:cs typeface="Times New Roman" pitchFamily="18" charset="0"/>
              </a:rPr>
              <a:t>(); //Read Image</a:t>
            </a: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im</a:t>
            </a:r>
            <a:r>
              <a:rPr lang="en-IN" b="1" dirty="0" smtClean="0">
                <a:latin typeface="Times New Roman" pitchFamily="18" charset="0"/>
                <a:cs typeface="Times New Roman" pitchFamily="18" charset="0"/>
              </a:rPr>
              <a:t>=im2double(</a:t>
            </a:r>
            <a:r>
              <a:rPr lang="en-IN" b="1" dirty="0" err="1" smtClean="0">
                <a:latin typeface="Times New Roman" pitchFamily="18" charset="0"/>
                <a:cs typeface="Times New Roman" pitchFamily="18" charset="0"/>
              </a:rPr>
              <a:t>im</a:t>
            </a:r>
            <a:r>
              <a:rPr lang="en-IN" b="1" dirty="0" smtClean="0">
                <a:latin typeface="Times New Roman" pitchFamily="18" charset="0"/>
                <a:cs typeface="Times New Roman" pitchFamily="18" charset="0"/>
              </a:rPr>
              <a:t>); //change into double</a:t>
            </a:r>
          </a:p>
          <a:p>
            <a:pPr>
              <a:buNone/>
            </a:pPr>
            <a:r>
              <a:rPr lang="en-IN" b="1" dirty="0" smtClean="0">
                <a:latin typeface="Times New Roman" pitchFamily="18" charset="0"/>
                <a:cs typeface="Times New Roman" pitchFamily="18" charset="0"/>
              </a:rPr>
              <a:t>			</a:t>
            </a:r>
          </a:p>
          <a:p>
            <a:pPr>
              <a:buNone/>
            </a:pPr>
            <a:r>
              <a:rPr lang="en-IN" b="1" dirty="0" smtClean="0">
                <a:latin typeface="Times New Roman" pitchFamily="18" charset="0"/>
                <a:cs typeface="Times New Roman" pitchFamily="18" charset="0"/>
              </a:rPr>
              <a:t>			X=any_transformation_function_2d_3d(</a:t>
            </a:r>
            <a:r>
              <a:rPr lang="en-IN" b="1" dirty="0" err="1" smtClean="0">
                <a:latin typeface="Times New Roman" pitchFamily="18" charset="0"/>
                <a:cs typeface="Times New Roman" pitchFamily="18" charset="0"/>
              </a:rPr>
              <a:t>im</a:t>
            </a:r>
            <a:r>
              <a:rPr lang="en-IN" b="1" dirty="0" smtClean="0">
                <a:latin typeface="Times New Roman" pitchFamily="18" charset="0"/>
                <a:cs typeface="Times New Roman" pitchFamily="18" charset="0"/>
              </a:rPr>
              <a:t>); 			// apply transformation</a:t>
            </a:r>
          </a:p>
          <a:p>
            <a:pPr>
              <a:buNone/>
            </a:pPr>
            <a:r>
              <a:rPr lang="en-IN" b="1" dirty="0" smtClean="0">
                <a:latin typeface="Times New Roman" pitchFamily="18" charset="0"/>
                <a:cs typeface="Times New Roman" pitchFamily="18" charset="0"/>
              </a:rPr>
              <a:t>			diff=abs(</a:t>
            </a:r>
            <a:r>
              <a:rPr lang="en-IN" b="1" dirty="0" err="1" smtClean="0">
                <a:latin typeface="Times New Roman" pitchFamily="18" charset="0"/>
                <a:cs typeface="Times New Roman" pitchFamily="18" charset="0"/>
              </a:rPr>
              <a:t>im</a:t>
            </a:r>
            <a:r>
              <a:rPr lang="en-IN" b="1" dirty="0" smtClean="0">
                <a:latin typeface="Times New Roman" pitchFamily="18" charset="0"/>
                <a:cs typeface="Times New Roman" pitchFamily="18" charset="0"/>
              </a:rPr>
              <a:t>-abs(x));// diff of two matrix</a:t>
            </a:r>
          </a:p>
          <a:p>
            <a:pPr>
              <a:buNone/>
            </a:pPr>
            <a:r>
              <a:rPr lang="en-IN" b="1" dirty="0" smtClean="0">
                <a:latin typeface="Times New Roman" pitchFamily="18" charset="0"/>
                <a:cs typeface="Times New Roman" pitchFamily="18" charset="0"/>
              </a:rPr>
              <a:t>			</a:t>
            </a: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convMat</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MatrixConversion</a:t>
            </a:r>
            <a:r>
              <a:rPr lang="en-IN" b="1" dirty="0" smtClean="0">
                <a:latin typeface="Times New Roman" pitchFamily="18" charset="0"/>
                <a:cs typeface="Times New Roman" pitchFamily="18" charset="0"/>
              </a:rPr>
              <a:t>(diff);</a:t>
            </a: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pvalue</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FrequencyTest</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convMat</a:t>
            </a:r>
            <a:r>
              <a:rPr lang="en-IN" b="1" dirty="0" smtClean="0">
                <a:latin typeface="Times New Roman" pitchFamily="18" charset="0"/>
                <a:cs typeface="Times New Roman" pitchFamily="18" charset="0"/>
              </a:rPr>
              <a:t>);</a:t>
            </a:r>
          </a:p>
          <a:p>
            <a:pPr>
              <a:buNone/>
            </a:pPr>
            <a:r>
              <a:rPr lang="en-IN" b="1" dirty="0" smtClean="0">
                <a:latin typeface="Times New Roman" pitchFamily="18" charset="0"/>
                <a:cs typeface="Times New Roman" pitchFamily="18" charset="0"/>
              </a:rPr>
              <a:t>		}</a:t>
            </a:r>
          </a:p>
          <a:p>
            <a:pPr>
              <a:buNone/>
            </a:pPr>
            <a:endParaRPr lang="en-IN" b="1"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28</a:t>
            </a:fld>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8229600" cy="5361459"/>
          </a:xfrm>
        </p:spPr>
        <p:txBody>
          <a:bodyPr/>
          <a:lstStyle/>
          <a:p>
            <a:endParaRPr lang="en-IN" smtClean="0"/>
          </a:p>
          <a:p>
            <a:endParaRPr lang="en-IN" dirty="0"/>
          </a:p>
        </p:txBody>
      </p:sp>
      <p:sp>
        <p:nvSpPr>
          <p:cNvPr id="4" name="Title 1"/>
          <p:cNvSpPr txBox="1">
            <a:spLocks/>
          </p:cNvSpPr>
          <p:nvPr/>
        </p:nvSpPr>
        <p:spPr>
          <a:xfrm>
            <a:off x="395536" y="0"/>
            <a:ext cx="8229600" cy="692696"/>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000" b="1" i="0" u="none" strike="noStrike" kern="1200" cap="small" spc="0" normalizeH="0" baseline="0" noProof="0" dirty="0" smtClean="0">
                <a:ln>
                  <a:noFill/>
                </a:ln>
                <a:solidFill>
                  <a:schemeClr val="tx2"/>
                </a:solidFill>
                <a:effectLst/>
                <a:uLnTx/>
                <a:uFillTx/>
                <a:latin typeface="+mj-lt"/>
                <a:ea typeface="+mj-ea"/>
                <a:cs typeface="+mj-cs"/>
              </a:rPr>
              <a:t>Calculation of Randomness ( pvalue)</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395536" y="764704"/>
            <a:ext cx="8291264" cy="518457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Steps for calculating Randomness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lang="en-IN" sz="2400" b="1" dirty="0" smtClean="0">
                <a:latin typeface="Times New Roman" pitchFamily="18" charset="0"/>
                <a:cs typeface="Times New Roman" pitchFamily="18" charset="0"/>
              </a:rPr>
              <a:t>MatrixConversion( im){</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median=find_median_of_im;</a:t>
            </a:r>
            <a:endParaRPr lang="en-IN" sz="2400" dirty="0">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for_each</a:t>
            </a:r>
            <a:r>
              <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element x in im</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baseline="0" dirty="0" smtClean="0">
                <a:latin typeface="Times New Roman" pitchFamily="18" charset="0"/>
                <a:cs typeface="Times New Roman" pitchFamily="18" charset="0"/>
              </a:rPr>
              <a:t>				if</a:t>
            </a:r>
            <a:r>
              <a:rPr lang="en-IN" sz="2400" b="1" dirty="0" smtClean="0">
                <a:latin typeface="Times New Roman" pitchFamily="18" charset="0"/>
                <a:cs typeface="Times New Roman" pitchFamily="18" charset="0"/>
              </a:rPr>
              <a:t> x&lt;median</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convert</a:t>
            </a:r>
            <a:r>
              <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x to 0;</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baseline="0" dirty="0" smtClean="0">
                <a:latin typeface="Times New Roman" pitchFamily="18" charset="0"/>
                <a:cs typeface="Times New Roman" pitchFamily="18" charset="0"/>
              </a:rPr>
              <a:t>				if</a:t>
            </a:r>
            <a:r>
              <a:rPr lang="en-IN" sz="2400" b="1" dirty="0" smtClean="0">
                <a:latin typeface="Times New Roman" pitchFamily="18" charset="0"/>
                <a:cs typeface="Times New Roman" pitchFamily="18" charset="0"/>
              </a:rPr>
              <a:t> x&gt;=median</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convert x to 1;</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dirty="0" smtClean="0">
                <a:latin typeface="Times New Roman" pitchFamily="18" charset="0"/>
                <a:cs typeface="Times New Roman" pitchFamily="18" charset="0"/>
              </a:rPr>
              <a:t>			return im;</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dirty="0" smtClean="0">
                <a:latin typeface="Times New Roman" pitchFamily="18" charset="0"/>
                <a:cs typeface="Times New Roman" pitchFamily="18" charset="0"/>
              </a:rPr>
              <a:t>		}</a:t>
            </a:r>
            <a:endPar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6" name="Slide Number Placeholder 5"/>
          <p:cNvSpPr>
            <a:spLocks noGrp="1"/>
          </p:cNvSpPr>
          <p:nvPr>
            <p:ph type="sldNum" sz="quarter" idx="15"/>
          </p:nvPr>
        </p:nvSpPr>
        <p:spPr/>
        <p:txBody>
          <a:bodyPr/>
          <a:lstStyle/>
          <a:p>
            <a:fld id="{C95F1A77-D3DE-42EF-8F81-440EC86819A0}" type="slidenum">
              <a:rPr lang="en-IN" smtClean="0"/>
              <a:pPr/>
              <a:t>29</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332656"/>
            <a:ext cx="9144000" cy="369332"/>
          </a:xfrm>
          <a:prstGeom prst="rect">
            <a:avLst/>
          </a:prstGeom>
          <a:noFill/>
        </p:spPr>
        <p:txBody>
          <a:bodyPr wrap="square" rtlCol="0">
            <a:spAutoFit/>
          </a:bodyPr>
          <a:lstStyle/>
          <a:p>
            <a:endParaRPr lang="en-IN" dirty="0"/>
          </a:p>
        </p:txBody>
      </p:sp>
      <p:pic>
        <p:nvPicPr>
          <p:cNvPr id="2055" name="Picture 23"/>
          <p:cNvPicPr>
            <a:picLocks noChangeAspect="1" noChangeArrowheads="1"/>
          </p:cNvPicPr>
          <p:nvPr/>
        </p:nvPicPr>
        <p:blipFill>
          <a:blip r:embed="rId2" cstate="print"/>
          <a:srcRect/>
          <a:stretch>
            <a:fillRect/>
          </a:stretch>
        </p:blipFill>
        <p:spPr bwMode="auto">
          <a:xfrm>
            <a:off x="3635896" y="332656"/>
            <a:ext cx="1104900" cy="847725"/>
          </a:xfrm>
          <a:prstGeom prst="rect">
            <a:avLst/>
          </a:prstGeom>
          <a:noFill/>
        </p:spPr>
      </p:pic>
      <p:sp>
        <p:nvSpPr>
          <p:cNvPr id="2054" name="AutoShape 2"/>
          <p:cNvSpPr>
            <a:spLocks noChangeShapeType="1"/>
          </p:cNvSpPr>
          <p:nvPr/>
        </p:nvSpPr>
        <p:spPr bwMode="auto">
          <a:xfrm>
            <a:off x="1475656" y="1844824"/>
            <a:ext cx="5940426" cy="0"/>
          </a:xfrm>
          <a:prstGeom prst="straightConnector1">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057" name="Rectangle 9"/>
          <p:cNvSpPr>
            <a:spLocks noChangeArrowheads="1"/>
          </p:cNvSpPr>
          <p:nvPr/>
        </p:nvSpPr>
        <p:spPr bwMode="auto">
          <a:xfrm>
            <a:off x="1979712" y="1124744"/>
            <a:ext cx="5089855" cy="85408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DEPART7MENT OF ELECTRONICS &amp; TELECOMMUNICATION ENGINEERING</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INDIAN INSTITUTE OF ENGINEERING SCIENCE &amp; TECHNOLOGY, SHIBPUR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HOWRAH- 711103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1187624" y="1934979"/>
            <a:ext cx="6768752"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CERTIFICATE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ea typeface="Times New Roman" pitchFamily="18"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is to certify that the project entitled </a:t>
            </a:r>
            <a:r>
              <a:rPr kumimoji="0" lang="en-US" sz="1400" b="1" i="0" u="none" strike="noStrike" cap="none" normalizeH="0" baseline="0" dirty="0" smtClean="0">
                <a:ln>
                  <a:noFill/>
                </a:ln>
                <a:solidFill>
                  <a:schemeClr val="tx1"/>
                </a:solidFill>
                <a:effectLst/>
                <a:latin typeface="Calibri"/>
                <a:ea typeface="Times New Roman" pitchFamily="18" charset="0"/>
                <a:cs typeface="Times New Roman" pitchFamily="18" charset="0"/>
              </a:rPr>
              <a:t>“Study of Quality</a:t>
            </a:r>
            <a:r>
              <a:rPr kumimoji="0" lang="en-US" sz="1400" b="1" i="0" u="none" strike="noStrike" cap="none" normalizeH="0" dirty="0" smtClean="0">
                <a:ln>
                  <a:noFill/>
                </a:ln>
                <a:solidFill>
                  <a:schemeClr val="tx1"/>
                </a:solidFill>
                <a:effectLst/>
                <a:latin typeface="Calibri"/>
                <a:ea typeface="Times New Roman" pitchFamily="18" charset="0"/>
                <a:cs typeface="Times New Roman" pitchFamily="18" charset="0"/>
              </a:rPr>
              <a:t> and Randomness produced by intensities Transformation</a:t>
            </a:r>
            <a:r>
              <a:rPr kumimoji="0" lang="en-US" sz="1400" b="1"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submitted by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AKSHAY  KUMAR(Roll: 15505)</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a:t>
            </a:r>
            <a:r>
              <a:rPr kumimoji="0" lang="en-US" sz="1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Bhagalpur College of  Engineering, Bhagalpur, under my guidance and supervision of internship program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(from 1</a:t>
            </a:r>
            <a:r>
              <a:rPr kumimoji="0" lang="en-US" sz="1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st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June to 30</a:t>
            </a:r>
            <a:r>
              <a:rPr kumimoji="0" lang="en-US" sz="1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th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June, 2018)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the Department </a:t>
            </a:r>
            <a:r>
              <a:rPr kumimoji="0" lang="en-US" sz="1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of Computer Science And Technology</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Indian Institute of Engineering Science &amp; Technology,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Formerly Bengal Engineering and Science University) Shibpur.</a:t>
            </a:r>
            <a:endParaRPr lang="en-US" sz="1400" dirty="0" smtClean="0">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Date: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(Prof. Tamal</a:t>
            </a:r>
            <a:r>
              <a:rPr kumimoji="0" lang="en-US" sz="1400" b="1" i="0" u="none" strike="noStrike" cap="none" normalizeH="0" dirty="0" smtClean="0">
                <a:ln>
                  <a:noFill/>
                </a:ln>
                <a:solidFill>
                  <a:srgbClr val="000000"/>
                </a:solidFill>
                <a:effectLst/>
                <a:latin typeface="Arial" pitchFamily="34" charset="0"/>
                <a:ea typeface="Times New Roman" pitchFamily="18" charset="0"/>
                <a:cs typeface="Arial" pitchFamily="34" charset="0"/>
              </a:rPr>
              <a:t> Pal )</a:t>
            </a: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Assistant Professor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Department</a:t>
            </a:r>
            <a:r>
              <a:rPr kumimoji="0" lang="en-US" sz="14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of Computer Science And Technology</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sz="1400" b="1" dirty="0" smtClean="0">
              <a:solidFill>
                <a:srgbClr val="000000"/>
              </a:solidFill>
              <a:latin typeface="Arial" pitchFamily="34" charset="0"/>
              <a:ea typeface="Times New Roman" pitchFamily="18"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COUNTERSIGNED BY: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(Prof. Sulata Mitra)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Professor &amp; Head,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Department</a:t>
            </a:r>
            <a:r>
              <a:rPr kumimoji="0" lang="en-US" sz="1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of Computer Science And Technology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C95F1A77-D3DE-42EF-8F81-440EC86819A0}" type="slidenum">
              <a:rPr lang="en-IN" smtClean="0"/>
              <a:pPr/>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8229600" cy="5361459"/>
          </a:xfrm>
        </p:spPr>
        <p:txBody>
          <a:bodyPr/>
          <a:lstStyle/>
          <a:p>
            <a:endParaRPr lang="en-IN" smtClean="0"/>
          </a:p>
          <a:p>
            <a:endParaRPr lang="en-IN" dirty="0"/>
          </a:p>
        </p:txBody>
      </p:sp>
      <p:sp>
        <p:nvSpPr>
          <p:cNvPr id="4" name="Title 1"/>
          <p:cNvSpPr txBox="1">
            <a:spLocks/>
          </p:cNvSpPr>
          <p:nvPr/>
        </p:nvSpPr>
        <p:spPr>
          <a:xfrm>
            <a:off x="395536" y="0"/>
            <a:ext cx="8229600" cy="692696"/>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000" b="1" i="0" u="none" strike="noStrike" kern="1200" cap="small" spc="0" normalizeH="0" baseline="0" noProof="0" dirty="0" smtClean="0">
                <a:ln>
                  <a:noFill/>
                </a:ln>
                <a:solidFill>
                  <a:schemeClr val="tx2"/>
                </a:solidFill>
                <a:effectLst/>
                <a:uLnTx/>
                <a:uFillTx/>
                <a:latin typeface="+mj-lt"/>
                <a:ea typeface="+mj-ea"/>
                <a:cs typeface="+mj-cs"/>
              </a:rPr>
              <a:t>Calculation of Randomness ( pvalue)</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395536" y="764704"/>
            <a:ext cx="8291264" cy="5184576"/>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Steps for calculating Randomness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FrequencyTest ( convMat</a:t>
            </a:r>
            <a:r>
              <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dirty="0" smtClean="0">
                <a:latin typeface="Times New Roman" pitchFamily="18" charset="0"/>
                <a:cs typeface="Times New Roman" pitchFamily="18" charset="0"/>
              </a:rPr>
              <a: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l=numel(convMat); // total no of elements in matrix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dirty="0" smtClean="0">
                <a:latin typeface="Times New Roman" pitchFamily="18" charset="0"/>
                <a:cs typeface="Times New Roman" pitchFamily="18" charset="0"/>
              </a:rPr>
              <a:t>			calculate Total no of one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calculate total no of  zeroes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dirty="0" smtClean="0">
                <a:latin typeface="Times New Roman" pitchFamily="18" charset="0"/>
                <a:cs typeface="Times New Roman" pitchFamily="18" charset="0"/>
              </a:rPr>
              <a:t>			sn=abs(Total_no_of_ones-total_No_of_zeors);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sobs=sn/sqrt(l);</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dirty="0" smtClean="0">
                <a:latin typeface="Times New Roman" pitchFamily="18" charset="0"/>
                <a:cs typeface="Times New Roman" pitchFamily="18" charset="0"/>
              </a:rPr>
              <a:t>			X=sobs/sqrt(2);</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pvalue=q-erfc(X);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dirty="0" smtClean="0">
                <a:latin typeface="Times New Roman" pitchFamily="18" charset="0"/>
                <a:cs typeface="Times New Roman" pitchFamily="18" charset="0"/>
              </a:rPr>
              <a:t>			return pvalue;</a:t>
            </a:r>
            <a:endParaRPr kumimoji="0" lang="en-IN"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IN" sz="2400" b="1" baseline="0" dirty="0" smtClean="0">
                <a:latin typeface="Times New Roman" pitchFamily="18" charset="0"/>
                <a:cs typeface="Times New Roman" pitchFamily="18" charset="0"/>
              </a:rPr>
              <a:t>		}</a:t>
            </a:r>
            <a:endParaRPr kumimoji="0" lang="en-IN"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6" name="Slide Number Placeholder 5"/>
          <p:cNvSpPr>
            <a:spLocks noGrp="1"/>
          </p:cNvSpPr>
          <p:nvPr>
            <p:ph type="sldNum" sz="quarter" idx="15"/>
          </p:nvPr>
        </p:nvSpPr>
        <p:spPr/>
        <p:txBody>
          <a:bodyPr/>
          <a:lstStyle/>
          <a:p>
            <a:fld id="{C95F1A77-D3DE-42EF-8F81-440EC86819A0}" type="slidenum">
              <a:rPr lang="en-IN" smtClean="0"/>
              <a:pPr/>
              <a:t>30</a:t>
            </a:fld>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Calculation of image quality</a:t>
            </a:r>
            <a:endParaRPr lang="en-IN" b="1" dirty="0"/>
          </a:p>
        </p:txBody>
      </p:sp>
      <p:sp>
        <p:nvSpPr>
          <p:cNvPr id="3" name="Content Placeholder 2"/>
          <p:cNvSpPr>
            <a:spLocks noGrp="1"/>
          </p:cNvSpPr>
          <p:nvPr>
            <p:ph sz="quarter" idx="1"/>
          </p:nvPr>
        </p:nvSpPr>
        <p:spPr>
          <a:xfrm>
            <a:off x="457200" y="764704"/>
            <a:ext cx="8229600" cy="5361459"/>
          </a:xfrm>
        </p:spPr>
        <p:txBody>
          <a:bodyPr>
            <a:normAutofit fontScale="92500" lnSpcReduction="10000"/>
          </a:bodyPr>
          <a:lstStyle/>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Peak Signal To Noise Ratio ( PSNR) –</a:t>
            </a:r>
          </a:p>
          <a:p>
            <a:pPr>
              <a:buNone/>
            </a:pPr>
            <a:r>
              <a:rPr lang="en-IN" dirty="0" smtClean="0">
                <a:latin typeface="Times New Roman" pitchFamily="18" charset="0"/>
                <a:cs typeface="Times New Roman" pitchFamily="18" charset="0"/>
              </a:rPr>
              <a:t>		peak signal-to-noise ratio (PSNR) is the ratio between the maximum  possible pixel of a image and the pixel of corrupting noise that affect the fidelity of its representation. It is expressed in terms of the logarithmic decibel scale</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 defined via </a:t>
            </a:r>
            <a:r>
              <a:rPr lang="en-IN" dirty="0" err="1" smtClean="0">
                <a:latin typeface="Times New Roman" pitchFamily="18" charset="0"/>
                <a:cs typeface="Times New Roman" pitchFamily="18" charset="0"/>
              </a:rPr>
              <a:t>mse</a:t>
            </a:r>
            <a:r>
              <a:rPr lang="en-IN" dirty="0" smtClean="0">
                <a:latin typeface="Times New Roman" pitchFamily="18" charset="0"/>
                <a:cs typeface="Times New Roman" pitchFamily="18" charset="0"/>
              </a:rPr>
              <a:t>(mean squared error) where  </a:t>
            </a:r>
            <a:r>
              <a:rPr lang="en-IN" dirty="0" err="1" smtClean="0">
                <a:latin typeface="Times New Roman" pitchFamily="18" charset="0"/>
                <a:cs typeface="Times New Roman" pitchFamily="18" charset="0"/>
              </a:rPr>
              <a:t>mse</a:t>
            </a:r>
            <a:r>
              <a:rPr lang="en-IN" dirty="0" smtClean="0">
                <a:latin typeface="Times New Roman" pitchFamily="18" charset="0"/>
                <a:cs typeface="Times New Roman" pitchFamily="18" charset="0"/>
              </a:rPr>
              <a:t>=sum((I(:)-K(:)).^2)/</a:t>
            </a:r>
            <a:r>
              <a:rPr lang="en-IN" dirty="0" err="1" smtClean="0">
                <a:latin typeface="Times New Roman" pitchFamily="18" charset="0"/>
                <a:cs typeface="Times New Roman" pitchFamily="18" charset="0"/>
              </a:rPr>
              <a:t>numel</a:t>
            </a:r>
            <a:r>
              <a:rPr lang="en-IN" dirty="0" smtClean="0">
                <a:latin typeface="Times New Roman" pitchFamily="18" charset="0"/>
                <a:cs typeface="Times New Roman" pitchFamily="18" charset="0"/>
              </a:rPr>
              <a:t>(I); and </a:t>
            </a:r>
            <a:r>
              <a:rPr lang="en-IN" dirty="0" err="1" smtClean="0">
                <a:latin typeface="Times New Roman" pitchFamily="18" charset="0"/>
                <a:cs typeface="Times New Roman" pitchFamily="18" charset="0"/>
              </a:rPr>
              <a:t>mse</a:t>
            </a:r>
            <a:r>
              <a:rPr lang="en-IN" dirty="0" smtClean="0">
                <a:latin typeface="Times New Roman" pitchFamily="18" charset="0"/>
                <a:cs typeface="Times New Roman" pitchFamily="18" charset="0"/>
              </a:rPr>
              <a:t> is mean squared error , </a:t>
            </a:r>
            <a:r>
              <a:rPr lang="en-IN" dirty="0" err="1" smtClean="0">
                <a:latin typeface="Times New Roman" pitchFamily="18" charset="0"/>
                <a:cs typeface="Times New Roman" pitchFamily="18" charset="0"/>
              </a:rPr>
              <a:t>numel</a:t>
            </a:r>
            <a:r>
              <a:rPr lang="en-IN" dirty="0" smtClean="0">
                <a:latin typeface="Times New Roman" pitchFamily="18" charset="0"/>
                <a:cs typeface="Times New Roman" pitchFamily="18" charset="0"/>
              </a:rPr>
              <a:t> is </a:t>
            </a:r>
            <a:r>
              <a:rPr lang="en-IN" dirty="0" err="1" smtClean="0">
                <a:latin typeface="Times New Roman" pitchFamily="18" charset="0"/>
                <a:cs typeface="Times New Roman" pitchFamily="18" charset="0"/>
              </a:rPr>
              <a:t>matlab</a:t>
            </a:r>
            <a:r>
              <a:rPr lang="en-IN" dirty="0" smtClean="0">
                <a:latin typeface="Times New Roman" pitchFamily="18" charset="0"/>
                <a:cs typeface="Times New Roman" pitchFamily="18" charset="0"/>
              </a:rPr>
              <a:t> function which return no of elements.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 is defined as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=20.log10(Maxi)-10log10(</a:t>
            </a:r>
            <a:r>
              <a:rPr lang="en-IN" dirty="0" err="1" smtClean="0">
                <a:latin typeface="Times New Roman" pitchFamily="18" charset="0"/>
                <a:cs typeface="Times New Roman" pitchFamily="18" charset="0"/>
              </a:rPr>
              <a:t>mse</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		Since we are converting our original image using im2double and making the transformation the pixel values will be in 0 to 1 thus Maxi=1; and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=-10log10(</a:t>
            </a:r>
            <a:r>
              <a:rPr lang="en-IN" dirty="0" err="1" smtClean="0">
                <a:latin typeface="Times New Roman" pitchFamily="18" charset="0"/>
                <a:cs typeface="Times New Roman" pitchFamily="18" charset="0"/>
              </a:rPr>
              <a:t>mse</a:t>
            </a:r>
            <a:r>
              <a:rPr lang="en-IN" dirty="0" smtClean="0">
                <a:latin typeface="Times New Roman" pitchFamily="18" charset="0"/>
                <a:cs typeface="Times New Roman" pitchFamily="18" charset="0"/>
              </a:rPr>
              <a:t>) if </a:t>
            </a:r>
            <a:r>
              <a:rPr lang="en-IN" dirty="0" err="1" smtClean="0">
                <a:latin typeface="Times New Roman" pitchFamily="18" charset="0"/>
                <a:cs typeface="Times New Roman" pitchFamily="18" charset="0"/>
              </a:rPr>
              <a:t>mse</a:t>
            </a:r>
            <a:r>
              <a:rPr lang="en-IN" dirty="0" smtClean="0">
                <a:latin typeface="Times New Roman" pitchFamily="18" charset="0"/>
                <a:cs typeface="Times New Roman" pitchFamily="18" charset="0"/>
              </a:rPr>
              <a:t> is zero the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==INF means two images are identical, if </a:t>
            </a:r>
            <a:r>
              <a:rPr lang="en-IN" dirty="0" err="1" smtClean="0">
                <a:latin typeface="Times New Roman" pitchFamily="18" charset="0"/>
                <a:cs typeface="Times New Roman" pitchFamily="18" charset="0"/>
              </a:rPr>
              <a:t>mse</a:t>
            </a:r>
            <a:r>
              <a:rPr lang="en-IN" dirty="0" smtClean="0">
                <a:latin typeface="Times New Roman" pitchFamily="18" charset="0"/>
                <a:cs typeface="Times New Roman" pitchFamily="18" charset="0"/>
              </a:rPr>
              <a:t> is </a:t>
            </a:r>
            <a:r>
              <a:rPr lang="en-IN" dirty="0" err="1" smtClean="0">
                <a:latin typeface="Times New Roman" pitchFamily="18" charset="0"/>
                <a:cs typeface="Times New Roman" pitchFamily="18" charset="0"/>
              </a:rPr>
              <a:t>inf</a:t>
            </a:r>
            <a:r>
              <a:rPr lang="en-IN" dirty="0" smtClean="0">
                <a:latin typeface="Times New Roman" pitchFamily="18" charset="0"/>
                <a:cs typeface="Times New Roman" pitchFamily="18" charset="0"/>
              </a:rPr>
              <a:t> the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==-INF means we cannot compute the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 as the reconstructed matrix contains infinity</a:t>
            </a:r>
          </a:p>
          <a:p>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31</a:t>
            </a:fld>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Calculation of image quality</a:t>
            </a:r>
            <a:endParaRPr lang="en-IN" dirty="0"/>
          </a:p>
        </p:txBody>
      </p:sp>
      <p:sp>
        <p:nvSpPr>
          <p:cNvPr id="3" name="Content Placeholder 2"/>
          <p:cNvSpPr>
            <a:spLocks noGrp="1"/>
          </p:cNvSpPr>
          <p:nvPr>
            <p:ph sz="quarter" idx="1"/>
          </p:nvPr>
        </p:nvSpPr>
        <p:spPr>
          <a:xfrm>
            <a:off x="457200" y="764704"/>
            <a:ext cx="8229600" cy="5361459"/>
          </a:xfrm>
        </p:spPr>
        <p:txBody>
          <a:bodyPr>
            <a:normAutofit fontScale="92500" lnSpcReduction="10000"/>
          </a:bodyPr>
          <a:lstStyle/>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Structural Similarity (SSIM) –</a:t>
            </a:r>
          </a:p>
          <a:p>
            <a:pPr>
              <a:buNone/>
            </a:pPr>
            <a:r>
              <a:rPr lang="en-IN" dirty="0" smtClean="0">
                <a:latin typeface="Times New Roman" pitchFamily="18" charset="0"/>
                <a:cs typeface="Times New Roman" pitchFamily="18" charset="0"/>
              </a:rPr>
              <a:t>		SSIM (Structural similarity) is calculated over various windows of an image but I am considering whole image as a window.	</a:t>
            </a:r>
            <a:r>
              <a:rPr lang="en-IN" dirty="0" err="1" smtClean="0">
                <a:latin typeface="Times New Roman" pitchFamily="18" charset="0"/>
                <a:cs typeface="Times New Roman" pitchFamily="18" charset="0"/>
              </a:rPr>
              <a:t>ssim</a:t>
            </a:r>
            <a:r>
              <a:rPr lang="en-IN" dirty="0" smtClean="0">
                <a:latin typeface="Times New Roman" pitchFamily="18" charset="0"/>
                <a:cs typeface="Times New Roman" pitchFamily="18" charset="0"/>
              </a:rPr>
              <a:t>(X,Y)=((2*</a:t>
            </a:r>
            <a:r>
              <a:rPr lang="en-IN" dirty="0" err="1" smtClean="0">
                <a:latin typeface="Times New Roman" pitchFamily="18" charset="0"/>
                <a:cs typeface="Times New Roman" pitchFamily="18" charset="0"/>
              </a:rPr>
              <a:t>mean_X</a:t>
            </a:r>
            <a:r>
              <a:rPr lang="en-IN" dirty="0" smtClean="0">
                <a:latin typeface="Times New Roman" pitchFamily="18" charset="0"/>
                <a:cs typeface="Times New Roman" pitchFamily="18" charset="0"/>
              </a:rPr>
              <a:t>*mean_Y+c1)(2*covariance_x_y+c2))/((mean_x^2+mean_y^2+c1)(variance_x^2+variance_y^2+c2));</a:t>
            </a:r>
            <a:endParaRPr lang="en-IN" sz="2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mean_x</a:t>
            </a:r>
            <a:r>
              <a:rPr lang="en-IN" dirty="0" smtClean="0">
                <a:latin typeface="Times New Roman" pitchFamily="18" charset="0"/>
                <a:cs typeface="Times New Roman" pitchFamily="18" charset="0"/>
              </a:rPr>
              <a:t>=mean(X(:));</a:t>
            </a:r>
            <a:endParaRPr lang="en-IN" sz="2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mean_y</a:t>
            </a:r>
            <a:r>
              <a:rPr lang="en-IN" dirty="0" smtClean="0">
                <a:latin typeface="Times New Roman" pitchFamily="18" charset="0"/>
                <a:cs typeface="Times New Roman" pitchFamily="18" charset="0"/>
              </a:rPr>
              <a:t>=mean(Y(:));</a:t>
            </a:r>
            <a:endParaRPr lang="en-IN" sz="2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variance_x</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(X(:));</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variance_y</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(Y(:));</a:t>
            </a:r>
            <a:endParaRPr lang="en-IN" sz="2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covariance_x_y</a:t>
            </a:r>
            <a:r>
              <a:rPr lang="en-IN" dirty="0" smtClean="0">
                <a:latin typeface="Times New Roman" pitchFamily="18" charset="0"/>
                <a:cs typeface="Times New Roman" pitchFamily="18" charset="0"/>
              </a:rPr>
              <a:t>=sum((X(:)-</a:t>
            </a:r>
            <a:r>
              <a:rPr lang="en-IN" dirty="0" err="1" smtClean="0">
                <a:latin typeface="Times New Roman" pitchFamily="18" charset="0"/>
                <a:cs typeface="Times New Roman" pitchFamily="18" charset="0"/>
              </a:rPr>
              <a:t>mean_x</a:t>
            </a:r>
            <a:r>
              <a:rPr lang="en-IN" dirty="0" smtClean="0">
                <a:latin typeface="Times New Roman" pitchFamily="18" charset="0"/>
                <a:cs typeface="Times New Roman" pitchFamily="18" charset="0"/>
              </a:rPr>
              <a:t>).*(Y(:)-</a:t>
            </a:r>
            <a:r>
              <a:rPr lang="en-IN" dirty="0" err="1" smtClean="0">
                <a:latin typeface="Times New Roman" pitchFamily="18" charset="0"/>
                <a:cs typeface="Times New Roman" pitchFamily="18" charset="0"/>
              </a:rPr>
              <a:t>mean_y</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numel</a:t>
            </a:r>
            <a:r>
              <a:rPr lang="en-IN" dirty="0" smtClean="0">
                <a:latin typeface="Times New Roman" pitchFamily="18" charset="0"/>
                <a:cs typeface="Times New Roman" pitchFamily="18" charset="0"/>
              </a:rPr>
              <a:t>(X);</a:t>
            </a:r>
            <a:endParaRPr lang="en-IN" sz="2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c1=(k1*L)^2 c2=(k2*L)^2</a:t>
            </a:r>
            <a:endParaRPr lang="en-IN" sz="2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k1=0.01 k2=0.03 and L= dynamic range of pixel values</a:t>
            </a:r>
            <a:endParaRPr lang="en-IN" sz="2000" dirty="0" smtClean="0">
              <a:latin typeface="Times New Roman" pitchFamily="18" charset="0"/>
              <a:cs typeface="Times New Roman" pitchFamily="18" charset="0"/>
            </a:endParaRPr>
          </a:p>
          <a:p>
            <a:pPr lvl="1">
              <a:buNone/>
            </a:pP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32</a:t>
            </a:fld>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Calculation of image quality</a:t>
            </a:r>
            <a:endParaRPr lang="en-IN" b="1" dirty="0"/>
          </a:p>
        </p:txBody>
      </p:sp>
      <p:sp>
        <p:nvSpPr>
          <p:cNvPr id="3" name="Content Placeholder 2"/>
          <p:cNvSpPr>
            <a:spLocks noGrp="1"/>
          </p:cNvSpPr>
          <p:nvPr>
            <p:ph sz="quarter" idx="1"/>
          </p:nvPr>
        </p:nvSpPr>
        <p:spPr>
          <a:xfrm>
            <a:off x="457200" y="764704"/>
            <a:ext cx="8229600" cy="5616624"/>
          </a:xfrm>
        </p:spPr>
        <p:txBody>
          <a:bodyPr>
            <a:normAutofit fontScale="92500" lnSpcReduction="10000"/>
          </a:bodyPr>
          <a:lstStyle/>
          <a:p>
            <a:r>
              <a:rPr lang="en-IN" b="1" dirty="0" smtClean="0">
                <a:latin typeface="Times New Roman" pitchFamily="18" charset="0"/>
                <a:cs typeface="Times New Roman" pitchFamily="18" charset="0"/>
              </a:rPr>
              <a:t>  	Steps to calculate image Quality	</a:t>
            </a: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psnr</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ssim</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imageQuality</a:t>
            </a:r>
            <a:r>
              <a:rPr lang="en-IN" b="1" dirty="0" smtClean="0">
                <a:latin typeface="Times New Roman" pitchFamily="18" charset="0"/>
                <a:cs typeface="Times New Roman" pitchFamily="18" charset="0"/>
              </a:rPr>
              <a:t>() {</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imread</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image_name</a:t>
            </a:r>
            <a:r>
              <a:rPr lang="en-IN" b="1" dirty="0" smtClean="0">
                <a:latin typeface="Times New Roman" pitchFamily="18" charset="0"/>
                <a:cs typeface="Times New Roman" pitchFamily="18" charset="0"/>
              </a:rPr>
              <a:t>’); //read original image</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=im2double(</a:t>
            </a:r>
            <a:r>
              <a:rPr lang="en-IN" b="1" dirty="0" err="1" smtClean="0">
                <a:latin typeface="Times New Roman" pitchFamily="18" charset="0"/>
                <a:cs typeface="Times New Roman" pitchFamily="18" charset="0"/>
              </a:rPr>
              <a:t>im</a:t>
            </a:r>
            <a:r>
              <a:rPr lang="en-IN" b="1" dirty="0" smtClean="0">
                <a:latin typeface="Times New Roman" pitchFamily="18" charset="0"/>
                <a:cs typeface="Times New Roman" pitchFamily="18" charset="0"/>
              </a:rPr>
              <a:t>); //change it into double</a:t>
            </a:r>
          </a:p>
          <a:p>
            <a:pPr lvl="1">
              <a:buNone/>
            </a:pPr>
            <a:r>
              <a:rPr lang="en-IN" b="1" dirty="0" smtClean="0">
                <a:latin typeface="Times New Roman" pitchFamily="18" charset="0"/>
                <a:cs typeface="Times New Roman" pitchFamily="18" charset="0"/>
              </a:rPr>
              <a:t>			X=</a:t>
            </a:r>
            <a:r>
              <a:rPr lang="en-IN" b="1" dirty="0" err="1" smtClean="0">
                <a:latin typeface="Times New Roman" pitchFamily="18" charset="0"/>
                <a:cs typeface="Times New Roman" pitchFamily="18" charset="0"/>
              </a:rPr>
              <a:t>getTransformedMatrixFromCsv</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test_name</a:t>
            </a: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reconstructedImg</a:t>
            </a:r>
            <a:r>
              <a:rPr lang="en-IN" b="1" dirty="0" smtClean="0">
                <a:latin typeface="Times New Roman" pitchFamily="18" charset="0"/>
                <a:cs typeface="Times New Roman" pitchFamily="18" charset="0"/>
              </a:rPr>
              <a:t> = </a:t>
            </a:r>
            <a:r>
              <a:rPr lang="en-IN" b="1" dirty="0" err="1" smtClean="0">
                <a:latin typeface="Times New Roman" pitchFamily="18" charset="0"/>
                <a:cs typeface="Times New Roman" pitchFamily="18" charset="0"/>
              </a:rPr>
              <a:t>Reverse_transformation</a:t>
            </a:r>
            <a:r>
              <a:rPr lang="en-IN" b="1" dirty="0" smtClean="0">
                <a:latin typeface="Times New Roman" pitchFamily="18" charset="0"/>
                <a:cs typeface="Times New Roman" pitchFamily="18" charset="0"/>
              </a:rPr>
              <a:t>(X);</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psnr</a:t>
            </a:r>
            <a:r>
              <a:rPr lang="en-IN" b="1" dirty="0" smtClean="0">
                <a:latin typeface="Times New Roman" pitchFamily="18" charset="0"/>
                <a:cs typeface="Times New Roman" pitchFamily="18" charset="0"/>
              </a:rPr>
              <a:t> = </a:t>
            </a:r>
            <a:r>
              <a:rPr lang="en-IN" b="1" dirty="0" err="1" smtClean="0">
                <a:latin typeface="Times New Roman" pitchFamily="18" charset="0"/>
                <a:cs typeface="Times New Roman" pitchFamily="18" charset="0"/>
              </a:rPr>
              <a:t>mypsnr</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reconstructedImg</a:t>
            </a: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ssim</a:t>
            </a:r>
            <a:r>
              <a:rPr lang="en-IN" b="1" dirty="0" smtClean="0">
                <a:latin typeface="Times New Roman" pitchFamily="18" charset="0"/>
                <a:cs typeface="Times New Roman" pitchFamily="18" charset="0"/>
              </a:rPr>
              <a:t> = </a:t>
            </a:r>
            <a:r>
              <a:rPr lang="en-IN" b="1" dirty="0" err="1" smtClean="0">
                <a:latin typeface="Times New Roman" pitchFamily="18" charset="0"/>
                <a:cs typeface="Times New Roman" pitchFamily="18" charset="0"/>
              </a:rPr>
              <a:t>myssim</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reconstructedImge</a:t>
            </a: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	}</a:t>
            </a:r>
          </a:p>
          <a:p>
            <a:pPr lvl="1">
              <a:buNone/>
            </a:pPr>
            <a:r>
              <a:rPr lang="en-IN" b="1" dirty="0" smtClean="0">
                <a:latin typeface="Times New Roman" pitchFamily="18" charset="0"/>
                <a:cs typeface="Times New Roman" pitchFamily="18" charset="0"/>
              </a:rPr>
              <a:t>	</a:t>
            </a:r>
          </a:p>
          <a:p>
            <a:pPr lvl="1">
              <a:buNone/>
            </a:pPr>
            <a:r>
              <a:rPr lang="en-IN" b="1" dirty="0" smtClean="0">
                <a:latin typeface="Times New Roman" pitchFamily="18" charset="0"/>
                <a:cs typeface="Times New Roman" pitchFamily="18" charset="0"/>
              </a:rPr>
              <a:t>	[ X ] </a:t>
            </a:r>
            <a:r>
              <a:rPr lang="en-IN" b="1" dirty="0" err="1" smtClean="0">
                <a:latin typeface="Times New Roman" pitchFamily="18" charset="0"/>
                <a:cs typeface="Times New Roman" pitchFamily="18" charset="0"/>
              </a:rPr>
              <a:t>getTransformedMatrixFromCsv</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test_name</a:t>
            </a: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			mat=</a:t>
            </a:r>
            <a:r>
              <a:rPr lang="en-IN" b="1" dirty="0" err="1" smtClean="0">
                <a:latin typeface="Times New Roman" pitchFamily="18" charset="0"/>
                <a:cs typeface="Times New Roman" pitchFamily="18" charset="0"/>
              </a:rPr>
              <a:t>csvread</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test_name</a:t>
            </a: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first_element</a:t>
            </a:r>
            <a:r>
              <a:rPr lang="en-IN" b="1" dirty="0" smtClean="0">
                <a:latin typeface="Times New Roman" pitchFamily="18" charset="0"/>
                <a:cs typeface="Times New Roman" pitchFamily="18" charset="0"/>
              </a:rPr>
              <a:t>=mat(1,1);</a:t>
            </a:r>
          </a:p>
          <a:p>
            <a:pPr lvl="1">
              <a:buNone/>
            </a:pPr>
            <a:r>
              <a:rPr lang="en-IN" b="1" dirty="0" smtClean="0">
                <a:latin typeface="Times New Roman" pitchFamily="18" charset="0"/>
                <a:cs typeface="Times New Roman" pitchFamily="18" charset="0"/>
              </a:rPr>
              <a:t>			if </a:t>
            </a:r>
            <a:r>
              <a:rPr lang="en-IN" b="1" dirty="0" err="1" smtClean="0">
                <a:latin typeface="Times New Roman" pitchFamily="18" charset="0"/>
                <a:cs typeface="Times New Roman" pitchFamily="18" charset="0"/>
              </a:rPr>
              <a:t>first_element</a:t>
            </a:r>
            <a:r>
              <a:rPr lang="en-IN" b="1" dirty="0" smtClean="0">
                <a:latin typeface="Times New Roman" pitchFamily="18" charset="0"/>
                <a:cs typeface="Times New Roman" pitchFamily="18" charset="0"/>
              </a:rPr>
              <a:t> ==3 </a:t>
            </a:r>
          </a:p>
          <a:p>
            <a:pPr lvl="1">
              <a:buNone/>
            </a:pPr>
            <a:r>
              <a:rPr lang="en-IN" b="1" dirty="0" smtClean="0">
                <a:latin typeface="Times New Roman" pitchFamily="18" charset="0"/>
                <a:cs typeface="Times New Roman" pitchFamily="18" charset="0"/>
              </a:rPr>
              <a:t>				transform the mat into n_by_m_by_3</a:t>
            </a:r>
          </a:p>
          <a:p>
            <a:pPr lvl="1">
              <a:buNone/>
            </a:pPr>
            <a:r>
              <a:rPr lang="en-IN" b="1" dirty="0" smtClean="0">
                <a:latin typeface="Times New Roman" pitchFamily="18" charset="0"/>
                <a:cs typeface="Times New Roman" pitchFamily="18" charset="0"/>
              </a:rPr>
              <a:t>			return mat;</a:t>
            </a:r>
          </a:p>
          <a:p>
            <a:pPr lvl="1">
              <a:buNone/>
            </a:pPr>
            <a:r>
              <a:rPr lang="en-IN" b="1" dirty="0" smtClean="0">
                <a:latin typeface="Times New Roman" pitchFamily="18" charset="0"/>
                <a:cs typeface="Times New Roman" pitchFamily="18" charset="0"/>
              </a:rPr>
              <a:t>	}			</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33</a:t>
            </a:fld>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Calculation of image quality</a:t>
            </a:r>
            <a:endParaRPr lang="en-IN" b="1" dirty="0"/>
          </a:p>
        </p:txBody>
      </p:sp>
      <p:sp>
        <p:nvSpPr>
          <p:cNvPr id="3" name="Content Placeholder 2"/>
          <p:cNvSpPr>
            <a:spLocks noGrp="1"/>
          </p:cNvSpPr>
          <p:nvPr>
            <p:ph sz="quarter" idx="1"/>
          </p:nvPr>
        </p:nvSpPr>
        <p:spPr>
          <a:xfrm>
            <a:off x="457200" y="764704"/>
            <a:ext cx="8229600" cy="5616624"/>
          </a:xfrm>
        </p:spPr>
        <p:txBody>
          <a:bodyPr>
            <a:normAutofit fontScale="92500" lnSpcReduction="10000"/>
          </a:bodyPr>
          <a:lstStyle/>
          <a:p>
            <a:pPr lvl="1"/>
            <a:r>
              <a:rPr lang="en-IN" b="1" dirty="0" smtClean="0">
                <a:latin typeface="Times New Roman" pitchFamily="18" charset="0"/>
                <a:cs typeface="Times New Roman" pitchFamily="18" charset="0"/>
              </a:rPr>
              <a:t>Steps to calculate image quality</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psnr</a:t>
            </a:r>
            <a:r>
              <a:rPr lang="en-IN" b="1" dirty="0" smtClean="0">
                <a:latin typeface="Times New Roman" pitchFamily="18" charset="0"/>
                <a:cs typeface="Times New Roman" pitchFamily="18" charset="0"/>
              </a:rPr>
              <a:t> ] </a:t>
            </a:r>
            <a:r>
              <a:rPr lang="en-IN" b="1" dirty="0" err="1" smtClean="0">
                <a:latin typeface="Times New Roman" pitchFamily="18" charset="0"/>
                <a:cs typeface="Times New Roman" pitchFamily="18" charset="0"/>
              </a:rPr>
              <a:t>mypsnr</a:t>
            </a:r>
            <a:r>
              <a:rPr lang="en-IN" b="1" dirty="0" smtClean="0">
                <a:latin typeface="Times New Roman" pitchFamily="18" charset="0"/>
                <a:cs typeface="Times New Roman" pitchFamily="18" charset="0"/>
              </a:rPr>
              <a:t> ( </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 reconstructed ){</a:t>
            </a:r>
          </a:p>
          <a:p>
            <a:pPr lvl="1">
              <a:buNone/>
            </a:pPr>
            <a:r>
              <a:rPr lang="en-IN" b="1" dirty="0" smtClean="0">
                <a:latin typeface="Times New Roman" pitchFamily="18" charset="0"/>
                <a:cs typeface="Times New Roman" pitchFamily="18" charset="0"/>
              </a:rPr>
              <a:t>	</a:t>
            </a:r>
          </a:p>
          <a:p>
            <a:pPr lvl="1">
              <a:buNone/>
            </a:pPr>
            <a:r>
              <a:rPr lang="en-IN" b="1" dirty="0" smtClean="0">
                <a:latin typeface="Times New Roman" pitchFamily="18" charset="0"/>
                <a:cs typeface="Times New Roman" pitchFamily="18" charset="0"/>
              </a:rPr>
              <a:t>		calculate </a:t>
            </a:r>
            <a:r>
              <a:rPr lang="en-IN" b="1" dirty="0" err="1" smtClean="0">
                <a:latin typeface="Times New Roman" pitchFamily="18" charset="0"/>
                <a:cs typeface="Times New Roman" pitchFamily="18" charset="0"/>
              </a:rPr>
              <a:t>mse</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 reconstructed );</a:t>
            </a:r>
          </a:p>
          <a:p>
            <a:pPr lvl="1">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psnr</a:t>
            </a:r>
            <a:r>
              <a:rPr lang="en-IN" b="1" dirty="0" smtClean="0">
                <a:latin typeface="Times New Roman" pitchFamily="18" charset="0"/>
                <a:cs typeface="Times New Roman" pitchFamily="18" charset="0"/>
              </a:rPr>
              <a:t> = calculate using the formula</a:t>
            </a:r>
          </a:p>
          <a:p>
            <a:pPr lvl="1">
              <a:buNone/>
            </a:pP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ssim</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myssim</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 reconstructed){</a:t>
            </a:r>
          </a:p>
          <a:p>
            <a:pPr lvl="1">
              <a:buNone/>
            </a:pPr>
            <a:r>
              <a:rPr lang="en-IN" b="1" dirty="0" smtClean="0">
                <a:latin typeface="Times New Roman" pitchFamily="18" charset="0"/>
                <a:cs typeface="Times New Roman" pitchFamily="18" charset="0"/>
              </a:rPr>
              <a:t>		calculate mean of </a:t>
            </a:r>
            <a:r>
              <a:rPr lang="en-IN" b="1" dirty="0" err="1" smtClean="0">
                <a:latin typeface="Times New Roman" pitchFamily="18" charset="0"/>
                <a:cs typeface="Times New Roman" pitchFamily="18" charset="0"/>
              </a:rPr>
              <a:t>orig</a:t>
            </a:r>
            <a:endParaRPr lang="en-IN" b="1" dirty="0" smtClean="0">
              <a:latin typeface="Times New Roman" pitchFamily="18" charset="0"/>
              <a:cs typeface="Times New Roman" pitchFamily="18" charset="0"/>
            </a:endParaRPr>
          </a:p>
          <a:p>
            <a:pPr lvl="1">
              <a:buNone/>
            </a:pPr>
            <a:r>
              <a:rPr lang="en-IN" b="1" dirty="0" smtClean="0">
                <a:latin typeface="Times New Roman" pitchFamily="18" charset="0"/>
                <a:cs typeface="Times New Roman" pitchFamily="18" charset="0"/>
              </a:rPr>
              <a:t>		calculate mean of reconstructed</a:t>
            </a:r>
          </a:p>
          <a:p>
            <a:pPr lvl="1">
              <a:buNone/>
            </a:pPr>
            <a:r>
              <a:rPr lang="en-IN" b="1" dirty="0" smtClean="0">
                <a:latin typeface="Times New Roman" pitchFamily="18" charset="0"/>
                <a:cs typeface="Times New Roman" pitchFamily="18" charset="0"/>
              </a:rPr>
              <a:t>		calculate variance of </a:t>
            </a:r>
            <a:r>
              <a:rPr lang="en-IN" b="1" dirty="0" err="1" smtClean="0">
                <a:latin typeface="Times New Roman" pitchFamily="18" charset="0"/>
                <a:cs typeface="Times New Roman" pitchFamily="18" charset="0"/>
              </a:rPr>
              <a:t>orig</a:t>
            </a:r>
            <a:endParaRPr lang="en-IN" b="1" dirty="0" smtClean="0">
              <a:latin typeface="Times New Roman" pitchFamily="18" charset="0"/>
              <a:cs typeface="Times New Roman" pitchFamily="18" charset="0"/>
            </a:endParaRPr>
          </a:p>
          <a:p>
            <a:pPr lvl="1">
              <a:buNone/>
            </a:pPr>
            <a:r>
              <a:rPr lang="en-IN" b="1" dirty="0" smtClean="0">
                <a:latin typeface="Times New Roman" pitchFamily="18" charset="0"/>
                <a:cs typeface="Times New Roman" pitchFamily="18" charset="0"/>
              </a:rPr>
              <a:t>		calculate variance of reconstructed</a:t>
            </a:r>
          </a:p>
          <a:p>
            <a:pPr lvl="1">
              <a:buNone/>
            </a:pPr>
            <a:r>
              <a:rPr lang="en-IN" b="1" dirty="0" smtClean="0">
                <a:latin typeface="Times New Roman" pitchFamily="18" charset="0"/>
                <a:cs typeface="Times New Roman" pitchFamily="18" charset="0"/>
              </a:rPr>
              <a:t>		calculate covariance of </a:t>
            </a:r>
            <a:r>
              <a:rPr lang="en-IN" b="1" dirty="0" err="1" smtClean="0">
                <a:latin typeface="Times New Roman" pitchFamily="18" charset="0"/>
                <a:cs typeface="Times New Roman" pitchFamily="18" charset="0"/>
              </a:rPr>
              <a:t>orig</a:t>
            </a:r>
            <a:r>
              <a:rPr lang="en-IN" b="1" dirty="0" smtClean="0">
                <a:latin typeface="Times New Roman" pitchFamily="18" charset="0"/>
                <a:cs typeface="Times New Roman" pitchFamily="18" charset="0"/>
              </a:rPr>
              <a:t> and reconstructed</a:t>
            </a:r>
          </a:p>
          <a:p>
            <a:pPr lvl="1">
              <a:buNone/>
            </a:pPr>
            <a:r>
              <a:rPr lang="en-IN" b="1" dirty="0" smtClean="0">
                <a:latin typeface="Times New Roman" pitchFamily="18" charset="0"/>
                <a:cs typeface="Times New Roman" pitchFamily="18" charset="0"/>
              </a:rPr>
              <a:t>		c1=0.03*(</a:t>
            </a:r>
            <a:r>
              <a:rPr lang="en-IN" b="1" dirty="0" err="1" smtClean="0">
                <a:latin typeface="Times New Roman" pitchFamily="18" charset="0"/>
                <a:cs typeface="Times New Roman" pitchFamily="18" charset="0"/>
              </a:rPr>
              <a:t>max_pixel</a:t>
            </a: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		c2=0.01*( </a:t>
            </a:r>
            <a:r>
              <a:rPr lang="en-IN" b="1" dirty="0" err="1" smtClean="0">
                <a:latin typeface="Times New Roman" pitchFamily="18" charset="0"/>
                <a:cs typeface="Times New Roman" pitchFamily="18" charset="0"/>
              </a:rPr>
              <a:t>max_pixel</a:t>
            </a:r>
            <a:r>
              <a:rPr lang="en-IN" b="1" dirty="0" smtClean="0">
                <a:latin typeface="Times New Roman" pitchFamily="18" charset="0"/>
                <a:cs typeface="Times New Roman" pitchFamily="18" charset="0"/>
              </a:rPr>
              <a:t>)</a:t>
            </a:r>
          </a:p>
          <a:p>
            <a:pPr lvl="1">
              <a:buNone/>
            </a:pPr>
            <a:r>
              <a:rPr lang="en-IN" b="1" dirty="0" smtClean="0">
                <a:latin typeface="Times New Roman" pitchFamily="18" charset="0"/>
                <a:cs typeface="Times New Roman" pitchFamily="18" charset="0"/>
              </a:rPr>
              <a:t>		calculate the value of </a:t>
            </a:r>
            <a:r>
              <a:rPr lang="en-IN" b="1" dirty="0" err="1" smtClean="0">
                <a:latin typeface="Times New Roman" pitchFamily="18" charset="0"/>
                <a:cs typeface="Times New Roman" pitchFamily="18" charset="0"/>
              </a:rPr>
              <a:t>ssim</a:t>
            </a:r>
            <a:r>
              <a:rPr lang="en-IN" b="1" dirty="0" smtClean="0">
                <a:latin typeface="Times New Roman" pitchFamily="18" charset="0"/>
                <a:cs typeface="Times New Roman" pitchFamily="18" charset="0"/>
              </a:rPr>
              <a:t> using formula as described in </a:t>
            </a:r>
            <a:r>
              <a:rPr lang="en-IN" b="1" dirty="0" err="1" smtClean="0">
                <a:latin typeface="Times New Roman" pitchFamily="18" charset="0"/>
                <a:cs typeface="Times New Roman" pitchFamily="18" charset="0"/>
              </a:rPr>
              <a:t>ssim</a:t>
            </a:r>
            <a:r>
              <a:rPr lang="en-IN" b="1" dirty="0" smtClean="0">
                <a:latin typeface="Times New Roman" pitchFamily="18" charset="0"/>
                <a:cs typeface="Times New Roman" pitchFamily="18" charset="0"/>
              </a:rPr>
              <a:t> 	section</a:t>
            </a:r>
          </a:p>
          <a:p>
            <a:pPr lvl="1">
              <a:buNone/>
            </a:pPr>
            <a:r>
              <a:rPr lang="en-IN" b="1" dirty="0" smtClean="0">
                <a:latin typeface="Times New Roman" pitchFamily="18" charset="0"/>
                <a:cs typeface="Times New Roman" pitchFamily="18" charset="0"/>
              </a:rPr>
              <a:t>	}</a:t>
            </a:r>
          </a:p>
          <a:p>
            <a:pPr lvl="1">
              <a:buNone/>
            </a:pPr>
            <a:r>
              <a:rPr lang="en-IN" b="1" dirty="0" smtClean="0">
                <a:latin typeface="Times New Roman" pitchFamily="18" charset="0"/>
                <a:cs typeface="Times New Roman" pitchFamily="18" charset="0"/>
              </a:rPr>
              <a:t>			</a:t>
            </a:r>
          </a:p>
        </p:txBody>
      </p:sp>
      <p:sp>
        <p:nvSpPr>
          <p:cNvPr id="4" name="Slide Number Placeholder 3"/>
          <p:cNvSpPr>
            <a:spLocks noGrp="1"/>
          </p:cNvSpPr>
          <p:nvPr>
            <p:ph type="sldNum" sz="quarter" idx="15"/>
          </p:nvPr>
        </p:nvSpPr>
        <p:spPr/>
        <p:txBody>
          <a:bodyPr/>
          <a:lstStyle/>
          <a:p>
            <a:fld id="{C95F1A77-D3DE-42EF-8F81-440EC86819A0}" type="slidenum">
              <a:rPr lang="en-IN" smtClean="0"/>
              <a:pPr/>
              <a:t>34</a:t>
            </a:fld>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Twists </a:t>
            </a:r>
            <a:endParaRPr lang="en-IN" b="1" dirty="0"/>
          </a:p>
        </p:txBody>
      </p:sp>
      <p:sp>
        <p:nvSpPr>
          <p:cNvPr id="3" name="Content Placeholder 2"/>
          <p:cNvSpPr>
            <a:spLocks noGrp="1"/>
          </p:cNvSpPr>
          <p:nvPr>
            <p:ph sz="quarter" idx="1"/>
          </p:nvPr>
        </p:nvSpPr>
        <p:spPr>
          <a:xfrm>
            <a:off x="457200" y="764704"/>
            <a:ext cx="8229600" cy="5361459"/>
          </a:xfrm>
        </p:spPr>
        <p:txBody>
          <a:bodyPr/>
          <a:lstStyle/>
          <a:p>
            <a:r>
              <a:rPr lang="en-IN" dirty="0" smtClean="0">
                <a:latin typeface="Times New Roman" pitchFamily="18" charset="0"/>
                <a:cs typeface="Times New Roman" pitchFamily="18" charset="0"/>
              </a:rPr>
              <a:t>In order to generate test files what I have done is created a </a:t>
            </a:r>
            <a:r>
              <a:rPr lang="en-IN" dirty="0" err="1" smtClean="0">
                <a:latin typeface="Times New Roman" pitchFamily="18" charset="0"/>
                <a:cs typeface="Times New Roman" pitchFamily="18" charset="0"/>
              </a:rPr>
              <a:t>csv</a:t>
            </a:r>
            <a:r>
              <a:rPr lang="en-IN" dirty="0" smtClean="0">
                <a:latin typeface="Times New Roman" pitchFamily="18" charset="0"/>
                <a:cs typeface="Times New Roman" pitchFamily="18" charset="0"/>
              </a:rPr>
              <a:t> file to store transformed image, because saving it using simply </a:t>
            </a:r>
            <a:r>
              <a:rPr lang="en-IN" dirty="0" err="1" smtClean="0">
                <a:latin typeface="Times New Roman" pitchFamily="18" charset="0"/>
                <a:cs typeface="Times New Roman" pitchFamily="18" charset="0"/>
              </a:rPr>
              <a:t>imwrite</a:t>
            </a:r>
            <a:r>
              <a:rPr lang="en-IN" dirty="0" smtClean="0">
                <a:latin typeface="Times New Roman" pitchFamily="18" charset="0"/>
                <a:cs typeface="Times New Roman" pitchFamily="18" charset="0"/>
              </a:rPr>
              <a:t>() requires a bit of encoding and decoding of image to get back the same intensities of the transformed image.</a:t>
            </a:r>
          </a:p>
          <a:p>
            <a:r>
              <a:rPr lang="en-IN" dirty="0" smtClean="0">
                <a:latin typeface="Times New Roman" pitchFamily="18" charset="0"/>
                <a:cs typeface="Times New Roman" pitchFamily="18" charset="0"/>
              </a:rPr>
              <a:t>In case of 3d image I have created a separate file for real part of intensities and imaginary part of intensities in order to get back the original intensities</a:t>
            </a:r>
          </a:p>
          <a:p>
            <a:r>
              <a:rPr lang="en-IN" dirty="0" smtClean="0">
                <a:latin typeface="Times New Roman" pitchFamily="18" charset="0"/>
                <a:cs typeface="Times New Roman" pitchFamily="18" charset="0"/>
              </a:rPr>
              <a:t>When calculating various values like </a:t>
            </a:r>
            <a:r>
              <a:rPr lang="en-IN" dirty="0" err="1" smtClean="0">
                <a:latin typeface="Times New Roman" pitchFamily="18" charset="0"/>
                <a:cs typeface="Times New Roman" pitchFamily="18" charset="0"/>
              </a:rPr>
              <a:t>pvalue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psnr</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ssim</a:t>
            </a:r>
            <a:r>
              <a:rPr lang="en-IN" dirty="0" smtClean="0">
                <a:latin typeface="Times New Roman" pitchFamily="18" charset="0"/>
                <a:cs typeface="Times New Roman" pitchFamily="18" charset="0"/>
              </a:rPr>
              <a:t>, and while plotting the image in case of 3d transformation we are required to have used the absolute values of the used matrix because matrix may containing complex number.</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35</a:t>
            </a:fld>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latin typeface="Times New Roman" pitchFamily="18" charset="0"/>
                <a:cs typeface="Times New Roman" pitchFamily="18" charset="0"/>
              </a:rPr>
              <a:t>Results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64704"/>
            <a:ext cx="8229600" cy="5361459"/>
          </a:xfrm>
        </p:spPr>
        <p:txBody>
          <a:bodyPr/>
          <a:lstStyle/>
          <a:p>
            <a:endParaRPr lang="en-IN" smtClean="0">
              <a:latin typeface="Times New Roman" pitchFamily="18" charset="0"/>
              <a:cs typeface="Times New Roman" pitchFamily="18" charset="0"/>
            </a:endParaRPr>
          </a:p>
          <a:p>
            <a:r>
              <a:rPr lang="en-IN" smtClean="0">
                <a:latin typeface="Times New Roman" pitchFamily="18" charset="0"/>
                <a:cs typeface="Times New Roman" pitchFamily="18" charset="0"/>
              </a:rPr>
              <a:t>Results are kept in separate excel sheet in their respective folders ( in 2d curves and 3d curves ).</a:t>
            </a:r>
          </a:p>
          <a:p>
            <a:r>
              <a:rPr lang="en-IN" smtClean="0">
                <a:latin typeface="Times New Roman" pitchFamily="18" charset="0"/>
                <a:cs typeface="Times New Roman" pitchFamily="18" charset="0"/>
              </a:rPr>
              <a:t>2d curves</a:t>
            </a:r>
          </a:p>
          <a:p>
            <a:pPr marL="822960" lvl="1" indent="-457200">
              <a:buFont typeface="+mj-lt"/>
              <a:buAutoNum type="arabicPeriod"/>
            </a:pPr>
            <a:r>
              <a:rPr lang="en-IN" smtClean="0">
                <a:latin typeface="Times New Roman" pitchFamily="18" charset="0"/>
                <a:cs typeface="Times New Roman" pitchFamily="18" charset="0"/>
              </a:rPr>
              <a:t>	randomnessandquality.xlsx</a:t>
            </a:r>
          </a:p>
          <a:p>
            <a:pPr marL="822960" lvl="1" indent="-457200">
              <a:buFont typeface="+mj-lt"/>
              <a:buAutoNum type="arabicPeriod"/>
            </a:pPr>
            <a:r>
              <a:rPr lang="en-IN" smtClean="0">
                <a:latin typeface="Times New Roman" pitchFamily="18" charset="0"/>
                <a:cs typeface="Times New Roman" pitchFamily="18" charset="0"/>
              </a:rPr>
              <a:t>  randomnessvsthreshold.xlsx</a:t>
            </a:r>
          </a:p>
          <a:p>
            <a:pPr marL="822960" lvl="1" indent="-457200">
              <a:buFont typeface="+mj-lt"/>
              <a:buAutoNum type="arabicPeriod"/>
            </a:pPr>
            <a:r>
              <a:rPr lang="en-IN" smtClean="0">
                <a:latin typeface="Times New Roman" pitchFamily="18" charset="0"/>
                <a:cs typeface="Times New Roman" pitchFamily="18" charset="0"/>
              </a:rPr>
              <a:t>	psnr and ssim of reconstructed image.xlsx</a:t>
            </a:r>
          </a:p>
          <a:p>
            <a:r>
              <a:rPr lang="en-IN" smtClean="0">
                <a:latin typeface="Times New Roman" pitchFamily="18" charset="0"/>
                <a:cs typeface="Times New Roman" pitchFamily="18" charset="0"/>
              </a:rPr>
              <a:t>3d curves</a:t>
            </a:r>
          </a:p>
          <a:p>
            <a:pPr marL="822960" lvl="1" indent="-457200">
              <a:buFont typeface="+mj-lt"/>
              <a:buAutoNum type="arabicPeriod"/>
            </a:pPr>
            <a:r>
              <a:rPr lang="en-IN" smtClean="0">
                <a:latin typeface="Times New Roman" pitchFamily="18" charset="0"/>
                <a:cs typeface="Times New Roman" pitchFamily="18" charset="0"/>
              </a:rPr>
              <a:t>	RandomnessAndQulaityofTransformedImage.xlsx</a:t>
            </a:r>
          </a:p>
          <a:p>
            <a:pPr marL="822960" lvl="1" indent="-457200">
              <a:buFont typeface="+mj-lt"/>
              <a:buAutoNum type="arabicPeriod"/>
            </a:pPr>
            <a:r>
              <a:rPr lang="en-IN" smtClean="0">
                <a:latin typeface="Times New Roman" pitchFamily="18" charset="0"/>
                <a:cs typeface="Times New Roman" pitchFamily="18" charset="0"/>
              </a:rPr>
              <a:t>	RandomenssVsThresholdofTransformedImageusingSurvfacecurves.xlsx</a:t>
            </a:r>
          </a:p>
          <a:p>
            <a:pPr marL="822960" lvl="1" indent="-457200">
              <a:buFont typeface="+mj-lt"/>
              <a:buAutoNum type="arabicPeriod"/>
            </a:pPr>
            <a:r>
              <a:rPr lang="en-IN" smtClean="0">
                <a:latin typeface="Times New Roman" pitchFamily="18" charset="0"/>
                <a:cs typeface="Times New Roman" pitchFamily="18" charset="0"/>
              </a:rPr>
              <a:t>	RandomnessAndQualityofReconstructedImage.xlsx</a:t>
            </a:r>
          </a:p>
          <a:p>
            <a:pPr>
              <a:buNone/>
            </a:pPr>
            <a:endParaRPr lang="en-IN" dirty="0" smtClean="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36</a:t>
            </a:fld>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64704"/>
            <a:ext cx="8229600" cy="5361459"/>
          </a:xfrm>
        </p:spPr>
        <p:txBody>
          <a:bodyPr>
            <a:normAutofit fontScale="92500" lnSpcReduction="20000"/>
          </a:bodyPr>
          <a:lstStyle/>
          <a:p>
            <a:r>
              <a:rPr lang="en-IN" smtClean="0">
                <a:latin typeface="Times New Roman" pitchFamily="18" charset="0"/>
                <a:cs typeface="Times New Roman" pitchFamily="18" charset="0"/>
              </a:rPr>
              <a:t>I have applied every standard intensities transformation function and also some 3d function by keeping their z axis constant to find out the quality and the randomness they produce. </a:t>
            </a:r>
          </a:p>
          <a:p>
            <a:r>
              <a:rPr lang="en-IN" smtClean="0">
                <a:latin typeface="Times New Roman" pitchFamily="18" charset="0"/>
                <a:cs typeface="Times New Roman" pitchFamily="18" charset="0"/>
              </a:rPr>
              <a:t>	I found out that log transformation produces same transformation for all values of c.</a:t>
            </a:r>
          </a:p>
          <a:p>
            <a:r>
              <a:rPr lang="en-IN" smtClean="0">
                <a:latin typeface="Times New Roman" pitchFamily="18" charset="0"/>
                <a:cs typeface="Times New Roman" pitchFamily="18" charset="0"/>
              </a:rPr>
              <a:t>	Negative transformation produces higher randomness of almost 1 .</a:t>
            </a:r>
          </a:p>
          <a:p>
            <a:r>
              <a:rPr lang="en-IN" smtClean="0">
                <a:latin typeface="Times New Roman" pitchFamily="18" charset="0"/>
                <a:cs typeface="Times New Roman" pitchFamily="18" charset="0"/>
              </a:rPr>
              <a:t>	In terms of quality contrast stretching transformation produces good quality.</a:t>
            </a:r>
          </a:p>
          <a:p>
            <a:r>
              <a:rPr lang="en-IN" smtClean="0">
                <a:latin typeface="Times New Roman" pitchFamily="18" charset="0"/>
                <a:cs typeface="Times New Roman" pitchFamily="18" charset="0"/>
              </a:rPr>
              <a:t>	For the randomness I have used different values of median and found out that if we change the median value slightly then the randomness increase towards 1.</a:t>
            </a:r>
          </a:p>
          <a:p>
            <a:r>
              <a:rPr lang="en-IN" smtClean="0">
                <a:latin typeface="Times New Roman" pitchFamily="18" charset="0"/>
                <a:cs typeface="Times New Roman" pitchFamily="18" charset="0"/>
              </a:rPr>
              <a:t>	When doing the reconstruction of image we get almost the same image quality of the  original image on seeing the value of psnr and ssim for the values of the parameter that we have used to create test cases on applying all the transformation with different parametric values.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37</a:t>
            </a:fld>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t>references</a:t>
            </a:r>
            <a:endParaRPr lang="en-IN" b="1" dirty="0"/>
          </a:p>
        </p:txBody>
      </p:sp>
      <p:sp>
        <p:nvSpPr>
          <p:cNvPr id="3" name="Content Placeholder 2"/>
          <p:cNvSpPr>
            <a:spLocks noGrp="1"/>
          </p:cNvSpPr>
          <p:nvPr>
            <p:ph sz="quarter" idx="1"/>
          </p:nvPr>
        </p:nvSpPr>
        <p:spPr>
          <a:xfrm>
            <a:off x="457200" y="764704"/>
            <a:ext cx="8229600" cy="5361459"/>
          </a:xfrm>
        </p:spPr>
        <p:txBody>
          <a:bodyPr/>
          <a:lstStyle/>
          <a:p>
            <a:endParaRPr lang="en-IN" smtClean="0">
              <a:latin typeface="Times New Roman" pitchFamily="18" charset="0"/>
              <a:cs typeface="Times New Roman" pitchFamily="18" charset="0"/>
            </a:endParaRPr>
          </a:p>
          <a:p>
            <a:r>
              <a:rPr lang="en-IN" smtClean="0">
                <a:latin typeface="Times New Roman" pitchFamily="18" charset="0"/>
                <a:cs typeface="Times New Roman" pitchFamily="18" charset="0"/>
              </a:rPr>
              <a:t>Used images in my experiment are random.</a:t>
            </a:r>
          </a:p>
          <a:p>
            <a:r>
              <a:rPr lang="en-IN" smtClean="0">
                <a:latin typeface="Times New Roman" pitchFamily="18" charset="0"/>
                <a:cs typeface="Times New Roman" pitchFamily="18" charset="0"/>
              </a:rPr>
              <a:t>For the calculation purpose I have used Matlab.</a:t>
            </a:r>
          </a:p>
          <a:p>
            <a:r>
              <a:rPr lang="en-IN" smtClean="0">
                <a:latin typeface="Times New Roman" pitchFamily="18" charset="0"/>
                <a:cs typeface="Times New Roman" pitchFamily="18" charset="0"/>
              </a:rPr>
              <a:t>For the definition of psnr and ssim I have used Wikipedia.</a:t>
            </a:r>
          </a:p>
          <a:p>
            <a:r>
              <a:rPr lang="en-IN" smtClean="0">
                <a:latin typeface="Times New Roman" pitchFamily="18" charset="0"/>
                <a:cs typeface="Times New Roman" pitchFamily="18" charset="0"/>
              </a:rPr>
              <a:t>For the frequency test and other functions I have used various online present materials.</a:t>
            </a:r>
          </a:p>
          <a:p>
            <a:r>
              <a:rPr lang="en-IN" smtClean="0">
                <a:latin typeface="Times New Roman" pitchFamily="18" charset="0"/>
                <a:cs typeface="Times New Roman" pitchFamily="18" charset="0"/>
              </a:rPr>
              <a:t>The  link to downloads all the documents and matlab program used in the process is </a:t>
            </a:r>
          </a:p>
          <a:p>
            <a:pPr>
              <a:buNone/>
            </a:pPr>
            <a:r>
              <a:rPr lang="en-IN" smtClean="0">
                <a:latin typeface="Times New Roman" pitchFamily="18" charset="0"/>
                <a:cs typeface="Times New Roman" pitchFamily="18" charset="0"/>
              </a:rPr>
              <a:t>	https://drive.google.com/drive/folders/1Ku5t30nL4iOiSfIn_Ai6actAX_ZVBjWW?usp=sharing</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38</a:t>
            </a:fld>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latin typeface="Times New Roman" pitchFamily="18" charset="0"/>
                <a:cs typeface="Times New Roman" pitchFamily="18" charset="0"/>
              </a:rPr>
              <a:t>Functions used </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64704"/>
            <a:ext cx="8229600" cy="5361459"/>
          </a:xfrm>
        </p:spPr>
        <p:txBody>
          <a:bodyPr>
            <a:normAutofit/>
          </a:bodyPr>
          <a:lstStyle/>
          <a:p>
            <a:endParaRPr lang="en-IN" smtClean="0">
              <a:latin typeface="Times New Roman" pitchFamily="18" charset="0"/>
              <a:cs typeface="Times New Roman" pitchFamily="18" charset="0"/>
            </a:endParaRPr>
          </a:p>
          <a:p>
            <a:r>
              <a:rPr lang="en-IN" smtClean="0">
                <a:latin typeface="Times New Roman" pitchFamily="18" charset="0"/>
                <a:cs typeface="Times New Roman" pitchFamily="18" charset="0"/>
              </a:rPr>
              <a:t>imread( )</a:t>
            </a:r>
          </a:p>
          <a:p>
            <a:r>
              <a:rPr lang="en-IN" smtClean="0">
                <a:latin typeface="Times New Roman" pitchFamily="18" charset="0"/>
                <a:cs typeface="Times New Roman" pitchFamily="18" charset="0"/>
              </a:rPr>
              <a:t>im2double( )</a:t>
            </a:r>
          </a:p>
          <a:p>
            <a:r>
              <a:rPr lang="en-IN" smtClean="0">
                <a:latin typeface="Times New Roman" pitchFamily="18" charset="0"/>
                <a:cs typeface="Times New Roman" pitchFamily="18" charset="0"/>
              </a:rPr>
              <a:t>NegativeTransfomation( )</a:t>
            </a:r>
          </a:p>
          <a:p>
            <a:r>
              <a:rPr lang="en-IN" smtClean="0">
                <a:latin typeface="Times New Roman" pitchFamily="18" charset="0"/>
                <a:cs typeface="Times New Roman" pitchFamily="18" charset="0"/>
              </a:rPr>
              <a:t>LogTransformation( )</a:t>
            </a:r>
          </a:p>
          <a:p>
            <a:r>
              <a:rPr lang="en-IN" smtClean="0">
                <a:latin typeface="Times New Roman" pitchFamily="18" charset="0"/>
                <a:cs typeface="Times New Roman" pitchFamily="18" charset="0"/>
              </a:rPr>
              <a:t>GammaTransformation( )</a:t>
            </a:r>
          </a:p>
          <a:p>
            <a:r>
              <a:rPr lang="en-IN" smtClean="0">
                <a:latin typeface="Times New Roman" pitchFamily="18" charset="0"/>
                <a:cs typeface="Times New Roman" pitchFamily="18" charset="0"/>
              </a:rPr>
              <a:t>ConstrastStretchingTransformation( )</a:t>
            </a:r>
          </a:p>
          <a:p>
            <a:r>
              <a:rPr lang="en-IN" smtClean="0">
                <a:latin typeface="Times New Roman" pitchFamily="18" charset="0"/>
                <a:cs typeface="Times New Roman" pitchFamily="18" charset="0"/>
              </a:rPr>
              <a:t>absolutediff( )</a:t>
            </a:r>
          </a:p>
          <a:p>
            <a:r>
              <a:rPr lang="en-IN" smtClean="0">
                <a:latin typeface="Times New Roman" pitchFamily="18" charset="0"/>
                <a:cs typeface="Times New Roman" pitchFamily="18" charset="0"/>
              </a:rPr>
              <a:t>MatrixConversion( )</a:t>
            </a:r>
          </a:p>
          <a:p>
            <a:r>
              <a:rPr lang="en-IN" smtClean="0">
                <a:latin typeface="Times New Roman" pitchFamily="18" charset="0"/>
                <a:cs typeface="Times New Roman" pitchFamily="18" charset="0"/>
              </a:rPr>
              <a:t>FrequencyTest( )</a:t>
            </a:r>
          </a:p>
          <a:p>
            <a:r>
              <a:rPr lang="en-IN" smtClean="0">
                <a:latin typeface="Times New Roman" pitchFamily="18" charset="0"/>
                <a:cs typeface="Times New Roman" pitchFamily="18" charset="0"/>
              </a:rPr>
              <a:t>storeTransformedMatrixInCsv( )</a:t>
            </a:r>
          </a:p>
          <a:p>
            <a:r>
              <a:rPr lang="en-IN" smtClean="0">
                <a:latin typeface="Times New Roman" pitchFamily="18" charset="0"/>
                <a:cs typeface="Times New Roman" pitchFamily="18" charset="0"/>
              </a:rPr>
              <a:t>getTrasnformedMatrixFromCsv ()</a:t>
            </a:r>
          </a:p>
          <a:p>
            <a:endParaRPr lang="en-IN"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39</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4664"/>
            <a:ext cx="7488832" cy="6186309"/>
          </a:xfrm>
          <a:prstGeom prst="rect">
            <a:avLst/>
          </a:prstGeom>
          <a:noFill/>
        </p:spPr>
        <p:txBody>
          <a:bodyPr wrap="square" rtlCol="0">
            <a:spAutoFit/>
          </a:bodyPr>
          <a:lstStyle/>
          <a:p>
            <a:pPr algn="ctr"/>
            <a:r>
              <a:rPr lang="en-IN" b="1" dirty="0" smtClean="0"/>
              <a:t> Acknowledgement</a:t>
            </a:r>
            <a:endParaRPr lang="en-IN" dirty="0" smtClean="0"/>
          </a:p>
          <a:p>
            <a:r>
              <a:rPr lang="en-US" dirty="0" smtClean="0"/>
              <a:t>	It is a pleasure to acknowledge many people who knowingly and unwittingly helped us, to complete our Summer Internship. First of all let us thank God for all the blessings, which carried us through all these years.</a:t>
            </a:r>
            <a:endParaRPr lang="en-IN" dirty="0" smtClean="0"/>
          </a:p>
          <a:p>
            <a:r>
              <a:rPr lang="en-US" dirty="0" smtClean="0"/>
              <a:t> </a:t>
            </a:r>
            <a:endParaRPr lang="en-IN" dirty="0" smtClean="0"/>
          </a:p>
          <a:p>
            <a:r>
              <a:rPr lang="en-IN" dirty="0" smtClean="0"/>
              <a:t>I express my gratitude to </a:t>
            </a:r>
            <a:r>
              <a:rPr lang="en-IN" b="1" dirty="0" smtClean="0"/>
              <a:t>Prof. Tamal Pal, Assistant Professor, Department of Computer Science And Technology, IIEST Shibpur</a:t>
            </a:r>
            <a:r>
              <a:rPr lang="en-IN" dirty="0" smtClean="0"/>
              <a:t> for providing this opportunity of getting one month internship training, and also for his valuable suggestions, active supervision and constant encouragement. </a:t>
            </a:r>
          </a:p>
          <a:p>
            <a:r>
              <a:rPr lang="en-US" dirty="0" smtClean="0"/>
              <a:t>.</a:t>
            </a:r>
            <a:endParaRPr lang="en-IN" dirty="0" smtClean="0"/>
          </a:p>
          <a:p>
            <a:r>
              <a:rPr lang="en-US" dirty="0" smtClean="0"/>
              <a:t>Lastly I would like to thank to other faculty members of </a:t>
            </a:r>
            <a:r>
              <a:rPr lang="en-US" b="1" dirty="0" smtClean="0"/>
              <a:t>Computer Science And Technology.</a:t>
            </a:r>
            <a:endParaRPr lang="en-IN" dirty="0" smtClean="0"/>
          </a:p>
          <a:p>
            <a:pPr algn="ctr"/>
            <a:r>
              <a:rPr lang="en-IN" dirty="0" smtClean="0"/>
              <a:t>                                                                                                    </a:t>
            </a:r>
          </a:p>
          <a:p>
            <a:pPr algn="ctr"/>
            <a:endParaRPr lang="en-US" dirty="0" smtClean="0"/>
          </a:p>
          <a:p>
            <a:pPr algn="r"/>
            <a:r>
              <a:rPr lang="en-US" dirty="0" smtClean="0"/>
              <a:t>…………………………………….</a:t>
            </a:r>
          </a:p>
          <a:p>
            <a:pPr algn="r"/>
            <a:r>
              <a:rPr lang="en-US" dirty="0" smtClean="0"/>
              <a:t>Akshay Kumar                                                      </a:t>
            </a:r>
            <a:endParaRPr lang="en-IN" dirty="0" smtClean="0"/>
          </a:p>
          <a:p>
            <a:pPr algn="r"/>
            <a:r>
              <a:rPr lang="en-US" dirty="0" smtClean="0"/>
              <a:t>Date: 28/06/2018</a:t>
            </a:r>
            <a:endParaRPr lang="en-IN" dirty="0" smtClean="0"/>
          </a:p>
          <a:p>
            <a:pPr algn="r"/>
            <a:r>
              <a:rPr lang="en-US" dirty="0" smtClean="0"/>
              <a:t> Department of Computer Science And Engineering ,</a:t>
            </a:r>
            <a:endParaRPr lang="en-IN" dirty="0" smtClean="0"/>
          </a:p>
          <a:p>
            <a:pPr algn="r"/>
            <a:r>
              <a:rPr lang="en-IN" dirty="0" smtClean="0"/>
              <a:t>	Bhagalpur College Of Engineering, Bhagalpur.</a:t>
            </a:r>
          </a:p>
          <a:p>
            <a:pPr algn="r"/>
            <a:r>
              <a:rPr lang="en-IN" dirty="0" smtClean="0"/>
              <a:t>Roll No. – 15505</a:t>
            </a:r>
          </a:p>
          <a:p>
            <a:pPr algn="r"/>
            <a:r>
              <a:rPr lang="en-IN" dirty="0" smtClean="0"/>
              <a:t>Email :- akshaygugly123@gmail.com</a:t>
            </a:r>
            <a:endParaRPr lang="en-IN" dirty="0"/>
          </a:p>
        </p:txBody>
      </p:sp>
      <p:sp>
        <p:nvSpPr>
          <p:cNvPr id="6" name="Slide Number Placeholder 5"/>
          <p:cNvSpPr>
            <a:spLocks noGrp="1"/>
          </p:cNvSpPr>
          <p:nvPr>
            <p:ph type="sldNum" sz="quarter" idx="12"/>
          </p:nvPr>
        </p:nvSpPr>
        <p:spPr/>
        <p:txBody>
          <a:bodyPr/>
          <a:lstStyle/>
          <a:p>
            <a:fld id="{C95F1A77-D3DE-42EF-8F81-440EC86819A0}" type="slidenum">
              <a:rPr lang="en-IN" smtClean="0"/>
              <a:pPr/>
              <a:t>4</a:t>
            </a:fld>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latin typeface="Times New Roman" pitchFamily="18" charset="0"/>
                <a:cs typeface="Times New Roman" pitchFamily="18" charset="0"/>
              </a:rPr>
              <a:t>Functions used </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64704"/>
            <a:ext cx="8229600" cy="5361459"/>
          </a:xfrm>
        </p:spPr>
        <p:txBody>
          <a:bodyPr>
            <a:normAutofit lnSpcReduction="10000"/>
          </a:bodyPr>
          <a:lstStyle/>
          <a:p>
            <a:r>
              <a:rPr lang="en-IN" smtClean="0">
                <a:latin typeface="Times New Roman" pitchFamily="18" charset="0"/>
                <a:cs typeface="Times New Roman" pitchFamily="18" charset="0"/>
              </a:rPr>
              <a:t>ReverseofNegativeTrasnformation()</a:t>
            </a:r>
          </a:p>
          <a:p>
            <a:r>
              <a:rPr lang="en-IN" smtClean="0">
                <a:latin typeface="Times New Roman" pitchFamily="18" charset="0"/>
                <a:cs typeface="Times New Roman" pitchFamily="18" charset="0"/>
              </a:rPr>
              <a:t>ReverseOfLogTransformation()</a:t>
            </a:r>
          </a:p>
          <a:p>
            <a:r>
              <a:rPr lang="en-IN" smtClean="0">
                <a:latin typeface="Times New Roman" pitchFamily="18" charset="0"/>
                <a:cs typeface="Times New Roman" pitchFamily="18" charset="0"/>
              </a:rPr>
              <a:t>ReverseOfGammaTrasnformation()</a:t>
            </a:r>
          </a:p>
          <a:p>
            <a:r>
              <a:rPr lang="en-IN" smtClean="0">
                <a:latin typeface="Times New Roman" pitchFamily="18" charset="0"/>
                <a:cs typeface="Times New Roman" pitchFamily="18" charset="0"/>
              </a:rPr>
              <a:t>ReverseofContrastStretching()</a:t>
            </a:r>
          </a:p>
          <a:p>
            <a:r>
              <a:rPr lang="en-IN" smtClean="0">
                <a:latin typeface="Times New Roman" pitchFamily="18" charset="0"/>
                <a:cs typeface="Times New Roman" pitchFamily="18" charset="0"/>
              </a:rPr>
              <a:t>mypsnr ( )</a:t>
            </a:r>
          </a:p>
          <a:p>
            <a:r>
              <a:rPr lang="en-IN" smtClean="0">
                <a:latin typeface="Times New Roman" pitchFamily="18" charset="0"/>
                <a:cs typeface="Times New Roman" pitchFamily="18" charset="0"/>
              </a:rPr>
              <a:t>myssim( )</a:t>
            </a:r>
          </a:p>
          <a:p>
            <a:endParaRPr lang="en-IN" smtClean="0">
              <a:latin typeface="Times New Roman" pitchFamily="18" charset="0"/>
              <a:cs typeface="Times New Roman" pitchFamily="18" charset="0"/>
            </a:endParaRPr>
          </a:p>
          <a:p>
            <a:r>
              <a:rPr lang="en-IN" smtClean="0">
                <a:latin typeface="Times New Roman" pitchFamily="18" charset="0"/>
                <a:cs typeface="Times New Roman" pitchFamily="18" charset="0"/>
              </a:rPr>
              <a:t>EllipsiodTransformation()</a:t>
            </a:r>
          </a:p>
          <a:p>
            <a:r>
              <a:rPr lang="en-IN" smtClean="0">
                <a:latin typeface="Times New Roman" pitchFamily="18" charset="0"/>
                <a:cs typeface="Times New Roman" pitchFamily="18" charset="0"/>
              </a:rPr>
              <a:t>ConeTransformation( )</a:t>
            </a:r>
          </a:p>
          <a:p>
            <a:r>
              <a:rPr lang="en-IN" smtClean="0">
                <a:latin typeface="Times New Roman" pitchFamily="18" charset="0"/>
                <a:cs typeface="Times New Roman" pitchFamily="18" charset="0"/>
              </a:rPr>
              <a:t>HyperboloidOneSheetTransformation()</a:t>
            </a:r>
          </a:p>
          <a:p>
            <a:r>
              <a:rPr lang="en-IN" smtClean="0">
                <a:latin typeface="Times New Roman" pitchFamily="18" charset="0"/>
                <a:cs typeface="Times New Roman" pitchFamily="18" charset="0"/>
              </a:rPr>
              <a:t>HperboloidTwoSheetTrasnformation()</a:t>
            </a:r>
          </a:p>
          <a:p>
            <a:r>
              <a:rPr lang="en-IN" smtClean="0">
                <a:latin typeface="Times New Roman" pitchFamily="18" charset="0"/>
                <a:cs typeface="Times New Roman" pitchFamily="18" charset="0"/>
              </a:rPr>
              <a:t>EllipticParaboloidTransformation()</a:t>
            </a:r>
          </a:p>
          <a:p>
            <a:r>
              <a:rPr lang="en-IN" smtClean="0">
                <a:latin typeface="Times New Roman" pitchFamily="18" charset="0"/>
                <a:cs typeface="Times New Roman" pitchFamily="18" charset="0"/>
              </a:rPr>
              <a:t>HyperbolicParaboloidTransformation( )</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40</a:t>
            </a:fld>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b="1" smtClean="0">
                <a:latin typeface="Times New Roman" pitchFamily="18" charset="0"/>
                <a:cs typeface="Times New Roman" pitchFamily="18" charset="0"/>
              </a:rPr>
              <a:t>Functions used </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64704"/>
            <a:ext cx="8229600" cy="5361459"/>
          </a:xfrm>
        </p:spPr>
        <p:txBody>
          <a:bodyPr>
            <a:normAutofit/>
          </a:bodyPr>
          <a:lstStyle/>
          <a:p>
            <a:r>
              <a:rPr lang="en-IN" smtClean="0">
                <a:latin typeface="Times New Roman" pitchFamily="18" charset="0"/>
                <a:cs typeface="Times New Roman" pitchFamily="18" charset="0"/>
              </a:rPr>
              <a:t>storeTransformedMatrixInCsv()</a:t>
            </a:r>
          </a:p>
          <a:p>
            <a:r>
              <a:rPr lang="en-IN" smtClean="0">
                <a:latin typeface="Times New Roman" pitchFamily="18" charset="0"/>
                <a:cs typeface="Times New Roman" pitchFamily="18" charset="0"/>
              </a:rPr>
              <a:t>getTransformedMatrixFromCsv()</a:t>
            </a:r>
          </a:p>
          <a:p>
            <a:r>
              <a:rPr lang="en-IN" smtClean="0">
                <a:latin typeface="Times New Roman" pitchFamily="18" charset="0"/>
                <a:cs typeface="Times New Roman" pitchFamily="18" charset="0"/>
              </a:rPr>
              <a:t>ReverseEllipsiodTransformation()</a:t>
            </a:r>
          </a:p>
          <a:p>
            <a:r>
              <a:rPr lang="en-IN" smtClean="0">
                <a:latin typeface="Times New Roman" pitchFamily="18" charset="0"/>
                <a:cs typeface="Times New Roman" pitchFamily="18" charset="0"/>
              </a:rPr>
              <a:t>ReverseConeTransformation( )</a:t>
            </a:r>
          </a:p>
          <a:p>
            <a:r>
              <a:rPr lang="en-IN" smtClean="0">
                <a:latin typeface="Times New Roman" pitchFamily="18" charset="0"/>
                <a:cs typeface="Times New Roman" pitchFamily="18" charset="0"/>
              </a:rPr>
              <a:t>ReverseHyperboloidOneSheetTransformation()</a:t>
            </a:r>
          </a:p>
          <a:p>
            <a:r>
              <a:rPr lang="en-IN" smtClean="0">
                <a:latin typeface="Times New Roman" pitchFamily="18" charset="0"/>
                <a:cs typeface="Times New Roman" pitchFamily="18" charset="0"/>
              </a:rPr>
              <a:t>ReverseHperboloidTwoSheetTrasnformation()</a:t>
            </a:r>
          </a:p>
          <a:p>
            <a:r>
              <a:rPr lang="en-IN" smtClean="0">
                <a:latin typeface="Times New Roman" pitchFamily="18" charset="0"/>
                <a:cs typeface="Times New Roman" pitchFamily="18" charset="0"/>
              </a:rPr>
              <a:t>ReverseEllipticParaboloidTransformation()</a:t>
            </a:r>
          </a:p>
          <a:p>
            <a:r>
              <a:rPr lang="en-IN" smtClean="0">
                <a:latin typeface="Times New Roman" pitchFamily="18" charset="0"/>
                <a:cs typeface="Times New Roman" pitchFamily="18" charset="0"/>
              </a:rPr>
              <a:t>ReverseHyperbolicParaboloidTransformation()</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41</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476672"/>
            <a:ext cx="7488832" cy="5355312"/>
          </a:xfrm>
          <a:prstGeom prst="rect">
            <a:avLst/>
          </a:prstGeom>
          <a:noFill/>
        </p:spPr>
        <p:txBody>
          <a:bodyPr wrap="square" rtlCol="0">
            <a:spAutoFit/>
          </a:bodyPr>
          <a:lstStyle/>
          <a:p>
            <a:pPr algn="ctr"/>
            <a:r>
              <a:rPr lang="en-IN" b="1" dirty="0" smtClean="0"/>
              <a:t>CONTENTS</a:t>
            </a:r>
          </a:p>
          <a:p>
            <a:endParaRPr lang="en-IN" b="1" dirty="0" smtClean="0"/>
          </a:p>
          <a:p>
            <a:r>
              <a:rPr lang="en-IN" b="1" dirty="0" smtClean="0"/>
              <a:t>Topics							Page No.</a:t>
            </a:r>
          </a:p>
          <a:p>
            <a:endParaRPr lang="en-IN" b="1" dirty="0" smtClean="0"/>
          </a:p>
          <a:p>
            <a:pPr marL="342900" indent="-342900">
              <a:buAutoNum type="arabicPeriod"/>
            </a:pPr>
            <a:r>
              <a:rPr lang="en-IN" b="1" dirty="0" smtClean="0"/>
              <a:t>Transformation using 2d Curves ..........................................................7</a:t>
            </a:r>
          </a:p>
          <a:p>
            <a:pPr marL="342900" indent="-342900"/>
            <a:r>
              <a:rPr lang="en-IN" b="1" dirty="0" smtClean="0"/>
              <a:t>	1.1  Negative Transformation  ...............................................................7</a:t>
            </a:r>
          </a:p>
          <a:p>
            <a:pPr marL="342900" indent="-342900"/>
            <a:r>
              <a:rPr lang="en-IN" b="1" dirty="0" smtClean="0"/>
              <a:t>	1.2  Log Transformation ..........................................................................9</a:t>
            </a:r>
          </a:p>
          <a:p>
            <a:pPr marL="342900" indent="-342900"/>
            <a:r>
              <a:rPr lang="en-IN" b="1" dirty="0" smtClean="0"/>
              <a:t>	1.3  Gamma Transformation ..................................................................11</a:t>
            </a:r>
          </a:p>
          <a:p>
            <a:pPr marL="342900" indent="-342900"/>
            <a:r>
              <a:rPr lang="en-IN" b="1" dirty="0" smtClean="0"/>
              <a:t>	1.4  Contrast Stretching Transformation ...........................................13</a:t>
            </a:r>
          </a:p>
          <a:p>
            <a:pPr marL="342900" indent="-342900">
              <a:buAutoNum type="arabicPeriod" startAt="2"/>
            </a:pPr>
            <a:r>
              <a:rPr lang="en-IN" b="1" dirty="0" smtClean="0"/>
              <a:t>Transformation using 3d Curves ..........................................................15</a:t>
            </a:r>
          </a:p>
          <a:p>
            <a:pPr marL="342900" indent="-342900"/>
            <a:r>
              <a:rPr lang="en-IN" b="1" dirty="0" smtClean="0"/>
              <a:t>	2.1  Ellipsoid Transformation ................................................................15</a:t>
            </a:r>
          </a:p>
          <a:p>
            <a:pPr marL="342900" indent="-342900"/>
            <a:r>
              <a:rPr lang="en-IN" b="1" dirty="0" smtClean="0"/>
              <a:t>	2.2  Cone Transformation .........................................................................17</a:t>
            </a:r>
          </a:p>
          <a:p>
            <a:pPr marL="342900" indent="-342900"/>
            <a:r>
              <a:rPr lang="en-IN" b="1" dirty="0" smtClean="0"/>
              <a:t>	2.3   Hyperboloid one sheet Transformation ....................................19</a:t>
            </a:r>
          </a:p>
          <a:p>
            <a:pPr marL="342900" indent="-342900"/>
            <a:r>
              <a:rPr lang="en-IN" b="1" dirty="0" smtClean="0"/>
              <a:t>	2.4   Hyperboloid two sheet Transformation .....................................21</a:t>
            </a:r>
          </a:p>
          <a:p>
            <a:pPr marL="342900" indent="-342900"/>
            <a:r>
              <a:rPr lang="en-IN" b="1" dirty="0" smtClean="0"/>
              <a:t>	2.5   Elliptic Paraboloid Transformation ..............................................23</a:t>
            </a:r>
          </a:p>
          <a:p>
            <a:pPr marL="342900" indent="-342900"/>
            <a:r>
              <a:rPr lang="en-IN" b="1" dirty="0" smtClean="0"/>
              <a:t>	2.6   Hyperbolic Paraboloid Transformation ......................................25</a:t>
            </a:r>
          </a:p>
          <a:p>
            <a:pPr marL="342900" indent="-342900">
              <a:buAutoNum type="arabicPeriod" startAt="3"/>
            </a:pPr>
            <a:r>
              <a:rPr lang="en-IN" b="1" dirty="0" smtClean="0"/>
              <a:t>Calculation of Randomness .......................................................................27</a:t>
            </a:r>
          </a:p>
          <a:p>
            <a:pPr marL="342900" indent="-342900"/>
            <a:r>
              <a:rPr lang="en-IN" b="1" dirty="0" smtClean="0"/>
              <a:t>	3.1   Frequency Test ( Monobit Test ) .....................................................27</a:t>
            </a:r>
          </a:p>
          <a:p>
            <a:pPr marL="342900" indent="-342900"/>
            <a:r>
              <a:rPr lang="en-IN" b="1" dirty="0" smtClean="0"/>
              <a:t>	3.2   Steps to Calculate Randomness  ......................................................28</a:t>
            </a:r>
          </a:p>
        </p:txBody>
      </p:sp>
      <p:sp>
        <p:nvSpPr>
          <p:cNvPr id="4" name="Slide Number Placeholder 3"/>
          <p:cNvSpPr>
            <a:spLocks noGrp="1"/>
          </p:cNvSpPr>
          <p:nvPr>
            <p:ph type="sldNum" sz="quarter" idx="12"/>
          </p:nvPr>
        </p:nvSpPr>
        <p:spPr/>
        <p:txBody>
          <a:bodyPr/>
          <a:lstStyle/>
          <a:p>
            <a:fld id="{C95F1A77-D3DE-42EF-8F81-440EC86819A0}" type="slidenum">
              <a:rPr lang="en-IN" smtClean="0"/>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476672"/>
            <a:ext cx="7488832" cy="4524315"/>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CONTENTS</a:t>
            </a:r>
          </a:p>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Topics							Page No.</a:t>
            </a:r>
          </a:p>
          <a:p>
            <a:endParaRPr lang="en-IN" b="1" dirty="0" smtClean="0">
              <a:latin typeface="Times New Roman" pitchFamily="18" charset="0"/>
              <a:cs typeface="Times New Roman" pitchFamily="18" charset="0"/>
            </a:endParaRPr>
          </a:p>
          <a:p>
            <a:pPr marL="342900" indent="-342900">
              <a:buAutoNum type="arabicPeriod" startAt="4"/>
            </a:pPr>
            <a:r>
              <a:rPr lang="en-IN" b="1" dirty="0" smtClean="0">
                <a:latin typeface="Times New Roman" pitchFamily="18" charset="0"/>
                <a:cs typeface="Times New Roman" pitchFamily="18" charset="0"/>
              </a:rPr>
              <a:t>Calculation of Image Quality  ..................................................................31</a:t>
            </a:r>
          </a:p>
          <a:p>
            <a:pPr marL="342900" indent="-342900"/>
            <a:r>
              <a:rPr lang="en-IN" b="1" dirty="0" smtClean="0">
                <a:latin typeface="Times New Roman" pitchFamily="18" charset="0"/>
                <a:cs typeface="Times New Roman" pitchFamily="18" charset="0"/>
              </a:rPr>
              <a:t>	4.1   Peak Signal To Noise Ratio  .............................................................31</a:t>
            </a:r>
          </a:p>
          <a:p>
            <a:pPr marL="342900" indent="-342900"/>
            <a:r>
              <a:rPr lang="en-IN" b="1" dirty="0" smtClean="0">
                <a:latin typeface="Times New Roman" pitchFamily="18" charset="0"/>
                <a:cs typeface="Times New Roman" pitchFamily="18" charset="0"/>
              </a:rPr>
              <a:t>	4.2   Structural Similarity   ......................................................................32</a:t>
            </a:r>
          </a:p>
          <a:p>
            <a:pPr marL="342900" indent="-342900"/>
            <a:r>
              <a:rPr lang="en-IN" b="1" dirty="0" smtClean="0">
                <a:latin typeface="Times New Roman" pitchFamily="18" charset="0"/>
                <a:cs typeface="Times New Roman" pitchFamily="18" charset="0"/>
              </a:rPr>
              <a:t>	4.3   Steps to calculate Image Quality   ...................................................33</a:t>
            </a:r>
          </a:p>
          <a:p>
            <a:pPr marL="342900" indent="-342900">
              <a:buAutoNum type="arabicPeriod" startAt="5"/>
            </a:pPr>
            <a:r>
              <a:rPr lang="en-IN" b="1" dirty="0" smtClean="0">
                <a:latin typeface="Times New Roman" pitchFamily="18" charset="0"/>
                <a:cs typeface="Times New Roman" pitchFamily="18" charset="0"/>
              </a:rPr>
              <a:t>Twists  .........................................................................................................35</a:t>
            </a:r>
          </a:p>
          <a:p>
            <a:pPr marL="342900" indent="-342900">
              <a:buAutoNum type="arabicPeriod" startAt="6"/>
            </a:pPr>
            <a:r>
              <a:rPr lang="en-IN" b="1" dirty="0" smtClean="0">
                <a:latin typeface="Times New Roman" pitchFamily="18" charset="0"/>
                <a:cs typeface="Times New Roman" pitchFamily="18" charset="0"/>
              </a:rPr>
              <a:t>Results  .......................................................................................................36</a:t>
            </a:r>
          </a:p>
          <a:p>
            <a:pPr marL="342900" indent="-342900">
              <a:buAutoNum type="arabicPeriod" startAt="6"/>
            </a:pPr>
            <a:r>
              <a:rPr lang="en-IN" b="1" dirty="0" smtClean="0">
                <a:latin typeface="Times New Roman" pitchFamily="18" charset="0"/>
                <a:cs typeface="Times New Roman" pitchFamily="18" charset="0"/>
              </a:rPr>
              <a:t>Conclusion  ................................................................................................37</a:t>
            </a:r>
          </a:p>
          <a:p>
            <a:pPr marL="342900" indent="-342900">
              <a:buAutoNum type="arabicPeriod" startAt="6"/>
            </a:pPr>
            <a:r>
              <a:rPr lang="en-IN" b="1" dirty="0" smtClean="0">
                <a:latin typeface="Times New Roman" pitchFamily="18" charset="0"/>
                <a:cs typeface="Times New Roman" pitchFamily="18" charset="0"/>
              </a:rPr>
              <a:t>References  .................................................................................................38</a:t>
            </a:r>
          </a:p>
          <a:p>
            <a:pPr marL="342900" indent="-342900">
              <a:buAutoNum type="arabicPeriod" startAt="6"/>
            </a:pPr>
            <a:r>
              <a:rPr lang="en-IN" b="1" dirty="0" smtClean="0">
                <a:latin typeface="Times New Roman" pitchFamily="18" charset="0"/>
                <a:cs typeface="Times New Roman" pitchFamily="18" charset="0"/>
              </a:rPr>
              <a:t>Functions Used  .........................................................................................39</a:t>
            </a:r>
          </a:p>
          <a:p>
            <a:pPr marL="342900" indent="-342900">
              <a:buAutoNum type="arabicPeriod" startAt="6"/>
            </a:pPr>
            <a:r>
              <a:rPr lang="en-IN" b="1" dirty="0" smtClean="0">
                <a:latin typeface="Times New Roman" pitchFamily="18" charset="0"/>
                <a:cs typeface="Times New Roman" pitchFamily="18" charset="0"/>
              </a:rPr>
              <a:t> Tables containing the Result  ..................................................................42</a:t>
            </a:r>
          </a:p>
          <a:p>
            <a:pPr marL="342900" indent="-342900">
              <a:buAutoNum type="arabicPeriod" startAt="6"/>
            </a:pPr>
            <a:endParaRPr lang="en-IN" b="1" dirty="0" smtClean="0">
              <a:latin typeface="Times New Roman" pitchFamily="18" charset="0"/>
              <a:cs typeface="Times New Roman" pitchFamily="18" charset="0"/>
            </a:endParaRPr>
          </a:p>
          <a:p>
            <a:pPr marL="342900" indent="-342900"/>
            <a:endParaRPr lang="en-IN"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95F1A77-D3DE-42EF-8F81-440EC86819A0}" type="slidenum">
              <a:rPr lang="en-IN" smtClean="0"/>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b="1" dirty="0"/>
          </a:p>
        </p:txBody>
      </p:sp>
      <p:sp>
        <p:nvSpPr>
          <p:cNvPr id="3" name="Content Placeholder 2"/>
          <p:cNvSpPr>
            <a:spLocks noGrp="1"/>
          </p:cNvSpPr>
          <p:nvPr>
            <p:ph sz="quarter" idx="1"/>
          </p:nvPr>
        </p:nvSpPr>
        <p:spPr>
          <a:xfrm>
            <a:off x="457200" y="764704"/>
            <a:ext cx="8229600" cy="5361459"/>
          </a:xfrm>
        </p:spPr>
        <p:txBody>
          <a:bodyPr/>
          <a:lstStyle/>
          <a:p>
            <a:endParaRPr lang="en-IN" smtClean="0"/>
          </a:p>
          <a:p>
            <a:r>
              <a:rPr lang="en-IN" b="1" smtClean="0"/>
              <a:t>NEGATIVE TRANSFORMATION</a:t>
            </a:r>
          </a:p>
          <a:p>
            <a:pPr>
              <a:buNone/>
            </a:pPr>
            <a:r>
              <a:rPr lang="en-IN" smtClean="0"/>
              <a:t>		The easiest function to apply on image, the basic idea is to reverse the value where the lowest will change into highest intensity and the highest will change into the lowest intensity and the rest will change accordingly.</a:t>
            </a:r>
          </a:p>
          <a:p>
            <a:pPr>
              <a:buNone/>
            </a:pPr>
            <a:r>
              <a:rPr lang="en-IN" smtClean="0"/>
              <a:t>     	 The equation representing Negative transformation is </a:t>
            </a:r>
            <a:r>
              <a:rPr lang="en-IN" b="1" smtClean="0"/>
              <a:t>f(x) = L-1-x</a:t>
            </a:r>
            <a:r>
              <a:rPr lang="en-IN" smtClean="0"/>
              <a:t>, where L is the highest intensity in that scale and x is input intensity.</a:t>
            </a:r>
          </a:p>
          <a:p>
            <a:pPr>
              <a:buNone/>
            </a:pPr>
            <a:r>
              <a:rPr lang="en-IN" smtClean="0"/>
              <a:t>		For gray-scale images L=256. This transformation is used when we have to see the area where things are darker to extract some information.</a:t>
            </a:r>
          </a:p>
          <a:p>
            <a:pPr>
              <a:buNone/>
            </a:pPr>
            <a:endParaRPr lang="en-IN" dirty="0"/>
          </a:p>
        </p:txBody>
      </p:sp>
      <p:sp>
        <p:nvSpPr>
          <p:cNvPr id="4" name="Slide Number Placeholder 3"/>
          <p:cNvSpPr>
            <a:spLocks noGrp="1"/>
          </p:cNvSpPr>
          <p:nvPr>
            <p:ph type="sldNum" sz="quarter" idx="15"/>
          </p:nvPr>
        </p:nvSpPr>
        <p:spPr/>
        <p:txBody>
          <a:bodyPr/>
          <a:lstStyle/>
          <a:p>
            <a:fld id="{C95F1A77-D3DE-42EF-8F81-440EC86819A0}" type="slidenum">
              <a:rPr lang="en-IN" smtClean="0"/>
              <a:pPr/>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dirty="0"/>
          </a:p>
        </p:txBody>
      </p:sp>
      <p:sp>
        <p:nvSpPr>
          <p:cNvPr id="3" name="Content Placeholder 2"/>
          <p:cNvSpPr>
            <a:spLocks noGrp="1"/>
          </p:cNvSpPr>
          <p:nvPr>
            <p:ph sz="quarter" idx="1"/>
          </p:nvPr>
        </p:nvSpPr>
        <p:spPr>
          <a:xfrm>
            <a:off x="457200" y="764704"/>
            <a:ext cx="8229600" cy="5361459"/>
          </a:xfrm>
        </p:spPr>
        <p:txBody>
          <a:bodyPr/>
          <a:lstStyle/>
          <a:p>
            <a:pPr>
              <a:buNone/>
            </a:pPr>
            <a:endParaRPr lang="en-IN" smtClean="0"/>
          </a:p>
          <a:p>
            <a:endParaRPr lang="en-IN" dirty="0"/>
          </a:p>
        </p:txBody>
      </p:sp>
      <p:pic>
        <p:nvPicPr>
          <p:cNvPr id="4" name="Picture 3" descr="negativetrans.jpg"/>
          <p:cNvPicPr>
            <a:picLocks noChangeAspect="1"/>
          </p:cNvPicPr>
          <p:nvPr/>
        </p:nvPicPr>
        <p:blipFill>
          <a:blip r:embed="rId2" cstate="print"/>
          <a:stretch>
            <a:fillRect/>
          </a:stretch>
        </p:blipFill>
        <p:spPr>
          <a:xfrm>
            <a:off x="683568" y="1375464"/>
            <a:ext cx="7704856" cy="4357792"/>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C95F1A77-D3DE-42EF-8F81-440EC86819A0}"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mtClean="0"/>
              <a:t> </a:t>
            </a:r>
            <a:r>
              <a:rPr lang="en-IN" b="1" smtClean="0"/>
              <a:t>TRANSFORMATION USING 2D CURVES</a:t>
            </a:r>
            <a:endParaRPr lang="en-IN" dirty="0"/>
          </a:p>
        </p:txBody>
      </p:sp>
      <p:sp>
        <p:nvSpPr>
          <p:cNvPr id="3" name="Content Placeholder 2"/>
          <p:cNvSpPr>
            <a:spLocks noGrp="1"/>
          </p:cNvSpPr>
          <p:nvPr>
            <p:ph sz="quarter" idx="1"/>
          </p:nvPr>
        </p:nvSpPr>
        <p:spPr>
          <a:xfrm>
            <a:off x="457200" y="764704"/>
            <a:ext cx="8229600" cy="5361459"/>
          </a:xfrm>
        </p:spPr>
        <p:txBody>
          <a:bodyPr/>
          <a:lstStyle/>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LOG TRANSFORMATION</a:t>
            </a:r>
          </a:p>
          <a:p>
            <a:pPr>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Logarithmic Transformation is used to increase the contrast of lower intensity of the images. This transformation makes images looks brighter. And the brightness depends on the constant c. </a:t>
            </a:r>
          </a:p>
          <a:p>
            <a:pPr>
              <a:buNone/>
            </a:pPr>
            <a:r>
              <a:rPr lang="en-IN" dirty="0" smtClean="0">
                <a:latin typeface="Times New Roman" pitchFamily="18" charset="0"/>
                <a:cs typeface="Times New Roman" pitchFamily="18" charset="0"/>
              </a:rPr>
              <a:t>		The equation representing Log Transformation is </a:t>
            </a:r>
            <a:r>
              <a:rPr lang="en-IN" b="1" dirty="0" smtClean="0">
                <a:latin typeface="Times New Roman" pitchFamily="18" charset="0"/>
                <a:cs typeface="Times New Roman" pitchFamily="18" charset="0"/>
              </a:rPr>
              <a:t>f(x) =c*log (1+x), </a:t>
            </a:r>
            <a:r>
              <a:rPr lang="en-IN" dirty="0" smtClean="0">
                <a:latin typeface="Times New Roman" pitchFamily="18" charset="0"/>
                <a:cs typeface="Times New Roman" pitchFamily="18" charset="0"/>
              </a:rPr>
              <a:t>where c is a constant which govern how bright the image will be and x is the input intensity. This is useful when we have to see thing which is no clear due to lower contrast and in lower intensity that is darker.</a:t>
            </a:r>
          </a:p>
          <a:p>
            <a:pPr>
              <a:buNone/>
            </a:pP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C95F1A77-D3DE-42EF-8F81-440EC86819A0}" type="slidenum">
              <a:rPr lang="en-IN" smtClean="0"/>
              <a:pPr/>
              <a:t>9</a:t>
            </a:fld>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2267</TotalTime>
  <Words>698</Words>
  <Application>Microsoft Office PowerPoint</Application>
  <PresentationFormat>On-screen Show (4:3)</PresentationFormat>
  <Paragraphs>399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Oriel</vt:lpstr>
      <vt:lpstr>IMAGE TRANSFORMATION</vt:lpstr>
      <vt:lpstr>Slide 2</vt:lpstr>
      <vt:lpstr>Slide 3</vt:lpstr>
      <vt:lpstr>Slide 4</vt:lpstr>
      <vt:lpstr>Slide 5</vt:lpstr>
      <vt:lpstr>Slide 6</vt:lpstr>
      <vt:lpstr> TRANSFORMATION USING 2D CURVES</vt:lpstr>
      <vt:lpstr> TRANSFORMATION USING 2D CURVES</vt:lpstr>
      <vt:lpstr> TRANSFORMATION USING 2D CURVES</vt:lpstr>
      <vt:lpstr> TRANSFORMATION USING 2D CURVES</vt:lpstr>
      <vt:lpstr> TRANSFORMATION USING 2D CURVES</vt:lpstr>
      <vt:lpstr> TRANSFORMATION USING 2D CURVES</vt:lpstr>
      <vt:lpstr> TRANSFORMATION USING 2D CURVES</vt:lpstr>
      <vt:lpstr> TRANSFORMATION USING 2D CURVES</vt:lpstr>
      <vt:lpstr>TRASNFORMATION USING 3D CURVES</vt:lpstr>
      <vt:lpstr>TRASNFORMATION USING 3D CURVES</vt:lpstr>
      <vt:lpstr>TRASNFORMATION USING 3D CURVES</vt:lpstr>
      <vt:lpstr>TRASNFORMATION USING 3D CURVES</vt:lpstr>
      <vt:lpstr>TRASNFORMATION USING 3D CURVES</vt:lpstr>
      <vt:lpstr>TRASNFORMATION USING 3D CURVES</vt:lpstr>
      <vt:lpstr>TRASNFORMATION USING 3D CURVES</vt:lpstr>
      <vt:lpstr>TRASNFORMATION USING 3D CURVES</vt:lpstr>
      <vt:lpstr>TRASNFORMATION USING 3D CURVES</vt:lpstr>
      <vt:lpstr>TRASNFORMATION USING 3D CURVES</vt:lpstr>
      <vt:lpstr>TRASNFORMATION USING 3D CURVES</vt:lpstr>
      <vt:lpstr>TRASNFORMATION USING 3D CURVES</vt:lpstr>
      <vt:lpstr>Calculation of Randomness ( pvalue)</vt:lpstr>
      <vt:lpstr>Calculation of Randomness ( pvalue)</vt:lpstr>
      <vt:lpstr>Slide 29</vt:lpstr>
      <vt:lpstr>Slide 30</vt:lpstr>
      <vt:lpstr>Calculation of image quality</vt:lpstr>
      <vt:lpstr>Calculation of image quality</vt:lpstr>
      <vt:lpstr>Calculation of image quality</vt:lpstr>
      <vt:lpstr>Calculation of image quality</vt:lpstr>
      <vt:lpstr>Twists </vt:lpstr>
      <vt:lpstr>Results</vt:lpstr>
      <vt:lpstr>Conclusion</vt:lpstr>
      <vt:lpstr>references</vt:lpstr>
      <vt:lpstr>Functions used </vt:lpstr>
      <vt:lpstr>Functions used </vt:lpstr>
      <vt:lpstr>Functions used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akshay kumar</dc:creator>
  <cp:lastModifiedBy>akshay kumar</cp:lastModifiedBy>
  <cp:revision>96</cp:revision>
  <dcterms:created xsi:type="dcterms:W3CDTF">2018-06-27T06:39:54Z</dcterms:created>
  <dcterms:modified xsi:type="dcterms:W3CDTF">2018-06-29T10:22:21Z</dcterms:modified>
</cp:coreProperties>
</file>