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6" r:id="rId10"/>
    <p:sldId id="269" r:id="rId11"/>
    <p:sldId id="270" r:id="rId12"/>
    <p:sldId id="271" r:id="rId13"/>
    <p:sldId id="272" r:id="rId14"/>
    <p:sldId id="273" r:id="rId15"/>
    <p:sldId id="274" r:id="rId16"/>
    <p:sldId id="262" r:id="rId17"/>
    <p:sldId id="263" r:id="rId18"/>
    <p:sldId id="268"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5/4/2018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5/4/2018</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5/4/2018</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103517" y="1443009"/>
            <a:ext cx="5734050" cy="2219691"/>
          </a:xfrm>
        </p:spPr>
        <p:txBody>
          <a:bodyPr anchor="ctr">
            <a:normAutofit fontScale="90000"/>
          </a:bodyPr>
          <a:lstStyle/>
          <a:p>
            <a:pPr algn="ctr"/>
            <a:r>
              <a:rPr lang="en-US" dirty="0" smtClean="0"/>
              <a:t>Handwriting Recognition Using Neural NetworkS</a:t>
            </a:r>
            <a:endParaRPr lang="en-US" dirty="0"/>
          </a:p>
        </p:txBody>
      </p:sp>
      <p:sp>
        <p:nvSpPr>
          <p:cNvPr id="7" name="Subtitle 6"/>
          <p:cNvSpPr>
            <a:spLocks noGrp="1"/>
          </p:cNvSpPr>
          <p:nvPr>
            <p:ph type="subTitle" idx="1"/>
          </p:nvPr>
        </p:nvSpPr>
        <p:spPr>
          <a:xfrm>
            <a:off x="3364774" y="3662700"/>
            <a:ext cx="5734050" cy="955565"/>
          </a:xfrm>
        </p:spPr>
        <p:txBody>
          <a:bodyPr/>
          <a:lstStyle/>
          <a:p>
            <a:pPr algn="ctr"/>
            <a:r>
              <a:rPr lang="en-US" dirty="0" smtClean="0"/>
              <a:t>Using two approaches: Convolutional and Feed Forward Neural Networks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0374" y="1"/>
            <a:ext cx="1127455" cy="1071154"/>
          </a:xfrm>
          <a:prstGeom prst="rect">
            <a:avLst/>
          </a:prstGeom>
        </p:spPr>
      </p:pic>
      <p:sp>
        <p:nvSpPr>
          <p:cNvPr id="12" name="TextBox 11"/>
          <p:cNvSpPr txBox="1"/>
          <p:nvPr/>
        </p:nvSpPr>
        <p:spPr>
          <a:xfrm>
            <a:off x="1397726" y="4618265"/>
            <a:ext cx="45719" cy="369332"/>
          </a:xfrm>
          <a:prstGeom prst="rect">
            <a:avLst/>
          </a:prstGeom>
          <a:noFill/>
        </p:spPr>
        <p:txBody>
          <a:bodyPr wrap="square" rtlCol="0">
            <a:spAutoFit/>
          </a:bodyPr>
          <a:lstStyle/>
          <a:p>
            <a:endParaRPr lang="en-IN" dirty="0"/>
          </a:p>
        </p:txBody>
      </p:sp>
      <p:sp>
        <p:nvSpPr>
          <p:cNvPr id="13" name="TextBox 12"/>
          <p:cNvSpPr txBox="1"/>
          <p:nvPr/>
        </p:nvSpPr>
        <p:spPr>
          <a:xfrm>
            <a:off x="3912325" y="4387432"/>
            <a:ext cx="3873138" cy="1200329"/>
          </a:xfrm>
          <a:prstGeom prst="rect">
            <a:avLst/>
          </a:prstGeom>
          <a:noFill/>
        </p:spPr>
        <p:txBody>
          <a:bodyPr wrap="square" rtlCol="0">
            <a:spAutoFit/>
          </a:bodyPr>
          <a:lstStyle/>
          <a:p>
            <a:pPr algn="ctr"/>
            <a:r>
              <a:rPr lang="en-IN" dirty="0" smtClean="0"/>
              <a:t>By:</a:t>
            </a:r>
          </a:p>
          <a:p>
            <a:pPr algn="ctr"/>
            <a:r>
              <a:rPr lang="en-IN" dirty="0" smtClean="0"/>
              <a:t>Ashirbad Meher</a:t>
            </a:r>
            <a:r>
              <a:rPr lang="en-IN" dirty="0"/>
              <a:t>	</a:t>
            </a:r>
            <a:r>
              <a:rPr lang="en-IN" dirty="0" smtClean="0"/>
              <a:t>	1504017</a:t>
            </a:r>
          </a:p>
          <a:p>
            <a:pPr algn="ctr"/>
            <a:r>
              <a:rPr lang="en-IN" dirty="0" smtClean="0"/>
              <a:t>Akshay Kumar Gupta	1504074</a:t>
            </a:r>
          </a:p>
          <a:p>
            <a:pPr algn="ctr"/>
            <a:r>
              <a:rPr lang="en-IN" dirty="0" smtClean="0"/>
              <a:t>Aayush Malviya		1504076</a:t>
            </a:r>
            <a:endParaRPr lang="en-IN"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2938" cy="6505303"/>
          </a:xfrm>
          <a:prstGeom prst="rect">
            <a:avLst/>
          </a:prstGeom>
        </p:spPr>
      </p:pic>
    </p:spTree>
    <p:extLst>
      <p:ext uri="{BB962C8B-B14F-4D97-AF65-F5344CB8AC3E}">
        <p14:creationId xmlns:p14="http://schemas.microsoft.com/office/powerpoint/2010/main" val="341285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1868" cy="6492240"/>
          </a:xfrm>
          <a:prstGeom prst="rect">
            <a:avLst/>
          </a:prstGeom>
        </p:spPr>
      </p:pic>
    </p:spTree>
    <p:extLst>
      <p:ext uri="{BB962C8B-B14F-4D97-AF65-F5344CB8AC3E}">
        <p14:creationId xmlns:p14="http://schemas.microsoft.com/office/powerpoint/2010/main" val="214977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88433" cy="6531429"/>
          </a:xfrm>
          <a:prstGeom prst="rect">
            <a:avLst/>
          </a:prstGeom>
        </p:spPr>
      </p:pic>
    </p:spTree>
    <p:extLst>
      <p:ext uri="{BB962C8B-B14F-4D97-AF65-F5344CB8AC3E}">
        <p14:creationId xmlns:p14="http://schemas.microsoft.com/office/powerpoint/2010/main" val="405509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two : Convolutional Neural Networks</a:t>
            </a:r>
            <a:endParaRPr lang="en-US" dirty="0"/>
          </a:p>
        </p:txBody>
      </p:sp>
      <p:sp>
        <p:nvSpPr>
          <p:cNvPr id="6" name="Content Placeholder 5"/>
          <p:cNvSpPr>
            <a:spLocks noGrp="1"/>
          </p:cNvSpPr>
          <p:nvPr>
            <p:ph sz="quarter" idx="4"/>
          </p:nvPr>
        </p:nvSpPr>
        <p:spPr>
          <a:xfrm>
            <a:off x="1104900" y="1698172"/>
            <a:ext cx="9980682" cy="2063932"/>
          </a:xfrm>
        </p:spPr>
        <p:txBody>
          <a:bodyPr/>
          <a:lstStyle/>
          <a:p>
            <a:r>
              <a:rPr lang="en-IN" dirty="0"/>
              <a:t>CNNs are biologically-inspired models inspired by research by D. H. Hubel and T. N. Wiesel. They proposed an explanation for the way in which mammals visually perceive the world around them using a layered architecture of neurons in the </a:t>
            </a:r>
            <a:r>
              <a:rPr lang="en-IN" dirty="0" smtClean="0"/>
              <a:t>brain</a:t>
            </a:r>
          </a:p>
          <a:p>
            <a:r>
              <a:rPr lang="en-IN" dirty="0"/>
              <a:t>A CNN consists of an input and an output layer, as well as multiple hidden layers. The hidden layers of a CNN typically consist of convolutional layers, pooling layers, fully connected layers and normalization </a:t>
            </a:r>
            <a:r>
              <a:rPr lang="en-IN" dirty="0" smtClean="0"/>
              <a:t>layers.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3592287"/>
            <a:ext cx="9464040" cy="2733131"/>
          </a:xfrm>
          <a:prstGeom prst="rect">
            <a:avLst/>
          </a:prstGeom>
        </p:spPr>
      </p:pic>
      <p:sp>
        <p:nvSpPr>
          <p:cNvPr id="8" name="TextBox 7"/>
          <p:cNvSpPr txBox="1"/>
          <p:nvPr/>
        </p:nvSpPr>
        <p:spPr>
          <a:xfrm>
            <a:off x="8530046" y="6488668"/>
            <a:ext cx="3317965" cy="369332"/>
          </a:xfrm>
          <a:prstGeom prst="rect">
            <a:avLst/>
          </a:prstGeom>
          <a:noFill/>
        </p:spPr>
        <p:txBody>
          <a:bodyPr wrap="square" rtlCol="0">
            <a:spAutoFit/>
          </a:bodyPr>
          <a:lstStyle/>
          <a:p>
            <a:r>
              <a:rPr lang="en-IN" dirty="0" smtClean="0"/>
              <a:t>Image Source: Wikipedia.org</a:t>
            </a:r>
            <a:endParaRPr lang="en-IN"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Architecture of CNN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544" y="1567543"/>
            <a:ext cx="5048250" cy="3918857"/>
          </a:xfrm>
          <a:prstGeom prst="rect">
            <a:avLst/>
          </a:prstGeom>
        </p:spPr>
      </p:pic>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on Python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377" y="1843087"/>
            <a:ext cx="6270172" cy="4113576"/>
          </a:xfrm>
          <a:prstGeom prst="rect">
            <a:avLst/>
          </a:prstGeom>
        </p:spPr>
      </p:pic>
    </p:spTree>
    <p:extLst>
      <p:ext uri="{BB962C8B-B14F-4D97-AF65-F5344CB8AC3E}">
        <p14:creationId xmlns:p14="http://schemas.microsoft.com/office/powerpoint/2010/main" val="77978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1975" y="1701101"/>
            <a:ext cx="5445125" cy="43701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69" y="1701101"/>
            <a:ext cx="4637314" cy="4370197"/>
          </a:xfrm>
          <a:prstGeom prst="rect">
            <a:avLst/>
          </a:prstGeom>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 Placeholder 3"/>
          <p:cNvSpPr>
            <a:spLocks noGrp="1"/>
          </p:cNvSpPr>
          <p:nvPr>
            <p:ph type="body" sz="half" idx="2"/>
          </p:nvPr>
        </p:nvSpPr>
        <p:spPr>
          <a:xfrm>
            <a:off x="1104900" y="1600200"/>
            <a:ext cx="9980682" cy="4572000"/>
          </a:xfrm>
        </p:spPr>
        <p:txBody>
          <a:bodyPr/>
          <a:lstStyle/>
          <a:p>
            <a:pPr marL="285750" indent="-285750">
              <a:buFont typeface="Arial" panose="020B0604020202020204" pitchFamily="34" charset="0"/>
              <a:buChar char="•"/>
            </a:pPr>
            <a:r>
              <a:rPr lang="en-US" dirty="0" smtClean="0"/>
              <a:t>A handwriting recognition system is successfully implemented using both CNNs and</a:t>
            </a:r>
            <a:r>
              <a:rPr lang="en-US" dirty="0"/>
              <a:t> </a:t>
            </a:r>
            <a:r>
              <a:rPr lang="en-US" dirty="0" smtClean="0"/>
              <a:t>Feed Forward </a:t>
            </a:r>
            <a:r>
              <a:rPr lang="en-US" dirty="0"/>
              <a:t>N</a:t>
            </a:r>
            <a:r>
              <a:rPr lang="en-US" dirty="0" smtClean="0"/>
              <a:t>eural Networks.</a:t>
            </a:r>
          </a:p>
          <a:p>
            <a:pPr marL="285750" indent="-285750">
              <a:buFont typeface="Arial" panose="020B0604020202020204" pitchFamily="34" charset="0"/>
              <a:buChar char="•"/>
            </a:pPr>
            <a:r>
              <a:rPr lang="en-US" dirty="0" smtClean="0"/>
              <a:t>CNNs outperformed other approach with an accuracy of 99.45%.</a:t>
            </a:r>
          </a:p>
          <a:p>
            <a:pPr marL="285750" indent="-285750">
              <a:buFont typeface="Arial" panose="020B0604020202020204" pitchFamily="34" charset="0"/>
              <a:buChar char="•"/>
            </a:pPr>
            <a:r>
              <a:rPr lang="en-US" dirty="0" smtClean="0"/>
              <a:t>While feed forward neural network has only accuracy of 81.2%</a:t>
            </a:r>
            <a:r>
              <a:rPr lang="en-US" dirty="0"/>
              <a:t>.</a:t>
            </a:r>
            <a:endParaRPr lang="en-US" dirty="0" smtClean="0"/>
          </a:p>
        </p:txBody>
      </p:sp>
    </p:spTree>
    <p:extLst>
      <p:ext uri="{BB962C8B-B14F-4D97-AF65-F5344CB8AC3E}">
        <p14:creationId xmlns:p14="http://schemas.microsoft.com/office/powerpoint/2010/main" val="138355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a:r>
            <a:r>
              <a:rPr lang="en-US" dirty="0"/>
              <a:t>y</a:t>
            </a:r>
            <a:r>
              <a:rPr lang="en-US" dirty="0" smtClean="0"/>
              <a:t> Handwriting Recognition ?</a:t>
            </a:r>
            <a:endParaRPr lang="en-US" dirty="0"/>
          </a:p>
        </p:txBody>
      </p:sp>
      <p:sp>
        <p:nvSpPr>
          <p:cNvPr id="14" name="Content Placeholder 13"/>
          <p:cNvSpPr>
            <a:spLocks noGrp="1"/>
          </p:cNvSpPr>
          <p:nvPr>
            <p:ph idx="1"/>
          </p:nvPr>
        </p:nvSpPr>
        <p:spPr/>
        <p:txBody>
          <a:bodyPr/>
          <a:lstStyle/>
          <a:p>
            <a:pPr>
              <a:buFont typeface="Arial" panose="020B0604020202020204" pitchFamily="34" charset="0"/>
              <a:buChar char="•"/>
            </a:pPr>
            <a:r>
              <a:rPr lang="en-US" dirty="0" smtClean="0"/>
              <a:t>Our Minds are so good at recognizing images, that it may recognize image even at very low pixels. It is all attributed to our smart visual cortex, that has evolved over thousands of years and millions of neurons, that works at lightning speed to deliver image to our brain and recognizing it.</a:t>
            </a:r>
          </a:p>
          <a:p>
            <a:pPr>
              <a:buFont typeface="Arial" panose="020B0604020202020204" pitchFamily="34" charset="0"/>
              <a:buChar char="•"/>
            </a:pPr>
            <a:r>
              <a:rPr lang="en-US" dirty="0" smtClean="0"/>
              <a:t>This project is inspired from this complex function of our brain, that does it so easily.</a:t>
            </a:r>
          </a:p>
          <a:p>
            <a:pPr>
              <a:buFont typeface="Arial" panose="020B0604020202020204" pitchFamily="34" charset="0"/>
              <a:buChar char="•"/>
            </a:pPr>
            <a:r>
              <a:rPr lang="en-US" dirty="0" smtClean="0"/>
              <a:t>We have billions of images of document with text in it. But a computer cannot understand any of it. We are proposing two approaches for handwriting Recognition.</a:t>
            </a:r>
          </a:p>
          <a:p>
            <a:pPr>
              <a:buFont typeface="Arial" panose="020B0604020202020204" pitchFamily="34" charset="0"/>
              <a:buChar char="•"/>
            </a:pPr>
            <a:r>
              <a:rPr lang="en-US" dirty="0" smtClean="0"/>
              <a:t>Both approaches uses neural network, but different types:</a:t>
            </a:r>
          </a:p>
          <a:p>
            <a:pPr marL="914400" lvl="1" indent="-457200">
              <a:buFont typeface="+mj-lt"/>
              <a:buAutoNum type="arabicPeriod"/>
            </a:pPr>
            <a:r>
              <a:rPr lang="en-US" dirty="0" smtClean="0"/>
              <a:t>Convolutional Neural Network</a:t>
            </a:r>
          </a:p>
          <a:p>
            <a:pPr marL="914400" lvl="1" indent="-457200">
              <a:buFont typeface="+mj-lt"/>
              <a:buAutoNum type="arabicPeriod"/>
            </a:pPr>
            <a:r>
              <a:rPr lang="en-US" dirty="0" smtClean="0"/>
              <a:t>Feed Forward Neural Network</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 and why use them ?</a:t>
            </a:r>
            <a:endParaRPr lang="en-US" dirty="0"/>
          </a:p>
        </p:txBody>
      </p:sp>
      <p:sp>
        <p:nvSpPr>
          <p:cNvPr id="3" name="Content Placeholder 2"/>
          <p:cNvSpPr>
            <a:spLocks noGrp="1"/>
          </p:cNvSpPr>
          <p:nvPr>
            <p:ph idx="1"/>
          </p:nvPr>
        </p:nvSpPr>
        <p:spPr/>
        <p:txBody>
          <a:bodyPr/>
          <a:lstStyle/>
          <a:p>
            <a:r>
              <a:rPr lang="en-IN" dirty="0" smtClean="0"/>
              <a:t>According to Wikipedia, </a:t>
            </a:r>
            <a:r>
              <a:rPr lang="en-IN" b="1" dirty="0"/>
              <a:t>Artificial neural networks</a:t>
            </a:r>
            <a:r>
              <a:rPr lang="en-IN" dirty="0"/>
              <a:t> (</a:t>
            </a:r>
            <a:r>
              <a:rPr lang="en-IN" b="1" dirty="0"/>
              <a:t>ANNs</a:t>
            </a:r>
            <a:r>
              <a:rPr lang="en-IN" dirty="0"/>
              <a:t>) </a:t>
            </a:r>
            <a:r>
              <a:rPr lang="en-IN" dirty="0" smtClean="0"/>
              <a:t>are </a:t>
            </a:r>
            <a:r>
              <a:rPr lang="en-IN" dirty="0"/>
              <a:t>computing systems vaguely inspired by the biological neural networks that constitute animal brains</a:t>
            </a:r>
            <a:r>
              <a:rPr lang="en-IN" dirty="0" smtClean="0"/>
              <a:t>.</a:t>
            </a:r>
          </a:p>
          <a:p>
            <a:r>
              <a:rPr lang="en-IN" dirty="0"/>
              <a:t>T</a:t>
            </a:r>
            <a:r>
              <a:rPr lang="en-IN" dirty="0" smtClean="0"/>
              <a:t>hey </a:t>
            </a:r>
            <a:r>
              <a:rPr lang="en-IN" dirty="0"/>
              <a:t>might learn to identify images that contain cats by </a:t>
            </a:r>
            <a:r>
              <a:rPr lang="en-IN" dirty="0" smtClean="0"/>
              <a:t>analysing </a:t>
            </a:r>
            <a:r>
              <a:rPr lang="en-IN" dirty="0"/>
              <a:t>example images that have been manually </a:t>
            </a:r>
            <a:r>
              <a:rPr lang="en-IN" dirty="0" smtClean="0"/>
              <a:t>labelled</a:t>
            </a:r>
            <a:r>
              <a:rPr lang="en-IN" dirty="0"/>
              <a:t> as "cat" or "no cat" and using the results to identify cats in other images</a:t>
            </a:r>
            <a:r>
              <a:rPr lang="en-IN" dirty="0" smtClean="0"/>
              <a:t>.</a:t>
            </a:r>
          </a:p>
          <a:p>
            <a:r>
              <a:rPr lang="en-IN" dirty="0"/>
              <a:t>They do this without any a </a:t>
            </a:r>
            <a:r>
              <a:rPr lang="en-IN" dirty="0" smtClean="0"/>
              <a:t>prior </a:t>
            </a:r>
            <a:r>
              <a:rPr lang="en-IN" dirty="0"/>
              <a:t>knowledge about cats, e.g., that they have fur, tails, whiskers and cat-like faces. Instead, they evolve their own set of relevant characteristics from the learning material that they process</a:t>
            </a:r>
            <a:r>
              <a:rPr lang="en-IN" dirty="0" smtClean="0"/>
              <a:t>.</a:t>
            </a:r>
          </a:p>
          <a:p>
            <a:r>
              <a:rPr lang="en-IN" dirty="0"/>
              <a:t>A</a:t>
            </a:r>
            <a:r>
              <a:rPr lang="en-IN" dirty="0" smtClean="0"/>
              <a:t> </a:t>
            </a:r>
            <a:r>
              <a:rPr lang="en-IN" dirty="0"/>
              <a:t>neural network, along with learning a model for classification is able to create and select automatically useful </a:t>
            </a:r>
            <a:r>
              <a:rPr lang="en-IN" dirty="0" smtClean="0"/>
              <a:t>features, thus using these features they classify images.</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One: Feed Forward Neural Networks</a:t>
            </a:r>
            <a:endParaRPr lang="en-US" dirty="0"/>
          </a:p>
        </p:txBody>
      </p:sp>
      <p:sp>
        <p:nvSpPr>
          <p:cNvPr id="3" name="Content Placeholder 2"/>
          <p:cNvSpPr>
            <a:spLocks noGrp="1"/>
          </p:cNvSpPr>
          <p:nvPr>
            <p:ph sz="half" idx="1"/>
          </p:nvPr>
        </p:nvSpPr>
        <p:spPr>
          <a:xfrm>
            <a:off x="1104900" y="1600200"/>
            <a:ext cx="9980682" cy="4571999"/>
          </a:xfrm>
        </p:spPr>
        <p:txBody>
          <a:bodyPr/>
          <a:lstStyle/>
          <a:p>
            <a:r>
              <a:rPr lang="en-US" dirty="0" smtClean="0"/>
              <a:t>Feed Forward Neural Networks is artificial neural network wherein connection between units do not form cycle.</a:t>
            </a:r>
          </a:p>
          <a:p>
            <a:r>
              <a:rPr lang="en-IN" dirty="0"/>
              <a:t>The feedforward neural network was the first and simplest type of artificial neural network </a:t>
            </a:r>
            <a:r>
              <a:rPr lang="en-IN" dirty="0" smtClean="0"/>
              <a:t>devised. </a:t>
            </a:r>
            <a:r>
              <a:rPr lang="en-IN" dirty="0"/>
              <a:t>In this network, the information moves in only one direction, forward, from the input nodes, through the hidden nodes (if any) and to the output nodes. </a:t>
            </a:r>
            <a:endParaRPr lang="en-US" dirty="0"/>
          </a:p>
        </p:txBody>
      </p:sp>
      <p:sp>
        <p:nvSpPr>
          <p:cNvPr id="6" name="TextBox 5"/>
          <p:cNvSpPr txBox="1"/>
          <p:nvPr/>
        </p:nvSpPr>
        <p:spPr>
          <a:xfrm>
            <a:off x="8007531" y="6387737"/>
            <a:ext cx="3644538" cy="369332"/>
          </a:xfrm>
          <a:prstGeom prst="rect">
            <a:avLst/>
          </a:prstGeom>
          <a:noFill/>
        </p:spPr>
        <p:txBody>
          <a:bodyPr wrap="square" rtlCol="0">
            <a:spAutoFit/>
          </a:bodyPr>
          <a:lstStyle/>
          <a:p>
            <a:r>
              <a:rPr lang="en-IN" dirty="0" smtClean="0"/>
              <a:t>Source: Wikipedia.org</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913" y="3401087"/>
            <a:ext cx="3619500" cy="2771112"/>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Feed Forward Neural Networks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252" y="1726565"/>
            <a:ext cx="7896225" cy="1752600"/>
          </a:xfrm>
        </p:spPr>
      </p:pic>
      <p:sp>
        <p:nvSpPr>
          <p:cNvPr id="7" name="TextBox 6"/>
          <p:cNvSpPr txBox="1"/>
          <p:nvPr/>
        </p:nvSpPr>
        <p:spPr>
          <a:xfrm>
            <a:off x="1645920" y="4415246"/>
            <a:ext cx="7785463"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Input Node: 784</a:t>
            </a:r>
          </a:p>
          <a:p>
            <a:pPr marL="285750" indent="-285750">
              <a:buFont typeface="Arial" panose="020B0604020202020204" pitchFamily="34" charset="0"/>
              <a:buChar char="•"/>
            </a:pPr>
            <a:r>
              <a:rPr lang="en-IN" dirty="0" smtClean="0"/>
              <a:t>No. of Neurons in hidden layer: 150</a:t>
            </a:r>
          </a:p>
          <a:p>
            <a:pPr marL="285750" indent="-285750">
              <a:buFont typeface="Arial" panose="020B0604020202020204" pitchFamily="34" charset="0"/>
              <a:buChar char="•"/>
            </a:pPr>
            <a:r>
              <a:rPr lang="en-IN" dirty="0" smtClean="0"/>
              <a:t>Output Node: 46</a:t>
            </a:r>
          </a:p>
          <a:p>
            <a:pPr marL="285750" indent="-285750">
              <a:buFont typeface="Arial" panose="020B0604020202020204" pitchFamily="34" charset="0"/>
              <a:buChar char="•"/>
            </a:pPr>
            <a:r>
              <a:rPr lang="en-IN" dirty="0" smtClean="0"/>
              <a:t>Training Algorithm: Scaled Conjugated Gradient backpropagation</a:t>
            </a:r>
          </a:p>
          <a:p>
            <a:pPr marL="285750" indent="-285750">
              <a:buFont typeface="Arial" panose="020B0604020202020204" pitchFamily="34" charset="0"/>
              <a:buChar char="•"/>
            </a:pPr>
            <a:r>
              <a:rPr lang="en-IN" dirty="0" smtClean="0"/>
              <a:t>Performance Function: Cross Entropy</a:t>
            </a:r>
            <a:endParaRPr lang="en-IN" dirty="0"/>
          </a:p>
        </p:txBody>
      </p:sp>
      <p:sp>
        <p:nvSpPr>
          <p:cNvPr id="8" name="TextBox 7"/>
          <p:cNvSpPr txBox="1"/>
          <p:nvPr/>
        </p:nvSpPr>
        <p:spPr>
          <a:xfrm>
            <a:off x="8725989" y="6230983"/>
            <a:ext cx="3213462" cy="369332"/>
          </a:xfrm>
          <a:prstGeom prst="rect">
            <a:avLst/>
          </a:prstGeom>
          <a:noFill/>
        </p:spPr>
        <p:txBody>
          <a:bodyPr wrap="square" rtlCol="0">
            <a:spAutoFit/>
          </a:bodyPr>
          <a:lstStyle/>
          <a:p>
            <a:r>
              <a:rPr lang="en-IN" dirty="0" smtClean="0"/>
              <a:t>Image Source : MATLAB</a:t>
            </a:r>
            <a:endParaRPr lang="en-IN"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on MATLAB</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373037"/>
            <a:ext cx="10058400" cy="5375279"/>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72939" cy="6505303"/>
          </a:xfrm>
          <a:prstGeom prst="rect">
            <a:avLst/>
          </a:prstGeom>
        </p:spPr>
      </p:pic>
    </p:spTree>
    <p:extLst>
      <p:ext uri="{BB962C8B-B14F-4D97-AF65-F5344CB8AC3E}">
        <p14:creationId xmlns:p14="http://schemas.microsoft.com/office/powerpoint/2010/main" val="283987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529195"/>
          </a:xfrm>
          <a:prstGeom prst="rect">
            <a:avLst/>
          </a:prstGeom>
        </p:spPr>
      </p:pic>
    </p:spTree>
    <p:extLst>
      <p:ext uri="{BB962C8B-B14F-4D97-AF65-F5344CB8AC3E}">
        <p14:creationId xmlns:p14="http://schemas.microsoft.com/office/powerpoint/2010/main" val="30147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9636" cy="6505303"/>
          </a:xfrm>
          <a:prstGeom prst="rect">
            <a:avLst/>
          </a:prstGeom>
        </p:spPr>
      </p:pic>
    </p:spTree>
    <p:extLst>
      <p:ext uri="{BB962C8B-B14F-4D97-AF65-F5344CB8AC3E}">
        <p14:creationId xmlns:p14="http://schemas.microsoft.com/office/powerpoint/2010/main" val="267154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102</TotalTime>
  <Words>427</Words>
  <Application>Microsoft Office PowerPoint</Application>
  <PresentationFormat>Widescreen</PresentationFormat>
  <Paragraphs>44</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Euphemia</vt:lpstr>
      <vt:lpstr>Plantagenet Cherokee</vt:lpstr>
      <vt:lpstr>Wingdings</vt:lpstr>
      <vt:lpstr>Academic Literature 16x9</vt:lpstr>
      <vt:lpstr>Handwriting Recognition Using Neural NetworkS</vt:lpstr>
      <vt:lpstr>Why Handwriting Recognition ?</vt:lpstr>
      <vt:lpstr>What are Neural Networks and why use them ?</vt:lpstr>
      <vt:lpstr>Approach One: Feed Forward Neural Networks</vt:lpstr>
      <vt:lpstr>Architecture of Feed Forward Neural Networks</vt:lpstr>
      <vt:lpstr>Implementation on MATLAB</vt:lpstr>
      <vt:lpstr>PowerPoint Presentation</vt:lpstr>
      <vt:lpstr>PowerPoint Presentation</vt:lpstr>
      <vt:lpstr>PowerPoint Presentation</vt:lpstr>
      <vt:lpstr>PowerPoint Presentation</vt:lpstr>
      <vt:lpstr>PowerPoint Presentation</vt:lpstr>
      <vt:lpstr>PowerPoint Presentation</vt:lpstr>
      <vt:lpstr>Approach two : Convolutional Neural Networks</vt:lpstr>
      <vt:lpstr>Architecture of CNN</vt:lpstr>
      <vt:lpstr>Implementation on Python</vt:lpstr>
      <vt:lpstr>Experimental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Recognition Using Neural Network</dc:title>
  <dc:creator>Akshay Gupta</dc:creator>
  <cp:lastModifiedBy>Akshay Gupta</cp:lastModifiedBy>
  <cp:revision>38</cp:revision>
  <dcterms:created xsi:type="dcterms:W3CDTF">2018-05-03T20:07:53Z</dcterms:created>
  <dcterms:modified xsi:type="dcterms:W3CDTF">2018-05-04T05:56:21Z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