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340299a5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340299a5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9597fb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9597fb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794e8ff03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794e8ff03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79597fb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9597fb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794e8ff03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794e8ff0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94e8ff03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94e8ff03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794e8ff03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794e8ff03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794e8ff03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794e8ff0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79597fb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79597fb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79597fb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9597fb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340299a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340299a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f340299a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f340299a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340299a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f340299a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f340299a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f340299a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340299a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340299a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79597fb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9597fb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340299a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340299a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f340299a5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f340299a5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083950" y="2974275"/>
            <a:ext cx="34707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Submitted By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Ishan Arora (IIT2017501)</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Vikrant Singh (IIT2017502)</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Srikar Anand</a:t>
            </a:r>
            <a:r>
              <a:rPr lang="en" sz="1700">
                <a:solidFill>
                  <a:srgbClr val="000000"/>
                </a:solidFill>
              </a:rPr>
              <a:t> (IIT2017504)</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Akshay Gupta(IIT2017505)</a:t>
            </a:r>
            <a:endParaRPr sz="1700">
              <a:solidFill>
                <a:srgbClr val="000000"/>
              </a:solidFill>
            </a:endParaRPr>
          </a:p>
        </p:txBody>
      </p:sp>
      <p:sp>
        <p:nvSpPr>
          <p:cNvPr id="135" name="Google Shape;135;p13"/>
          <p:cNvSpPr txBox="1"/>
          <p:nvPr/>
        </p:nvSpPr>
        <p:spPr>
          <a:xfrm>
            <a:off x="3241100" y="541600"/>
            <a:ext cx="5629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t>Distributed Chat Server System</a:t>
            </a:r>
            <a:endParaRPr b="1" sz="4000"/>
          </a:p>
        </p:txBody>
      </p:sp>
      <p:sp>
        <p:nvSpPr>
          <p:cNvPr id="136" name="Google Shape;136;p13"/>
          <p:cNvSpPr txBox="1"/>
          <p:nvPr/>
        </p:nvSpPr>
        <p:spPr>
          <a:xfrm>
            <a:off x="432825" y="3749525"/>
            <a:ext cx="2919000" cy="7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Submitted To:-</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Dr. Anshu S Anand</a:t>
            </a:r>
            <a:endParaRPr sz="17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00"/>
                </a:solidFill>
              </a:rPr>
              <a:t>Implementation : Message Ordering </a:t>
            </a:r>
            <a:endParaRPr b="1" sz="2800">
              <a:solidFill>
                <a:srgbClr val="000000"/>
              </a:solidFill>
            </a:endParaRPr>
          </a:p>
        </p:txBody>
      </p:sp>
      <p:sp>
        <p:nvSpPr>
          <p:cNvPr id="191" name="Google Shape;191;p22"/>
          <p:cNvSpPr txBox="1"/>
          <p:nvPr>
            <p:ph idx="1" type="body"/>
          </p:nvPr>
        </p:nvSpPr>
        <p:spPr>
          <a:xfrm>
            <a:off x="1297500" y="1349225"/>
            <a:ext cx="7038900" cy="3039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Char char="❖"/>
            </a:pPr>
            <a:r>
              <a:rPr lang="en" sz="1600">
                <a:solidFill>
                  <a:srgbClr val="000000"/>
                </a:solidFill>
              </a:rPr>
              <a:t>Messages  in  chat  rooms  need  to  be  in  order  of their  sent  time  ,  so  that  other  client  receive  the message in order in which the messages were sent .</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Since server runs an infinite loop to keep accepting the  requests  and  fires  up  a  new  thread  whenever  a new client is connected.</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Every time when a client sends a message its timestamp according to server’s time  is  maintained  . </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Messages  are  sent  according to  this  before  they  are  converted  to  byte-stream.</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This way ordering of message is ensured such that the other client receives the messages in order they were sent.</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Functionality </a:t>
            </a:r>
            <a:endParaRPr b="1" sz="3000">
              <a:solidFill>
                <a:srgbClr val="000000"/>
              </a:solidFill>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One to One Messaging</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Creating a chat room</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Joining a chat room</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Chat Room Messaging</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Audio Messaging</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File transfer</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Viewing chat messages in order</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Leaving chat rooms</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Results</a:t>
            </a:r>
            <a:endParaRPr sz="2500"/>
          </a:p>
        </p:txBody>
      </p:sp>
      <p:sp>
        <p:nvSpPr>
          <p:cNvPr id="203" name="Google Shape;203;p24"/>
          <p:cNvSpPr txBox="1"/>
          <p:nvPr>
            <p:ph idx="1" type="body"/>
          </p:nvPr>
        </p:nvSpPr>
        <p:spPr>
          <a:xfrm>
            <a:off x="1248775" y="974400"/>
            <a:ext cx="7038900" cy="40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Lets see how the functionality of our chat system works. The front page has two functionalities, first is to add the server and second is to add clients who can interact through these servers, as shown in Fig 2.</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sz="400">
              <a:solidFill>
                <a:srgbClr val="000000"/>
              </a:solidFill>
            </a:endParaRPr>
          </a:p>
          <a:p>
            <a:pPr indent="0" lvl="0" marL="0" rtl="0" algn="l">
              <a:spcBef>
                <a:spcPts val="1600"/>
              </a:spcBef>
              <a:spcAft>
                <a:spcPts val="0"/>
              </a:spcAft>
              <a:buNone/>
            </a:pPr>
            <a:r>
              <a:rPr lang="en" sz="1200">
                <a:solidFill>
                  <a:srgbClr val="000000"/>
                </a:solidFill>
              </a:rPr>
              <a:t>						Fig 2 : Front Page</a:t>
            </a:r>
            <a:endParaRPr sz="12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04" name="Google Shape;204;p24"/>
          <p:cNvPicPr preferRelativeResize="0"/>
          <p:nvPr/>
        </p:nvPicPr>
        <p:blipFill>
          <a:blip r:embed="rId3">
            <a:alphaModFix/>
          </a:blip>
          <a:stretch>
            <a:fillRect/>
          </a:stretch>
        </p:blipFill>
        <p:spPr>
          <a:xfrm>
            <a:off x="1983263" y="1823570"/>
            <a:ext cx="5667375" cy="276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000000"/>
                </a:solidFill>
              </a:rPr>
              <a:t>Results : Adding Server and Clients</a:t>
            </a:r>
            <a:endParaRPr b="1" sz="2900">
              <a:solidFill>
                <a:srgbClr val="000000"/>
              </a:solidFill>
            </a:endParaRPr>
          </a:p>
        </p:txBody>
      </p:sp>
      <p:sp>
        <p:nvSpPr>
          <p:cNvPr id="210" name="Google Shape;210;p25"/>
          <p:cNvSpPr txBox="1"/>
          <p:nvPr>
            <p:ph idx="1" type="body"/>
          </p:nvPr>
        </p:nvSpPr>
        <p:spPr>
          <a:xfrm>
            <a:off x="1085775" y="1071850"/>
            <a:ext cx="7649100" cy="38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For messaging user first need to create server by entering server port numbe</a:t>
            </a:r>
            <a:r>
              <a:rPr lang="en">
                <a:solidFill>
                  <a:srgbClr val="000000"/>
                </a:solidFill>
              </a:rPr>
              <a:t>r</a:t>
            </a:r>
            <a:r>
              <a:rPr lang="en">
                <a:solidFill>
                  <a:srgbClr val="000000"/>
                </a:solidFill>
              </a:rPr>
              <a:t> and then he/she can add the clients. After creating the server, the clients can be added through add client page by entering the name of the client and the port number of the server to which we want to add the client</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 </a:t>
            </a:r>
            <a:r>
              <a:rPr lang="en">
                <a:solidFill>
                  <a:srgbClr val="000000"/>
                </a:solidFill>
              </a:rPr>
              <a:t>This is shown in Figure 3 and 4 below.</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Fig 3 : Creating Server                                                                           Fig 4 : Creating Client</a:t>
            </a:r>
            <a:endParaRPr>
              <a:solidFill>
                <a:srgbClr val="000000"/>
              </a:solidFill>
            </a:endParaRPr>
          </a:p>
        </p:txBody>
      </p:sp>
      <p:pic>
        <p:nvPicPr>
          <p:cNvPr id="211" name="Google Shape;211;p25"/>
          <p:cNvPicPr preferRelativeResize="0"/>
          <p:nvPr/>
        </p:nvPicPr>
        <p:blipFill>
          <a:blip r:embed="rId3">
            <a:alphaModFix/>
          </a:blip>
          <a:stretch>
            <a:fillRect/>
          </a:stretch>
        </p:blipFill>
        <p:spPr>
          <a:xfrm>
            <a:off x="1239525" y="2403569"/>
            <a:ext cx="3394650" cy="2039975"/>
          </a:xfrm>
          <a:prstGeom prst="rect">
            <a:avLst/>
          </a:prstGeom>
          <a:noFill/>
          <a:ln>
            <a:noFill/>
          </a:ln>
        </p:spPr>
      </p:pic>
      <p:pic>
        <p:nvPicPr>
          <p:cNvPr id="212" name="Google Shape;212;p25"/>
          <p:cNvPicPr preferRelativeResize="0"/>
          <p:nvPr/>
        </p:nvPicPr>
        <p:blipFill>
          <a:blip r:embed="rId4">
            <a:alphaModFix/>
          </a:blip>
          <a:stretch>
            <a:fillRect/>
          </a:stretch>
        </p:blipFill>
        <p:spPr>
          <a:xfrm>
            <a:off x="5237725" y="2404644"/>
            <a:ext cx="3394650" cy="20378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16" name="Shape 216"/>
        <p:cNvGrpSpPr/>
        <p:nvPr/>
      </p:nvGrpSpPr>
      <p:grpSpPr>
        <a:xfrm>
          <a:off x="0" y="0"/>
          <a:ext cx="0" cy="0"/>
          <a:chOff x="0" y="0"/>
          <a:chExt cx="0" cy="0"/>
        </a:xfrm>
      </p:grpSpPr>
      <p:sp>
        <p:nvSpPr>
          <p:cNvPr id="217" name="Google Shape;217;p26"/>
          <p:cNvSpPr txBox="1"/>
          <p:nvPr>
            <p:ph type="title"/>
          </p:nvPr>
        </p:nvSpPr>
        <p:spPr>
          <a:xfrm>
            <a:off x="1261650" y="185700"/>
            <a:ext cx="70389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Results : </a:t>
            </a:r>
            <a:r>
              <a:rPr b="1" lang="en">
                <a:solidFill>
                  <a:srgbClr val="000000"/>
                </a:solidFill>
              </a:rPr>
              <a:t>One to One Messaging and Audio messaging</a:t>
            </a:r>
            <a:endParaRPr b="1">
              <a:solidFill>
                <a:srgbClr val="000000"/>
              </a:solidFill>
            </a:endParaRPr>
          </a:p>
          <a:p>
            <a:pPr indent="0" lvl="0" marL="0" rtl="0" algn="l">
              <a:spcBef>
                <a:spcPts val="0"/>
              </a:spcBef>
              <a:spcAft>
                <a:spcPts val="0"/>
              </a:spcAft>
              <a:buNone/>
            </a:pPr>
            <a:r>
              <a:t/>
            </a:r>
            <a:endParaRPr b="1" sz="2900">
              <a:solidFill>
                <a:srgbClr val="000000"/>
              </a:solidFill>
            </a:endParaRPr>
          </a:p>
        </p:txBody>
      </p:sp>
      <p:sp>
        <p:nvSpPr>
          <p:cNvPr id="218" name="Google Shape;218;p26"/>
          <p:cNvSpPr txBox="1"/>
          <p:nvPr>
            <p:ph idx="1" type="body"/>
          </p:nvPr>
        </p:nvSpPr>
        <p:spPr>
          <a:xfrm>
            <a:off x="1085775" y="1071850"/>
            <a:ext cx="7649100" cy="38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a:t>
            </a:r>
            <a:r>
              <a:rPr lang="en">
                <a:solidFill>
                  <a:srgbClr val="000000"/>
                </a:solidFill>
              </a:rPr>
              <a:t>wo clients can connect themselves to the same server to have one to one messaging.They can also create new chat rooms for this purpose. Clients can also send audio messages to each other by clicking on Start Recording, then record voice message and then click on Stop &amp; Send when finished. This is shown in Figure 5 below.</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Fig 5 : One to One Messaging and Audio messaging</a:t>
            </a:r>
            <a:endParaRPr>
              <a:solidFill>
                <a:srgbClr val="000000"/>
              </a:solidFill>
            </a:endParaRPr>
          </a:p>
        </p:txBody>
      </p:sp>
      <p:pic>
        <p:nvPicPr>
          <p:cNvPr id="219" name="Google Shape;219;p26"/>
          <p:cNvPicPr preferRelativeResize="0"/>
          <p:nvPr/>
        </p:nvPicPr>
        <p:blipFill>
          <a:blip r:embed="rId3">
            <a:alphaModFix/>
          </a:blip>
          <a:stretch>
            <a:fillRect/>
          </a:stretch>
        </p:blipFill>
        <p:spPr>
          <a:xfrm>
            <a:off x="1456100" y="2182375"/>
            <a:ext cx="6721700" cy="254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000000"/>
                </a:solidFill>
              </a:rPr>
              <a:t>Results : Create and Join Room</a:t>
            </a:r>
            <a:endParaRPr b="1" sz="2900">
              <a:solidFill>
                <a:srgbClr val="000000"/>
              </a:solidFill>
            </a:endParaRPr>
          </a:p>
          <a:p>
            <a:pPr indent="0" lvl="0" marL="0" rtl="0" algn="l">
              <a:spcBef>
                <a:spcPts val="0"/>
              </a:spcBef>
              <a:spcAft>
                <a:spcPts val="0"/>
              </a:spcAft>
              <a:buNone/>
            </a:pPr>
            <a:r>
              <a:t/>
            </a:r>
            <a:endParaRPr/>
          </a:p>
        </p:txBody>
      </p:sp>
      <p:sp>
        <p:nvSpPr>
          <p:cNvPr id="225" name="Google Shape;225;p27"/>
          <p:cNvSpPr txBox="1"/>
          <p:nvPr>
            <p:ph idx="1" type="body"/>
          </p:nvPr>
        </p:nvSpPr>
        <p:spPr>
          <a:xfrm>
            <a:off x="1165250" y="1078825"/>
            <a:ext cx="7576500" cy="38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User can also create room for the chat by clicking on the Create Room button and entering the name for the room. Other clients can join the room by clicking on Join Room and then entering the valid room id to join. They can see room id on clicking the List Room button. This is shown in Figure 6 and 7 below.</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Fig 6 : Create Room					      Fig 7 : Join Room</a:t>
            </a:r>
            <a:endParaRPr>
              <a:solidFill>
                <a:srgbClr val="000000"/>
              </a:solidFill>
            </a:endParaRPr>
          </a:p>
        </p:txBody>
      </p:sp>
      <p:pic>
        <p:nvPicPr>
          <p:cNvPr id="226" name="Google Shape;226;p27"/>
          <p:cNvPicPr preferRelativeResize="0"/>
          <p:nvPr/>
        </p:nvPicPr>
        <p:blipFill>
          <a:blip r:embed="rId3">
            <a:alphaModFix/>
          </a:blip>
          <a:stretch>
            <a:fillRect/>
          </a:stretch>
        </p:blipFill>
        <p:spPr>
          <a:xfrm>
            <a:off x="1204575" y="1955725"/>
            <a:ext cx="3542201" cy="2387374"/>
          </a:xfrm>
          <a:prstGeom prst="rect">
            <a:avLst/>
          </a:prstGeom>
          <a:noFill/>
          <a:ln>
            <a:noFill/>
          </a:ln>
        </p:spPr>
      </p:pic>
      <p:pic>
        <p:nvPicPr>
          <p:cNvPr id="227" name="Google Shape;227;p27"/>
          <p:cNvPicPr preferRelativeResize="0"/>
          <p:nvPr/>
        </p:nvPicPr>
        <p:blipFill>
          <a:blip r:embed="rId4">
            <a:alphaModFix/>
          </a:blip>
          <a:stretch>
            <a:fillRect/>
          </a:stretch>
        </p:blipFill>
        <p:spPr>
          <a:xfrm>
            <a:off x="5247900" y="1885650"/>
            <a:ext cx="3415624" cy="24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5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000000"/>
                </a:solidFill>
              </a:rPr>
              <a:t>Results : Group Messaging</a:t>
            </a:r>
            <a:endParaRPr b="1" sz="2900">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3" name="Google Shape;233;p28"/>
          <p:cNvSpPr txBox="1"/>
          <p:nvPr>
            <p:ph idx="1" type="body"/>
          </p:nvPr>
        </p:nvSpPr>
        <p:spPr>
          <a:xfrm>
            <a:off x="1211100" y="947775"/>
            <a:ext cx="7125300" cy="38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a:t>
            </a:r>
            <a:endParaRPr sz="100">
              <a:solidFill>
                <a:srgbClr val="000000"/>
              </a:solidFill>
            </a:endParaRPr>
          </a:p>
        </p:txBody>
      </p:sp>
      <p:pic>
        <p:nvPicPr>
          <p:cNvPr id="234" name="Google Shape;234;p28"/>
          <p:cNvPicPr preferRelativeResize="0"/>
          <p:nvPr/>
        </p:nvPicPr>
        <p:blipFill>
          <a:blip r:embed="rId3">
            <a:alphaModFix/>
          </a:blip>
          <a:stretch>
            <a:fillRect/>
          </a:stretch>
        </p:blipFill>
        <p:spPr>
          <a:xfrm>
            <a:off x="3910199" y="1040600"/>
            <a:ext cx="4963076" cy="3703851"/>
          </a:xfrm>
          <a:prstGeom prst="rect">
            <a:avLst/>
          </a:prstGeom>
          <a:noFill/>
          <a:ln>
            <a:noFill/>
          </a:ln>
        </p:spPr>
      </p:pic>
      <p:sp>
        <p:nvSpPr>
          <p:cNvPr id="235" name="Google Shape;235;p28"/>
          <p:cNvSpPr txBox="1"/>
          <p:nvPr/>
        </p:nvSpPr>
        <p:spPr>
          <a:xfrm>
            <a:off x="1106650" y="1456250"/>
            <a:ext cx="2681100" cy="3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latin typeface="Lato"/>
              <a:ea typeface="Lato"/>
              <a:cs typeface="Lato"/>
              <a:sym typeface="Lato"/>
            </a:endParaRPr>
          </a:p>
          <a:p>
            <a:pPr indent="0" lvl="0" marL="0" rtl="0" algn="l">
              <a:lnSpc>
                <a:spcPct val="115000"/>
              </a:lnSpc>
              <a:spcBef>
                <a:spcPts val="1600"/>
              </a:spcBef>
              <a:spcAft>
                <a:spcPts val="0"/>
              </a:spcAft>
              <a:buNone/>
            </a:pPr>
            <a:r>
              <a:rPr lang="en" sz="1300">
                <a:latin typeface="Lato"/>
                <a:ea typeface="Lato"/>
                <a:cs typeface="Lato"/>
                <a:sym typeface="Lato"/>
              </a:rPr>
              <a:t>Group messaging can be done either through the global chat room or through other room which client may have created as shown in Fig.  8 below. Clients can also leave room whenever they want by clicking Leave Room button.</a:t>
            </a:r>
            <a:endParaRPr sz="1300">
              <a:latin typeface="Lato"/>
              <a:ea typeface="Lato"/>
              <a:cs typeface="Lato"/>
              <a:sym typeface="Lato"/>
            </a:endParaRPr>
          </a:p>
          <a:p>
            <a:pPr indent="0" lvl="0" marL="0" rtl="0" algn="l">
              <a:lnSpc>
                <a:spcPct val="115000"/>
              </a:lnSpc>
              <a:spcBef>
                <a:spcPts val="1600"/>
              </a:spcBef>
              <a:spcAft>
                <a:spcPts val="1600"/>
              </a:spcAft>
              <a:buNone/>
            </a:pPr>
            <a:r>
              <a:t/>
            </a:r>
            <a:endParaRPr sz="1300">
              <a:latin typeface="Lato"/>
              <a:ea typeface="Lato"/>
              <a:cs typeface="Lato"/>
              <a:sym typeface="Lato"/>
            </a:endParaRPr>
          </a:p>
        </p:txBody>
      </p:sp>
      <p:sp>
        <p:nvSpPr>
          <p:cNvPr id="236" name="Google Shape;236;p28"/>
          <p:cNvSpPr txBox="1"/>
          <p:nvPr/>
        </p:nvSpPr>
        <p:spPr>
          <a:xfrm>
            <a:off x="5114800" y="4803600"/>
            <a:ext cx="32928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Fig 8 : Group messaging through Chat Rooms</a:t>
            </a:r>
            <a:endParaRPr sz="11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4472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000000"/>
                </a:solidFill>
              </a:rPr>
              <a:t>Results : Sending and Receiving Files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2" name="Google Shape;242;p29"/>
          <p:cNvSpPr txBox="1"/>
          <p:nvPr>
            <p:ph idx="1" type="body"/>
          </p:nvPr>
        </p:nvSpPr>
        <p:spPr>
          <a:xfrm>
            <a:off x="1197125" y="1009225"/>
            <a:ext cx="7139400" cy="40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Clients can also send the files to each other by clicking on Send File button and selecting the require file. Other clients may download it and save it on their systems. This is shown in the Fig9 and Fig 10 below.</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sz="700">
              <a:solidFill>
                <a:srgbClr val="000000"/>
              </a:solidFill>
            </a:endParaRPr>
          </a:p>
          <a:p>
            <a:pPr indent="0" lvl="0" marL="0" rtl="0" algn="l">
              <a:spcBef>
                <a:spcPts val="1600"/>
              </a:spcBef>
              <a:spcAft>
                <a:spcPts val="0"/>
              </a:spcAft>
              <a:buNone/>
            </a:pPr>
            <a:r>
              <a:rPr lang="en" sz="1000">
                <a:solidFill>
                  <a:srgbClr val="000000"/>
                </a:solidFill>
              </a:rPr>
              <a:t>		 		Fig 9 : Sending Files						  Fig 10 : Downloading files</a:t>
            </a:r>
            <a:endParaRPr sz="10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43" name="Google Shape;243;p29"/>
          <p:cNvPicPr preferRelativeResize="0"/>
          <p:nvPr/>
        </p:nvPicPr>
        <p:blipFill>
          <a:blip r:embed="rId3">
            <a:alphaModFix/>
          </a:blip>
          <a:stretch>
            <a:fillRect/>
          </a:stretch>
        </p:blipFill>
        <p:spPr>
          <a:xfrm>
            <a:off x="6354575" y="1843624"/>
            <a:ext cx="2305824" cy="2816875"/>
          </a:xfrm>
          <a:prstGeom prst="rect">
            <a:avLst/>
          </a:prstGeom>
          <a:noFill/>
          <a:ln>
            <a:noFill/>
          </a:ln>
        </p:spPr>
      </p:pic>
      <p:pic>
        <p:nvPicPr>
          <p:cNvPr id="244" name="Google Shape;244;p29"/>
          <p:cNvPicPr preferRelativeResize="0"/>
          <p:nvPr/>
        </p:nvPicPr>
        <p:blipFill>
          <a:blip r:embed="rId4">
            <a:alphaModFix/>
          </a:blip>
          <a:stretch>
            <a:fillRect/>
          </a:stretch>
        </p:blipFill>
        <p:spPr>
          <a:xfrm>
            <a:off x="1140700" y="1843625"/>
            <a:ext cx="5102276" cy="2992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48" name="Shape 248"/>
        <p:cNvGrpSpPr/>
        <p:nvPr/>
      </p:nvGrpSpPr>
      <p:grpSpPr>
        <a:xfrm>
          <a:off x="0" y="0"/>
          <a:ext cx="0" cy="0"/>
          <a:chOff x="0" y="0"/>
          <a:chExt cx="0" cy="0"/>
        </a:xfrm>
      </p:grpSpPr>
      <p:sp>
        <p:nvSpPr>
          <p:cNvPr id="249" name="Google Shape;249;p30"/>
          <p:cNvSpPr txBox="1"/>
          <p:nvPr>
            <p:ph type="title"/>
          </p:nvPr>
        </p:nvSpPr>
        <p:spPr>
          <a:xfrm>
            <a:off x="1269650" y="365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Conclusions</a:t>
            </a:r>
            <a:endParaRPr b="1" sz="3000">
              <a:solidFill>
                <a:srgbClr val="000000"/>
              </a:solidFill>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350">
                <a:solidFill>
                  <a:srgbClr val="000000"/>
                </a:solidFill>
                <a:latin typeface="Arial"/>
                <a:ea typeface="Arial"/>
                <a:cs typeface="Arial"/>
                <a:sym typeface="Arial"/>
              </a:rPr>
              <a:t>In this project we have managed to build a finely structured distributed chat-server system, which is a complex combination of various structures or modules like client, server, message handlers.</a:t>
            </a:r>
            <a:endParaRPr sz="135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Char char="❖"/>
            </a:pPr>
            <a:r>
              <a:rPr lang="en" sz="1350">
                <a:solidFill>
                  <a:srgbClr val="000000"/>
                </a:solidFill>
                <a:latin typeface="Arial"/>
                <a:ea typeface="Arial"/>
                <a:cs typeface="Arial"/>
                <a:sym typeface="Arial"/>
              </a:rPr>
              <a:t>Here a Graphical User Interface has been provided through which User can control the client module.</a:t>
            </a:r>
            <a:endParaRPr sz="135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Char char="❖"/>
            </a:pPr>
            <a:r>
              <a:rPr lang="en" sz="1350">
                <a:solidFill>
                  <a:srgbClr val="000000"/>
                </a:solidFill>
                <a:latin typeface="Arial"/>
                <a:ea typeface="Arial"/>
                <a:cs typeface="Arial"/>
                <a:sym typeface="Arial"/>
              </a:rPr>
              <a:t>User can Log In, create rooms and enter a chat room of their choice. After entering, user can send text messages , audio messages or transfer files to client in the various chat group facility. </a:t>
            </a:r>
            <a:endParaRPr sz="135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Char char="❖"/>
            </a:pPr>
            <a:r>
              <a:rPr lang="en" sz="1350">
                <a:solidFill>
                  <a:srgbClr val="000000"/>
                </a:solidFill>
                <a:latin typeface="Arial"/>
                <a:ea typeface="Arial"/>
                <a:cs typeface="Arial"/>
                <a:sym typeface="Arial"/>
              </a:rPr>
              <a:t>The project can further be extended to implement audio call and video call features. In the current version of the project, there are no security features implemented.</a:t>
            </a:r>
            <a:endParaRPr sz="135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Char char="❖"/>
            </a:pPr>
            <a:r>
              <a:rPr lang="en" sz="1350">
                <a:solidFill>
                  <a:srgbClr val="000000"/>
                </a:solidFill>
                <a:latin typeface="Arial"/>
                <a:ea typeface="Arial"/>
                <a:cs typeface="Arial"/>
                <a:sym typeface="Arial"/>
              </a:rPr>
              <a:t>This can be upgraded by building an encryption of chat and key-protected chat rooms.</a:t>
            </a:r>
            <a:endParaRPr sz="15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References</a:t>
            </a:r>
            <a:endParaRPr b="1" sz="3000">
              <a:solidFill>
                <a:srgbClr val="000000"/>
              </a:solidFill>
            </a:endParaRPr>
          </a:p>
        </p:txBody>
      </p:sp>
      <p:sp>
        <p:nvSpPr>
          <p:cNvPr id="256" name="Google Shape;25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  Rolou  Lyn  R.  Maata,  Ronald  Cordova,  Balaji  Sudramurthy  and  Al-rence  Halibas,  “Design  and  Implementation  of  Client-Server  Based Application  using  Socket  Programming  in  a  Distributed  Computing Environment,”  ,Conference:  2017  IEEE  International  Conference  on Computational Intelligence and Computing Research, At India</a:t>
            </a:r>
            <a:endParaRPr>
              <a:solidFill>
                <a:srgbClr val="000000"/>
              </a:solidFill>
            </a:endParaRPr>
          </a:p>
          <a:p>
            <a:pPr indent="0" lvl="0" marL="0" rtl="0" algn="l">
              <a:spcBef>
                <a:spcPts val="1600"/>
              </a:spcBef>
              <a:spcAft>
                <a:spcPts val="1600"/>
              </a:spcAft>
              <a:buNone/>
            </a:pPr>
            <a:r>
              <a:rPr lang="en">
                <a:solidFill>
                  <a:srgbClr val="000000"/>
                </a:solidFill>
              </a:rPr>
              <a:t>[2]  Motaz  Daadoo.,  Developing  and  Implementation  of  Distributed  Chat Applications  using  WPF  and  WCF  ,  European  Journal  of  Scientific Reseach ,Vol. 143 pp. 424-440 , Jan 2017</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000000"/>
                </a:solidFill>
              </a:rPr>
              <a:t>Abstract</a:t>
            </a:r>
            <a:endParaRPr b="1" sz="3100">
              <a:solidFill>
                <a:srgbClr val="000000"/>
              </a:solidFill>
            </a:endParaRPr>
          </a:p>
        </p:txBody>
      </p:sp>
      <p:sp>
        <p:nvSpPr>
          <p:cNvPr id="142" name="Google Shape;142;p14"/>
          <p:cNvSpPr txBox="1"/>
          <p:nvPr>
            <p:ph idx="1" type="body"/>
          </p:nvPr>
        </p:nvSpPr>
        <p:spPr>
          <a:xfrm>
            <a:off x="1297500" y="1632500"/>
            <a:ext cx="7038900" cy="284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rgbClr val="000000"/>
                </a:solidFill>
              </a:rPr>
              <a:t>This document is a report of the project - 'Distributed Chat Server System'. In this presentation we present various modules used in the implementation of the project. We also explain architecture of the software and how to run the the project.</a:t>
            </a:r>
            <a:endParaRPr sz="2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277400" y="281750"/>
            <a:ext cx="7038900" cy="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Introduction</a:t>
            </a:r>
            <a:endParaRPr b="1" sz="3000">
              <a:solidFill>
                <a:srgbClr val="000000"/>
              </a:solidFill>
            </a:endParaRPr>
          </a:p>
        </p:txBody>
      </p:sp>
      <p:sp>
        <p:nvSpPr>
          <p:cNvPr id="148" name="Google Shape;148;p15"/>
          <p:cNvSpPr txBox="1"/>
          <p:nvPr>
            <p:ph idx="1" type="body"/>
          </p:nvPr>
        </p:nvSpPr>
        <p:spPr>
          <a:xfrm>
            <a:off x="933800" y="1073425"/>
            <a:ext cx="7898700" cy="387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In this project we have implemented a chat system in which users can connect to a server and join a chat room.</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The fact that this application is distributed allows us to scale up so that many users can use the application in real time.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Our project has been made in Java8.</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Our message protocol supports the transfer of arbitrary Java types over the network.</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For the purposes of the project, we implemented standard chat messages.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Our implementation is structured into three primary parts: </a:t>
            </a:r>
            <a:endParaRPr sz="1700">
              <a:solidFill>
                <a:srgbClr val="000000"/>
              </a:solidFill>
            </a:endParaRPr>
          </a:p>
          <a:p>
            <a:pPr indent="-336550" lvl="1" marL="1371600" rtl="0" algn="l">
              <a:spcBef>
                <a:spcPts val="0"/>
              </a:spcBef>
              <a:spcAft>
                <a:spcPts val="0"/>
              </a:spcAft>
              <a:buClr>
                <a:srgbClr val="000000"/>
              </a:buClr>
              <a:buSzPts val="1700"/>
              <a:buChar char="➢"/>
            </a:pPr>
            <a:r>
              <a:rPr lang="en" sz="1700">
                <a:solidFill>
                  <a:srgbClr val="000000"/>
                </a:solidFill>
              </a:rPr>
              <a:t>the client</a:t>
            </a:r>
            <a:endParaRPr sz="1700">
              <a:solidFill>
                <a:srgbClr val="000000"/>
              </a:solidFill>
            </a:endParaRPr>
          </a:p>
          <a:p>
            <a:pPr indent="-336550" lvl="1" marL="1371600" rtl="0" algn="l">
              <a:spcBef>
                <a:spcPts val="0"/>
              </a:spcBef>
              <a:spcAft>
                <a:spcPts val="0"/>
              </a:spcAft>
              <a:buClr>
                <a:srgbClr val="000000"/>
              </a:buClr>
              <a:buSzPts val="1700"/>
              <a:buChar char="➢"/>
            </a:pPr>
            <a:r>
              <a:rPr lang="en" sz="1700">
                <a:solidFill>
                  <a:srgbClr val="000000"/>
                </a:solidFill>
              </a:rPr>
              <a:t>the server</a:t>
            </a:r>
            <a:endParaRPr sz="1700">
              <a:solidFill>
                <a:srgbClr val="000000"/>
              </a:solidFill>
            </a:endParaRPr>
          </a:p>
          <a:p>
            <a:pPr indent="-336550" lvl="1" marL="1371600" rtl="0" algn="l">
              <a:spcBef>
                <a:spcPts val="0"/>
              </a:spcBef>
              <a:spcAft>
                <a:spcPts val="0"/>
              </a:spcAft>
              <a:buClr>
                <a:srgbClr val="000000"/>
              </a:buClr>
              <a:buSzPts val="1700"/>
              <a:buChar char="➢"/>
            </a:pPr>
            <a:r>
              <a:rPr lang="en" sz="1700">
                <a:solidFill>
                  <a:srgbClr val="000000"/>
                </a:solidFill>
              </a:rPr>
              <a:t>the protocol used to communicate between them.</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52" name="Shape 152"/>
        <p:cNvGrpSpPr/>
        <p:nvPr/>
      </p:nvGrpSpPr>
      <p:grpSpPr>
        <a:xfrm>
          <a:off x="0" y="0"/>
          <a:ext cx="0" cy="0"/>
          <a:chOff x="0" y="0"/>
          <a:chExt cx="0" cy="0"/>
        </a:xfrm>
      </p:grpSpPr>
      <p:sp>
        <p:nvSpPr>
          <p:cNvPr id="153" name="Google Shape;153;p16"/>
          <p:cNvSpPr txBox="1"/>
          <p:nvPr>
            <p:ph idx="1" type="body"/>
          </p:nvPr>
        </p:nvSpPr>
        <p:spPr>
          <a:xfrm>
            <a:off x="1025650" y="1056250"/>
            <a:ext cx="7883700" cy="342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Client is the structural model which would interfere with user with the GUI (Graphical User Interface).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client structure takes the message from the user, does any pre-processing that is required and sends the message to the Protocol model.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This structure handles following functions:</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establishing the connection to the server</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handling messages retrieved from the server</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passing messages from the user to the server,while keeping the user informed of all activity in the user interface.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a successful connection is established, it creates different threads for different tasks such as send, receive messages so that it can see live messages.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These messages can be of two types : </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The messages sent by the client user to the chat rooms</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the commands sent by the user or client structure.</a:t>
            </a:r>
            <a:endParaRPr sz="1400">
              <a:solidFill>
                <a:srgbClr val="000000"/>
              </a:solidFill>
            </a:endParaRPr>
          </a:p>
          <a:p>
            <a:pPr indent="0" lvl="0" marL="914400" rtl="0" algn="l">
              <a:spcBef>
                <a:spcPts val="1600"/>
              </a:spcBef>
              <a:spcAft>
                <a:spcPts val="1600"/>
              </a:spcAft>
              <a:buNone/>
            </a:pPr>
            <a:r>
              <a:t/>
            </a:r>
            <a:endParaRPr sz="1400">
              <a:solidFill>
                <a:srgbClr val="000000"/>
              </a:solidFill>
            </a:endParaRPr>
          </a:p>
        </p:txBody>
      </p:sp>
      <p:sp>
        <p:nvSpPr>
          <p:cNvPr id="154" name="Google Shape;154;p16"/>
          <p:cNvSpPr txBox="1"/>
          <p:nvPr/>
        </p:nvSpPr>
        <p:spPr>
          <a:xfrm>
            <a:off x="1297500" y="306150"/>
            <a:ext cx="69192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Software Architecture: Client</a:t>
            </a:r>
            <a:endParaRPr b="1" sz="3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1415550" y="333475"/>
            <a:ext cx="70389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Software Architecture: Server</a:t>
            </a:r>
            <a:endParaRPr b="1" sz="3000">
              <a:solidFill>
                <a:srgbClr val="000000"/>
              </a:solidFill>
            </a:endParaRPr>
          </a:p>
          <a:p>
            <a:pPr indent="0" lvl="0" marL="0" rtl="0" algn="l">
              <a:spcBef>
                <a:spcPts val="0"/>
              </a:spcBef>
              <a:spcAft>
                <a:spcPts val="0"/>
              </a:spcAft>
              <a:buNone/>
            </a:pPr>
            <a:r>
              <a:t/>
            </a:r>
            <a:endParaRPr>
              <a:solidFill>
                <a:srgbClr val="000000"/>
              </a:solidFill>
            </a:endParaRPr>
          </a:p>
        </p:txBody>
      </p:sp>
      <p:sp>
        <p:nvSpPr>
          <p:cNvPr id="160" name="Google Shape;160;p17"/>
          <p:cNvSpPr txBox="1"/>
          <p:nvPr>
            <p:ph idx="1" type="body"/>
          </p:nvPr>
        </p:nvSpPr>
        <p:spPr>
          <a:xfrm>
            <a:off x="1297500" y="1058575"/>
            <a:ext cx="7275000" cy="401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Server is the back-end structural model, which would process the transmission of messages.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contains following:</a:t>
            </a:r>
            <a:endParaRPr sz="1400">
              <a:solidFill>
                <a:srgbClr val="000000"/>
              </a:solidFill>
            </a:endParaRPr>
          </a:p>
          <a:p>
            <a:pPr indent="-323850" lvl="1" marL="914400" rtl="0" algn="l">
              <a:spcBef>
                <a:spcPts val="0"/>
              </a:spcBef>
              <a:spcAft>
                <a:spcPts val="0"/>
              </a:spcAft>
              <a:buClr>
                <a:srgbClr val="000000"/>
              </a:buClr>
              <a:buSzPts val="1500"/>
              <a:buChar char="➢"/>
            </a:pPr>
            <a:r>
              <a:rPr lang="en" sz="1400">
                <a:solidFill>
                  <a:srgbClr val="000000"/>
                </a:solidFill>
              </a:rPr>
              <a:t> </a:t>
            </a:r>
            <a:r>
              <a:rPr lang="en" sz="1200">
                <a:solidFill>
                  <a:srgbClr val="000000"/>
                </a:solidFill>
              </a:rPr>
              <a:t>the metadata</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dictionaries of clients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clients' names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IP addresses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dictionaries of chat rooms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n</a:t>
            </a:r>
            <a:r>
              <a:rPr lang="en" sz="1200">
                <a:solidFill>
                  <a:srgbClr val="000000"/>
                </a:solidFill>
              </a:rPr>
              <a:t>ames </a:t>
            </a:r>
            <a:r>
              <a:rPr lang="en" sz="1200">
                <a:solidFill>
                  <a:srgbClr val="000000"/>
                </a:solidFill>
              </a:rPr>
              <a:t> and </a:t>
            </a:r>
            <a:r>
              <a:rPr lang="en" sz="1200">
                <a:solidFill>
                  <a:srgbClr val="000000"/>
                </a:solidFill>
              </a:rPr>
              <a:t>clients in that chat room. </a:t>
            </a:r>
            <a:endParaRPr sz="12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a client connects to the server, the server creates a new thread that continuously keeps on listening to the client for new messages.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a new message is received from a client, the thread created redirects the message to the target client or chat room.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a command is received by the server, it will offload the handling of that command to a message handler much in the same way that clients handle their messages.</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4" name="Shape 164"/>
        <p:cNvGrpSpPr/>
        <p:nvPr/>
      </p:nvGrpSpPr>
      <p:grpSpPr>
        <a:xfrm>
          <a:off x="0" y="0"/>
          <a:ext cx="0" cy="0"/>
          <a:chOff x="0" y="0"/>
          <a:chExt cx="0" cy="0"/>
        </a:xfrm>
      </p:grpSpPr>
      <p:sp>
        <p:nvSpPr>
          <p:cNvPr id="165" name="Google Shape;165;p18"/>
          <p:cNvSpPr txBox="1"/>
          <p:nvPr>
            <p:ph type="title"/>
          </p:nvPr>
        </p:nvSpPr>
        <p:spPr>
          <a:xfrm>
            <a:off x="1249025" y="320525"/>
            <a:ext cx="7038900" cy="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Software Architecture: Protocol</a:t>
            </a:r>
            <a:endParaRPr b="1" sz="30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sz="3000">
              <a:solidFill>
                <a:srgbClr val="000000"/>
              </a:solidFill>
            </a:endParaRPr>
          </a:p>
        </p:txBody>
      </p:sp>
      <p:sp>
        <p:nvSpPr>
          <p:cNvPr id="166" name="Google Shape;166;p18"/>
          <p:cNvSpPr txBox="1"/>
          <p:nvPr>
            <p:ph idx="1" type="body"/>
          </p:nvPr>
        </p:nvSpPr>
        <p:spPr>
          <a:xfrm>
            <a:off x="1065975" y="1155425"/>
            <a:ext cx="7096500" cy="414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Protocol is the structure that is shared between both client and server.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This has to deal with:</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structure of messages</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encryption and decryption of messages</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types of messages</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the methods by which client and server can handle the messages.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As discussed, there are two types of messages that could be sent or received. </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One is the communication messages</a:t>
            </a:r>
            <a:endParaRPr sz="1400">
              <a:solidFill>
                <a:srgbClr val="000000"/>
              </a:solidFill>
            </a:endParaRPr>
          </a:p>
          <a:p>
            <a:pPr indent="-317500" lvl="1" marL="1371600" rtl="0" algn="l">
              <a:spcBef>
                <a:spcPts val="0"/>
              </a:spcBef>
              <a:spcAft>
                <a:spcPts val="0"/>
              </a:spcAft>
              <a:buClr>
                <a:srgbClr val="000000"/>
              </a:buClr>
              <a:buSzPts val="1400"/>
              <a:buChar char="➢"/>
            </a:pPr>
            <a:r>
              <a:rPr lang="en" sz="1400">
                <a:solidFill>
                  <a:srgbClr val="000000"/>
                </a:solidFill>
              </a:rPr>
              <a:t>Other is the command messages</a:t>
            </a:r>
            <a:r>
              <a:rPr lang="en" sz="1400">
                <a:solidFill>
                  <a:srgbClr val="000000"/>
                </a:solidFill>
              </a:rPr>
              <a: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Communication messages can simply be directly passed to clients, which will be received by the message handlers at clients.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However, commands will be handled by the message handler in the protocol.</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Software Architecture</a:t>
            </a:r>
            <a:endParaRPr b="1" sz="3000">
              <a:solidFill>
                <a:srgbClr val="000000"/>
              </a:solidFill>
            </a:endParaRPr>
          </a:p>
        </p:txBody>
      </p:sp>
      <p:sp>
        <p:nvSpPr>
          <p:cNvPr id="172" name="Google Shape;172;p19"/>
          <p:cNvSpPr txBox="1"/>
          <p:nvPr>
            <p:ph idx="1" type="body"/>
          </p:nvPr>
        </p:nvSpPr>
        <p:spPr>
          <a:xfrm>
            <a:off x="1365800" y="4533250"/>
            <a:ext cx="5419500" cy="479400"/>
          </a:xfrm>
          <a:prstGeom prst="rect">
            <a:avLst/>
          </a:prstGeom>
        </p:spPr>
        <p:txBody>
          <a:bodyPr anchorCtr="0" anchor="t" bIns="91425" lIns="91425" spcFirstLastPara="1" rIns="91425" wrap="square" tIns="91425">
            <a:noAutofit/>
          </a:bodyPr>
          <a:lstStyle/>
          <a:p>
            <a:pPr indent="0" lvl="0" marL="914400" rtl="0" algn="l">
              <a:spcBef>
                <a:spcPts val="0"/>
              </a:spcBef>
              <a:spcAft>
                <a:spcPts val="1600"/>
              </a:spcAft>
              <a:buNone/>
            </a:pPr>
            <a:r>
              <a:rPr lang="en">
                <a:solidFill>
                  <a:srgbClr val="000000"/>
                </a:solidFill>
              </a:rPr>
              <a:t>   Fig 1: Distributed Chat Server Project Architecture</a:t>
            </a:r>
            <a:endParaRPr>
              <a:solidFill>
                <a:srgbClr val="000000"/>
              </a:solidFill>
            </a:endParaRPr>
          </a:p>
        </p:txBody>
      </p:sp>
      <p:pic>
        <p:nvPicPr>
          <p:cNvPr id="173" name="Google Shape;173;p19"/>
          <p:cNvPicPr preferRelativeResize="0"/>
          <p:nvPr/>
        </p:nvPicPr>
        <p:blipFill>
          <a:blip r:embed="rId3">
            <a:alphaModFix/>
          </a:blip>
          <a:stretch>
            <a:fillRect/>
          </a:stretch>
        </p:blipFill>
        <p:spPr>
          <a:xfrm>
            <a:off x="1699600" y="1206500"/>
            <a:ext cx="5419376" cy="328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1222000" y="344500"/>
            <a:ext cx="7186500" cy="9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Implementation: One to One Messaging</a:t>
            </a:r>
            <a:endParaRPr b="1" sz="3000">
              <a:solidFill>
                <a:srgbClr val="000000"/>
              </a:solidFill>
            </a:endParaRPr>
          </a:p>
        </p:txBody>
      </p:sp>
      <p:sp>
        <p:nvSpPr>
          <p:cNvPr id="179" name="Google Shape;179;p20"/>
          <p:cNvSpPr txBox="1"/>
          <p:nvPr>
            <p:ph idx="1" type="body"/>
          </p:nvPr>
        </p:nvSpPr>
        <p:spPr>
          <a:xfrm>
            <a:off x="1058525" y="1811400"/>
            <a:ext cx="7148700" cy="2937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The project implements peer-to-peer architecture where two clients send and receive message to each other through a server.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At first , first client sends the message to server with the room id , then the server further sends this message to second client which has this room id.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This implementation of One to One messaging is just the special type of group messaging when there are only 2 members in the chat room.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Also , this implementation did not require any central server.</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294800" cy="10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Implementation: Group Messaging</a:t>
            </a:r>
            <a:endParaRPr b="1" sz="3000">
              <a:solidFill>
                <a:srgbClr val="000000"/>
              </a:solidFill>
            </a:endParaRPr>
          </a:p>
          <a:p>
            <a:pPr indent="0" lvl="0" marL="0" rtl="0" algn="l">
              <a:spcBef>
                <a:spcPts val="0"/>
              </a:spcBef>
              <a:spcAft>
                <a:spcPts val="0"/>
              </a:spcAft>
              <a:buNone/>
            </a:pPr>
            <a:r>
              <a:t/>
            </a:r>
            <a:endParaRPr sz="4600">
              <a:solidFill>
                <a:srgbClr val="000000"/>
              </a:solidFill>
            </a:endParaRPr>
          </a:p>
        </p:txBody>
      </p:sp>
      <p:sp>
        <p:nvSpPr>
          <p:cNvPr id="185" name="Google Shape;185;p21"/>
          <p:cNvSpPr txBox="1"/>
          <p:nvPr>
            <p:ph idx="1" type="body"/>
          </p:nvPr>
        </p:nvSpPr>
        <p:spPr>
          <a:xfrm>
            <a:off x="1177800" y="1423650"/>
            <a:ext cx="7193400" cy="305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Multiple servers can be created with this application , each of them having their own set of clients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Each client can create various room(s) with an specific id and other clients on that server can join those chat rooms through that id .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Whenever a client creates a room with an id , it creates a thread , all those clients who have joined this room id keep listening to this thread from the server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 A global room is where all the clients in a server interact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 This is the default thread created when the server is allotted a port .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Thus this implementation does not require central server and all the messages are synchronised.</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