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Lato" panose="020B0604020202020204" charset="0"/>
      <p:regular r:id="rId23"/>
      <p:bold r:id="rId24"/>
      <p:italic r:id="rId25"/>
      <p:boldItalic r:id="rId26"/>
    </p:embeddedFont>
    <p:embeddedFont>
      <p:font typeface="Montserrat"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64227611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21502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6f340299a5_2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6f340299a5_2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8047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753dc78b5d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753dc78b5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5702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753dc78b5d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753dc78b5d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24877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753dc78b5d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753dc78b5d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18854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753dc78b5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753dc78b5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28160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53dc78b5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753dc78b5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9323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53dc78b5d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753dc78b5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22651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6f340299a5_2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6f340299a5_2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38707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753dc78b5d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753dc78b5d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40962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6f340299a5_2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6f340299a5_2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934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6f340299a5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6f340299a5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60745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753dc78b5d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753dc78b5d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5973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6f340299a5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6f340299a5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7840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f340299a5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f340299a5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571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6f340299a5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6f340299a5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2375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6f340299a5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6f340299a5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7426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6f340299a5_2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6f340299a5_2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7140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6f340299a5_2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6f340299a5_2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25960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6f340299a5_2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6f340299a5_2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498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33"/>
        <p:cNvGrpSpPr/>
        <p:nvPr/>
      </p:nvGrpSpPr>
      <p:grpSpPr>
        <a:xfrm>
          <a:off x="0" y="0"/>
          <a:ext cx="0" cy="0"/>
          <a:chOff x="0" y="0"/>
          <a:chExt cx="0" cy="0"/>
        </a:xfrm>
      </p:grpSpPr>
      <p:sp>
        <p:nvSpPr>
          <p:cNvPr id="134" name="Google Shape;134;p13"/>
          <p:cNvSpPr txBox="1">
            <a:spLocks noGrp="1"/>
          </p:cNvSpPr>
          <p:nvPr>
            <p:ph type="subTitle" idx="1"/>
          </p:nvPr>
        </p:nvSpPr>
        <p:spPr>
          <a:xfrm>
            <a:off x="5083950" y="3124425"/>
            <a:ext cx="3470700" cy="13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000000"/>
                </a:solidFill>
              </a:rPr>
              <a:t>Submitted By :-</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Ishan Arora (IIT2017501)</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Vikrant Singh (IIT2017502)</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Srikar Anand (IIT2017504)</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Akshay Gupta(IIT2017505)</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Naman Deept (IIT2017507)</a:t>
            </a:r>
            <a:endParaRPr sz="1400">
              <a:solidFill>
                <a:srgbClr val="000000"/>
              </a:solidFill>
            </a:endParaRPr>
          </a:p>
        </p:txBody>
      </p:sp>
      <p:sp>
        <p:nvSpPr>
          <p:cNvPr id="135" name="Google Shape;135;p13"/>
          <p:cNvSpPr txBox="1"/>
          <p:nvPr/>
        </p:nvSpPr>
        <p:spPr>
          <a:xfrm>
            <a:off x="3241100" y="541600"/>
            <a:ext cx="5629500" cy="184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t>Forecasting Energy Trading Prices Using Time Series Models</a:t>
            </a:r>
            <a:endParaRPr sz="4000" b="1"/>
          </a:p>
        </p:txBody>
      </p:sp>
      <p:sp>
        <p:nvSpPr>
          <p:cNvPr id="136" name="Google Shape;136;p13"/>
          <p:cNvSpPr txBox="1"/>
          <p:nvPr/>
        </p:nvSpPr>
        <p:spPr>
          <a:xfrm>
            <a:off x="432825" y="3879625"/>
            <a:ext cx="2919000" cy="57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Submitted To:-</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Dr. Pavan Chakraborty</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a:solidFill>
                  <a:srgbClr val="000000"/>
                </a:solidFill>
              </a:rPr>
              <a:t>ARIMA MODEL (Auto-Regressive Integrated Moving Averages):</a:t>
            </a:r>
            <a:endParaRPr b="1" u="sng">
              <a:solidFill>
                <a:srgbClr val="000000"/>
              </a:solidFill>
            </a:endParaRPr>
          </a:p>
        </p:txBody>
      </p:sp>
      <p:sp>
        <p:nvSpPr>
          <p:cNvPr id="190" name="Google Shape;190;p22"/>
          <p:cNvSpPr txBox="1">
            <a:spLocks noGrp="1"/>
          </p:cNvSpPr>
          <p:nvPr>
            <p:ph type="body" idx="1"/>
          </p:nvPr>
        </p:nvSpPr>
        <p:spPr>
          <a:xfrm>
            <a:off x="935763" y="1669788"/>
            <a:ext cx="7038900" cy="2911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sz="1800">
                <a:solidFill>
                  <a:srgbClr val="000000"/>
                </a:solidFill>
              </a:rPr>
              <a:t>The ARIMA model is a generalised form of ARMA model since our model is non-stationary i.e value of mean and variances is not same at every instant. </a:t>
            </a:r>
            <a:endParaRPr sz="1800">
              <a:solidFill>
                <a:srgbClr val="000000"/>
              </a:solidFill>
            </a:endParaRPr>
          </a:p>
          <a:p>
            <a:pPr marL="457200" lvl="0" indent="-342900" algn="l" rtl="0">
              <a:spcBef>
                <a:spcPts val="0"/>
              </a:spcBef>
              <a:spcAft>
                <a:spcPts val="0"/>
              </a:spcAft>
              <a:buClr>
                <a:srgbClr val="000000"/>
              </a:buClr>
              <a:buSzPts val="1800"/>
              <a:buChar char="●"/>
            </a:pPr>
            <a:r>
              <a:rPr lang="en" sz="1800">
                <a:solidFill>
                  <a:srgbClr val="000000"/>
                </a:solidFill>
              </a:rPr>
              <a:t>It is a triple (p,d,q) these values need to be specified. </a:t>
            </a:r>
            <a:endParaRPr sz="1800">
              <a:solidFill>
                <a:srgbClr val="000000"/>
              </a:solidFill>
            </a:endParaRPr>
          </a:p>
          <a:p>
            <a:pPr marL="457200" lvl="0" indent="-342900" algn="l" rtl="0">
              <a:spcBef>
                <a:spcPts val="0"/>
              </a:spcBef>
              <a:spcAft>
                <a:spcPts val="0"/>
              </a:spcAft>
              <a:buClr>
                <a:srgbClr val="000000"/>
              </a:buClr>
              <a:buSzPts val="1800"/>
              <a:buChar char="●"/>
            </a:pPr>
            <a:r>
              <a:rPr lang="en" sz="1800">
                <a:solidFill>
                  <a:srgbClr val="000000"/>
                </a:solidFill>
              </a:rPr>
              <a:t>ARMA model is a combination of AR(auto regression) and MA(moving Averages). The model is generalised and thus is best suited for this kind of problem.</a:t>
            </a:r>
            <a:endParaRPr sz="1800">
              <a:solidFill>
                <a:srgbClr val="000000"/>
              </a:solidFill>
            </a:endParaRPr>
          </a:p>
          <a:p>
            <a:pPr marL="457200" lvl="0" indent="-342900" algn="l" rtl="0">
              <a:spcBef>
                <a:spcPts val="0"/>
              </a:spcBef>
              <a:spcAft>
                <a:spcPts val="0"/>
              </a:spcAft>
              <a:buClr>
                <a:srgbClr val="000000"/>
              </a:buClr>
              <a:buSzPts val="1800"/>
              <a:buChar char="●"/>
            </a:pPr>
            <a:r>
              <a:rPr lang="en" sz="1800">
                <a:solidFill>
                  <a:srgbClr val="000000"/>
                </a:solidFill>
              </a:rPr>
              <a:t>The mathematical equation is given as: </a:t>
            </a:r>
            <a:endParaRPr sz="1800">
              <a:solidFill>
                <a:srgbClr val="000000"/>
              </a:solidFill>
            </a:endParaRPr>
          </a:p>
          <a:p>
            <a:pPr marL="457200" lvl="0" indent="0" algn="l" rtl="0">
              <a:spcBef>
                <a:spcPts val="1600"/>
              </a:spcBef>
              <a:spcAft>
                <a:spcPts val="0"/>
              </a:spcAft>
              <a:buNone/>
            </a:pPr>
            <a:endParaRPr sz="1800">
              <a:solidFill>
                <a:srgbClr val="000000"/>
              </a:solidFill>
            </a:endParaRPr>
          </a:p>
          <a:p>
            <a:pPr marL="457200" lvl="0" indent="0" algn="l" rtl="0">
              <a:spcBef>
                <a:spcPts val="1600"/>
              </a:spcBef>
              <a:spcAft>
                <a:spcPts val="1600"/>
              </a:spcAft>
              <a:buNone/>
            </a:pPr>
            <a:endParaRPr sz="1800">
              <a:solidFill>
                <a:srgbClr val="000000"/>
              </a:solidFill>
            </a:endParaRPr>
          </a:p>
        </p:txBody>
      </p:sp>
      <p:pic>
        <p:nvPicPr>
          <p:cNvPr id="191" name="Google Shape;191;p22"/>
          <p:cNvPicPr preferRelativeResize="0"/>
          <p:nvPr/>
        </p:nvPicPr>
        <p:blipFill>
          <a:blip r:embed="rId3">
            <a:alphaModFix/>
          </a:blip>
          <a:stretch>
            <a:fillRect/>
          </a:stretch>
        </p:blipFill>
        <p:spPr>
          <a:xfrm>
            <a:off x="1960375" y="4236075"/>
            <a:ext cx="5223250" cy="569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12377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a:solidFill>
                  <a:srgbClr val="000000"/>
                </a:solidFill>
              </a:rPr>
              <a:t>LSTM Models (Long -Short Term Memory):</a:t>
            </a:r>
            <a:endParaRPr b="1" u="sng">
              <a:solidFill>
                <a:srgbClr val="000000"/>
              </a:solidFill>
            </a:endParaRPr>
          </a:p>
        </p:txBody>
      </p:sp>
      <p:sp>
        <p:nvSpPr>
          <p:cNvPr id="197" name="Google Shape;197;p23"/>
          <p:cNvSpPr txBox="1">
            <a:spLocks noGrp="1"/>
          </p:cNvSpPr>
          <p:nvPr>
            <p:ph type="body" idx="1"/>
          </p:nvPr>
        </p:nvSpPr>
        <p:spPr>
          <a:xfrm>
            <a:off x="1237700" y="1390175"/>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000000"/>
                </a:solidFill>
              </a:rPr>
              <a:t>Working : </a:t>
            </a:r>
            <a:endParaRPr sz="1800">
              <a:solidFill>
                <a:srgbClr val="000000"/>
              </a:solidFill>
            </a:endParaRPr>
          </a:p>
          <a:p>
            <a:pPr marL="0" lvl="0" indent="0" algn="l" rtl="0">
              <a:spcBef>
                <a:spcPts val="1600"/>
              </a:spcBef>
              <a:spcAft>
                <a:spcPts val="0"/>
              </a:spcAft>
              <a:buNone/>
            </a:pPr>
            <a:r>
              <a:rPr lang="en" sz="1700">
                <a:solidFill>
                  <a:srgbClr val="000000"/>
                </a:solidFill>
              </a:rPr>
              <a:t>LSTM Models are the special kind of neural networks with the capability of learning long term dependencies. Architecture of LSTM unit consists of the cell and the three gates which are input gate, output gate, and forget gate. The job of cell is to remember the values over the arbitrary intervals of the time while the job of the gates is to regulate and control the flow of data and information from in and out of the cell. </a:t>
            </a:r>
            <a:endParaRPr sz="1700">
              <a:solidFill>
                <a:srgbClr val="000000"/>
              </a:solidFill>
            </a:endParaRPr>
          </a:p>
          <a:p>
            <a:pPr marL="0" lvl="0" indent="0" algn="l" rtl="0">
              <a:spcBef>
                <a:spcPts val="1600"/>
              </a:spcBef>
              <a:spcAft>
                <a:spcPts val="1600"/>
              </a:spcAft>
              <a:buNone/>
            </a:pPr>
            <a:r>
              <a:rPr lang="en" sz="1700">
                <a:solidFill>
                  <a:srgbClr val="000000"/>
                </a:solidFill>
              </a:rPr>
              <a:t>The cell keeps track of the dependencies between the elements of the input system.</a:t>
            </a:r>
            <a:endParaRPr sz="17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201"/>
        <p:cNvGrpSpPr/>
        <p:nvPr/>
      </p:nvGrpSpPr>
      <p:grpSpPr>
        <a:xfrm>
          <a:off x="0" y="0"/>
          <a:ext cx="0" cy="0"/>
          <a:chOff x="0" y="0"/>
          <a:chExt cx="0" cy="0"/>
        </a:xfrm>
      </p:grpSpPr>
      <p:sp>
        <p:nvSpPr>
          <p:cNvPr id="202" name="Google Shape;202;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LSTM contd.</a:t>
            </a:r>
            <a:endParaRPr>
              <a:solidFill>
                <a:srgbClr val="000000"/>
              </a:solidFill>
            </a:endParaRPr>
          </a:p>
        </p:txBody>
      </p:sp>
      <p:sp>
        <p:nvSpPr>
          <p:cNvPr id="203" name="Google Shape;203;p24"/>
          <p:cNvSpPr txBox="1">
            <a:spLocks noGrp="1"/>
          </p:cNvSpPr>
          <p:nvPr>
            <p:ph type="body" idx="1"/>
          </p:nvPr>
        </p:nvSpPr>
        <p:spPr>
          <a:xfrm>
            <a:off x="1297500" y="13078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000000"/>
              </a:solidFill>
            </a:endParaRPr>
          </a:p>
          <a:p>
            <a:pPr marL="0" lvl="0" indent="0" algn="l" rtl="0">
              <a:spcBef>
                <a:spcPts val="1600"/>
              </a:spcBef>
              <a:spcAft>
                <a:spcPts val="1600"/>
              </a:spcAft>
              <a:buNone/>
            </a:pPr>
            <a:endParaRPr/>
          </a:p>
        </p:txBody>
      </p:sp>
      <p:pic>
        <p:nvPicPr>
          <p:cNvPr id="204" name="Google Shape;204;p24"/>
          <p:cNvPicPr preferRelativeResize="0"/>
          <p:nvPr/>
        </p:nvPicPr>
        <p:blipFill>
          <a:blip r:embed="rId3">
            <a:alphaModFix/>
          </a:blip>
          <a:stretch>
            <a:fillRect/>
          </a:stretch>
        </p:blipFill>
        <p:spPr>
          <a:xfrm>
            <a:off x="2400325" y="973749"/>
            <a:ext cx="4343350" cy="3734601"/>
          </a:xfrm>
          <a:prstGeom prst="rect">
            <a:avLst/>
          </a:prstGeom>
          <a:noFill/>
          <a:ln>
            <a:noFill/>
          </a:ln>
        </p:spPr>
      </p:pic>
      <p:sp>
        <p:nvSpPr>
          <p:cNvPr id="205" name="Google Shape;205;p24"/>
          <p:cNvSpPr txBox="1"/>
          <p:nvPr/>
        </p:nvSpPr>
        <p:spPr>
          <a:xfrm>
            <a:off x="2810450" y="4708350"/>
            <a:ext cx="4367700" cy="27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Figure 1: Common LSTM unit architecture</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09"/>
        <p:cNvGrpSpPr/>
        <p:nvPr/>
      </p:nvGrpSpPr>
      <p:grpSpPr>
        <a:xfrm>
          <a:off x="0" y="0"/>
          <a:ext cx="0" cy="0"/>
          <a:chOff x="0" y="0"/>
          <a:chExt cx="0" cy="0"/>
        </a:xfrm>
      </p:grpSpPr>
      <p:sp>
        <p:nvSpPr>
          <p:cNvPr id="210" name="Google Shape;210;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a:solidFill>
                  <a:srgbClr val="000000"/>
                </a:solidFill>
              </a:rPr>
              <a:t>Hidden Markov Model (HMM)</a:t>
            </a:r>
            <a:endParaRPr b="1" u="sng">
              <a:solidFill>
                <a:srgbClr val="000000"/>
              </a:solidFill>
            </a:endParaRPr>
          </a:p>
        </p:txBody>
      </p:sp>
      <p:sp>
        <p:nvSpPr>
          <p:cNvPr id="211" name="Google Shape;211;p25"/>
          <p:cNvSpPr txBox="1">
            <a:spLocks noGrp="1"/>
          </p:cNvSpPr>
          <p:nvPr>
            <p:ph type="body" idx="1"/>
          </p:nvPr>
        </p:nvSpPr>
        <p:spPr>
          <a:xfrm>
            <a:off x="1297500" y="1015475"/>
            <a:ext cx="7038900" cy="16668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000000"/>
              </a:buClr>
              <a:buSzPts val="1500"/>
              <a:buChar char="●"/>
            </a:pPr>
            <a:r>
              <a:rPr lang="en" sz="1500">
                <a:solidFill>
                  <a:srgbClr val="000000"/>
                </a:solidFill>
              </a:rPr>
              <a:t>HMM is a statistical generative model which considers the system being transitioned in certain number of states. The model assumes that the state is can not directly observed, but the dynamics or the output of the state can be observed.</a:t>
            </a:r>
            <a:endParaRPr sz="1500">
              <a:solidFill>
                <a:srgbClr val="000000"/>
              </a:solidFill>
            </a:endParaRPr>
          </a:p>
          <a:p>
            <a:pPr marL="457200" lvl="0" indent="-323850" algn="l" rtl="0">
              <a:spcBef>
                <a:spcPts val="0"/>
              </a:spcBef>
              <a:spcAft>
                <a:spcPts val="0"/>
              </a:spcAft>
              <a:buClr>
                <a:srgbClr val="000000"/>
              </a:buClr>
              <a:buSzPts val="1500"/>
              <a:buChar char="●"/>
            </a:pPr>
            <a:r>
              <a:rPr lang="en" sz="1500">
                <a:solidFill>
                  <a:srgbClr val="000000"/>
                </a:solidFill>
              </a:rPr>
              <a:t>HMM Assumes current state independence.</a:t>
            </a:r>
            <a:endParaRPr sz="1500">
              <a:solidFill>
                <a:srgbClr val="000000"/>
              </a:solidFill>
            </a:endParaRPr>
          </a:p>
          <a:p>
            <a:pPr marL="457200" lvl="0" indent="-323850" algn="l" rtl="0">
              <a:spcBef>
                <a:spcPts val="0"/>
              </a:spcBef>
              <a:spcAft>
                <a:spcPts val="0"/>
              </a:spcAft>
              <a:buClr>
                <a:srgbClr val="000000"/>
              </a:buClr>
              <a:buSzPts val="1500"/>
              <a:buChar char="●"/>
            </a:pPr>
            <a:r>
              <a:rPr lang="en" sz="1500">
                <a:solidFill>
                  <a:srgbClr val="000000"/>
                </a:solidFill>
              </a:rPr>
              <a:t>The structure of the chain is  given by :</a:t>
            </a:r>
            <a:endParaRPr sz="1500">
              <a:solidFill>
                <a:srgbClr val="000000"/>
              </a:solidFill>
            </a:endParaRPr>
          </a:p>
          <a:p>
            <a:pPr marL="457200" lvl="0" indent="0" algn="l" rtl="0">
              <a:spcBef>
                <a:spcPts val="1600"/>
              </a:spcBef>
              <a:spcAft>
                <a:spcPts val="1600"/>
              </a:spcAft>
              <a:buNone/>
            </a:pPr>
            <a:endParaRPr>
              <a:solidFill>
                <a:srgbClr val="000000"/>
              </a:solidFill>
            </a:endParaRPr>
          </a:p>
        </p:txBody>
      </p:sp>
      <p:pic>
        <p:nvPicPr>
          <p:cNvPr id="212" name="Google Shape;212;p25"/>
          <p:cNvPicPr preferRelativeResize="0"/>
          <p:nvPr/>
        </p:nvPicPr>
        <p:blipFill>
          <a:blip r:embed="rId3">
            <a:alphaModFix/>
          </a:blip>
          <a:stretch>
            <a:fillRect/>
          </a:stretch>
        </p:blipFill>
        <p:spPr>
          <a:xfrm>
            <a:off x="2067057" y="2765525"/>
            <a:ext cx="4849818" cy="1978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216"/>
        <p:cNvGrpSpPr/>
        <p:nvPr/>
      </p:nvGrpSpPr>
      <p:grpSpPr>
        <a:xfrm>
          <a:off x="0" y="0"/>
          <a:ext cx="0" cy="0"/>
          <a:chOff x="0" y="0"/>
          <a:chExt cx="0" cy="0"/>
        </a:xfrm>
      </p:grpSpPr>
      <p:sp>
        <p:nvSpPr>
          <p:cNvPr id="217" name="Google Shape;217;p26"/>
          <p:cNvSpPr txBox="1">
            <a:spLocks noGrp="1"/>
          </p:cNvSpPr>
          <p:nvPr>
            <p:ph type="title"/>
          </p:nvPr>
        </p:nvSpPr>
        <p:spPr>
          <a:xfrm>
            <a:off x="1297500" y="162675"/>
            <a:ext cx="7038900" cy="131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a:solidFill>
                  <a:srgbClr val="000000"/>
                </a:solidFill>
              </a:rPr>
              <a:t>Experimental Data and Results:</a:t>
            </a:r>
            <a:endParaRPr b="1" u="sng">
              <a:solidFill>
                <a:srgbClr val="000000"/>
              </a:solidFill>
            </a:endParaRPr>
          </a:p>
          <a:p>
            <a:pPr marL="0" lvl="0" indent="0" algn="l" rtl="0">
              <a:spcBef>
                <a:spcPts val="0"/>
              </a:spcBef>
              <a:spcAft>
                <a:spcPts val="0"/>
              </a:spcAft>
              <a:buNone/>
            </a:pPr>
            <a:endParaRPr sz="1200">
              <a:solidFill>
                <a:srgbClr val="000000"/>
              </a:solidFill>
            </a:endParaRPr>
          </a:p>
          <a:p>
            <a:pPr marL="0" lvl="0" indent="0" algn="l" rtl="0">
              <a:spcBef>
                <a:spcPts val="0"/>
              </a:spcBef>
              <a:spcAft>
                <a:spcPts val="0"/>
              </a:spcAft>
              <a:buNone/>
            </a:pPr>
            <a:r>
              <a:rPr lang="en" u="sng">
                <a:solidFill>
                  <a:srgbClr val="000000"/>
                </a:solidFill>
              </a:rPr>
              <a:t>Results obtained using ARIMA:</a:t>
            </a:r>
            <a:endParaRPr u="sng">
              <a:solidFill>
                <a:srgbClr val="000000"/>
              </a:solidFill>
            </a:endParaRPr>
          </a:p>
        </p:txBody>
      </p:sp>
      <p:pic>
        <p:nvPicPr>
          <p:cNvPr id="218" name="Google Shape;218;p26"/>
          <p:cNvPicPr preferRelativeResize="0"/>
          <p:nvPr/>
        </p:nvPicPr>
        <p:blipFill>
          <a:blip r:embed="rId3">
            <a:alphaModFix/>
          </a:blip>
          <a:stretch>
            <a:fillRect/>
          </a:stretch>
        </p:blipFill>
        <p:spPr>
          <a:xfrm>
            <a:off x="501275" y="1299288"/>
            <a:ext cx="3621550" cy="2664025"/>
          </a:xfrm>
          <a:prstGeom prst="rect">
            <a:avLst/>
          </a:prstGeom>
          <a:noFill/>
          <a:ln>
            <a:noFill/>
          </a:ln>
        </p:spPr>
      </p:pic>
      <p:pic>
        <p:nvPicPr>
          <p:cNvPr id="219" name="Google Shape;219;p26"/>
          <p:cNvPicPr preferRelativeResize="0"/>
          <p:nvPr/>
        </p:nvPicPr>
        <p:blipFill>
          <a:blip r:embed="rId4">
            <a:alphaModFix/>
          </a:blip>
          <a:stretch>
            <a:fillRect/>
          </a:stretch>
        </p:blipFill>
        <p:spPr>
          <a:xfrm>
            <a:off x="4749388" y="1299300"/>
            <a:ext cx="4072382" cy="2664025"/>
          </a:xfrm>
          <a:prstGeom prst="rect">
            <a:avLst/>
          </a:prstGeom>
          <a:noFill/>
          <a:ln>
            <a:noFill/>
          </a:ln>
        </p:spPr>
      </p:pic>
      <p:sp>
        <p:nvSpPr>
          <p:cNvPr id="220" name="Google Shape;220;p26"/>
          <p:cNvSpPr txBox="1"/>
          <p:nvPr/>
        </p:nvSpPr>
        <p:spPr>
          <a:xfrm>
            <a:off x="501250" y="4040475"/>
            <a:ext cx="3621600" cy="87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Lato"/>
                <a:ea typeface="Lato"/>
                <a:cs typeface="Lato"/>
                <a:sym typeface="Lato"/>
              </a:rPr>
              <a:t>Figure 2 : Graph of actual vs predicted training prices using different methods (X axis: date in year and Y axis: price in $ per megawatt)</a:t>
            </a:r>
            <a:endParaRPr sz="1200">
              <a:latin typeface="Lato"/>
              <a:ea typeface="Lato"/>
              <a:cs typeface="Lato"/>
              <a:sym typeface="Lato"/>
            </a:endParaRPr>
          </a:p>
        </p:txBody>
      </p:sp>
      <p:sp>
        <p:nvSpPr>
          <p:cNvPr id="221" name="Google Shape;221;p26"/>
          <p:cNvSpPr txBox="1"/>
          <p:nvPr/>
        </p:nvSpPr>
        <p:spPr>
          <a:xfrm>
            <a:off x="4749338" y="4040475"/>
            <a:ext cx="4072500" cy="57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Lato"/>
                <a:ea typeface="Lato"/>
                <a:cs typeface="Lato"/>
                <a:sym typeface="Lato"/>
              </a:rPr>
              <a:t>Figure 3 : Graph of actual training prices vs predicted training prices (X axis: date in year and Y axis: price in $ per megawatt)</a:t>
            </a:r>
            <a:endParaRPr sz="1200">
              <a:latin typeface="Lato"/>
              <a:ea typeface="Lato"/>
              <a:cs typeface="Lato"/>
              <a:sym typeface="Lato"/>
            </a:endParaRPr>
          </a:p>
        </p:txBody>
      </p:sp>
      <p:sp>
        <p:nvSpPr>
          <p:cNvPr id="222" name="Google Shape;222;p26"/>
          <p:cNvSpPr txBox="1"/>
          <p:nvPr/>
        </p:nvSpPr>
        <p:spPr>
          <a:xfrm>
            <a:off x="1208250" y="4693925"/>
            <a:ext cx="7516200" cy="21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Lato"/>
                <a:ea typeface="Lato"/>
                <a:cs typeface="Lato"/>
                <a:sym typeface="Lato"/>
              </a:rPr>
              <a:t>Root mean squared error for prediction with ARIMA model is </a:t>
            </a:r>
            <a:r>
              <a:rPr lang="en" b="1" dirty="0">
                <a:latin typeface="Lato"/>
                <a:ea typeface="Lato"/>
                <a:cs typeface="Lato"/>
                <a:sym typeface="Lato"/>
              </a:rPr>
              <a:t>147.5509182239792</a:t>
            </a:r>
            <a:endParaRPr b="1" dirty="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226"/>
        <p:cNvGrpSpPr/>
        <p:nvPr/>
      </p:nvGrpSpPr>
      <p:grpSpPr>
        <a:xfrm>
          <a:off x="0" y="0"/>
          <a:ext cx="0" cy="0"/>
          <a:chOff x="0" y="0"/>
          <a:chExt cx="0" cy="0"/>
        </a:xfrm>
      </p:grpSpPr>
      <p:sp>
        <p:nvSpPr>
          <p:cNvPr id="227" name="Google Shape;227;p27"/>
          <p:cNvSpPr txBox="1">
            <a:spLocks noGrp="1"/>
          </p:cNvSpPr>
          <p:nvPr>
            <p:ph type="title"/>
          </p:nvPr>
        </p:nvSpPr>
        <p:spPr>
          <a:xfrm>
            <a:off x="1297500" y="162675"/>
            <a:ext cx="7038900" cy="131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rgbClr val="000000"/>
                </a:solidFill>
              </a:rPr>
              <a:t>Results obtained using LSTM:</a:t>
            </a:r>
            <a:endParaRPr sz="1200" u="sng">
              <a:solidFill>
                <a:srgbClr val="000000"/>
              </a:solidFill>
            </a:endParaRPr>
          </a:p>
          <a:p>
            <a:pPr marL="0" lvl="0" indent="0" algn="l" rtl="0">
              <a:spcBef>
                <a:spcPts val="0"/>
              </a:spcBef>
              <a:spcAft>
                <a:spcPts val="0"/>
              </a:spcAft>
              <a:buNone/>
            </a:pPr>
            <a:endParaRPr sz="1200">
              <a:solidFill>
                <a:srgbClr val="000000"/>
              </a:solidFill>
            </a:endParaRPr>
          </a:p>
          <a:p>
            <a:pPr marL="0" lvl="0" indent="0" algn="l" rtl="0">
              <a:spcBef>
                <a:spcPts val="0"/>
              </a:spcBef>
              <a:spcAft>
                <a:spcPts val="0"/>
              </a:spcAft>
              <a:buNone/>
            </a:pPr>
            <a:r>
              <a:rPr lang="en" sz="1200">
                <a:solidFill>
                  <a:srgbClr val="000000"/>
                </a:solidFill>
              </a:rPr>
              <a:t>The LSTM model used 85% of the data to train the model and the 15% of the data to test the model and root mean square error of the error is calculated .</a:t>
            </a:r>
            <a:endParaRPr sz="1200">
              <a:solidFill>
                <a:srgbClr val="000000"/>
              </a:solidFill>
            </a:endParaRPr>
          </a:p>
        </p:txBody>
      </p:sp>
      <p:sp>
        <p:nvSpPr>
          <p:cNvPr id="228" name="Google Shape;228;p27"/>
          <p:cNvSpPr txBox="1"/>
          <p:nvPr/>
        </p:nvSpPr>
        <p:spPr>
          <a:xfrm>
            <a:off x="501250" y="3641425"/>
            <a:ext cx="3621600" cy="87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Lato"/>
                <a:ea typeface="Lato"/>
                <a:cs typeface="Lato"/>
                <a:sym typeface="Lato"/>
              </a:rPr>
              <a:t>Figure 4 : Graph of actual training prices vs predicted training prices (X axis: date in year and Y axis: price in $ per megawatt)</a:t>
            </a:r>
            <a:endParaRPr sz="1200">
              <a:latin typeface="Lato"/>
              <a:ea typeface="Lato"/>
              <a:cs typeface="Lato"/>
              <a:sym typeface="Lato"/>
            </a:endParaRPr>
          </a:p>
        </p:txBody>
      </p:sp>
      <p:sp>
        <p:nvSpPr>
          <p:cNvPr id="229" name="Google Shape;229;p27"/>
          <p:cNvSpPr txBox="1"/>
          <p:nvPr/>
        </p:nvSpPr>
        <p:spPr>
          <a:xfrm>
            <a:off x="5015388" y="3669575"/>
            <a:ext cx="4072500" cy="57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Lato"/>
                <a:ea typeface="Lato"/>
                <a:cs typeface="Lato"/>
                <a:sym typeface="Lato"/>
              </a:rPr>
              <a:t>Figure  5: Graph of actual testing prices vs predicted testing prices (X axis: date and Y axis: price in $ per megawatt)</a:t>
            </a:r>
            <a:endParaRPr sz="1200">
              <a:latin typeface="Lato"/>
              <a:ea typeface="Lato"/>
              <a:cs typeface="Lato"/>
              <a:sym typeface="Lato"/>
            </a:endParaRPr>
          </a:p>
        </p:txBody>
      </p:sp>
      <p:sp>
        <p:nvSpPr>
          <p:cNvPr id="230" name="Google Shape;230;p27"/>
          <p:cNvSpPr txBox="1"/>
          <p:nvPr/>
        </p:nvSpPr>
        <p:spPr>
          <a:xfrm>
            <a:off x="501250" y="4395175"/>
            <a:ext cx="4155900" cy="6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latin typeface="Lato"/>
                <a:ea typeface="Lato"/>
                <a:cs typeface="Lato"/>
                <a:sym typeface="Lato"/>
              </a:rPr>
              <a:t>Train root mean square error: </a:t>
            </a:r>
            <a:r>
              <a:rPr lang="en" sz="1300" b="1" dirty="0">
                <a:latin typeface="Lato"/>
                <a:ea typeface="Lato"/>
                <a:cs typeface="Lato"/>
                <a:sym typeface="Lato"/>
              </a:rPr>
              <a:t>12.518183038575403</a:t>
            </a:r>
            <a:endParaRPr sz="1300" b="1" dirty="0">
              <a:latin typeface="Lato"/>
              <a:ea typeface="Lato"/>
              <a:cs typeface="Lato"/>
              <a:sym typeface="Lato"/>
            </a:endParaRPr>
          </a:p>
          <a:p>
            <a:pPr marL="0" lvl="0" indent="0" algn="l" rtl="0">
              <a:spcBef>
                <a:spcPts val="0"/>
              </a:spcBef>
              <a:spcAft>
                <a:spcPts val="0"/>
              </a:spcAft>
              <a:buNone/>
            </a:pPr>
            <a:r>
              <a:rPr lang="en" sz="1300" dirty="0">
                <a:latin typeface="Lato"/>
                <a:ea typeface="Lato"/>
                <a:cs typeface="Lato"/>
                <a:sym typeface="Lato"/>
              </a:rPr>
              <a:t>Train absolute error:  </a:t>
            </a:r>
            <a:r>
              <a:rPr lang="en" sz="1300" b="1" dirty="0">
                <a:latin typeface="Lato"/>
                <a:ea typeface="Lato"/>
                <a:cs typeface="Lato"/>
                <a:sym typeface="Lato"/>
              </a:rPr>
              <a:t>8.148153889445059</a:t>
            </a:r>
            <a:endParaRPr sz="1300" b="1" dirty="0">
              <a:latin typeface="Lato"/>
              <a:ea typeface="Lato"/>
              <a:cs typeface="Lato"/>
              <a:sym typeface="Lato"/>
            </a:endParaRPr>
          </a:p>
        </p:txBody>
      </p:sp>
      <p:pic>
        <p:nvPicPr>
          <p:cNvPr id="231" name="Google Shape;231;p27"/>
          <p:cNvPicPr preferRelativeResize="0"/>
          <p:nvPr/>
        </p:nvPicPr>
        <p:blipFill rotWithShape="1">
          <a:blip r:embed="rId3">
            <a:alphaModFix/>
          </a:blip>
          <a:srcRect l="1010" r="-1010"/>
          <a:stretch/>
        </p:blipFill>
        <p:spPr>
          <a:xfrm>
            <a:off x="197438" y="1382438"/>
            <a:ext cx="4374571" cy="2259000"/>
          </a:xfrm>
          <a:prstGeom prst="rect">
            <a:avLst/>
          </a:prstGeom>
          <a:noFill/>
          <a:ln>
            <a:noFill/>
          </a:ln>
        </p:spPr>
      </p:pic>
      <p:pic>
        <p:nvPicPr>
          <p:cNvPr id="232" name="Google Shape;232;p27"/>
          <p:cNvPicPr preferRelativeResize="0"/>
          <p:nvPr/>
        </p:nvPicPr>
        <p:blipFill>
          <a:blip r:embed="rId4">
            <a:alphaModFix/>
          </a:blip>
          <a:stretch>
            <a:fillRect/>
          </a:stretch>
        </p:blipFill>
        <p:spPr>
          <a:xfrm>
            <a:off x="4657196" y="1473938"/>
            <a:ext cx="4312228" cy="2195636"/>
          </a:xfrm>
          <a:prstGeom prst="rect">
            <a:avLst/>
          </a:prstGeom>
          <a:noFill/>
          <a:ln>
            <a:noFill/>
          </a:ln>
        </p:spPr>
      </p:pic>
      <p:sp>
        <p:nvSpPr>
          <p:cNvPr id="233" name="Google Shape;233;p27"/>
          <p:cNvSpPr txBox="1"/>
          <p:nvPr/>
        </p:nvSpPr>
        <p:spPr>
          <a:xfrm>
            <a:off x="4973700" y="4335925"/>
            <a:ext cx="4155900" cy="74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latin typeface="Lato"/>
                <a:ea typeface="Lato"/>
                <a:cs typeface="Lato"/>
                <a:sym typeface="Lato"/>
              </a:rPr>
              <a:t>Test root mean square error:  </a:t>
            </a:r>
            <a:r>
              <a:rPr lang="en" sz="1300" b="1" dirty="0">
                <a:latin typeface="Lato"/>
                <a:ea typeface="Lato"/>
                <a:cs typeface="Lato"/>
                <a:sym typeface="Lato"/>
              </a:rPr>
              <a:t>11.747577291919768</a:t>
            </a:r>
            <a:endParaRPr sz="1300" b="1" dirty="0">
              <a:latin typeface="Lato"/>
              <a:ea typeface="Lato"/>
              <a:cs typeface="Lato"/>
              <a:sym typeface="Lato"/>
            </a:endParaRPr>
          </a:p>
          <a:p>
            <a:pPr marL="0" lvl="0" indent="0" algn="l" rtl="0">
              <a:spcBef>
                <a:spcPts val="0"/>
              </a:spcBef>
              <a:spcAft>
                <a:spcPts val="0"/>
              </a:spcAft>
              <a:buNone/>
            </a:pPr>
            <a:r>
              <a:rPr lang="en" sz="1300" dirty="0">
                <a:latin typeface="Lato"/>
                <a:ea typeface="Lato"/>
                <a:cs typeface="Lato"/>
                <a:sym typeface="Lato"/>
              </a:rPr>
              <a:t>Test absolute error:  </a:t>
            </a:r>
            <a:r>
              <a:rPr lang="en" sz="1300" b="1" dirty="0">
                <a:latin typeface="Lato"/>
                <a:ea typeface="Lato"/>
                <a:cs typeface="Lato"/>
                <a:sym typeface="Lato"/>
              </a:rPr>
              <a:t>7.403125770781229</a:t>
            </a:r>
            <a:endParaRPr sz="1300" b="1" dirty="0">
              <a:latin typeface="Lato"/>
              <a:ea typeface="Lato"/>
              <a:cs typeface="Lato"/>
              <a:sym typeface="Lato"/>
            </a:endParaRPr>
          </a:p>
          <a:p>
            <a:pPr marL="0" lvl="0" indent="0" algn="l" rtl="0">
              <a:spcBef>
                <a:spcPts val="0"/>
              </a:spcBef>
              <a:spcAft>
                <a:spcPts val="0"/>
              </a:spcAft>
              <a:buNone/>
            </a:pPr>
            <a:endParaRPr sz="1300" dirty="0">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237"/>
        <p:cNvGrpSpPr/>
        <p:nvPr/>
      </p:nvGrpSpPr>
      <p:grpSpPr>
        <a:xfrm>
          <a:off x="0" y="0"/>
          <a:ext cx="0" cy="0"/>
          <a:chOff x="0" y="0"/>
          <a:chExt cx="0" cy="0"/>
        </a:xfrm>
      </p:grpSpPr>
      <p:sp>
        <p:nvSpPr>
          <p:cNvPr id="238" name="Google Shape;238;p28"/>
          <p:cNvSpPr txBox="1">
            <a:spLocks noGrp="1"/>
          </p:cNvSpPr>
          <p:nvPr>
            <p:ph type="title"/>
          </p:nvPr>
        </p:nvSpPr>
        <p:spPr>
          <a:xfrm>
            <a:off x="1297500" y="162675"/>
            <a:ext cx="7038900" cy="131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rgbClr val="000000"/>
                </a:solidFill>
              </a:rPr>
              <a:t>Results obtained using HMM:</a:t>
            </a:r>
            <a:endParaRPr sz="1200" u="sng">
              <a:solidFill>
                <a:srgbClr val="000000"/>
              </a:solidFill>
            </a:endParaRPr>
          </a:p>
          <a:p>
            <a:pPr marL="0" lvl="0" indent="0" algn="l" rtl="0">
              <a:spcBef>
                <a:spcPts val="0"/>
              </a:spcBef>
              <a:spcAft>
                <a:spcPts val="0"/>
              </a:spcAft>
              <a:buNone/>
            </a:pPr>
            <a:endParaRPr sz="1200">
              <a:solidFill>
                <a:srgbClr val="000000"/>
              </a:solidFill>
            </a:endParaRPr>
          </a:p>
        </p:txBody>
      </p:sp>
      <p:sp>
        <p:nvSpPr>
          <p:cNvPr id="239" name="Google Shape;239;p28"/>
          <p:cNvSpPr txBox="1"/>
          <p:nvPr/>
        </p:nvSpPr>
        <p:spPr>
          <a:xfrm>
            <a:off x="3006150" y="3775825"/>
            <a:ext cx="3621600" cy="53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Lato"/>
                <a:ea typeface="Lato"/>
                <a:cs typeface="Lato"/>
                <a:sym typeface="Lato"/>
              </a:rPr>
              <a:t>Figure 6 : Graph of actual vs predicted trading prices</a:t>
            </a:r>
            <a:endParaRPr sz="1200">
              <a:latin typeface="Lato"/>
              <a:ea typeface="Lato"/>
              <a:cs typeface="Lato"/>
              <a:sym typeface="Lato"/>
            </a:endParaRPr>
          </a:p>
        </p:txBody>
      </p:sp>
      <p:sp>
        <p:nvSpPr>
          <p:cNvPr id="240" name="Google Shape;240;p28"/>
          <p:cNvSpPr txBox="1"/>
          <p:nvPr/>
        </p:nvSpPr>
        <p:spPr>
          <a:xfrm>
            <a:off x="1208250" y="4354625"/>
            <a:ext cx="7516200" cy="37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Lato"/>
                <a:ea typeface="Lato"/>
                <a:cs typeface="Lato"/>
                <a:sym typeface="Lato"/>
              </a:rPr>
              <a:t>Root mean squared error on high prices using Hidden Markov model is </a:t>
            </a:r>
            <a:r>
              <a:rPr lang="en" b="1" dirty="0">
                <a:latin typeface="Lato"/>
                <a:ea typeface="Lato"/>
                <a:cs typeface="Lato"/>
                <a:sym typeface="Lato"/>
              </a:rPr>
              <a:t>9.273716892379236.</a:t>
            </a:r>
            <a:endParaRPr b="1" dirty="0">
              <a:latin typeface="Lato"/>
              <a:ea typeface="Lato"/>
              <a:cs typeface="Lato"/>
              <a:sym typeface="Lato"/>
            </a:endParaRPr>
          </a:p>
        </p:txBody>
      </p:sp>
      <p:pic>
        <p:nvPicPr>
          <p:cNvPr id="241" name="Google Shape;241;p28"/>
          <p:cNvPicPr preferRelativeResize="0"/>
          <p:nvPr/>
        </p:nvPicPr>
        <p:blipFill>
          <a:blip r:embed="rId3">
            <a:alphaModFix/>
          </a:blip>
          <a:stretch>
            <a:fillRect/>
          </a:stretch>
        </p:blipFill>
        <p:spPr>
          <a:xfrm>
            <a:off x="2752725" y="952875"/>
            <a:ext cx="3820750" cy="2780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245"/>
        <p:cNvGrpSpPr/>
        <p:nvPr/>
      </p:nvGrpSpPr>
      <p:grpSpPr>
        <a:xfrm>
          <a:off x="0" y="0"/>
          <a:ext cx="0" cy="0"/>
          <a:chOff x="0" y="0"/>
          <a:chExt cx="0" cy="0"/>
        </a:xfrm>
      </p:grpSpPr>
      <p:sp>
        <p:nvSpPr>
          <p:cNvPr id="246" name="Google Shape;246;p29"/>
          <p:cNvSpPr txBox="1">
            <a:spLocks noGrp="1"/>
          </p:cNvSpPr>
          <p:nvPr>
            <p:ph type="title"/>
          </p:nvPr>
        </p:nvSpPr>
        <p:spPr>
          <a:xfrm>
            <a:off x="1317750" y="444375"/>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00"/>
                </a:solidFill>
              </a:rPr>
              <a:t>Conclusion:</a:t>
            </a:r>
            <a:endParaRPr b="1">
              <a:solidFill>
                <a:srgbClr val="000000"/>
              </a:solidFill>
            </a:endParaRPr>
          </a:p>
        </p:txBody>
      </p:sp>
      <p:sp>
        <p:nvSpPr>
          <p:cNvPr id="247" name="Google Shape;247;p29"/>
          <p:cNvSpPr txBox="1">
            <a:spLocks noGrp="1"/>
          </p:cNvSpPr>
          <p:nvPr>
            <p:ph type="body" idx="1"/>
          </p:nvPr>
        </p:nvSpPr>
        <p:spPr>
          <a:xfrm>
            <a:off x="1317750" y="1175775"/>
            <a:ext cx="7038900" cy="3514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Char char="●"/>
            </a:pPr>
            <a:r>
              <a:rPr lang="en" sz="1400">
                <a:solidFill>
                  <a:srgbClr val="000000"/>
                </a:solidFill>
              </a:rPr>
              <a:t>Three different time series models has been used in time series analysis and future price prediction of stock prices .</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 </a:t>
            </a:r>
            <a:r>
              <a:rPr lang="en" sz="1400" b="1">
                <a:solidFill>
                  <a:srgbClr val="000000"/>
                </a:solidFill>
              </a:rPr>
              <a:t>ARIMA</a:t>
            </a:r>
            <a:r>
              <a:rPr lang="en" sz="1400">
                <a:solidFill>
                  <a:srgbClr val="000000"/>
                </a:solidFill>
              </a:rPr>
              <a:t> </a:t>
            </a:r>
            <a:r>
              <a:rPr lang="en" sz="1400" b="1">
                <a:solidFill>
                  <a:srgbClr val="000000"/>
                </a:solidFill>
              </a:rPr>
              <a:t>Model</a:t>
            </a:r>
            <a:r>
              <a:rPr lang="en" sz="1400">
                <a:solidFill>
                  <a:srgbClr val="000000"/>
                </a:solidFill>
              </a:rPr>
              <a:t> showed a large rmse value of </a:t>
            </a:r>
            <a:r>
              <a:rPr lang="en" sz="1400" b="1">
                <a:solidFill>
                  <a:srgbClr val="000000"/>
                </a:solidFill>
              </a:rPr>
              <a:t>147.5509182</a:t>
            </a:r>
            <a:r>
              <a:rPr lang="en" sz="1400">
                <a:solidFill>
                  <a:srgbClr val="000000"/>
                </a:solidFill>
              </a:rPr>
              <a:t> for this multi-variate time series model.</a:t>
            </a:r>
            <a:endParaRPr sz="1400">
              <a:solidFill>
                <a:srgbClr val="000000"/>
              </a:solidFill>
            </a:endParaRPr>
          </a:p>
          <a:p>
            <a:pPr marL="457200" lvl="0" indent="-317500" algn="l" rtl="0">
              <a:spcBef>
                <a:spcPts val="0"/>
              </a:spcBef>
              <a:spcAft>
                <a:spcPts val="0"/>
              </a:spcAft>
              <a:buClr>
                <a:srgbClr val="000000"/>
              </a:buClr>
              <a:buSzPts val="1400"/>
              <a:buChar char="●"/>
            </a:pPr>
            <a:r>
              <a:rPr lang="en" sz="1400" b="1">
                <a:solidFill>
                  <a:srgbClr val="000000"/>
                </a:solidFill>
              </a:rPr>
              <a:t>Hidden Markov Model</a:t>
            </a:r>
            <a:r>
              <a:rPr lang="en" sz="1400">
                <a:solidFill>
                  <a:srgbClr val="000000"/>
                </a:solidFill>
              </a:rPr>
              <a:t> was a rather simple uni-variate time series model which showed rmse value of </a:t>
            </a:r>
            <a:r>
              <a:rPr lang="en" sz="1400" b="1">
                <a:solidFill>
                  <a:srgbClr val="000000"/>
                </a:solidFill>
              </a:rPr>
              <a:t>9.27371689237</a:t>
            </a:r>
            <a:r>
              <a:rPr lang="en" sz="1400">
                <a:solidFill>
                  <a:srgbClr val="000000"/>
                </a:solidFill>
              </a:rPr>
              <a:t>. This model may fail to perform well under multi-variate conditions.</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 Lastly,</a:t>
            </a:r>
            <a:r>
              <a:rPr lang="en" sz="1400" b="1">
                <a:solidFill>
                  <a:srgbClr val="000000"/>
                </a:solidFill>
              </a:rPr>
              <a:t> LSTM Model</a:t>
            </a:r>
            <a:r>
              <a:rPr lang="en" sz="1400">
                <a:solidFill>
                  <a:srgbClr val="000000"/>
                </a:solidFill>
              </a:rPr>
              <a:t> is presented which performed the best among the three models with training set rmse value of </a:t>
            </a:r>
            <a:r>
              <a:rPr lang="en" sz="1400" b="1">
                <a:solidFill>
                  <a:srgbClr val="000000"/>
                </a:solidFill>
              </a:rPr>
              <a:t>12.518183038575403</a:t>
            </a:r>
            <a:r>
              <a:rPr lang="en" sz="1400">
                <a:solidFill>
                  <a:srgbClr val="000000"/>
                </a:solidFill>
              </a:rPr>
              <a:t> and the testing set rmse value of </a:t>
            </a:r>
            <a:r>
              <a:rPr lang="en" sz="1400" b="1">
                <a:solidFill>
                  <a:srgbClr val="000000"/>
                </a:solidFill>
              </a:rPr>
              <a:t>11.747577291919768</a:t>
            </a:r>
            <a:r>
              <a:rPr lang="en" sz="1400">
                <a:solidFill>
                  <a:srgbClr val="000000"/>
                </a:solidFill>
              </a:rPr>
              <a:t> when given the multi-variate time series data.</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On comparison, it can be concluded that the LSTM model was better performing when given a multi-variate time series data which can deal with multiple features efficiently.</a:t>
            </a:r>
            <a:endParaRPr sz="14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51"/>
        <p:cNvGrpSpPr/>
        <p:nvPr/>
      </p:nvGrpSpPr>
      <p:grpSpPr>
        <a:xfrm>
          <a:off x="0" y="0"/>
          <a:ext cx="0" cy="0"/>
          <a:chOff x="0" y="0"/>
          <a:chExt cx="0" cy="0"/>
        </a:xfrm>
      </p:grpSpPr>
      <p:sp>
        <p:nvSpPr>
          <p:cNvPr id="252" name="Google Shape;252;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a:solidFill>
                  <a:srgbClr val="000000"/>
                </a:solidFill>
              </a:rPr>
              <a:t>Future Work:</a:t>
            </a:r>
            <a:endParaRPr b="1" u="sng">
              <a:solidFill>
                <a:srgbClr val="000000"/>
              </a:solidFill>
            </a:endParaRPr>
          </a:p>
        </p:txBody>
      </p:sp>
      <p:sp>
        <p:nvSpPr>
          <p:cNvPr id="253" name="Google Shape;253;p3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solidFill>
                  <a:srgbClr val="000000"/>
                </a:solidFill>
              </a:rPr>
              <a:t>A multi-variate time series hidden markov model can be implemented with the input features same as in the dataset prepared . Results of this new hidden markov model can be compared with the already implemented LSTM model and ARIMA model as in this project .  Also different hyper - parameter tuning can be performed on the LSTM model to </a:t>
            </a:r>
            <a:r>
              <a:rPr lang="en" sz="1600"/>
              <a:t> </a:t>
            </a:r>
            <a:r>
              <a:rPr lang="en" sz="1600">
                <a:solidFill>
                  <a:srgbClr val="000000"/>
                </a:solidFill>
              </a:rPr>
              <a:t>improve the efficiency of the model . New features that affect the stock prices thay may not be considered in this project can also be included to further the work in this project .</a:t>
            </a:r>
            <a:endParaRPr sz="16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257"/>
        <p:cNvGrpSpPr/>
        <p:nvPr/>
      </p:nvGrpSpPr>
      <p:grpSpPr>
        <a:xfrm>
          <a:off x="0" y="0"/>
          <a:ext cx="0" cy="0"/>
          <a:chOff x="0" y="0"/>
          <a:chExt cx="0" cy="0"/>
        </a:xfrm>
      </p:grpSpPr>
      <p:sp>
        <p:nvSpPr>
          <p:cNvPr id="258" name="Google Shape;258;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00"/>
                </a:solidFill>
              </a:rPr>
              <a:t>Requirements</a:t>
            </a:r>
            <a:endParaRPr b="1">
              <a:solidFill>
                <a:srgbClr val="000000"/>
              </a:solidFill>
            </a:endParaRPr>
          </a:p>
        </p:txBody>
      </p:sp>
      <p:sp>
        <p:nvSpPr>
          <p:cNvPr id="259" name="Google Shape;259;p31"/>
          <p:cNvSpPr txBox="1">
            <a:spLocks noGrp="1"/>
          </p:cNvSpPr>
          <p:nvPr>
            <p:ph type="body" idx="1"/>
          </p:nvPr>
        </p:nvSpPr>
        <p:spPr>
          <a:xfrm>
            <a:off x="1297500" y="986400"/>
            <a:ext cx="7038900" cy="34923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Clr>
                <a:srgbClr val="000000"/>
              </a:buClr>
              <a:buSzPts val="1900"/>
              <a:buChar char="●"/>
            </a:pPr>
            <a:r>
              <a:rPr lang="en" sz="1900">
                <a:solidFill>
                  <a:srgbClr val="000000"/>
                </a:solidFill>
              </a:rPr>
              <a:t>Intel i7 or above processor</a:t>
            </a:r>
            <a:endParaRPr sz="1900">
              <a:solidFill>
                <a:srgbClr val="000000"/>
              </a:solidFill>
            </a:endParaRPr>
          </a:p>
          <a:p>
            <a:pPr marL="457200" lvl="0" indent="-349250" algn="l" rtl="0">
              <a:spcBef>
                <a:spcPts val="0"/>
              </a:spcBef>
              <a:spcAft>
                <a:spcPts val="0"/>
              </a:spcAft>
              <a:buClr>
                <a:srgbClr val="000000"/>
              </a:buClr>
              <a:buSzPts val="1900"/>
              <a:buChar char="●"/>
            </a:pPr>
            <a:r>
              <a:rPr lang="en" sz="1900">
                <a:solidFill>
                  <a:srgbClr val="000000"/>
                </a:solidFill>
              </a:rPr>
              <a:t>RAM - 8GB minimum</a:t>
            </a:r>
            <a:endParaRPr sz="1900">
              <a:solidFill>
                <a:srgbClr val="000000"/>
              </a:solidFill>
            </a:endParaRPr>
          </a:p>
          <a:p>
            <a:pPr marL="457200" lvl="0" indent="-349250" algn="l" rtl="0">
              <a:spcBef>
                <a:spcPts val="0"/>
              </a:spcBef>
              <a:spcAft>
                <a:spcPts val="0"/>
              </a:spcAft>
              <a:buClr>
                <a:srgbClr val="000000"/>
              </a:buClr>
              <a:buSzPts val="1900"/>
              <a:buChar char="●"/>
            </a:pPr>
            <a:r>
              <a:rPr lang="en" sz="1900">
                <a:solidFill>
                  <a:srgbClr val="000000"/>
                </a:solidFill>
              </a:rPr>
              <a:t>Operating System - Linux (Ubuntu), Windows</a:t>
            </a:r>
            <a:endParaRPr sz="1900">
              <a:solidFill>
                <a:srgbClr val="000000"/>
              </a:solidFill>
            </a:endParaRPr>
          </a:p>
          <a:p>
            <a:pPr marL="457200" lvl="0" indent="-349250" algn="l" rtl="0">
              <a:spcBef>
                <a:spcPts val="0"/>
              </a:spcBef>
              <a:spcAft>
                <a:spcPts val="0"/>
              </a:spcAft>
              <a:buClr>
                <a:srgbClr val="000000"/>
              </a:buClr>
              <a:buSzPts val="1900"/>
              <a:buChar char="●"/>
            </a:pPr>
            <a:r>
              <a:rPr lang="en" sz="1900">
                <a:solidFill>
                  <a:srgbClr val="000000"/>
                </a:solidFill>
              </a:rPr>
              <a:t>Python 3</a:t>
            </a:r>
            <a:endParaRPr sz="1900">
              <a:solidFill>
                <a:srgbClr val="000000"/>
              </a:solidFill>
            </a:endParaRPr>
          </a:p>
          <a:p>
            <a:pPr marL="457200" lvl="0" indent="-349250" algn="l" rtl="0">
              <a:spcBef>
                <a:spcPts val="0"/>
              </a:spcBef>
              <a:spcAft>
                <a:spcPts val="0"/>
              </a:spcAft>
              <a:buClr>
                <a:srgbClr val="000000"/>
              </a:buClr>
              <a:buSzPts val="1900"/>
              <a:buChar char="●"/>
            </a:pPr>
            <a:r>
              <a:rPr lang="en" sz="1900">
                <a:solidFill>
                  <a:srgbClr val="000000"/>
                </a:solidFill>
              </a:rPr>
              <a:t>Tensorflow v1.14 with Keras API</a:t>
            </a:r>
            <a:endParaRPr sz="1900">
              <a:solidFill>
                <a:srgbClr val="000000"/>
              </a:solidFill>
            </a:endParaRPr>
          </a:p>
          <a:p>
            <a:pPr marL="457200" lvl="0" indent="-349250" algn="l" rtl="0">
              <a:spcBef>
                <a:spcPts val="0"/>
              </a:spcBef>
              <a:spcAft>
                <a:spcPts val="0"/>
              </a:spcAft>
              <a:buClr>
                <a:srgbClr val="000000"/>
              </a:buClr>
              <a:buSzPts val="1900"/>
              <a:buChar char="●"/>
            </a:pPr>
            <a:r>
              <a:rPr lang="en" sz="1900">
                <a:solidFill>
                  <a:srgbClr val="000000"/>
                </a:solidFill>
              </a:rPr>
              <a:t>Pandas , Numpy , SKlearn statsmodel python libraries</a:t>
            </a:r>
            <a:endParaRPr sz="1900">
              <a:solidFill>
                <a:srgbClr val="000000"/>
              </a:solidFill>
            </a:endParaRPr>
          </a:p>
          <a:p>
            <a:pPr marL="457200" lvl="0" indent="-349250" algn="l" rtl="0">
              <a:spcBef>
                <a:spcPts val="0"/>
              </a:spcBef>
              <a:spcAft>
                <a:spcPts val="0"/>
              </a:spcAft>
              <a:buClr>
                <a:srgbClr val="000000"/>
              </a:buClr>
              <a:buSzPts val="1900"/>
              <a:buChar char="●"/>
            </a:pPr>
            <a:r>
              <a:rPr lang="en" sz="1900">
                <a:solidFill>
                  <a:srgbClr val="000000"/>
                </a:solidFill>
              </a:rPr>
              <a:t>matplotlib and seaborn libraries for plotting purposes</a:t>
            </a:r>
            <a:endParaRPr sz="1900">
              <a:solidFill>
                <a:srgbClr val="000000"/>
              </a:solidFill>
            </a:endParaRPr>
          </a:p>
          <a:p>
            <a:pPr marL="457200" lvl="0" indent="-349250" algn="l" rtl="0">
              <a:spcBef>
                <a:spcPts val="0"/>
              </a:spcBef>
              <a:spcAft>
                <a:spcPts val="0"/>
              </a:spcAft>
              <a:buClr>
                <a:srgbClr val="000000"/>
              </a:buClr>
              <a:buSzPts val="1900"/>
              <a:buChar char="●"/>
            </a:pPr>
            <a:r>
              <a:rPr lang="en" sz="1900">
                <a:solidFill>
                  <a:srgbClr val="000000"/>
                </a:solidFill>
              </a:rPr>
              <a:t>jupyter notebook or spyder IDE</a:t>
            </a:r>
            <a:endParaRPr sz="1900">
              <a:solidFill>
                <a:srgbClr val="000000"/>
              </a:solidFill>
            </a:endParaRPr>
          </a:p>
          <a:p>
            <a:pPr marL="457200" lvl="0" indent="-349250" algn="l" rtl="0">
              <a:spcBef>
                <a:spcPts val="0"/>
              </a:spcBef>
              <a:spcAft>
                <a:spcPts val="0"/>
              </a:spcAft>
              <a:buClr>
                <a:srgbClr val="000000"/>
              </a:buClr>
              <a:buSzPts val="1900"/>
              <a:buChar char="●"/>
            </a:pPr>
            <a:r>
              <a:rPr lang="en" sz="1900">
                <a:solidFill>
                  <a:srgbClr val="000000"/>
                </a:solidFill>
              </a:rPr>
              <a:t>Google Colab resources</a:t>
            </a:r>
            <a:endParaRPr sz="1900">
              <a:solidFill>
                <a:srgbClr val="000000"/>
              </a:solidFill>
            </a:endParaRPr>
          </a:p>
          <a:p>
            <a:pPr marL="457200" lvl="0" indent="-349250" algn="l" rtl="0">
              <a:spcBef>
                <a:spcPts val="0"/>
              </a:spcBef>
              <a:spcAft>
                <a:spcPts val="0"/>
              </a:spcAft>
              <a:buClr>
                <a:srgbClr val="000000"/>
              </a:buClr>
              <a:buSzPts val="1900"/>
              <a:buChar char="●"/>
            </a:pPr>
            <a:r>
              <a:rPr lang="en" sz="1900">
                <a:solidFill>
                  <a:srgbClr val="000000"/>
                </a:solidFill>
              </a:rPr>
              <a:t>Google Chrome web browser for Google Collaboratory</a:t>
            </a:r>
            <a:endParaRPr sz="19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297500" y="393750"/>
            <a:ext cx="7038900" cy="60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00"/>
                </a:solidFill>
              </a:rPr>
              <a:t>Abstract</a:t>
            </a:r>
            <a:endParaRPr b="1">
              <a:solidFill>
                <a:srgbClr val="000000"/>
              </a:solidFill>
            </a:endParaRPr>
          </a:p>
        </p:txBody>
      </p:sp>
      <p:sp>
        <p:nvSpPr>
          <p:cNvPr id="142" name="Google Shape;142;p14"/>
          <p:cNvSpPr txBox="1">
            <a:spLocks noGrp="1"/>
          </p:cNvSpPr>
          <p:nvPr>
            <p:ph type="body" idx="1"/>
          </p:nvPr>
        </p:nvSpPr>
        <p:spPr>
          <a:xfrm>
            <a:off x="1297500" y="1235650"/>
            <a:ext cx="7038900" cy="3243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a:solidFill>
                  <a:srgbClr val="000000"/>
                </a:solidFill>
              </a:rPr>
              <a:t>This report describes the 6th semester  project our group is working on, titled "Forecasting Energy Trading Prices Using Time Series Models". Time series analysis have been the subject of a great interest in the recent times. Time series analysis is used for prediction and forecasting. It has many real life applications in field of business, sales, etc such as economic and sales forecasting. In this paper, the energy trading price  has been predicted using the time series analysis of various features such as weather, stock. This has been done through the use of ARIMA, HMM and the neural network such as LSTM.</a:t>
            </a:r>
            <a:endParaRPr sz="18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263"/>
        <p:cNvGrpSpPr/>
        <p:nvPr/>
      </p:nvGrpSpPr>
      <p:grpSpPr>
        <a:xfrm>
          <a:off x="0" y="0"/>
          <a:ext cx="0" cy="0"/>
          <a:chOff x="0" y="0"/>
          <a:chExt cx="0" cy="0"/>
        </a:xfrm>
      </p:grpSpPr>
      <p:sp>
        <p:nvSpPr>
          <p:cNvPr id="264" name="Google Shape;264;p3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rgbClr val="000000"/>
                </a:solidFill>
              </a:rPr>
              <a:t>References:</a:t>
            </a:r>
            <a:endParaRPr u="sng">
              <a:solidFill>
                <a:srgbClr val="000000"/>
              </a:solidFill>
            </a:endParaRPr>
          </a:p>
        </p:txBody>
      </p:sp>
      <p:sp>
        <p:nvSpPr>
          <p:cNvPr id="265" name="Google Shape;265;p32"/>
          <p:cNvSpPr txBox="1">
            <a:spLocks noGrp="1"/>
          </p:cNvSpPr>
          <p:nvPr>
            <p:ph type="body" idx="1"/>
          </p:nvPr>
        </p:nvSpPr>
        <p:spPr>
          <a:xfrm>
            <a:off x="1297500" y="924225"/>
            <a:ext cx="7038900" cy="403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000000"/>
                </a:solidFill>
              </a:rPr>
              <a:t>[1]Francisco J. Nogales, Javier Contreras, Member, IEEE, Antonio J. Conejo, SeniorMember, IEEE, and Rosario Esp ́ınola, ”Forecasting Next-Day Electricity Prices byTime Series Models”, IEEE TRANSACTIONS ON POWER SYSTEMS, VOL. 17,NO. 2, MAY 2002, 342-348</a:t>
            </a:r>
            <a:endParaRPr sz="1000">
              <a:solidFill>
                <a:srgbClr val="000000"/>
              </a:solidFill>
            </a:endParaRPr>
          </a:p>
          <a:p>
            <a:pPr marL="0" lvl="0" indent="0" algn="l" rtl="0">
              <a:spcBef>
                <a:spcPts val="1600"/>
              </a:spcBef>
              <a:spcAft>
                <a:spcPts val="0"/>
              </a:spcAft>
              <a:buNone/>
            </a:pPr>
            <a:r>
              <a:rPr lang="en" sz="1000">
                <a:solidFill>
                  <a:srgbClr val="000000"/>
                </a:solidFill>
              </a:rPr>
              <a:t>[2]  Pasapitch  Chujai,  Nittaya  Kerdprasop,  and  Kittisak  Kerdprasop,  ”Time  Se-  riesAnalysis  of  Household  Electric  Consumption  with  ARIMA  and  ARMA  Models”,International  MultiConference  of  Engineers  and  Computer  Scientists  2013  Vol  I,IMECS 2013, March 13 - 15, 2013, Hong Kong</a:t>
            </a:r>
            <a:endParaRPr sz="1000">
              <a:solidFill>
                <a:srgbClr val="000000"/>
              </a:solidFill>
            </a:endParaRPr>
          </a:p>
          <a:p>
            <a:pPr marL="0" lvl="0" indent="0" algn="l" rtl="0">
              <a:spcBef>
                <a:spcPts val="1600"/>
              </a:spcBef>
              <a:spcAft>
                <a:spcPts val="0"/>
              </a:spcAft>
              <a:buNone/>
            </a:pPr>
            <a:r>
              <a:rPr lang="en" sz="1000">
                <a:solidFill>
                  <a:srgbClr val="000000"/>
                </a:solidFill>
              </a:rPr>
              <a:t>[3]  S. Yan, “Understanding LSTM and its diagrams,” Medium, 15-Nov-2017.  [Online].Available:  https://medium.com/mlreview/understanding-lstm-and-its-diagrams-37e2f46f1714.  [Accessed:  11-Mar-2020].</a:t>
            </a:r>
            <a:endParaRPr sz="1000">
              <a:solidFill>
                <a:srgbClr val="000000"/>
              </a:solidFill>
            </a:endParaRPr>
          </a:p>
          <a:p>
            <a:pPr marL="0" lvl="0" indent="0" algn="l" rtl="0">
              <a:spcBef>
                <a:spcPts val="1600"/>
              </a:spcBef>
              <a:spcAft>
                <a:spcPts val="0"/>
              </a:spcAft>
              <a:buNone/>
            </a:pPr>
            <a:r>
              <a:rPr lang="en" sz="1000">
                <a:solidFill>
                  <a:srgbClr val="000000"/>
                </a:solidFill>
              </a:rPr>
              <a:t>[4]  Andrew Ng,“Deep Learning Specialization,” Coursera.  [Streaming Video].  Avail-able:  https://www.coursera.org/specializations/deep-learning.  [Accessed:  11-Mar-2020].</a:t>
            </a:r>
            <a:endParaRPr sz="1000">
              <a:solidFill>
                <a:srgbClr val="000000"/>
              </a:solidFill>
            </a:endParaRPr>
          </a:p>
          <a:p>
            <a:pPr marL="0" lvl="0" indent="0" algn="l" rtl="0">
              <a:spcBef>
                <a:spcPts val="1600"/>
              </a:spcBef>
              <a:spcAft>
                <a:spcPts val="0"/>
              </a:spcAft>
              <a:buNone/>
            </a:pPr>
            <a:r>
              <a:rPr lang="en" sz="1000">
                <a:solidFill>
                  <a:srgbClr val="000000"/>
                </a:solidFill>
              </a:rPr>
              <a:t>[5]  Wholesale electricity Data for the PJM West Hub provided by EIA, [Online].  Available:  https://www.eia.gov/electricity/wholesale/.  [Accessed:  15-Feb-2020]</a:t>
            </a:r>
            <a:endParaRPr sz="1000">
              <a:solidFill>
                <a:srgbClr val="000000"/>
              </a:solidFill>
            </a:endParaRPr>
          </a:p>
          <a:p>
            <a:pPr marL="0" lvl="0" indent="0" algn="l" rtl="0">
              <a:spcBef>
                <a:spcPts val="1600"/>
              </a:spcBef>
              <a:spcAft>
                <a:spcPts val="0"/>
              </a:spcAft>
              <a:buNone/>
            </a:pPr>
            <a:r>
              <a:rPr lang="en" sz="1000">
                <a:solidFill>
                  <a:srgbClr val="000000"/>
                </a:solidFill>
              </a:rPr>
              <a:t>[6]  SP index daily price data, Yahoo finance, [Online].Available:  https://finance.yahoo.com/quote/%5EGSPC/.  [Accessed:  15-Feb-2020]</a:t>
            </a:r>
            <a:endParaRPr sz="1000">
              <a:solidFill>
                <a:srgbClr val="000000"/>
              </a:solidFill>
            </a:endParaRPr>
          </a:p>
          <a:p>
            <a:pPr marL="0" lvl="0" indent="0" algn="l" rtl="0">
              <a:spcBef>
                <a:spcPts val="1600"/>
              </a:spcBef>
              <a:spcAft>
                <a:spcPts val="1600"/>
              </a:spcAft>
              <a:buNone/>
            </a:pPr>
            <a:r>
              <a:rPr lang="en" sz="1000">
                <a:solidFill>
                  <a:srgbClr val="000000"/>
                </a:solidFill>
              </a:rPr>
              <a:t>[7]  Colah’s blog, ”Understanding LSTM Networks” Posted on August 27, 2015.  [On-line]. Available: https://colah.github.io/posts/2015-08-Understanding-LSTMs/. [Ac-cessed:  11-Mar-2020]</a:t>
            </a:r>
            <a:endParaRPr sz="10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77400" y="281750"/>
            <a:ext cx="7038900" cy="54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00"/>
                </a:solidFill>
              </a:rPr>
              <a:t>Introduction:</a:t>
            </a:r>
            <a:endParaRPr b="1">
              <a:solidFill>
                <a:srgbClr val="000000"/>
              </a:solidFill>
            </a:endParaRPr>
          </a:p>
        </p:txBody>
      </p:sp>
      <p:sp>
        <p:nvSpPr>
          <p:cNvPr id="148" name="Google Shape;148;p15"/>
          <p:cNvSpPr txBox="1">
            <a:spLocks noGrp="1"/>
          </p:cNvSpPr>
          <p:nvPr>
            <p:ph type="body" idx="1"/>
          </p:nvPr>
        </p:nvSpPr>
        <p:spPr>
          <a:xfrm>
            <a:off x="933800" y="822350"/>
            <a:ext cx="7898700" cy="41304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rgbClr val="000000"/>
              </a:buClr>
              <a:buSzPts val="1200"/>
              <a:buChar char="●"/>
            </a:pPr>
            <a:r>
              <a:rPr lang="en" sz="1200">
                <a:solidFill>
                  <a:srgbClr val="000000"/>
                </a:solidFill>
              </a:rPr>
              <a:t>Time  series  analysis  is  of  utmost  importance  in  the  modern  world where every industry wants to enhance its revenue by predicting the future of their product and adjusting their production , consumption, maintain  their  market</a:t>
            </a:r>
            <a:endParaRPr sz="1200">
              <a:solidFill>
                <a:srgbClr val="000000"/>
              </a:solidFill>
            </a:endParaRPr>
          </a:p>
          <a:p>
            <a:pPr marL="457200" lvl="0" indent="-304800" algn="l" rtl="0">
              <a:spcBef>
                <a:spcPts val="0"/>
              </a:spcBef>
              <a:spcAft>
                <a:spcPts val="0"/>
              </a:spcAft>
              <a:buClr>
                <a:srgbClr val="000000"/>
              </a:buClr>
              <a:buSzPts val="1200"/>
              <a:buChar char="●"/>
            </a:pPr>
            <a:r>
              <a:rPr lang="en" sz="1200">
                <a:solidFill>
                  <a:srgbClr val="000000"/>
                </a:solidFill>
              </a:rPr>
              <a:t>Time  series  analysis  of  data  not  only helps in forecasting but also helps in understanding the past of subject in consideration statistically .  It also helps in learning the trends which affects various business domain , also it can be used for monitoring physical systems , software systems , financial trading systems, weather forecasting etc.</a:t>
            </a:r>
            <a:endParaRPr sz="1200">
              <a:solidFill>
                <a:srgbClr val="000000"/>
              </a:solidFill>
            </a:endParaRPr>
          </a:p>
          <a:p>
            <a:pPr marL="457200" lvl="0" indent="-304800" algn="l" rtl="0">
              <a:spcBef>
                <a:spcPts val="0"/>
              </a:spcBef>
              <a:spcAft>
                <a:spcPts val="0"/>
              </a:spcAft>
              <a:buClr>
                <a:srgbClr val="000000"/>
              </a:buClr>
              <a:buSzPts val="1200"/>
              <a:buChar char="●"/>
            </a:pPr>
            <a:r>
              <a:rPr lang="en" sz="1200">
                <a:solidFill>
                  <a:srgbClr val="000000"/>
                </a:solidFill>
              </a:rPr>
              <a:t>Conditions on which energy prices may depend are : </a:t>
            </a:r>
            <a:endParaRPr sz="1200">
              <a:solidFill>
                <a:srgbClr val="000000"/>
              </a:solidFill>
            </a:endParaRPr>
          </a:p>
          <a:p>
            <a:pPr marL="914400" lvl="1" indent="-304800" algn="l" rtl="0">
              <a:spcBef>
                <a:spcPts val="0"/>
              </a:spcBef>
              <a:spcAft>
                <a:spcPts val="0"/>
              </a:spcAft>
              <a:buClr>
                <a:srgbClr val="000000"/>
              </a:buClr>
              <a:buSzPts val="1200"/>
              <a:buChar char="○"/>
            </a:pPr>
            <a:r>
              <a:rPr lang="en" sz="1200">
                <a:solidFill>
                  <a:srgbClr val="000000"/>
                </a:solidFill>
              </a:rPr>
              <a:t>Coal based electricity prices are dependent upon coal production, coal import, oil prices</a:t>
            </a:r>
            <a:endParaRPr sz="1200">
              <a:solidFill>
                <a:srgbClr val="000000"/>
              </a:solidFill>
            </a:endParaRPr>
          </a:p>
          <a:p>
            <a:pPr marL="914400" lvl="1" indent="-304800" algn="l" rtl="0">
              <a:spcBef>
                <a:spcPts val="0"/>
              </a:spcBef>
              <a:spcAft>
                <a:spcPts val="0"/>
              </a:spcAft>
              <a:buClr>
                <a:srgbClr val="000000"/>
              </a:buClr>
              <a:buSzPts val="1200"/>
              <a:buChar char="○"/>
            </a:pPr>
            <a:r>
              <a:rPr lang="en" sz="1200">
                <a:solidFill>
                  <a:srgbClr val="000000"/>
                </a:solidFill>
              </a:rPr>
              <a:t>Solar energy based electricity are dependent upon weather conditions on daily basis </a:t>
            </a:r>
            <a:endParaRPr sz="1200">
              <a:solidFill>
                <a:srgbClr val="000000"/>
              </a:solidFill>
            </a:endParaRPr>
          </a:p>
          <a:p>
            <a:pPr marL="457200" lvl="0" indent="-304800" algn="l" rtl="0">
              <a:spcBef>
                <a:spcPts val="0"/>
              </a:spcBef>
              <a:spcAft>
                <a:spcPts val="0"/>
              </a:spcAft>
              <a:buClr>
                <a:srgbClr val="000000"/>
              </a:buClr>
              <a:buSzPts val="1200"/>
              <a:buChar char="●"/>
            </a:pPr>
            <a:r>
              <a:rPr lang="en" sz="1200">
                <a:solidFill>
                  <a:srgbClr val="000000"/>
                </a:solidFill>
              </a:rPr>
              <a:t>Under this project, basically we will perform time series analysis for forecasting which essentially has two parts, firstly forecasting of weather variables like solar irradiation, wind speed, temperature etc. and secondly predicting energy trading  prices generated that were dependent upon these .  </a:t>
            </a:r>
            <a:endParaRPr sz="1200">
              <a:solidFill>
                <a:srgbClr val="000000"/>
              </a:solidFill>
            </a:endParaRPr>
          </a:p>
          <a:p>
            <a:pPr marL="457200" lvl="0" indent="-304800" algn="l" rtl="0">
              <a:spcBef>
                <a:spcPts val="0"/>
              </a:spcBef>
              <a:spcAft>
                <a:spcPts val="0"/>
              </a:spcAft>
              <a:buClr>
                <a:srgbClr val="000000"/>
              </a:buClr>
              <a:buSzPts val="1200"/>
              <a:buChar char="●"/>
            </a:pPr>
            <a:r>
              <a:rPr lang="en" sz="1200">
                <a:solidFill>
                  <a:srgbClr val="000000"/>
                </a:solidFill>
              </a:rPr>
              <a:t>Time Series Analysis helps us to understand what are the underlying forces leading to a particular trend and helps us in forecasting and monitoring the data points by fitting appropriate models to it.</a:t>
            </a:r>
            <a:endParaRPr sz="1200">
              <a:solidFill>
                <a:srgbClr val="000000"/>
              </a:solidFill>
            </a:endParaRPr>
          </a:p>
          <a:p>
            <a:pPr marL="457200" lvl="0" indent="-304800" algn="l" rtl="0">
              <a:spcBef>
                <a:spcPts val="0"/>
              </a:spcBef>
              <a:spcAft>
                <a:spcPts val="0"/>
              </a:spcAft>
              <a:buClr>
                <a:srgbClr val="000000"/>
              </a:buClr>
              <a:buSzPts val="1200"/>
              <a:buChar char="●"/>
            </a:pPr>
            <a:r>
              <a:rPr lang="en" sz="1200">
                <a:solidFill>
                  <a:srgbClr val="000000"/>
                </a:solidFill>
              </a:rPr>
              <a:t>Traditionally, time series forecasting was under the scope of statistics and models like Auto-regressive Integrated Moving Average (ARIMA), but due to possible non-linearity in the data, we had also used Long Short Term Memory (LSTM) models which are more reliable and accurate over this kind of data. We had also implemented it through Hidden Markov Models (HMM) and the results have been compared.</a:t>
            </a:r>
            <a:endParaRPr sz="1200">
              <a:solidFill>
                <a:srgbClr val="000000"/>
              </a:solidFill>
            </a:endParaRPr>
          </a:p>
          <a:p>
            <a:pPr marL="457200" lvl="0" indent="0" algn="l" rtl="0">
              <a:spcBef>
                <a:spcPts val="1600"/>
              </a:spcBef>
              <a:spcAft>
                <a:spcPts val="1600"/>
              </a:spcAft>
              <a:buNone/>
            </a:pPr>
            <a:endParaRPr sz="14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52"/>
        <p:cNvGrpSpPr/>
        <p:nvPr/>
      </p:nvGrpSpPr>
      <p:grpSpPr>
        <a:xfrm>
          <a:off x="0" y="0"/>
          <a:ext cx="0" cy="0"/>
          <a:chOff x="0" y="0"/>
          <a:chExt cx="0" cy="0"/>
        </a:xfrm>
      </p:grpSpPr>
      <p:sp>
        <p:nvSpPr>
          <p:cNvPr id="153" name="Google Shape;153;p16"/>
          <p:cNvSpPr txBox="1">
            <a:spLocks noGrp="1"/>
          </p:cNvSpPr>
          <p:nvPr>
            <p:ph type="body" idx="1"/>
          </p:nvPr>
        </p:nvSpPr>
        <p:spPr>
          <a:xfrm>
            <a:off x="1025650" y="1056250"/>
            <a:ext cx="7883700" cy="3422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000000"/>
              </a:buClr>
              <a:buSzPts val="2000"/>
              <a:buChar char="●"/>
            </a:pPr>
            <a:r>
              <a:rPr lang="en" sz="2000">
                <a:solidFill>
                  <a:srgbClr val="000000"/>
                </a:solidFill>
              </a:rPr>
              <a:t>We aim to explore new possibilities and incorporate them in our everyday lives to make it more comfortable and easy going</a:t>
            </a:r>
            <a:endParaRPr sz="2000">
              <a:solidFill>
                <a:srgbClr val="000000"/>
              </a:solidFill>
            </a:endParaRPr>
          </a:p>
          <a:p>
            <a:pPr marL="457200" lvl="0" indent="-355600" algn="l" rtl="0">
              <a:spcBef>
                <a:spcPts val="0"/>
              </a:spcBef>
              <a:spcAft>
                <a:spcPts val="0"/>
              </a:spcAft>
              <a:buClr>
                <a:srgbClr val="000000"/>
              </a:buClr>
              <a:buSzPts val="2000"/>
              <a:buChar char="●"/>
            </a:pPr>
            <a:r>
              <a:rPr lang="en" sz="2000">
                <a:solidFill>
                  <a:srgbClr val="000000"/>
                </a:solidFill>
              </a:rPr>
              <a:t>Time series analysis has been in use around us for the longer time</a:t>
            </a:r>
            <a:endParaRPr sz="2000">
              <a:solidFill>
                <a:srgbClr val="000000"/>
              </a:solidFill>
            </a:endParaRPr>
          </a:p>
          <a:p>
            <a:pPr marL="457200" lvl="0" indent="-355600" algn="l" rtl="0">
              <a:spcBef>
                <a:spcPts val="0"/>
              </a:spcBef>
              <a:spcAft>
                <a:spcPts val="0"/>
              </a:spcAft>
              <a:buClr>
                <a:srgbClr val="000000"/>
              </a:buClr>
              <a:buSzPts val="2000"/>
              <a:buChar char="●"/>
            </a:pPr>
            <a:r>
              <a:rPr lang="en" sz="2000">
                <a:solidFill>
                  <a:srgbClr val="000000"/>
                </a:solidFill>
              </a:rPr>
              <a:t>It has been used in statistics, geophysics, data mining, etc for the forecasting purpose</a:t>
            </a:r>
            <a:endParaRPr sz="2000">
              <a:solidFill>
                <a:srgbClr val="000000"/>
              </a:solidFill>
            </a:endParaRPr>
          </a:p>
          <a:p>
            <a:pPr marL="457200" lvl="0" indent="-355600" algn="l" rtl="0">
              <a:spcBef>
                <a:spcPts val="0"/>
              </a:spcBef>
              <a:spcAft>
                <a:spcPts val="0"/>
              </a:spcAft>
              <a:buClr>
                <a:srgbClr val="000000"/>
              </a:buClr>
              <a:buSzPts val="2000"/>
              <a:buChar char="●"/>
            </a:pPr>
            <a:r>
              <a:rPr lang="en" sz="2000">
                <a:solidFill>
                  <a:srgbClr val="000000"/>
                </a:solidFill>
              </a:rPr>
              <a:t>It also has a great impact in the field of business to predict sale sand stock prices</a:t>
            </a:r>
            <a:endParaRPr sz="2000">
              <a:solidFill>
                <a:srgbClr val="000000"/>
              </a:solidFill>
            </a:endParaRPr>
          </a:p>
          <a:p>
            <a:pPr marL="457200" lvl="0" indent="-355600" algn="l" rtl="0">
              <a:spcBef>
                <a:spcPts val="0"/>
              </a:spcBef>
              <a:spcAft>
                <a:spcPts val="0"/>
              </a:spcAft>
              <a:buClr>
                <a:srgbClr val="000000"/>
              </a:buClr>
              <a:buSzPts val="2000"/>
              <a:buChar char="●"/>
            </a:pPr>
            <a:r>
              <a:rPr lang="en" sz="2000">
                <a:solidFill>
                  <a:srgbClr val="000000"/>
                </a:solidFill>
              </a:rPr>
              <a:t>The main motive for using the time series is that it can predict or forecast the future</a:t>
            </a:r>
            <a:endParaRPr sz="2000">
              <a:solidFill>
                <a:srgbClr val="000000"/>
              </a:solidFill>
            </a:endParaRPr>
          </a:p>
        </p:txBody>
      </p:sp>
      <p:sp>
        <p:nvSpPr>
          <p:cNvPr id="154" name="Google Shape;154;p16"/>
          <p:cNvSpPr txBox="1"/>
          <p:nvPr/>
        </p:nvSpPr>
        <p:spPr>
          <a:xfrm>
            <a:off x="1297500" y="306150"/>
            <a:ext cx="6919200" cy="11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Lato"/>
                <a:ea typeface="Lato"/>
                <a:cs typeface="Lato"/>
                <a:sym typeface="Lato"/>
              </a:rPr>
              <a:t>Motivation</a:t>
            </a:r>
            <a:endParaRPr sz="3000" b="1">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415550" y="333475"/>
            <a:ext cx="7038900" cy="56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Problem Definition:</a:t>
            </a:r>
            <a:endParaRPr>
              <a:solidFill>
                <a:srgbClr val="000000"/>
              </a:solidFill>
            </a:endParaRPr>
          </a:p>
        </p:txBody>
      </p:sp>
      <p:sp>
        <p:nvSpPr>
          <p:cNvPr id="160" name="Google Shape;160;p17"/>
          <p:cNvSpPr txBox="1">
            <a:spLocks noGrp="1"/>
          </p:cNvSpPr>
          <p:nvPr>
            <p:ph type="body" idx="1"/>
          </p:nvPr>
        </p:nvSpPr>
        <p:spPr>
          <a:xfrm>
            <a:off x="1297500" y="841950"/>
            <a:ext cx="7275000" cy="42360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000000"/>
              </a:buClr>
              <a:buSzPts val="1500"/>
              <a:buChar char="●"/>
            </a:pPr>
            <a:r>
              <a:rPr lang="en" sz="1500">
                <a:solidFill>
                  <a:srgbClr val="000000"/>
                </a:solidFill>
              </a:rPr>
              <a:t>In this paper titled as "Forecasting Energy Trading Prices Using Time Series Models", we aim to implement an efficient system for predicting the prices of energy trading .</a:t>
            </a:r>
            <a:endParaRPr sz="1500">
              <a:solidFill>
                <a:srgbClr val="000000"/>
              </a:solidFill>
            </a:endParaRPr>
          </a:p>
          <a:p>
            <a:pPr marL="457200" lvl="0" indent="-323850" algn="l" rtl="0">
              <a:spcBef>
                <a:spcPts val="0"/>
              </a:spcBef>
              <a:spcAft>
                <a:spcPts val="0"/>
              </a:spcAft>
              <a:buClr>
                <a:srgbClr val="000000"/>
              </a:buClr>
              <a:buSzPts val="1500"/>
              <a:buChar char="●"/>
            </a:pPr>
            <a:r>
              <a:rPr lang="en" sz="1500">
                <a:solidFill>
                  <a:srgbClr val="000000"/>
                </a:solidFill>
              </a:rPr>
              <a:t>For this purpose different data-sets related with various features such as weather and stock prices can be used as these prices depend on these features.</a:t>
            </a:r>
            <a:endParaRPr sz="1500">
              <a:solidFill>
                <a:srgbClr val="000000"/>
              </a:solidFill>
            </a:endParaRPr>
          </a:p>
          <a:p>
            <a:pPr marL="457200" lvl="0" indent="-323850" algn="l" rtl="0">
              <a:spcBef>
                <a:spcPts val="0"/>
              </a:spcBef>
              <a:spcAft>
                <a:spcPts val="0"/>
              </a:spcAft>
              <a:buClr>
                <a:srgbClr val="000000"/>
              </a:buClr>
              <a:buSzPts val="1500"/>
              <a:buChar char="●"/>
            </a:pPr>
            <a:r>
              <a:rPr lang="en" sz="1500">
                <a:solidFill>
                  <a:srgbClr val="000000"/>
                </a:solidFill>
              </a:rPr>
              <a:t>To study and predict the results, time series analysis need to be done on these data-sets.</a:t>
            </a:r>
            <a:endParaRPr sz="1500">
              <a:solidFill>
                <a:srgbClr val="000000"/>
              </a:solidFill>
            </a:endParaRPr>
          </a:p>
          <a:p>
            <a:pPr marL="457200" lvl="0" indent="-323850" algn="l" rtl="0">
              <a:spcBef>
                <a:spcPts val="0"/>
              </a:spcBef>
              <a:spcAft>
                <a:spcPts val="0"/>
              </a:spcAft>
              <a:buClr>
                <a:srgbClr val="000000"/>
              </a:buClr>
              <a:buSzPts val="1500"/>
              <a:buChar char="●"/>
            </a:pPr>
            <a:r>
              <a:rPr lang="en" sz="1500">
                <a:solidFill>
                  <a:srgbClr val="000000"/>
                </a:solidFill>
              </a:rPr>
              <a:t>Time series analysis can be done through the use various tools and technologies such as ANN, SVM, correlation, etc.</a:t>
            </a:r>
            <a:endParaRPr sz="1500">
              <a:solidFill>
                <a:srgbClr val="000000"/>
              </a:solidFill>
            </a:endParaRPr>
          </a:p>
          <a:p>
            <a:pPr marL="457200" lvl="0" indent="-323850" algn="l" rtl="0">
              <a:spcBef>
                <a:spcPts val="0"/>
              </a:spcBef>
              <a:spcAft>
                <a:spcPts val="0"/>
              </a:spcAft>
              <a:buClr>
                <a:srgbClr val="000000"/>
              </a:buClr>
              <a:buSzPts val="1500"/>
              <a:buChar char="●"/>
            </a:pPr>
            <a:r>
              <a:rPr lang="en" sz="1500">
                <a:solidFill>
                  <a:srgbClr val="000000"/>
                </a:solidFill>
              </a:rPr>
              <a:t> In this paper we had tried to implement time series analysis using the ARIMA (Auto Regressive Integrated Moving Average), Hidden Markov Model(HMM) and the LSTM (Long Short Term Memory) network . We also compared the results found from these three models.</a:t>
            </a:r>
            <a:endParaRPr sz="15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1249025" y="170775"/>
            <a:ext cx="7038900" cy="126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Literature Review:</a:t>
            </a:r>
            <a:endParaRPr>
              <a:solidFill>
                <a:srgbClr val="000000"/>
              </a:solidFill>
            </a:endParaRPr>
          </a:p>
          <a:p>
            <a:pPr marL="0" lvl="0" indent="0" algn="l" rtl="0">
              <a:spcBef>
                <a:spcPts val="0"/>
              </a:spcBef>
              <a:spcAft>
                <a:spcPts val="0"/>
              </a:spcAft>
              <a:buNone/>
            </a:pPr>
            <a:r>
              <a:rPr lang="en">
                <a:solidFill>
                  <a:srgbClr val="000000"/>
                </a:solidFill>
              </a:rPr>
              <a:t>Forecasting Next-Day Electricity Prices by Time Series Models</a:t>
            </a:r>
            <a:endParaRPr>
              <a:solidFill>
                <a:srgbClr val="000000"/>
              </a:solidFill>
            </a:endParaRPr>
          </a:p>
        </p:txBody>
      </p:sp>
      <p:sp>
        <p:nvSpPr>
          <p:cNvPr id="166" name="Google Shape;166;p18"/>
          <p:cNvSpPr txBox="1">
            <a:spLocks noGrp="1"/>
          </p:cNvSpPr>
          <p:nvPr>
            <p:ph type="body" idx="1"/>
          </p:nvPr>
        </p:nvSpPr>
        <p:spPr>
          <a:xfrm>
            <a:off x="505175" y="1538425"/>
            <a:ext cx="8526600" cy="3766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Char char="●"/>
            </a:pPr>
            <a:r>
              <a:rPr lang="en" sz="1400">
                <a:solidFill>
                  <a:srgbClr val="000000"/>
                </a:solidFill>
              </a:rPr>
              <a:t>Published by  IEEE 2002 by Francisco J. Nogales,Javier Contreras, Member, IEEE, Antonio J. Conejo, Senior Member,IEEE, and Rosario Espınola</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This paper has given two efficient and accurate model to predict the electricity prices based on the time series analysis using dynamic regression and transfer function models</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The first method called dynamic regression approach relates the price at particular hour t with the prices at the past time</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The second model called transfer function approach assumes that the price and the demand series are stationary i.e.  their mean and covariance is constant</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To study the results of these models, datasets from two different markets  was  collected,  one  from  Spanish  and  other  from  the  Californian market</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Average error found in Spanish market was around 5% and  in Californian market was 3%</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The  results  obtained  from  these models were sufficient to predict the prices so that these could help the producers and the consumers</a:t>
            </a:r>
            <a:endParaRPr sz="14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1222000" y="344500"/>
            <a:ext cx="8174400" cy="140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Literature Review:</a:t>
            </a:r>
            <a:endParaRPr>
              <a:solidFill>
                <a:srgbClr val="000000"/>
              </a:solidFill>
            </a:endParaRPr>
          </a:p>
          <a:p>
            <a:pPr marL="0" lvl="0" indent="0" algn="l" rtl="0">
              <a:spcBef>
                <a:spcPts val="0"/>
              </a:spcBef>
              <a:spcAft>
                <a:spcPts val="0"/>
              </a:spcAft>
              <a:buNone/>
            </a:pPr>
            <a:r>
              <a:rPr lang="en">
                <a:solidFill>
                  <a:srgbClr val="000000"/>
                </a:solidFill>
              </a:rPr>
              <a:t>Time  Series  Analysis  of  Household  Electric Consumption with ARIMA and ARMA Models</a:t>
            </a:r>
            <a:endParaRPr>
              <a:solidFill>
                <a:srgbClr val="000000"/>
              </a:solidFill>
            </a:endParaRPr>
          </a:p>
        </p:txBody>
      </p:sp>
      <p:sp>
        <p:nvSpPr>
          <p:cNvPr id="172" name="Google Shape;172;p19"/>
          <p:cNvSpPr txBox="1">
            <a:spLocks noGrp="1"/>
          </p:cNvSpPr>
          <p:nvPr>
            <p:ph type="body" idx="1"/>
          </p:nvPr>
        </p:nvSpPr>
        <p:spPr>
          <a:xfrm>
            <a:off x="413250" y="1838000"/>
            <a:ext cx="8490900" cy="2911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Char char="●"/>
            </a:pPr>
            <a:r>
              <a:rPr lang="en" sz="1400">
                <a:solidFill>
                  <a:srgbClr val="000000"/>
                </a:solidFill>
              </a:rPr>
              <a:t>The introduction of correlation as a phenomenon that may be generated through lagged linear  relations  leads  to  proposing  the  autoregressive  (AR)  and  autoregressive moving average (ARMA) models</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Adding non-stationary models to the mix leads to the autoregressive integrated moving average (ARIMA) model popularized in the landmark work by Box and Jenkins  (1970)</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Autoregressive  models  are  based  on  the  idea  that the current value of the series,xt, can be explained as a function of past values,x</a:t>
            </a:r>
            <a:r>
              <a:rPr lang="en" sz="1400" baseline="-25000">
                <a:solidFill>
                  <a:srgbClr val="000000"/>
                </a:solidFill>
              </a:rPr>
              <a:t>t−1</a:t>
            </a:r>
            <a:r>
              <a:rPr lang="en" sz="1400">
                <a:solidFill>
                  <a:srgbClr val="000000"/>
                </a:solidFill>
              </a:rPr>
              <a:t>, x</a:t>
            </a:r>
            <a:r>
              <a:rPr lang="en" sz="1400" baseline="-25000">
                <a:solidFill>
                  <a:srgbClr val="000000"/>
                </a:solidFill>
              </a:rPr>
              <a:t>t−2</a:t>
            </a:r>
            <a:r>
              <a:rPr lang="en" sz="1400">
                <a:solidFill>
                  <a:srgbClr val="000000"/>
                </a:solidFill>
              </a:rPr>
              <a:t>, ..., x</a:t>
            </a:r>
            <a:r>
              <a:rPr lang="en" sz="1400" baseline="-25000">
                <a:solidFill>
                  <a:srgbClr val="000000"/>
                </a:solidFill>
              </a:rPr>
              <a:t>t−p</a:t>
            </a:r>
            <a:endParaRPr sz="1400" baseline="-250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We may be  using ARIMA model to generate the future use of the energy consumption from the given present datasets, along with this model Bayesian Vector Auto-regression Model (BVAR) can also be used to get the desired prediction in the energy utilisation and consumption trends</a:t>
            </a:r>
            <a:endParaRPr sz="14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1297500" y="393750"/>
            <a:ext cx="7294800" cy="149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600">
                <a:solidFill>
                  <a:srgbClr val="000000"/>
                </a:solidFill>
              </a:rPr>
              <a:t>Proposed Methodology</a:t>
            </a:r>
            <a:endParaRPr sz="4600">
              <a:solidFill>
                <a:srgbClr val="000000"/>
              </a:solidFill>
            </a:endParaRPr>
          </a:p>
        </p:txBody>
      </p:sp>
      <p:sp>
        <p:nvSpPr>
          <p:cNvPr id="178" name="Google Shape;178;p20"/>
          <p:cNvSpPr txBox="1">
            <a:spLocks noGrp="1"/>
          </p:cNvSpPr>
          <p:nvPr>
            <p:ph type="body" idx="1"/>
          </p:nvPr>
        </p:nvSpPr>
        <p:spPr>
          <a:xfrm>
            <a:off x="1177900" y="1886850"/>
            <a:ext cx="7414500" cy="24159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000000"/>
              </a:buClr>
              <a:buSzPts val="2000"/>
              <a:buAutoNum type="arabicPeriod"/>
            </a:pPr>
            <a:r>
              <a:rPr lang="en" sz="2000">
                <a:solidFill>
                  <a:srgbClr val="000000"/>
                </a:solidFill>
              </a:rPr>
              <a:t>Dataset aggregration and preparation.</a:t>
            </a:r>
            <a:endParaRPr sz="2000">
              <a:solidFill>
                <a:srgbClr val="000000"/>
              </a:solidFill>
            </a:endParaRPr>
          </a:p>
          <a:p>
            <a:pPr marL="457200" lvl="0" indent="-355600" algn="l" rtl="0">
              <a:spcBef>
                <a:spcPts val="0"/>
              </a:spcBef>
              <a:spcAft>
                <a:spcPts val="0"/>
              </a:spcAft>
              <a:buClr>
                <a:srgbClr val="000000"/>
              </a:buClr>
              <a:buSzPts val="2000"/>
              <a:buAutoNum type="arabicPeriod"/>
            </a:pPr>
            <a:r>
              <a:rPr lang="en" sz="2000">
                <a:solidFill>
                  <a:srgbClr val="000000"/>
                </a:solidFill>
              </a:rPr>
              <a:t>ARIMA Models (Auto Regressive Integrated Moving Average)</a:t>
            </a:r>
            <a:endParaRPr sz="2000">
              <a:solidFill>
                <a:srgbClr val="000000"/>
              </a:solidFill>
            </a:endParaRPr>
          </a:p>
          <a:p>
            <a:pPr marL="457200" lvl="0" indent="-355600" algn="l" rtl="0">
              <a:spcBef>
                <a:spcPts val="0"/>
              </a:spcBef>
              <a:spcAft>
                <a:spcPts val="0"/>
              </a:spcAft>
              <a:buClr>
                <a:srgbClr val="000000"/>
              </a:buClr>
              <a:buSzPts val="2000"/>
              <a:buAutoNum type="arabicPeriod"/>
            </a:pPr>
            <a:r>
              <a:rPr lang="en" sz="2000">
                <a:solidFill>
                  <a:srgbClr val="000000"/>
                </a:solidFill>
              </a:rPr>
              <a:t>LSTM Models (Long Short Term Memory)</a:t>
            </a:r>
            <a:endParaRPr sz="2000">
              <a:solidFill>
                <a:srgbClr val="000000"/>
              </a:solidFill>
            </a:endParaRPr>
          </a:p>
          <a:p>
            <a:pPr marL="457200" lvl="0" indent="-355600" algn="l" rtl="0">
              <a:spcBef>
                <a:spcPts val="0"/>
              </a:spcBef>
              <a:spcAft>
                <a:spcPts val="0"/>
              </a:spcAft>
              <a:buClr>
                <a:srgbClr val="000000"/>
              </a:buClr>
              <a:buSzPts val="2000"/>
              <a:buAutoNum type="arabicPeriod"/>
            </a:pPr>
            <a:r>
              <a:rPr lang="en" sz="2000">
                <a:solidFill>
                  <a:srgbClr val="000000"/>
                </a:solidFill>
              </a:rPr>
              <a:t>Hidden Markov Model (HMM)</a:t>
            </a:r>
            <a:endParaRPr sz="20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a:solidFill>
                  <a:srgbClr val="000000"/>
                </a:solidFill>
              </a:rPr>
              <a:t>Dataset aggregation and preparation:</a:t>
            </a:r>
            <a:endParaRPr b="1" u="sng">
              <a:solidFill>
                <a:srgbClr val="000000"/>
              </a:solidFill>
            </a:endParaRPr>
          </a:p>
        </p:txBody>
      </p:sp>
      <p:sp>
        <p:nvSpPr>
          <p:cNvPr id="184" name="Google Shape;184;p21"/>
          <p:cNvSpPr txBox="1">
            <a:spLocks noGrp="1"/>
          </p:cNvSpPr>
          <p:nvPr>
            <p:ph type="body" idx="1"/>
          </p:nvPr>
        </p:nvSpPr>
        <p:spPr>
          <a:xfrm>
            <a:off x="1297500" y="1477150"/>
            <a:ext cx="7038900" cy="29112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sz="1800">
                <a:solidFill>
                  <a:srgbClr val="000000"/>
                </a:solidFill>
              </a:rPr>
              <a:t>The dataset has been gathered from various resources and combined to form a single dataset. </a:t>
            </a:r>
            <a:endParaRPr sz="1800">
              <a:solidFill>
                <a:srgbClr val="000000"/>
              </a:solidFill>
            </a:endParaRPr>
          </a:p>
          <a:p>
            <a:pPr marL="457200" lvl="0" indent="0" algn="l" rtl="0">
              <a:spcBef>
                <a:spcPts val="1600"/>
              </a:spcBef>
              <a:spcAft>
                <a:spcPts val="0"/>
              </a:spcAft>
              <a:buNone/>
            </a:pPr>
            <a:r>
              <a:rPr lang="en" sz="1800">
                <a:solidFill>
                  <a:srgbClr val="000000"/>
                </a:solidFill>
              </a:rPr>
              <a:t>Dataset has been collected from :</a:t>
            </a:r>
            <a:endParaRPr sz="1800">
              <a:solidFill>
                <a:srgbClr val="000000"/>
              </a:solidFill>
            </a:endParaRPr>
          </a:p>
          <a:p>
            <a:pPr marL="457200" lvl="0" indent="-342900" algn="l" rtl="0">
              <a:spcBef>
                <a:spcPts val="1600"/>
              </a:spcBef>
              <a:spcAft>
                <a:spcPts val="0"/>
              </a:spcAft>
              <a:buClr>
                <a:srgbClr val="000000"/>
              </a:buClr>
              <a:buSzPts val="1800"/>
              <a:buChar char="●"/>
            </a:pPr>
            <a:r>
              <a:rPr lang="en" sz="1800">
                <a:solidFill>
                  <a:srgbClr val="000000"/>
                </a:solidFill>
              </a:rPr>
              <a:t>Wholesale electricity Data and SEDS data provided by US EIA [2000-2013].</a:t>
            </a:r>
            <a:endParaRPr sz="1800">
              <a:solidFill>
                <a:srgbClr val="000000"/>
              </a:solidFill>
            </a:endParaRPr>
          </a:p>
          <a:p>
            <a:pPr marL="457200" lvl="0" indent="-342900" algn="l" rtl="0">
              <a:spcBef>
                <a:spcPts val="0"/>
              </a:spcBef>
              <a:spcAft>
                <a:spcPts val="0"/>
              </a:spcAft>
              <a:buClr>
                <a:srgbClr val="000000"/>
              </a:buClr>
              <a:buSzPts val="1800"/>
              <a:buChar char="●"/>
            </a:pPr>
            <a:r>
              <a:rPr lang="en" sz="1800">
                <a:solidFill>
                  <a:srgbClr val="000000"/>
                </a:solidFill>
              </a:rPr>
              <a:t>SP index daily price data, Yahoo finance [2000-2013].</a:t>
            </a:r>
            <a:endParaRPr sz="1800">
              <a:solidFill>
                <a:srgbClr val="000000"/>
              </a:solidFill>
            </a:endParaRPr>
          </a:p>
          <a:p>
            <a:pPr marL="0" lvl="0" indent="0" algn="l" rtl="0">
              <a:spcBef>
                <a:spcPts val="1600"/>
              </a:spcBef>
              <a:spcAft>
                <a:spcPts val="1600"/>
              </a:spcAft>
              <a:buNone/>
            </a:pPr>
            <a:r>
              <a:rPr lang="en" sz="1800">
                <a:solidFill>
                  <a:srgbClr val="000000"/>
                </a:solidFill>
              </a:rPr>
              <a:t>This dataset is used to make a multi-variate time series model and to analyse further with the rich features included in the dataset .</a:t>
            </a:r>
            <a:endParaRPr sz="1800">
              <a:solidFill>
                <a:srgbClr val="000000"/>
              </a:solidFill>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2146</Words>
  <Application>Microsoft Office PowerPoint</Application>
  <PresentationFormat>On-screen Show (16:9)</PresentationFormat>
  <Paragraphs>118</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Lato</vt:lpstr>
      <vt:lpstr>Montserrat</vt:lpstr>
      <vt:lpstr>Arial</vt:lpstr>
      <vt:lpstr>Focus</vt:lpstr>
      <vt:lpstr>PowerPoint Presentation</vt:lpstr>
      <vt:lpstr>Abstract</vt:lpstr>
      <vt:lpstr>Introduction:</vt:lpstr>
      <vt:lpstr>PowerPoint Presentation</vt:lpstr>
      <vt:lpstr>Problem Definition:</vt:lpstr>
      <vt:lpstr>Literature Review: Forecasting Next-Day Electricity Prices by Time Series Models</vt:lpstr>
      <vt:lpstr>Literature Review: Time  Series  Analysis  of  Household  Electric Consumption with ARIMA and ARMA Models</vt:lpstr>
      <vt:lpstr>Proposed Methodology</vt:lpstr>
      <vt:lpstr>Dataset aggregation and preparation:</vt:lpstr>
      <vt:lpstr>ARIMA MODEL (Auto-Regressive Integrated Moving Averages):</vt:lpstr>
      <vt:lpstr>LSTM Models (Long -Short Term Memory):</vt:lpstr>
      <vt:lpstr>LSTM contd.</vt:lpstr>
      <vt:lpstr>Hidden Markov Model (HMM)</vt:lpstr>
      <vt:lpstr>Experimental Data and Results:  Results obtained using ARIMA:</vt:lpstr>
      <vt:lpstr>Results obtained using LSTM:  The LSTM model used 85% of the data to train the model and the 15% of the data to test the model and root mean square error of the error is calculated .</vt:lpstr>
      <vt:lpstr>Results obtained using HMM: </vt:lpstr>
      <vt:lpstr>Conclusion:</vt:lpstr>
      <vt:lpstr>Future Work:</vt:lpstr>
      <vt:lpstr>Requirements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Akshay Gupta</cp:lastModifiedBy>
  <cp:revision>1</cp:revision>
  <dcterms:modified xsi:type="dcterms:W3CDTF">2020-04-30T18:51:40Z</dcterms:modified>
</cp:coreProperties>
</file>