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9814efd0a3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9814efd0a3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9814efd0a3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9814efd0a3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5a20c6e8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a5a20c6e8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5a20c6e8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a5a20c6e8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a5a20c6e8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a5a20c6e8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a5a20c6e8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a5a20c6e8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a5a20c6e8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a5a20c6e8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97c273a1fa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97c273a1fa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97c273a1fa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97c273a1fa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98ac9d88a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98ac9d88a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97c273a1fa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97c273a1fa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97c273a1fa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97c273a1fa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7c273a1fa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7c273a1fa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98b8755a8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98b8755a8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97c273a1fa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97c273a1fa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5a20c6e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5a20c6e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97c273a1fa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97c273a1fa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97c273a1fa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97c273a1fa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33" name="Shape 133"/>
        <p:cNvGrpSpPr/>
        <p:nvPr/>
      </p:nvGrpSpPr>
      <p:grpSpPr>
        <a:xfrm>
          <a:off x="0" y="0"/>
          <a:ext cx="0" cy="0"/>
          <a:chOff x="0" y="0"/>
          <a:chExt cx="0" cy="0"/>
        </a:xfrm>
      </p:grpSpPr>
      <p:sp>
        <p:nvSpPr>
          <p:cNvPr id="134" name="Google Shape;134;p13"/>
          <p:cNvSpPr txBox="1"/>
          <p:nvPr>
            <p:ph type="ctrTitle"/>
          </p:nvPr>
        </p:nvSpPr>
        <p:spPr>
          <a:xfrm>
            <a:off x="3214700" y="455625"/>
            <a:ext cx="5843100" cy="25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rPr lang="en">
                <a:solidFill>
                  <a:srgbClr val="073763"/>
                </a:solidFill>
              </a:rPr>
              <a:t>Web Traffic Time Series Analysis </a:t>
            </a:r>
            <a:endParaRPr>
              <a:solidFill>
                <a:srgbClr val="073763"/>
              </a:solidFill>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B5394"/>
                </a:solidFill>
              </a:rPr>
              <a:t>Submitted </a:t>
            </a:r>
            <a:r>
              <a:rPr lang="en" sz="1500">
                <a:solidFill>
                  <a:srgbClr val="0B5394"/>
                </a:solidFill>
              </a:rPr>
              <a:t>By: </a:t>
            </a:r>
            <a:endParaRPr sz="1500">
              <a:solidFill>
                <a:srgbClr val="0B5394"/>
              </a:solidFill>
            </a:endParaRPr>
          </a:p>
          <a:p>
            <a:pPr indent="0" lvl="0" marL="0" rtl="0" algn="l">
              <a:spcBef>
                <a:spcPts val="0"/>
              </a:spcBef>
              <a:spcAft>
                <a:spcPts val="0"/>
              </a:spcAft>
              <a:buNone/>
            </a:pPr>
            <a:r>
              <a:rPr lang="en" sz="1500">
                <a:solidFill>
                  <a:srgbClr val="0B5394"/>
                </a:solidFill>
              </a:rPr>
              <a:t>Srikar Anand (IIT2017504)</a:t>
            </a:r>
            <a:endParaRPr sz="1500">
              <a:solidFill>
                <a:srgbClr val="0B5394"/>
              </a:solidFill>
            </a:endParaRPr>
          </a:p>
          <a:p>
            <a:pPr indent="0" lvl="0" marL="0" rtl="0" algn="l">
              <a:spcBef>
                <a:spcPts val="0"/>
              </a:spcBef>
              <a:spcAft>
                <a:spcPts val="0"/>
              </a:spcAft>
              <a:buNone/>
            </a:pPr>
            <a:r>
              <a:rPr lang="en" sz="1500">
                <a:solidFill>
                  <a:srgbClr val="0B5394"/>
                </a:solidFill>
              </a:rPr>
              <a:t>Akshay Gupta (IIT2017505)</a:t>
            </a:r>
            <a:endParaRPr sz="1500">
              <a:solidFill>
                <a:srgbClr val="0B5394"/>
              </a:solidFill>
            </a:endParaRPr>
          </a:p>
        </p:txBody>
      </p:sp>
      <p:sp>
        <p:nvSpPr>
          <p:cNvPr id="136" name="Google Shape;136;p13"/>
          <p:cNvSpPr txBox="1"/>
          <p:nvPr/>
        </p:nvSpPr>
        <p:spPr>
          <a:xfrm>
            <a:off x="3139675" y="3278975"/>
            <a:ext cx="40719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73763"/>
                </a:solidFill>
                <a:latin typeface="Lato"/>
                <a:ea typeface="Lato"/>
                <a:cs typeface="Lato"/>
                <a:sym typeface="Lato"/>
              </a:rPr>
              <a:t>7th Semester Project</a:t>
            </a:r>
            <a:endParaRPr>
              <a:solidFill>
                <a:srgbClr val="073763"/>
              </a:solidFill>
              <a:latin typeface="Lato"/>
              <a:ea typeface="Lato"/>
              <a:cs typeface="Lato"/>
              <a:sym typeface="Lato"/>
            </a:endParaRPr>
          </a:p>
        </p:txBody>
      </p:sp>
      <p:sp>
        <p:nvSpPr>
          <p:cNvPr id="137" name="Google Shape;137;p13"/>
          <p:cNvSpPr txBox="1"/>
          <p:nvPr/>
        </p:nvSpPr>
        <p:spPr>
          <a:xfrm>
            <a:off x="767450" y="4142350"/>
            <a:ext cx="2691300" cy="6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latin typeface="Lato"/>
                <a:ea typeface="Lato"/>
                <a:cs typeface="Lato"/>
                <a:sym typeface="Lato"/>
              </a:rPr>
              <a:t>Submitted to:</a:t>
            </a:r>
            <a:endParaRPr>
              <a:solidFill>
                <a:srgbClr val="1C4587"/>
              </a:solidFill>
              <a:latin typeface="Lato"/>
              <a:ea typeface="Lato"/>
              <a:cs typeface="Lato"/>
              <a:sym typeface="Lato"/>
            </a:endParaRPr>
          </a:p>
          <a:p>
            <a:pPr indent="0" lvl="0" marL="0" rtl="0" algn="l">
              <a:spcBef>
                <a:spcPts val="0"/>
              </a:spcBef>
              <a:spcAft>
                <a:spcPts val="0"/>
              </a:spcAft>
              <a:buNone/>
            </a:pPr>
            <a:r>
              <a:rPr lang="en">
                <a:solidFill>
                  <a:srgbClr val="1C4587"/>
                </a:solidFill>
                <a:latin typeface="Lato"/>
                <a:ea typeface="Lato"/>
                <a:cs typeface="Lato"/>
                <a:sym typeface="Lato"/>
              </a:rPr>
              <a:t>Dr. Pavan Chakraborty</a:t>
            </a:r>
            <a:endParaRPr>
              <a:solidFill>
                <a:srgbClr val="1C4587"/>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91" name="Shape 191"/>
        <p:cNvGrpSpPr/>
        <p:nvPr/>
      </p:nvGrpSpPr>
      <p:grpSpPr>
        <a:xfrm>
          <a:off x="0" y="0"/>
          <a:ext cx="0" cy="0"/>
          <a:chOff x="0" y="0"/>
          <a:chExt cx="0" cy="0"/>
        </a:xfrm>
      </p:grpSpPr>
      <p:sp>
        <p:nvSpPr>
          <p:cNvPr id="192" name="Google Shape;192;p22"/>
          <p:cNvSpPr txBox="1"/>
          <p:nvPr>
            <p:ph type="title"/>
          </p:nvPr>
        </p:nvSpPr>
        <p:spPr>
          <a:xfrm>
            <a:off x="1066500" y="393750"/>
            <a:ext cx="7269900" cy="624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500">
                <a:solidFill>
                  <a:srgbClr val="073763"/>
                </a:solidFill>
              </a:rPr>
              <a:t>2. Modelling</a:t>
            </a:r>
            <a:endParaRPr sz="2500">
              <a:solidFill>
                <a:srgbClr val="073763"/>
              </a:solidFill>
            </a:endParaRPr>
          </a:p>
        </p:txBody>
      </p:sp>
      <p:sp>
        <p:nvSpPr>
          <p:cNvPr id="193" name="Google Shape;193;p22"/>
          <p:cNvSpPr txBox="1"/>
          <p:nvPr>
            <p:ph idx="1" type="body"/>
          </p:nvPr>
        </p:nvSpPr>
        <p:spPr>
          <a:xfrm>
            <a:off x="1045200" y="1714400"/>
            <a:ext cx="7543500" cy="30858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rgbClr val="073763"/>
              </a:buClr>
              <a:buSzPts val="1600"/>
              <a:buChar char="●"/>
            </a:pPr>
            <a:r>
              <a:rPr lang="en" sz="1600">
                <a:solidFill>
                  <a:srgbClr val="073763"/>
                </a:solidFill>
              </a:rPr>
              <a:t>Long Short Term Memory (LSTM) are the special kind of Recurrent Neural Networks (RNN). </a:t>
            </a:r>
            <a:endParaRPr sz="1600">
              <a:solidFill>
                <a:srgbClr val="073763"/>
              </a:solidFill>
            </a:endParaRPr>
          </a:p>
          <a:p>
            <a:pPr indent="-330200" lvl="0" marL="457200" rtl="0" algn="just">
              <a:spcBef>
                <a:spcPts val="0"/>
              </a:spcBef>
              <a:spcAft>
                <a:spcPts val="0"/>
              </a:spcAft>
              <a:buClr>
                <a:srgbClr val="073763"/>
              </a:buClr>
              <a:buSzPts val="1600"/>
              <a:buChar char="●"/>
            </a:pPr>
            <a:r>
              <a:rPr lang="en" sz="1600">
                <a:solidFill>
                  <a:srgbClr val="073763"/>
                </a:solidFill>
              </a:rPr>
              <a:t>LSTM have the capability to learn the long term dependencies.  As such, the sequence of observations must be transformed into multiple examples from which  the  LSTM  can  learn.  [6]</a:t>
            </a:r>
            <a:endParaRPr sz="1600">
              <a:solidFill>
                <a:srgbClr val="073763"/>
              </a:solidFill>
            </a:endParaRPr>
          </a:p>
          <a:p>
            <a:pPr indent="-330200" lvl="0" marL="457200" rtl="0" algn="just">
              <a:spcBef>
                <a:spcPts val="0"/>
              </a:spcBef>
              <a:spcAft>
                <a:spcPts val="0"/>
              </a:spcAft>
              <a:buClr>
                <a:srgbClr val="073763"/>
              </a:buClr>
              <a:buSzPts val="1600"/>
              <a:buChar char="●"/>
            </a:pPr>
            <a:r>
              <a:rPr lang="en" sz="1600">
                <a:solidFill>
                  <a:srgbClr val="073763"/>
                </a:solidFill>
              </a:rPr>
              <a:t>From  the  results  of  data  analysis,  It  can be said  that LSTM model can be used directly to predict the data, without much requirement of data transformation. </a:t>
            </a:r>
            <a:endParaRPr sz="1600">
              <a:solidFill>
                <a:srgbClr val="073763"/>
              </a:solidFill>
            </a:endParaRPr>
          </a:p>
          <a:p>
            <a:pPr indent="-330200" lvl="0" marL="457200" rtl="0" algn="just">
              <a:spcBef>
                <a:spcPts val="0"/>
              </a:spcBef>
              <a:spcAft>
                <a:spcPts val="0"/>
              </a:spcAft>
              <a:buClr>
                <a:srgbClr val="073763"/>
              </a:buClr>
              <a:buSzPts val="1600"/>
              <a:buChar char="●"/>
            </a:pPr>
            <a:r>
              <a:rPr lang="en" sz="1600">
                <a:solidFill>
                  <a:srgbClr val="073763"/>
                </a:solidFill>
              </a:rPr>
              <a:t>LSTM would have good efficiency, especially in this case where data is highly periodic and depends on the past data most of the times.</a:t>
            </a:r>
            <a:endParaRPr sz="1600">
              <a:solidFill>
                <a:srgbClr val="073763"/>
              </a:solidFill>
            </a:endParaRPr>
          </a:p>
        </p:txBody>
      </p:sp>
      <p:sp>
        <p:nvSpPr>
          <p:cNvPr id="194" name="Google Shape;194;p22"/>
          <p:cNvSpPr txBox="1"/>
          <p:nvPr/>
        </p:nvSpPr>
        <p:spPr>
          <a:xfrm>
            <a:off x="1066500" y="1307850"/>
            <a:ext cx="7500900" cy="6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500">
              <a:solidFill>
                <a:srgbClr val="073763"/>
              </a:solidFill>
              <a:latin typeface="Lato"/>
              <a:ea typeface="Lato"/>
              <a:cs typeface="Lato"/>
              <a:sym typeface="Lato"/>
            </a:endParaRPr>
          </a:p>
        </p:txBody>
      </p:sp>
      <p:sp>
        <p:nvSpPr>
          <p:cNvPr id="195" name="Google Shape;195;p22"/>
          <p:cNvSpPr txBox="1"/>
          <p:nvPr/>
        </p:nvSpPr>
        <p:spPr>
          <a:xfrm>
            <a:off x="1066500" y="1157300"/>
            <a:ext cx="4591200" cy="5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73763"/>
                </a:solidFill>
                <a:latin typeface="Lato"/>
                <a:ea typeface="Lato"/>
                <a:cs typeface="Lato"/>
                <a:sym typeface="Lato"/>
              </a:rPr>
              <a:t>2.1 Long Short Term Memory (LSTM)</a:t>
            </a:r>
            <a:endParaRPr sz="2000">
              <a:solidFill>
                <a:srgbClr val="073763"/>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99" name="Shape 199"/>
        <p:cNvGrpSpPr/>
        <p:nvPr/>
      </p:nvGrpSpPr>
      <p:grpSpPr>
        <a:xfrm>
          <a:off x="0" y="0"/>
          <a:ext cx="0" cy="0"/>
          <a:chOff x="0" y="0"/>
          <a:chExt cx="0" cy="0"/>
        </a:xfrm>
      </p:grpSpPr>
      <p:sp>
        <p:nvSpPr>
          <p:cNvPr id="200" name="Google Shape;200;p23"/>
          <p:cNvSpPr txBox="1"/>
          <p:nvPr>
            <p:ph type="title"/>
          </p:nvPr>
        </p:nvSpPr>
        <p:spPr>
          <a:xfrm>
            <a:off x="1045200" y="190150"/>
            <a:ext cx="7269900" cy="624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500">
                <a:solidFill>
                  <a:srgbClr val="073763"/>
                </a:solidFill>
              </a:rPr>
              <a:t>2. Modelling</a:t>
            </a:r>
            <a:endParaRPr sz="2500">
              <a:solidFill>
                <a:srgbClr val="073763"/>
              </a:solidFill>
            </a:endParaRPr>
          </a:p>
        </p:txBody>
      </p:sp>
      <p:sp>
        <p:nvSpPr>
          <p:cNvPr id="201" name="Google Shape;201;p23"/>
          <p:cNvSpPr txBox="1"/>
          <p:nvPr>
            <p:ph idx="1" type="body"/>
          </p:nvPr>
        </p:nvSpPr>
        <p:spPr>
          <a:xfrm>
            <a:off x="1045200" y="1442825"/>
            <a:ext cx="7543500" cy="15324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rgbClr val="073763"/>
              </a:buClr>
              <a:buSzPts val="1600"/>
              <a:buChar char="●"/>
            </a:pPr>
            <a:r>
              <a:rPr lang="en" sz="1600">
                <a:solidFill>
                  <a:srgbClr val="073763"/>
                </a:solidFill>
              </a:rPr>
              <a:t>The ARIMA model is a generalised form of ARMA model since our model is non-stationary i.e value of mean and variances is not same at every instant. </a:t>
            </a:r>
            <a:endParaRPr sz="1600">
              <a:solidFill>
                <a:srgbClr val="073763"/>
              </a:solidFill>
            </a:endParaRPr>
          </a:p>
          <a:p>
            <a:pPr indent="-330200" lvl="0" marL="457200" rtl="0" algn="just">
              <a:spcBef>
                <a:spcPts val="0"/>
              </a:spcBef>
              <a:spcAft>
                <a:spcPts val="0"/>
              </a:spcAft>
              <a:buClr>
                <a:srgbClr val="073763"/>
              </a:buClr>
              <a:buSzPts val="1600"/>
              <a:buChar char="●"/>
            </a:pPr>
            <a:r>
              <a:rPr lang="en" sz="1600">
                <a:solidFill>
                  <a:srgbClr val="073763"/>
                </a:solidFill>
              </a:rPr>
              <a:t>It is a triple (p,d,q) these values need to be specified. </a:t>
            </a:r>
            <a:endParaRPr sz="1600">
              <a:solidFill>
                <a:srgbClr val="073763"/>
              </a:solidFill>
            </a:endParaRPr>
          </a:p>
          <a:p>
            <a:pPr indent="-330200" lvl="0" marL="457200" rtl="0" algn="just">
              <a:spcBef>
                <a:spcPts val="0"/>
              </a:spcBef>
              <a:spcAft>
                <a:spcPts val="0"/>
              </a:spcAft>
              <a:buClr>
                <a:srgbClr val="073763"/>
              </a:buClr>
              <a:buSzPts val="1600"/>
              <a:buChar char="●"/>
            </a:pPr>
            <a:r>
              <a:rPr lang="en" sz="1600">
                <a:solidFill>
                  <a:srgbClr val="073763"/>
                </a:solidFill>
              </a:rPr>
              <a:t>ARMA model is a combination of AR(auto regression) and MA(moving averages). The model is generalised and thus is best suited for this kind of problem.</a:t>
            </a:r>
            <a:endParaRPr sz="1600">
              <a:solidFill>
                <a:srgbClr val="073763"/>
              </a:solidFill>
            </a:endParaRPr>
          </a:p>
          <a:p>
            <a:pPr indent="-330200" lvl="0" marL="457200" rtl="0" algn="just">
              <a:spcBef>
                <a:spcPts val="0"/>
              </a:spcBef>
              <a:spcAft>
                <a:spcPts val="0"/>
              </a:spcAft>
              <a:buClr>
                <a:srgbClr val="073763"/>
              </a:buClr>
              <a:buSzPts val="1600"/>
              <a:buChar char="●"/>
            </a:pPr>
            <a:r>
              <a:rPr lang="en" sz="1600">
                <a:solidFill>
                  <a:srgbClr val="073763"/>
                </a:solidFill>
              </a:rPr>
              <a:t>ARIMA applies differencing on ARMA model to make the time series stationary. Differencing can be applied multiple times, which is the second parameter, d.</a:t>
            </a:r>
            <a:endParaRPr sz="1600">
              <a:solidFill>
                <a:srgbClr val="073763"/>
              </a:solidFill>
            </a:endParaRPr>
          </a:p>
          <a:p>
            <a:pPr indent="-330200" lvl="0" marL="457200" rtl="0" algn="just">
              <a:spcBef>
                <a:spcPts val="0"/>
              </a:spcBef>
              <a:spcAft>
                <a:spcPts val="0"/>
              </a:spcAft>
              <a:buClr>
                <a:srgbClr val="073763"/>
              </a:buClr>
              <a:buSzPts val="1600"/>
              <a:buChar char="●"/>
            </a:pPr>
            <a:r>
              <a:rPr lang="en" sz="1600">
                <a:solidFill>
                  <a:srgbClr val="073763"/>
                </a:solidFill>
              </a:rPr>
              <a:t>Theses values can be extracted from the graphs of ACF, PACF and the differencing graphs.</a:t>
            </a:r>
            <a:endParaRPr sz="1600">
              <a:solidFill>
                <a:srgbClr val="073763"/>
              </a:solidFill>
            </a:endParaRPr>
          </a:p>
          <a:p>
            <a:pPr indent="0" lvl="0" marL="457200" rtl="0" algn="just">
              <a:spcBef>
                <a:spcPts val="1600"/>
              </a:spcBef>
              <a:spcAft>
                <a:spcPts val="1600"/>
              </a:spcAft>
              <a:buNone/>
            </a:pPr>
            <a:r>
              <a:t/>
            </a:r>
            <a:endParaRPr sz="1600">
              <a:solidFill>
                <a:srgbClr val="073763"/>
              </a:solidFill>
            </a:endParaRPr>
          </a:p>
        </p:txBody>
      </p:sp>
      <p:sp>
        <p:nvSpPr>
          <p:cNvPr id="202" name="Google Shape;202;p23"/>
          <p:cNvSpPr txBox="1"/>
          <p:nvPr/>
        </p:nvSpPr>
        <p:spPr>
          <a:xfrm>
            <a:off x="929700" y="165100"/>
            <a:ext cx="7500900" cy="6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500">
              <a:solidFill>
                <a:srgbClr val="073763"/>
              </a:solidFill>
              <a:latin typeface="Lato"/>
              <a:ea typeface="Lato"/>
              <a:cs typeface="Lato"/>
              <a:sym typeface="Lato"/>
            </a:endParaRPr>
          </a:p>
        </p:txBody>
      </p:sp>
      <p:sp>
        <p:nvSpPr>
          <p:cNvPr id="203" name="Google Shape;203;p23"/>
          <p:cNvSpPr txBox="1"/>
          <p:nvPr/>
        </p:nvSpPr>
        <p:spPr>
          <a:xfrm>
            <a:off x="1045200" y="932275"/>
            <a:ext cx="4612500" cy="5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73763"/>
                </a:solidFill>
                <a:latin typeface="Lato"/>
                <a:ea typeface="Lato"/>
                <a:cs typeface="Lato"/>
                <a:sym typeface="Lato"/>
              </a:rPr>
              <a:t>2.2 ARIMA </a:t>
            </a:r>
            <a:endParaRPr sz="2000">
              <a:solidFill>
                <a:srgbClr val="073763"/>
              </a:solidFill>
              <a:latin typeface="Lato"/>
              <a:ea typeface="Lato"/>
              <a:cs typeface="Lato"/>
              <a:sym typeface="Lato"/>
            </a:endParaRPr>
          </a:p>
        </p:txBody>
      </p:sp>
      <p:sp>
        <p:nvSpPr>
          <p:cNvPr id="204" name="Google Shape;204;p23"/>
          <p:cNvSpPr txBox="1"/>
          <p:nvPr/>
        </p:nvSpPr>
        <p:spPr>
          <a:xfrm>
            <a:off x="1168400" y="3776625"/>
            <a:ext cx="7543500" cy="1368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sz="1600">
              <a:solidFill>
                <a:srgbClr val="073763"/>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208" name="Shape 208"/>
        <p:cNvGrpSpPr/>
        <p:nvPr/>
      </p:nvGrpSpPr>
      <p:grpSpPr>
        <a:xfrm>
          <a:off x="0" y="0"/>
          <a:ext cx="0" cy="0"/>
          <a:chOff x="0" y="0"/>
          <a:chExt cx="0" cy="0"/>
        </a:xfrm>
      </p:grpSpPr>
      <p:sp>
        <p:nvSpPr>
          <p:cNvPr id="209" name="Google Shape;209;p24"/>
          <p:cNvSpPr txBox="1"/>
          <p:nvPr>
            <p:ph type="title"/>
          </p:nvPr>
        </p:nvSpPr>
        <p:spPr>
          <a:xfrm>
            <a:off x="1045200" y="190150"/>
            <a:ext cx="7269900" cy="624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500">
                <a:solidFill>
                  <a:srgbClr val="073763"/>
                </a:solidFill>
              </a:rPr>
              <a:t>2. Modelling</a:t>
            </a:r>
            <a:endParaRPr sz="2500">
              <a:solidFill>
                <a:srgbClr val="073763"/>
              </a:solidFill>
            </a:endParaRPr>
          </a:p>
        </p:txBody>
      </p:sp>
      <p:sp>
        <p:nvSpPr>
          <p:cNvPr id="210" name="Google Shape;210;p24"/>
          <p:cNvSpPr txBox="1"/>
          <p:nvPr>
            <p:ph idx="1" type="body"/>
          </p:nvPr>
        </p:nvSpPr>
        <p:spPr>
          <a:xfrm>
            <a:off x="1045200" y="1442825"/>
            <a:ext cx="7543500" cy="15324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rgbClr val="073763"/>
              </a:buClr>
              <a:buSzPts val="1600"/>
              <a:buChar char="●"/>
            </a:pPr>
            <a:r>
              <a:rPr lang="en" sz="1600">
                <a:solidFill>
                  <a:srgbClr val="073763"/>
                </a:solidFill>
              </a:rPr>
              <a:t>Standard tasks for CNNs are generally image recognition or text classification etc. </a:t>
            </a:r>
            <a:r>
              <a:rPr lang="en" sz="1600">
                <a:solidFill>
                  <a:srgbClr val="073763"/>
                </a:solidFill>
              </a:rPr>
              <a:t>T</a:t>
            </a:r>
            <a:r>
              <a:rPr lang="en" sz="1600">
                <a:solidFill>
                  <a:srgbClr val="073763"/>
                </a:solidFill>
              </a:rPr>
              <a:t>hese kind of neural networks are very powerful to learn spatial invariant patterns.</a:t>
            </a:r>
            <a:endParaRPr sz="1600">
              <a:solidFill>
                <a:srgbClr val="073763"/>
              </a:solidFill>
            </a:endParaRPr>
          </a:p>
          <a:p>
            <a:pPr indent="-330200" lvl="0" marL="457200" rtl="0" algn="just">
              <a:spcBef>
                <a:spcPts val="0"/>
              </a:spcBef>
              <a:spcAft>
                <a:spcPts val="0"/>
              </a:spcAft>
              <a:buClr>
                <a:srgbClr val="073763"/>
              </a:buClr>
              <a:buSzPts val="1600"/>
              <a:buChar char="●"/>
            </a:pPr>
            <a:r>
              <a:rPr lang="en" sz="1600">
                <a:solidFill>
                  <a:srgbClr val="073763"/>
                </a:solidFill>
              </a:rPr>
              <a:t> CNN  inspired  by WaveNet architecture were modified to learn temporal pattern  in this project.</a:t>
            </a:r>
            <a:endParaRPr sz="1600">
              <a:solidFill>
                <a:srgbClr val="073763"/>
              </a:solidFill>
            </a:endParaRPr>
          </a:p>
          <a:p>
            <a:pPr indent="-330200" lvl="0" marL="457200" rtl="0" algn="just">
              <a:spcBef>
                <a:spcPts val="0"/>
              </a:spcBef>
              <a:spcAft>
                <a:spcPts val="0"/>
              </a:spcAft>
              <a:buClr>
                <a:srgbClr val="073763"/>
              </a:buClr>
              <a:buSzPts val="1600"/>
              <a:buChar char="●"/>
            </a:pPr>
            <a:r>
              <a:rPr lang="en" sz="1600">
                <a:solidFill>
                  <a:srgbClr val="073763"/>
                </a:solidFill>
              </a:rPr>
              <a:t>With the help of dilated causal convolution layer which helps in maintaining the temporal order and long-term dependencies  without  any  explosion  in  complexity  of  the  architecture  ,  it  is  made possible.</a:t>
            </a:r>
            <a:endParaRPr sz="1600">
              <a:solidFill>
                <a:srgbClr val="073763"/>
              </a:solidFill>
            </a:endParaRPr>
          </a:p>
          <a:p>
            <a:pPr indent="-330200" lvl="0" marL="457200" rtl="0" algn="just">
              <a:spcBef>
                <a:spcPts val="0"/>
              </a:spcBef>
              <a:spcAft>
                <a:spcPts val="0"/>
              </a:spcAft>
              <a:buClr>
                <a:srgbClr val="073763"/>
              </a:buClr>
              <a:buSzPts val="1600"/>
              <a:buChar char="●"/>
            </a:pPr>
            <a:r>
              <a:rPr lang="en" sz="1600">
                <a:solidFill>
                  <a:srgbClr val="073763"/>
                </a:solidFill>
              </a:rPr>
              <a:t>The temporal order must be maintained which is done by maintaining the causal structure .  Causal structure provide the needed temporal flow but long-term dependencies should also be handled.</a:t>
            </a:r>
            <a:endParaRPr sz="1600">
              <a:solidFill>
                <a:srgbClr val="073763"/>
              </a:solidFill>
            </a:endParaRPr>
          </a:p>
        </p:txBody>
      </p:sp>
      <p:sp>
        <p:nvSpPr>
          <p:cNvPr id="211" name="Google Shape;211;p24"/>
          <p:cNvSpPr txBox="1"/>
          <p:nvPr/>
        </p:nvSpPr>
        <p:spPr>
          <a:xfrm>
            <a:off x="929700" y="165100"/>
            <a:ext cx="7500900" cy="6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500">
              <a:solidFill>
                <a:srgbClr val="073763"/>
              </a:solidFill>
              <a:latin typeface="Lato"/>
              <a:ea typeface="Lato"/>
              <a:cs typeface="Lato"/>
              <a:sym typeface="Lato"/>
            </a:endParaRPr>
          </a:p>
        </p:txBody>
      </p:sp>
      <p:sp>
        <p:nvSpPr>
          <p:cNvPr id="212" name="Google Shape;212;p24"/>
          <p:cNvSpPr txBox="1"/>
          <p:nvPr/>
        </p:nvSpPr>
        <p:spPr>
          <a:xfrm>
            <a:off x="1045200" y="932275"/>
            <a:ext cx="4612500" cy="5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73763"/>
                </a:solidFill>
                <a:latin typeface="Lato"/>
                <a:ea typeface="Lato"/>
                <a:cs typeface="Lato"/>
                <a:sym typeface="Lato"/>
              </a:rPr>
              <a:t>2.3 CNN</a:t>
            </a:r>
            <a:endParaRPr sz="2000">
              <a:solidFill>
                <a:srgbClr val="073763"/>
              </a:solidFill>
              <a:latin typeface="Lato"/>
              <a:ea typeface="Lato"/>
              <a:cs typeface="Lato"/>
              <a:sym typeface="Lato"/>
            </a:endParaRPr>
          </a:p>
        </p:txBody>
      </p:sp>
      <p:sp>
        <p:nvSpPr>
          <p:cNvPr id="213" name="Google Shape;213;p24"/>
          <p:cNvSpPr txBox="1"/>
          <p:nvPr/>
        </p:nvSpPr>
        <p:spPr>
          <a:xfrm>
            <a:off x="1189700" y="3196725"/>
            <a:ext cx="7500900" cy="5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rgbClr val="073763"/>
              </a:solidFill>
              <a:latin typeface="Lato"/>
              <a:ea typeface="Lato"/>
              <a:cs typeface="Lato"/>
              <a:sym typeface="Lato"/>
            </a:endParaRPr>
          </a:p>
        </p:txBody>
      </p:sp>
      <p:sp>
        <p:nvSpPr>
          <p:cNvPr id="214" name="Google Shape;214;p24"/>
          <p:cNvSpPr txBox="1"/>
          <p:nvPr/>
        </p:nvSpPr>
        <p:spPr>
          <a:xfrm>
            <a:off x="1168400" y="3776625"/>
            <a:ext cx="7543500" cy="1368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sz="1600">
              <a:solidFill>
                <a:srgbClr val="073763"/>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218" name="Shape 218"/>
        <p:cNvGrpSpPr/>
        <p:nvPr/>
      </p:nvGrpSpPr>
      <p:grpSpPr>
        <a:xfrm>
          <a:off x="0" y="0"/>
          <a:ext cx="0" cy="0"/>
          <a:chOff x="0" y="0"/>
          <a:chExt cx="0" cy="0"/>
        </a:xfrm>
      </p:grpSpPr>
      <p:sp>
        <p:nvSpPr>
          <p:cNvPr id="219" name="Google Shape;219;p25"/>
          <p:cNvSpPr txBox="1"/>
          <p:nvPr>
            <p:ph type="title"/>
          </p:nvPr>
        </p:nvSpPr>
        <p:spPr>
          <a:xfrm>
            <a:off x="1045200" y="190150"/>
            <a:ext cx="7269900" cy="624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500">
                <a:solidFill>
                  <a:srgbClr val="073763"/>
                </a:solidFill>
              </a:rPr>
              <a:t>2. Modelling</a:t>
            </a:r>
            <a:endParaRPr sz="2500">
              <a:solidFill>
                <a:srgbClr val="073763"/>
              </a:solidFill>
            </a:endParaRPr>
          </a:p>
        </p:txBody>
      </p:sp>
      <p:sp>
        <p:nvSpPr>
          <p:cNvPr id="220" name="Google Shape;220;p25"/>
          <p:cNvSpPr txBox="1"/>
          <p:nvPr>
            <p:ph idx="1" type="body"/>
          </p:nvPr>
        </p:nvSpPr>
        <p:spPr>
          <a:xfrm>
            <a:off x="1045200" y="1442825"/>
            <a:ext cx="7543500" cy="1532400"/>
          </a:xfrm>
          <a:prstGeom prst="rect">
            <a:avLst/>
          </a:prstGeom>
        </p:spPr>
        <p:txBody>
          <a:bodyPr anchorCtr="0" anchor="t" bIns="91425" lIns="91425" spcFirstLastPara="1" rIns="91425" wrap="square" tIns="91425">
            <a:noAutofit/>
          </a:bodyPr>
          <a:lstStyle/>
          <a:p>
            <a:pPr indent="0" lvl="0" marL="457200" rtl="0" algn="just">
              <a:spcBef>
                <a:spcPts val="0"/>
              </a:spcBef>
              <a:spcAft>
                <a:spcPts val="1600"/>
              </a:spcAft>
              <a:buNone/>
            </a:pPr>
            <a:r>
              <a:rPr lang="en" sz="1600">
                <a:solidFill>
                  <a:srgbClr val="073763"/>
                </a:solidFill>
              </a:rPr>
              <a:t>.</a:t>
            </a:r>
            <a:endParaRPr sz="1600">
              <a:solidFill>
                <a:srgbClr val="073763"/>
              </a:solidFill>
            </a:endParaRPr>
          </a:p>
        </p:txBody>
      </p:sp>
      <p:sp>
        <p:nvSpPr>
          <p:cNvPr id="221" name="Google Shape;221;p25"/>
          <p:cNvSpPr txBox="1"/>
          <p:nvPr/>
        </p:nvSpPr>
        <p:spPr>
          <a:xfrm>
            <a:off x="929700" y="165100"/>
            <a:ext cx="7500900" cy="6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500">
              <a:solidFill>
                <a:srgbClr val="073763"/>
              </a:solidFill>
              <a:latin typeface="Lato"/>
              <a:ea typeface="Lato"/>
              <a:cs typeface="Lato"/>
              <a:sym typeface="Lato"/>
            </a:endParaRPr>
          </a:p>
        </p:txBody>
      </p:sp>
      <p:sp>
        <p:nvSpPr>
          <p:cNvPr id="222" name="Google Shape;222;p25"/>
          <p:cNvSpPr txBox="1"/>
          <p:nvPr/>
        </p:nvSpPr>
        <p:spPr>
          <a:xfrm>
            <a:off x="1045200" y="932275"/>
            <a:ext cx="4612500" cy="5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73763"/>
                </a:solidFill>
                <a:latin typeface="Lato"/>
                <a:ea typeface="Lato"/>
                <a:cs typeface="Lato"/>
                <a:sym typeface="Lato"/>
              </a:rPr>
              <a:t>2.3 CNN</a:t>
            </a:r>
            <a:endParaRPr sz="2000">
              <a:solidFill>
                <a:srgbClr val="073763"/>
              </a:solidFill>
              <a:latin typeface="Lato"/>
              <a:ea typeface="Lato"/>
              <a:cs typeface="Lato"/>
              <a:sym typeface="Lato"/>
            </a:endParaRPr>
          </a:p>
        </p:txBody>
      </p:sp>
      <p:sp>
        <p:nvSpPr>
          <p:cNvPr id="223" name="Google Shape;223;p25"/>
          <p:cNvSpPr txBox="1"/>
          <p:nvPr/>
        </p:nvSpPr>
        <p:spPr>
          <a:xfrm>
            <a:off x="1189700" y="3196725"/>
            <a:ext cx="7500900" cy="5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rgbClr val="073763"/>
              </a:solidFill>
              <a:latin typeface="Lato"/>
              <a:ea typeface="Lato"/>
              <a:cs typeface="Lato"/>
              <a:sym typeface="Lato"/>
            </a:endParaRPr>
          </a:p>
        </p:txBody>
      </p:sp>
      <p:sp>
        <p:nvSpPr>
          <p:cNvPr id="224" name="Google Shape;224;p25"/>
          <p:cNvSpPr txBox="1"/>
          <p:nvPr/>
        </p:nvSpPr>
        <p:spPr>
          <a:xfrm>
            <a:off x="1168400" y="4640925"/>
            <a:ext cx="7543500" cy="503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rgbClr val="073763"/>
                </a:solidFill>
                <a:latin typeface="Lato"/>
                <a:ea typeface="Lato"/>
                <a:cs typeface="Lato"/>
                <a:sym typeface="Lato"/>
              </a:rPr>
              <a:t>Figure :  A dilated causal convolutional network</a:t>
            </a:r>
            <a:endParaRPr sz="1600">
              <a:solidFill>
                <a:srgbClr val="073763"/>
              </a:solidFill>
              <a:latin typeface="Lato"/>
              <a:ea typeface="Lato"/>
              <a:cs typeface="Lato"/>
              <a:sym typeface="Lato"/>
            </a:endParaRPr>
          </a:p>
        </p:txBody>
      </p:sp>
      <p:pic>
        <p:nvPicPr>
          <p:cNvPr id="225" name="Google Shape;225;p25"/>
          <p:cNvPicPr preferRelativeResize="0"/>
          <p:nvPr/>
        </p:nvPicPr>
        <p:blipFill>
          <a:blip r:embed="rId3">
            <a:alphaModFix/>
          </a:blip>
          <a:stretch>
            <a:fillRect/>
          </a:stretch>
        </p:blipFill>
        <p:spPr>
          <a:xfrm>
            <a:off x="619125" y="1582150"/>
            <a:ext cx="5145876" cy="3067050"/>
          </a:xfrm>
          <a:prstGeom prst="rect">
            <a:avLst/>
          </a:prstGeom>
          <a:noFill/>
          <a:ln>
            <a:noFill/>
          </a:ln>
        </p:spPr>
      </p:pic>
      <p:sp>
        <p:nvSpPr>
          <p:cNvPr id="226" name="Google Shape;226;p25"/>
          <p:cNvSpPr txBox="1"/>
          <p:nvPr/>
        </p:nvSpPr>
        <p:spPr>
          <a:xfrm>
            <a:off x="5941200" y="685800"/>
            <a:ext cx="3095700" cy="3771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1C4587"/>
              </a:buClr>
              <a:buSzPts val="1400"/>
              <a:buFont typeface="Lato"/>
              <a:buChar char="●"/>
            </a:pPr>
            <a:r>
              <a:rPr lang="en">
                <a:solidFill>
                  <a:srgbClr val="1C4587"/>
                </a:solidFill>
                <a:latin typeface="Lato"/>
                <a:ea typeface="Lato"/>
                <a:cs typeface="Lato"/>
                <a:sym typeface="Lato"/>
              </a:rPr>
              <a:t>The dilated convolutions allows to increase the receptive area exponentially where filters  are  not  applied  in  sequential  manner  to  the  input  but  instead  use  a  skipwith a set dilation rate. </a:t>
            </a:r>
            <a:endParaRPr>
              <a:solidFill>
                <a:srgbClr val="1C4587"/>
              </a:solidFill>
              <a:latin typeface="Lato"/>
              <a:ea typeface="Lato"/>
              <a:cs typeface="Lato"/>
              <a:sym typeface="Lato"/>
            </a:endParaRPr>
          </a:p>
          <a:p>
            <a:pPr indent="-317500" lvl="0" marL="457200" rtl="0" algn="l">
              <a:spcBef>
                <a:spcPts val="0"/>
              </a:spcBef>
              <a:spcAft>
                <a:spcPts val="0"/>
              </a:spcAft>
              <a:buClr>
                <a:srgbClr val="1C4587"/>
              </a:buClr>
              <a:buSzPts val="1400"/>
              <a:buFont typeface="Lato"/>
              <a:buChar char="●"/>
            </a:pPr>
            <a:r>
              <a:rPr lang="en">
                <a:solidFill>
                  <a:srgbClr val="1C4587"/>
                </a:solidFill>
                <a:latin typeface="Lato"/>
                <a:ea typeface="Lato"/>
                <a:cs typeface="Lato"/>
                <a:sym typeface="Lato"/>
              </a:rPr>
              <a:t>Increasing dilation rate in an exponential manner, it was possible to capture history 256 days of history with 9 dilated convolution layer.  In this project , a stack of 8-dilated convolution layer followed by 2 dense layer were used which is then used to learn pattern in time-series</a:t>
            </a:r>
            <a:endParaRPr>
              <a:solidFill>
                <a:srgbClr val="1C4587"/>
              </a:solidFill>
              <a:latin typeface="Lato"/>
              <a:ea typeface="Lato"/>
              <a:cs typeface="Lato"/>
              <a:sym typeface="Lato"/>
            </a:endParaRPr>
          </a:p>
          <a:p>
            <a:pPr indent="-317500" lvl="0" marL="457200" rtl="0" algn="l">
              <a:spcBef>
                <a:spcPts val="0"/>
              </a:spcBef>
              <a:spcAft>
                <a:spcPts val="0"/>
              </a:spcAft>
              <a:buClr>
                <a:srgbClr val="1C4587"/>
              </a:buClr>
              <a:buSzPts val="1400"/>
              <a:buFont typeface="Lato"/>
              <a:buChar char="●"/>
            </a:pPr>
            <a:r>
              <a:rPr lang="en">
                <a:solidFill>
                  <a:srgbClr val="1C4587"/>
                </a:solidFill>
                <a:latin typeface="Lato"/>
                <a:ea typeface="Lato"/>
                <a:cs typeface="Lato"/>
                <a:sym typeface="Lato"/>
              </a:rPr>
              <a:t>Also used activated gating and skip connections to improve the accuracy</a:t>
            </a:r>
            <a:endParaRPr>
              <a:solidFill>
                <a:srgbClr val="1C4587"/>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230" name="Shape 230"/>
        <p:cNvGrpSpPr/>
        <p:nvPr/>
      </p:nvGrpSpPr>
      <p:grpSpPr>
        <a:xfrm>
          <a:off x="0" y="0"/>
          <a:ext cx="0" cy="0"/>
          <a:chOff x="0" y="0"/>
          <a:chExt cx="0" cy="0"/>
        </a:xfrm>
      </p:grpSpPr>
      <p:sp>
        <p:nvSpPr>
          <p:cNvPr id="231" name="Google Shape;231;p26"/>
          <p:cNvSpPr txBox="1"/>
          <p:nvPr/>
        </p:nvSpPr>
        <p:spPr>
          <a:xfrm>
            <a:off x="1017975" y="117875"/>
            <a:ext cx="7661700" cy="75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73763"/>
                </a:solidFill>
                <a:latin typeface="Montserrat"/>
                <a:ea typeface="Montserrat"/>
                <a:cs typeface="Montserrat"/>
                <a:sym typeface="Montserrat"/>
              </a:rPr>
              <a:t>RESULTS (ARIMA)</a:t>
            </a:r>
            <a:endParaRPr sz="3000">
              <a:solidFill>
                <a:srgbClr val="073763"/>
              </a:solidFill>
              <a:latin typeface="Montserrat"/>
              <a:ea typeface="Montserrat"/>
              <a:cs typeface="Montserrat"/>
              <a:sym typeface="Montserrat"/>
            </a:endParaRPr>
          </a:p>
        </p:txBody>
      </p:sp>
      <p:sp>
        <p:nvSpPr>
          <p:cNvPr id="232" name="Google Shape;232;p26"/>
          <p:cNvSpPr txBox="1"/>
          <p:nvPr/>
        </p:nvSpPr>
        <p:spPr>
          <a:xfrm>
            <a:off x="1135850" y="1060850"/>
            <a:ext cx="3300300" cy="5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1C4587"/>
                </a:solidFill>
                <a:latin typeface="Lato"/>
                <a:ea typeface="Lato"/>
                <a:cs typeface="Lato"/>
                <a:sym typeface="Lato"/>
              </a:rPr>
              <a:t>ARIMA</a:t>
            </a:r>
            <a:endParaRPr sz="1800">
              <a:solidFill>
                <a:srgbClr val="1C4587"/>
              </a:solidFill>
              <a:latin typeface="Lato"/>
              <a:ea typeface="Lato"/>
              <a:cs typeface="Lato"/>
              <a:sym typeface="Lato"/>
            </a:endParaRPr>
          </a:p>
        </p:txBody>
      </p:sp>
      <p:pic>
        <p:nvPicPr>
          <p:cNvPr id="233" name="Google Shape;233;p26"/>
          <p:cNvPicPr preferRelativeResize="0"/>
          <p:nvPr/>
        </p:nvPicPr>
        <p:blipFill>
          <a:blip r:embed="rId3">
            <a:alphaModFix/>
          </a:blip>
          <a:stretch>
            <a:fillRect/>
          </a:stretch>
        </p:blipFill>
        <p:spPr>
          <a:xfrm>
            <a:off x="1189425" y="760763"/>
            <a:ext cx="7050875" cy="3621974"/>
          </a:xfrm>
          <a:prstGeom prst="rect">
            <a:avLst/>
          </a:prstGeom>
          <a:noFill/>
          <a:ln>
            <a:noFill/>
          </a:ln>
        </p:spPr>
      </p:pic>
      <p:sp>
        <p:nvSpPr>
          <p:cNvPr id="234" name="Google Shape;234;p26"/>
          <p:cNvSpPr txBox="1"/>
          <p:nvPr/>
        </p:nvSpPr>
        <p:spPr>
          <a:xfrm>
            <a:off x="1189400" y="4500800"/>
            <a:ext cx="7050900" cy="5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latin typeface="Lato"/>
                <a:ea typeface="Lato"/>
                <a:cs typeface="Lato"/>
                <a:sym typeface="Lato"/>
              </a:rPr>
              <a:t>Root mean squared error for prediction with ARIMA model on the given dataset is 337.862382</a:t>
            </a:r>
            <a:endParaRPr>
              <a:solidFill>
                <a:srgbClr val="1C4587"/>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238" name="Shape 238"/>
        <p:cNvGrpSpPr/>
        <p:nvPr/>
      </p:nvGrpSpPr>
      <p:grpSpPr>
        <a:xfrm>
          <a:off x="0" y="0"/>
          <a:ext cx="0" cy="0"/>
          <a:chOff x="0" y="0"/>
          <a:chExt cx="0" cy="0"/>
        </a:xfrm>
      </p:grpSpPr>
      <p:sp>
        <p:nvSpPr>
          <p:cNvPr id="239" name="Google Shape;239;p27"/>
          <p:cNvSpPr txBox="1"/>
          <p:nvPr/>
        </p:nvSpPr>
        <p:spPr>
          <a:xfrm>
            <a:off x="1017975" y="117875"/>
            <a:ext cx="7661700" cy="75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73763"/>
                </a:solidFill>
                <a:latin typeface="Montserrat"/>
                <a:ea typeface="Montserrat"/>
                <a:cs typeface="Montserrat"/>
                <a:sym typeface="Montserrat"/>
              </a:rPr>
              <a:t>RESULTS (LSTM)</a:t>
            </a:r>
            <a:endParaRPr sz="3000">
              <a:solidFill>
                <a:srgbClr val="073763"/>
              </a:solidFill>
              <a:latin typeface="Montserrat"/>
              <a:ea typeface="Montserrat"/>
              <a:cs typeface="Montserrat"/>
              <a:sym typeface="Montserrat"/>
            </a:endParaRPr>
          </a:p>
        </p:txBody>
      </p:sp>
      <p:sp>
        <p:nvSpPr>
          <p:cNvPr id="240" name="Google Shape;240;p27"/>
          <p:cNvSpPr txBox="1"/>
          <p:nvPr/>
        </p:nvSpPr>
        <p:spPr>
          <a:xfrm>
            <a:off x="1135850" y="1060850"/>
            <a:ext cx="3300300" cy="5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1C4587"/>
              </a:solidFill>
              <a:latin typeface="Lato"/>
              <a:ea typeface="Lato"/>
              <a:cs typeface="Lato"/>
              <a:sym typeface="Lato"/>
            </a:endParaRPr>
          </a:p>
        </p:txBody>
      </p:sp>
      <p:sp>
        <p:nvSpPr>
          <p:cNvPr id="241" name="Google Shape;241;p27"/>
          <p:cNvSpPr txBox="1"/>
          <p:nvPr/>
        </p:nvSpPr>
        <p:spPr>
          <a:xfrm>
            <a:off x="1189400" y="4500800"/>
            <a:ext cx="7050900" cy="514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1C4587"/>
              </a:buClr>
              <a:buSzPts val="1400"/>
              <a:buFont typeface="Lato"/>
              <a:buChar char="●"/>
            </a:pPr>
            <a:r>
              <a:rPr lang="en">
                <a:solidFill>
                  <a:srgbClr val="1C4587"/>
                </a:solidFill>
                <a:latin typeface="Lato"/>
                <a:ea typeface="Lato"/>
                <a:cs typeface="Lato"/>
                <a:sym typeface="Lato"/>
              </a:rPr>
              <a:t>Root mean squared error for prediction with ARIMA model on the given dataset is 287.845766</a:t>
            </a:r>
            <a:endParaRPr>
              <a:solidFill>
                <a:srgbClr val="1C4587"/>
              </a:solidFill>
              <a:latin typeface="Lato"/>
              <a:ea typeface="Lato"/>
              <a:cs typeface="Lato"/>
              <a:sym typeface="Lato"/>
            </a:endParaRPr>
          </a:p>
        </p:txBody>
      </p:sp>
      <p:pic>
        <p:nvPicPr>
          <p:cNvPr id="242" name="Google Shape;242;p27"/>
          <p:cNvPicPr preferRelativeResize="0"/>
          <p:nvPr/>
        </p:nvPicPr>
        <p:blipFill>
          <a:blip r:embed="rId3">
            <a:alphaModFix/>
          </a:blip>
          <a:stretch>
            <a:fillRect/>
          </a:stretch>
        </p:blipFill>
        <p:spPr>
          <a:xfrm>
            <a:off x="1135850" y="867875"/>
            <a:ext cx="5250675" cy="2855100"/>
          </a:xfrm>
          <a:prstGeom prst="rect">
            <a:avLst/>
          </a:prstGeom>
          <a:noFill/>
          <a:ln>
            <a:noFill/>
          </a:ln>
        </p:spPr>
      </p:pic>
      <p:sp>
        <p:nvSpPr>
          <p:cNvPr id="243" name="Google Shape;243;p27"/>
          <p:cNvSpPr txBox="1"/>
          <p:nvPr/>
        </p:nvSpPr>
        <p:spPr>
          <a:xfrm>
            <a:off x="1157300" y="3836200"/>
            <a:ext cx="5250600" cy="3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latin typeface="Lato"/>
                <a:ea typeface="Lato"/>
                <a:cs typeface="Lato"/>
                <a:sym typeface="Lato"/>
              </a:rPr>
              <a:t>Figure shows the mse loss for training and validation phase for LSTM model</a:t>
            </a:r>
            <a:endParaRPr>
              <a:solidFill>
                <a:srgbClr val="1C4587"/>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247" name="Shape 247"/>
        <p:cNvGrpSpPr/>
        <p:nvPr/>
      </p:nvGrpSpPr>
      <p:grpSpPr>
        <a:xfrm>
          <a:off x="0" y="0"/>
          <a:ext cx="0" cy="0"/>
          <a:chOff x="0" y="0"/>
          <a:chExt cx="0" cy="0"/>
        </a:xfrm>
      </p:grpSpPr>
      <p:sp>
        <p:nvSpPr>
          <p:cNvPr id="248" name="Google Shape;248;p28"/>
          <p:cNvSpPr txBox="1"/>
          <p:nvPr/>
        </p:nvSpPr>
        <p:spPr>
          <a:xfrm>
            <a:off x="1017975" y="117875"/>
            <a:ext cx="7661700" cy="75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73763"/>
                </a:solidFill>
                <a:latin typeface="Montserrat"/>
                <a:ea typeface="Montserrat"/>
                <a:cs typeface="Montserrat"/>
                <a:sym typeface="Montserrat"/>
              </a:rPr>
              <a:t>RESULTS (CNN)</a:t>
            </a:r>
            <a:endParaRPr sz="3000">
              <a:solidFill>
                <a:srgbClr val="073763"/>
              </a:solidFill>
              <a:latin typeface="Montserrat"/>
              <a:ea typeface="Montserrat"/>
              <a:cs typeface="Montserrat"/>
              <a:sym typeface="Montserrat"/>
            </a:endParaRPr>
          </a:p>
        </p:txBody>
      </p:sp>
      <p:sp>
        <p:nvSpPr>
          <p:cNvPr id="249" name="Google Shape;249;p28"/>
          <p:cNvSpPr txBox="1"/>
          <p:nvPr/>
        </p:nvSpPr>
        <p:spPr>
          <a:xfrm>
            <a:off x="1135850" y="1060850"/>
            <a:ext cx="3300300" cy="5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1C4587"/>
              </a:solidFill>
              <a:latin typeface="Lato"/>
              <a:ea typeface="Lato"/>
              <a:cs typeface="Lato"/>
              <a:sym typeface="Lato"/>
            </a:endParaRPr>
          </a:p>
        </p:txBody>
      </p:sp>
      <p:sp>
        <p:nvSpPr>
          <p:cNvPr id="250" name="Google Shape;250;p28"/>
          <p:cNvSpPr txBox="1"/>
          <p:nvPr/>
        </p:nvSpPr>
        <p:spPr>
          <a:xfrm>
            <a:off x="1189400" y="4500800"/>
            <a:ext cx="7050900" cy="5142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rgbClr val="1C4587"/>
              </a:solidFill>
              <a:latin typeface="Lato"/>
              <a:ea typeface="Lato"/>
              <a:cs typeface="Lato"/>
              <a:sym typeface="Lato"/>
            </a:endParaRPr>
          </a:p>
        </p:txBody>
      </p:sp>
      <p:sp>
        <p:nvSpPr>
          <p:cNvPr id="251" name="Google Shape;251;p28"/>
          <p:cNvSpPr txBox="1"/>
          <p:nvPr/>
        </p:nvSpPr>
        <p:spPr>
          <a:xfrm>
            <a:off x="1157300" y="3836200"/>
            <a:ext cx="5250600" cy="3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latin typeface="Lato"/>
                <a:ea typeface="Lato"/>
                <a:cs typeface="Lato"/>
                <a:sym typeface="Lato"/>
              </a:rPr>
              <a:t>Figure shows the mse loss for training and validation phase for LSTM model</a:t>
            </a:r>
            <a:endParaRPr>
              <a:solidFill>
                <a:srgbClr val="1C4587"/>
              </a:solidFill>
              <a:latin typeface="Lato"/>
              <a:ea typeface="Lato"/>
              <a:cs typeface="Lato"/>
              <a:sym typeface="Lato"/>
            </a:endParaRPr>
          </a:p>
          <a:p>
            <a:pPr indent="0" lvl="0" marL="0" rtl="0" algn="l">
              <a:spcBef>
                <a:spcPts val="0"/>
              </a:spcBef>
              <a:spcAft>
                <a:spcPts val="0"/>
              </a:spcAft>
              <a:buNone/>
            </a:pPr>
            <a:r>
              <a:t/>
            </a:r>
            <a:endParaRPr>
              <a:solidFill>
                <a:srgbClr val="1C4587"/>
              </a:solidFill>
              <a:latin typeface="Lato"/>
              <a:ea typeface="Lato"/>
              <a:cs typeface="Lato"/>
              <a:sym typeface="Lato"/>
            </a:endParaRPr>
          </a:p>
          <a:p>
            <a:pPr indent="-317500" lvl="0" marL="457200" rtl="0" algn="l">
              <a:spcBef>
                <a:spcPts val="0"/>
              </a:spcBef>
              <a:spcAft>
                <a:spcPts val="0"/>
              </a:spcAft>
              <a:buClr>
                <a:srgbClr val="1C4587"/>
              </a:buClr>
              <a:buSzPts val="1400"/>
              <a:buFont typeface="Lato"/>
              <a:buChar char="●"/>
            </a:pPr>
            <a:r>
              <a:rPr lang="en">
                <a:solidFill>
                  <a:srgbClr val="1C4587"/>
                </a:solidFill>
                <a:latin typeface="Lato"/>
                <a:ea typeface="Lato"/>
                <a:cs typeface="Lato"/>
                <a:sym typeface="Lato"/>
              </a:rPr>
              <a:t>Root mean squared error for prediction with ARIMA model on the given dataset is 271.942186</a:t>
            </a:r>
            <a:endParaRPr>
              <a:solidFill>
                <a:srgbClr val="1C4587"/>
              </a:solidFill>
              <a:latin typeface="Lato"/>
              <a:ea typeface="Lato"/>
              <a:cs typeface="Lato"/>
              <a:sym typeface="Lato"/>
            </a:endParaRPr>
          </a:p>
        </p:txBody>
      </p:sp>
      <p:pic>
        <p:nvPicPr>
          <p:cNvPr id="252" name="Google Shape;252;p28"/>
          <p:cNvPicPr preferRelativeResize="0"/>
          <p:nvPr/>
        </p:nvPicPr>
        <p:blipFill>
          <a:blip r:embed="rId3">
            <a:alphaModFix/>
          </a:blip>
          <a:stretch>
            <a:fillRect/>
          </a:stretch>
        </p:blipFill>
        <p:spPr>
          <a:xfrm>
            <a:off x="1135850" y="1020275"/>
            <a:ext cx="5057951" cy="2687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256" name="Shape 256"/>
        <p:cNvGrpSpPr/>
        <p:nvPr/>
      </p:nvGrpSpPr>
      <p:grpSpPr>
        <a:xfrm>
          <a:off x="0" y="0"/>
          <a:ext cx="0" cy="0"/>
          <a:chOff x="0" y="0"/>
          <a:chExt cx="0" cy="0"/>
        </a:xfrm>
      </p:grpSpPr>
      <p:sp>
        <p:nvSpPr>
          <p:cNvPr id="257" name="Google Shape;257;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solidFill>
                  <a:srgbClr val="073763"/>
                </a:solidFill>
              </a:rPr>
              <a:t>Conclusion</a:t>
            </a:r>
            <a:endParaRPr sz="3500">
              <a:solidFill>
                <a:srgbClr val="073763"/>
              </a:solidFill>
            </a:endParaRPr>
          </a:p>
        </p:txBody>
      </p:sp>
      <p:sp>
        <p:nvSpPr>
          <p:cNvPr id="258" name="Google Shape;258;p29"/>
          <p:cNvSpPr txBox="1"/>
          <p:nvPr>
            <p:ph idx="1" type="body"/>
          </p:nvPr>
        </p:nvSpPr>
        <p:spPr>
          <a:xfrm>
            <a:off x="1297500" y="1200500"/>
            <a:ext cx="7038900" cy="37152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rgbClr val="073763"/>
              </a:buClr>
              <a:buSzPts val="1600"/>
              <a:buChar char="●"/>
            </a:pPr>
            <a:r>
              <a:rPr lang="en" sz="1600">
                <a:solidFill>
                  <a:srgbClr val="073763"/>
                </a:solidFill>
              </a:rPr>
              <a:t>Time series analysis is a must for every organization to understand seasonality, cyclic,trend and randomness in the data . </a:t>
            </a:r>
            <a:endParaRPr sz="1600">
              <a:solidFill>
                <a:srgbClr val="073763"/>
              </a:solidFill>
            </a:endParaRPr>
          </a:p>
          <a:p>
            <a:pPr indent="-330200" lvl="0" marL="457200" rtl="0" algn="just">
              <a:spcBef>
                <a:spcPts val="0"/>
              </a:spcBef>
              <a:spcAft>
                <a:spcPts val="0"/>
              </a:spcAft>
              <a:buClr>
                <a:srgbClr val="073763"/>
              </a:buClr>
              <a:buSzPts val="1600"/>
              <a:buChar char="●"/>
            </a:pPr>
            <a:r>
              <a:rPr lang="en" sz="1600">
                <a:solidFill>
                  <a:srgbClr val="073763"/>
                </a:solidFill>
              </a:rPr>
              <a:t>In this project , three different models for time series analysis is done namely </a:t>
            </a:r>
            <a:r>
              <a:rPr b="1" lang="en" sz="1600">
                <a:solidFill>
                  <a:srgbClr val="073763"/>
                </a:solidFill>
              </a:rPr>
              <a:t>ARIMA , LSTM , and CNN.</a:t>
            </a:r>
            <a:endParaRPr b="1" sz="1600">
              <a:solidFill>
                <a:srgbClr val="073763"/>
              </a:solidFill>
            </a:endParaRPr>
          </a:p>
          <a:p>
            <a:pPr indent="-330200" lvl="0" marL="457200" rtl="0" algn="just">
              <a:spcBef>
                <a:spcPts val="0"/>
              </a:spcBef>
              <a:spcAft>
                <a:spcPts val="0"/>
              </a:spcAft>
              <a:buClr>
                <a:srgbClr val="073763"/>
              </a:buClr>
              <a:buSzPts val="1600"/>
              <a:buChar char="●"/>
            </a:pPr>
            <a:r>
              <a:rPr lang="en" sz="1600">
                <a:solidFill>
                  <a:srgbClr val="073763"/>
                </a:solidFill>
              </a:rPr>
              <a:t>The root mean square error for </a:t>
            </a:r>
            <a:r>
              <a:rPr b="1" lang="en" sz="1600">
                <a:solidFill>
                  <a:srgbClr val="073763"/>
                </a:solidFill>
              </a:rPr>
              <a:t>ARIMA </a:t>
            </a:r>
            <a:r>
              <a:rPr lang="en" sz="1600">
                <a:solidFill>
                  <a:srgbClr val="073763"/>
                </a:solidFill>
              </a:rPr>
              <a:t> model was found to be 337.862382.</a:t>
            </a:r>
            <a:endParaRPr sz="1600">
              <a:solidFill>
                <a:srgbClr val="073763"/>
              </a:solidFill>
            </a:endParaRPr>
          </a:p>
          <a:p>
            <a:pPr indent="-330200" lvl="0" marL="457200" rtl="0" algn="just">
              <a:spcBef>
                <a:spcPts val="0"/>
              </a:spcBef>
              <a:spcAft>
                <a:spcPts val="0"/>
              </a:spcAft>
              <a:buClr>
                <a:srgbClr val="073763"/>
              </a:buClr>
              <a:buSzPts val="1600"/>
              <a:buChar char="●"/>
            </a:pPr>
            <a:r>
              <a:rPr lang="en" sz="1600">
                <a:solidFill>
                  <a:srgbClr val="073763"/>
                </a:solidFill>
              </a:rPr>
              <a:t>The root mean square error for </a:t>
            </a:r>
            <a:r>
              <a:rPr b="1" lang="en" sz="1600">
                <a:solidFill>
                  <a:srgbClr val="073763"/>
                </a:solidFill>
              </a:rPr>
              <a:t>LSTM </a:t>
            </a:r>
            <a:r>
              <a:rPr lang="en" sz="1600">
                <a:solidFill>
                  <a:srgbClr val="073763"/>
                </a:solidFill>
              </a:rPr>
              <a:t>model was found to be 287.845766.</a:t>
            </a:r>
            <a:endParaRPr sz="1600">
              <a:solidFill>
                <a:srgbClr val="073763"/>
              </a:solidFill>
            </a:endParaRPr>
          </a:p>
          <a:p>
            <a:pPr indent="-330200" lvl="0" marL="457200" rtl="0" algn="just">
              <a:spcBef>
                <a:spcPts val="0"/>
              </a:spcBef>
              <a:spcAft>
                <a:spcPts val="0"/>
              </a:spcAft>
              <a:buClr>
                <a:srgbClr val="073763"/>
              </a:buClr>
              <a:buSzPts val="1600"/>
              <a:buChar char="●"/>
            </a:pPr>
            <a:r>
              <a:rPr lang="en" sz="1600">
                <a:solidFill>
                  <a:srgbClr val="073763"/>
                </a:solidFill>
              </a:rPr>
              <a:t>The root mean square error for </a:t>
            </a:r>
            <a:r>
              <a:rPr b="1" lang="en" sz="1600">
                <a:solidFill>
                  <a:srgbClr val="073763"/>
                </a:solidFill>
              </a:rPr>
              <a:t>CNN </a:t>
            </a:r>
            <a:r>
              <a:rPr lang="en" sz="1600">
                <a:solidFill>
                  <a:srgbClr val="073763"/>
                </a:solidFill>
              </a:rPr>
              <a:t>model was found to be 271.942186.</a:t>
            </a:r>
            <a:endParaRPr sz="1600">
              <a:solidFill>
                <a:srgbClr val="073763"/>
              </a:solidFill>
            </a:endParaRPr>
          </a:p>
          <a:p>
            <a:pPr indent="-330200" lvl="0" marL="457200" rtl="0" algn="just">
              <a:spcBef>
                <a:spcPts val="0"/>
              </a:spcBef>
              <a:spcAft>
                <a:spcPts val="0"/>
              </a:spcAft>
              <a:buClr>
                <a:srgbClr val="073763"/>
              </a:buClr>
              <a:buSzPts val="1600"/>
              <a:buChar char="●"/>
            </a:pPr>
            <a:r>
              <a:rPr lang="en" sz="1600">
                <a:solidFill>
                  <a:srgbClr val="073763"/>
                </a:solidFill>
              </a:rPr>
              <a:t>The CNN model was found to be great at picking recurring patterns in time-series.CNN predictions was also found to be more accurate and expressive when compared to LSTM and ARIMA model.</a:t>
            </a:r>
            <a:endParaRPr sz="1600">
              <a:solidFill>
                <a:srgbClr val="07376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262" name="Shape 262"/>
        <p:cNvGrpSpPr/>
        <p:nvPr/>
      </p:nvGrpSpPr>
      <p:grpSpPr>
        <a:xfrm>
          <a:off x="0" y="0"/>
          <a:ext cx="0" cy="0"/>
          <a:chOff x="0" y="0"/>
          <a:chExt cx="0" cy="0"/>
        </a:xfrm>
      </p:grpSpPr>
      <p:sp>
        <p:nvSpPr>
          <p:cNvPr id="263" name="Google Shape;263;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solidFill>
                  <a:srgbClr val="073763"/>
                </a:solidFill>
              </a:rPr>
              <a:t>References</a:t>
            </a:r>
            <a:endParaRPr sz="3500">
              <a:solidFill>
                <a:srgbClr val="073763"/>
              </a:solidFill>
            </a:endParaRPr>
          </a:p>
        </p:txBody>
      </p:sp>
      <p:sp>
        <p:nvSpPr>
          <p:cNvPr id="264" name="Google Shape;264;p30"/>
          <p:cNvSpPr txBox="1"/>
          <p:nvPr>
            <p:ph idx="1" type="body"/>
          </p:nvPr>
        </p:nvSpPr>
        <p:spPr>
          <a:xfrm>
            <a:off x="1297500" y="1116150"/>
            <a:ext cx="7038900" cy="29112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073763"/>
              </a:buClr>
              <a:buSzPts val="1100"/>
              <a:buFont typeface="Arial"/>
              <a:buAutoNum type="arabicPeriod"/>
            </a:pPr>
            <a:r>
              <a:rPr lang="en" sz="1100">
                <a:solidFill>
                  <a:srgbClr val="073763"/>
                </a:solidFill>
                <a:latin typeface="Arial"/>
                <a:ea typeface="Arial"/>
                <a:cs typeface="Arial"/>
                <a:sym typeface="Arial"/>
              </a:rPr>
              <a:t>Forecast future traffic to Wikipedia Pages [Online],Available: </a:t>
            </a:r>
            <a:r>
              <a:rPr lang="en" sz="1000">
                <a:solidFill>
                  <a:srgbClr val="073763"/>
                </a:solidFill>
                <a:latin typeface="Arial"/>
                <a:ea typeface="Arial"/>
                <a:cs typeface="Arial"/>
                <a:sym typeface="Arial"/>
              </a:rPr>
              <a:t>https://www.kaggle.com/c/web-traffic-time-series-forecasting [Accessed :  10-09-2020]</a:t>
            </a:r>
            <a:endParaRPr sz="1000">
              <a:solidFill>
                <a:srgbClr val="073763"/>
              </a:solidFill>
              <a:latin typeface="Arial"/>
              <a:ea typeface="Arial"/>
              <a:cs typeface="Arial"/>
              <a:sym typeface="Arial"/>
            </a:endParaRPr>
          </a:p>
          <a:p>
            <a:pPr indent="-292100" lvl="0" marL="457200" rtl="0" algn="l">
              <a:spcBef>
                <a:spcPts val="0"/>
              </a:spcBef>
              <a:spcAft>
                <a:spcPts val="0"/>
              </a:spcAft>
              <a:buClr>
                <a:srgbClr val="073763"/>
              </a:buClr>
              <a:buSzPts val="1000"/>
              <a:buFont typeface="Arial"/>
              <a:buAutoNum type="arabicPeriod"/>
            </a:pPr>
            <a:r>
              <a:rPr lang="en" sz="1000">
                <a:solidFill>
                  <a:srgbClr val="073763"/>
                </a:solidFill>
                <a:latin typeface="Arial"/>
                <a:ea typeface="Arial"/>
                <a:cs typeface="Arial"/>
                <a:sym typeface="Arial"/>
              </a:rPr>
              <a:t>N.  Petluri  and  E.  Al-Masri,  ”Web  Traffic  Prediction  of  Wikipedia  Pages,”  2018IEEE International Conference on Big Data (Big Data), Seattle, WA, USA, 2018,pp.  5427-5429, doi:  10.1109/BigData.2018.8622207.</a:t>
            </a:r>
            <a:endParaRPr sz="1000">
              <a:solidFill>
                <a:srgbClr val="073763"/>
              </a:solidFill>
              <a:latin typeface="Arial"/>
              <a:ea typeface="Arial"/>
              <a:cs typeface="Arial"/>
              <a:sym typeface="Arial"/>
            </a:endParaRPr>
          </a:p>
          <a:p>
            <a:pPr indent="-292100" lvl="0" marL="457200" rtl="0" algn="l">
              <a:spcBef>
                <a:spcPts val="0"/>
              </a:spcBef>
              <a:spcAft>
                <a:spcPts val="0"/>
              </a:spcAft>
              <a:buClr>
                <a:srgbClr val="073763"/>
              </a:buClr>
              <a:buSzPts val="1000"/>
              <a:buFont typeface="Arial"/>
              <a:buAutoNum type="arabicPeriod"/>
            </a:pPr>
            <a:r>
              <a:rPr lang="en" sz="1000">
                <a:solidFill>
                  <a:srgbClr val="073763"/>
                </a:solidFill>
                <a:latin typeface="Arial"/>
                <a:ea typeface="Arial"/>
                <a:cs typeface="Arial"/>
                <a:sym typeface="Arial"/>
              </a:rPr>
              <a:t>Jia Li,Andrew W. Moore, ”Forecasting Web page views : Methods and Observation”, Journal of Machine Learning Research 9 (2008) 2217-2250</a:t>
            </a:r>
            <a:endParaRPr sz="1000">
              <a:solidFill>
                <a:srgbClr val="073763"/>
              </a:solidFill>
              <a:latin typeface="Arial"/>
              <a:ea typeface="Arial"/>
              <a:cs typeface="Arial"/>
              <a:sym typeface="Arial"/>
            </a:endParaRPr>
          </a:p>
          <a:p>
            <a:pPr indent="-292100" lvl="0" marL="457200" rtl="0" algn="l">
              <a:spcBef>
                <a:spcPts val="0"/>
              </a:spcBef>
              <a:spcAft>
                <a:spcPts val="0"/>
              </a:spcAft>
              <a:buClr>
                <a:srgbClr val="073763"/>
              </a:buClr>
              <a:buSzPts val="1000"/>
              <a:buFont typeface="Arial"/>
              <a:buAutoNum type="arabicPeriod"/>
            </a:pPr>
            <a:r>
              <a:rPr lang="en" sz="1000">
                <a:solidFill>
                  <a:srgbClr val="073763"/>
                </a:solidFill>
                <a:latin typeface="Arial"/>
                <a:ea typeface="Arial"/>
                <a:cs typeface="Arial"/>
                <a:sym typeface="Arial"/>
              </a:rPr>
              <a:t> 0oord,  Aaron   Dieleman,  Sander   Zen,  Heiga   Simonyan,  Karen   Vinyals,  OriolGraves,  Alex   Kalchbrenner,  Nal   Senior,  Andrew   Kavukcuoglu,  Koray.   (2016).WaveNet:  A Generative Model for Raw Audio</a:t>
            </a:r>
            <a:endParaRPr sz="1000">
              <a:solidFill>
                <a:srgbClr val="073763"/>
              </a:solidFill>
              <a:latin typeface="Arial"/>
              <a:ea typeface="Arial"/>
              <a:cs typeface="Arial"/>
              <a:sym typeface="Arial"/>
            </a:endParaRPr>
          </a:p>
          <a:p>
            <a:pPr indent="-292100" lvl="0" marL="457200" rtl="0" algn="l">
              <a:spcBef>
                <a:spcPts val="0"/>
              </a:spcBef>
              <a:spcAft>
                <a:spcPts val="0"/>
              </a:spcAft>
              <a:buClr>
                <a:srgbClr val="073763"/>
              </a:buClr>
              <a:buSzPts val="1000"/>
              <a:buFont typeface="Arial"/>
              <a:buAutoNum type="arabicPeriod"/>
            </a:pPr>
            <a:r>
              <a:rPr lang="en" sz="1000">
                <a:solidFill>
                  <a:srgbClr val="073763"/>
                </a:solidFill>
                <a:latin typeface="Arial"/>
                <a:ea typeface="Arial"/>
                <a:cs typeface="Arial"/>
                <a:sym typeface="Arial"/>
              </a:rPr>
              <a:t> Auto correlation and partial auto correlation [Online].Available: http://sfb649.wiwi.hu-berlin.de/fedchomepage/xplore/tutorials/sfehtmlnode59.html.[Accessed:  16-Sep-2020]</a:t>
            </a:r>
            <a:endParaRPr sz="1000">
              <a:solidFill>
                <a:srgbClr val="073763"/>
              </a:solidFill>
              <a:latin typeface="Arial"/>
              <a:ea typeface="Arial"/>
              <a:cs typeface="Arial"/>
              <a:sym typeface="Arial"/>
            </a:endParaRPr>
          </a:p>
          <a:p>
            <a:pPr indent="-292100" lvl="0" marL="457200" rtl="0" algn="l">
              <a:spcBef>
                <a:spcPts val="0"/>
              </a:spcBef>
              <a:spcAft>
                <a:spcPts val="0"/>
              </a:spcAft>
              <a:buClr>
                <a:srgbClr val="073763"/>
              </a:buClr>
              <a:buSzPts val="1000"/>
              <a:buFont typeface="Arial"/>
              <a:buAutoNum type="arabicPeriod"/>
            </a:pPr>
            <a:r>
              <a:rPr lang="en" sz="1000">
                <a:solidFill>
                  <a:srgbClr val="073763"/>
                </a:solidFill>
                <a:latin typeface="Arial"/>
                <a:ea typeface="Arial"/>
                <a:cs typeface="Arial"/>
                <a:sym typeface="Arial"/>
              </a:rPr>
              <a:t>Jason Brownlee, ”How to Decompose Time Series Data into Trend and Seasonality”Posted on January 30, 2017. [Online]. Available:https://machinelearningmastery.com/decompose-time-series-data-trend-seasonality/ [Accessed:  16-Sep-2020].</a:t>
            </a:r>
            <a:endParaRPr sz="1000">
              <a:solidFill>
                <a:srgbClr val="073763"/>
              </a:solidFill>
              <a:latin typeface="Arial"/>
              <a:ea typeface="Arial"/>
              <a:cs typeface="Arial"/>
              <a:sym typeface="Arial"/>
            </a:endParaRPr>
          </a:p>
          <a:p>
            <a:pPr indent="-292100" lvl="0" marL="457200" rtl="0" algn="l">
              <a:spcBef>
                <a:spcPts val="0"/>
              </a:spcBef>
              <a:spcAft>
                <a:spcPts val="0"/>
              </a:spcAft>
              <a:buClr>
                <a:srgbClr val="073763"/>
              </a:buClr>
              <a:buSzPts val="1000"/>
              <a:buFont typeface="Arial"/>
              <a:buAutoNum type="arabicPeriod"/>
            </a:pPr>
            <a:r>
              <a:rPr lang="en" sz="1000">
                <a:solidFill>
                  <a:srgbClr val="073763"/>
                </a:solidFill>
                <a:latin typeface="Arial"/>
                <a:ea typeface="Arial"/>
                <a:cs typeface="Arial"/>
                <a:sym typeface="Arial"/>
              </a:rPr>
              <a:t>Shi Yan, “Understanding LSTM and its diagrams,” Medium, 14-Mar-2016.  [Online].Available:https://medium.com/mlreview/understanding-lstm-and-its-diagrams-37e2f46f1714.[Accessed:  16-Sep-2020].</a:t>
            </a:r>
            <a:endParaRPr sz="1000">
              <a:solidFill>
                <a:srgbClr val="073763"/>
              </a:solidFill>
              <a:latin typeface="Arial"/>
              <a:ea typeface="Arial"/>
              <a:cs typeface="Arial"/>
              <a:sym typeface="Arial"/>
            </a:endParaRPr>
          </a:p>
          <a:p>
            <a:pPr indent="-292100" lvl="0" marL="457200" rtl="0" algn="l">
              <a:spcBef>
                <a:spcPts val="0"/>
              </a:spcBef>
              <a:spcAft>
                <a:spcPts val="0"/>
              </a:spcAft>
              <a:buClr>
                <a:srgbClr val="073763"/>
              </a:buClr>
              <a:buSzPts val="1000"/>
              <a:buFont typeface="Arial"/>
              <a:buAutoNum type="arabicPeriod"/>
            </a:pPr>
            <a:r>
              <a:rPr lang="en" sz="1000">
                <a:solidFill>
                  <a:srgbClr val="073763"/>
                </a:solidFill>
                <a:latin typeface="Arial"/>
                <a:ea typeface="Arial"/>
                <a:cs typeface="Arial"/>
                <a:sym typeface="Arial"/>
              </a:rPr>
              <a:t> Eugine  Kang,  ”  Time  Series  :  Arima  Model”,  Medium  ,  26-Aug-2017.   [Online].Availablehttps://medium.com/@kangeugine/time-series-arima-model-11140bc08c6[Accessed:  16-Sep-2020]</a:t>
            </a:r>
            <a:endParaRPr sz="1000">
              <a:solidFill>
                <a:srgbClr val="073763"/>
              </a:solidFill>
              <a:latin typeface="Arial"/>
              <a:ea typeface="Arial"/>
              <a:cs typeface="Arial"/>
              <a:sym typeface="Arial"/>
            </a:endParaRPr>
          </a:p>
          <a:p>
            <a:pPr indent="-292100" lvl="0" marL="457200" rtl="0" algn="l">
              <a:spcBef>
                <a:spcPts val="0"/>
              </a:spcBef>
              <a:spcAft>
                <a:spcPts val="0"/>
              </a:spcAft>
              <a:buClr>
                <a:srgbClr val="073763"/>
              </a:buClr>
              <a:buSzPts val="1000"/>
              <a:buFont typeface="Arial"/>
              <a:buAutoNum type="arabicPeriod"/>
            </a:pPr>
            <a:r>
              <a:rPr lang="en" sz="1000">
                <a:solidFill>
                  <a:srgbClr val="073763"/>
                </a:solidFill>
                <a:latin typeface="Arial"/>
                <a:ea typeface="Arial"/>
                <a:cs typeface="Arial"/>
                <a:sym typeface="Arial"/>
              </a:rPr>
              <a:t>https://github.com/farizrahman4u/seq2seq [Accessed :  01-11-2020</a:t>
            </a:r>
            <a:endParaRPr sz="1000">
              <a:solidFill>
                <a:srgbClr val="073763"/>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268" name="Shape 268"/>
        <p:cNvGrpSpPr/>
        <p:nvPr/>
      </p:nvGrpSpPr>
      <p:grpSpPr>
        <a:xfrm>
          <a:off x="0" y="0"/>
          <a:ext cx="0" cy="0"/>
          <a:chOff x="0" y="0"/>
          <a:chExt cx="0" cy="0"/>
        </a:xfrm>
      </p:grpSpPr>
      <p:sp>
        <p:nvSpPr>
          <p:cNvPr id="269" name="Google Shape;269;p31"/>
          <p:cNvSpPr txBox="1"/>
          <p:nvPr>
            <p:ph type="title"/>
          </p:nvPr>
        </p:nvSpPr>
        <p:spPr>
          <a:xfrm>
            <a:off x="3047400" y="2114700"/>
            <a:ext cx="30492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solidFill>
                  <a:srgbClr val="073763"/>
                </a:solidFill>
              </a:rPr>
              <a:t>THANK YOU!</a:t>
            </a:r>
            <a:endParaRPr sz="3500">
              <a:solidFill>
                <a:srgbClr val="07376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41" name="Shape 141"/>
        <p:cNvGrpSpPr/>
        <p:nvPr/>
      </p:nvGrpSpPr>
      <p:grpSpPr>
        <a:xfrm>
          <a:off x="0" y="0"/>
          <a:ext cx="0" cy="0"/>
          <a:chOff x="0" y="0"/>
          <a:chExt cx="0" cy="0"/>
        </a:xfrm>
      </p:grpSpPr>
      <p:sp>
        <p:nvSpPr>
          <p:cNvPr id="142" name="Google Shape;142;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solidFill>
                  <a:srgbClr val="073763"/>
                </a:solidFill>
              </a:rPr>
              <a:t>ABSTRACT</a:t>
            </a:r>
            <a:endParaRPr sz="3500">
              <a:solidFill>
                <a:srgbClr val="073763"/>
              </a:solidFill>
            </a:endParaRPr>
          </a:p>
        </p:txBody>
      </p:sp>
      <p:sp>
        <p:nvSpPr>
          <p:cNvPr id="143" name="Google Shape;143;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rgbClr val="073763"/>
                </a:solidFill>
                <a:latin typeface="Arial"/>
                <a:ea typeface="Arial"/>
                <a:cs typeface="Arial"/>
                <a:sym typeface="Arial"/>
              </a:rPr>
              <a:t>This report titled ”Web Traffic Data Exploration and Time Series Analysis ” describes  the  7th semester  project  in  which  web  traffic  prediction  is  done  through careful data analysis involving various data exploration methods and then time series  analysis  is  done  to  predict  the  future  of  web  traffic  for  the  given  Wikipedia articles.  In the recent times web traffic analysis has been aggressively being used by web site owners to predict the traffic on web pages and correspondingly scale up or down the infrastructure depending upon the traffic in order to provide efficient services as well as reduce cost and detect anomalies pertaining to security concerns.</a:t>
            </a:r>
            <a:endParaRPr sz="1600">
              <a:solidFill>
                <a:srgbClr val="073763"/>
              </a:solidFill>
              <a:highlight>
                <a:srgbClr val="E4E8EE"/>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solidFill>
                  <a:srgbClr val="073763"/>
                </a:solidFill>
              </a:rPr>
              <a:t>INTRODUCTION</a:t>
            </a:r>
            <a:endParaRPr sz="3500">
              <a:solidFill>
                <a:srgbClr val="073763"/>
              </a:solidFill>
            </a:endParaRPr>
          </a:p>
        </p:txBody>
      </p:sp>
      <p:sp>
        <p:nvSpPr>
          <p:cNvPr id="149" name="Google Shape;149;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rgbClr val="073763"/>
              </a:buClr>
              <a:buSzPts val="1600"/>
              <a:buChar char="●"/>
            </a:pPr>
            <a:r>
              <a:rPr lang="en" sz="1600">
                <a:solidFill>
                  <a:srgbClr val="073763"/>
                </a:solidFill>
                <a:latin typeface="Arial"/>
                <a:ea typeface="Arial"/>
                <a:cs typeface="Arial"/>
                <a:sym typeface="Arial"/>
              </a:rPr>
              <a:t>Time series analysis is of utmost importance in the modern world where every industry wants to enhance its revenue by predicting the future of their product and adjusting their production , consumption and maintain their market . </a:t>
            </a:r>
            <a:endParaRPr sz="1600">
              <a:solidFill>
                <a:srgbClr val="073763"/>
              </a:solidFill>
              <a:latin typeface="Arial"/>
              <a:ea typeface="Arial"/>
              <a:cs typeface="Arial"/>
              <a:sym typeface="Arial"/>
            </a:endParaRPr>
          </a:p>
          <a:p>
            <a:pPr indent="-330200" lvl="0" marL="457200" rtl="0" algn="just">
              <a:spcBef>
                <a:spcPts val="0"/>
              </a:spcBef>
              <a:spcAft>
                <a:spcPts val="0"/>
              </a:spcAft>
              <a:buClr>
                <a:srgbClr val="073763"/>
              </a:buClr>
              <a:buSzPts val="1600"/>
              <a:buChar char="●"/>
            </a:pPr>
            <a:r>
              <a:rPr lang="en" sz="1600">
                <a:solidFill>
                  <a:srgbClr val="073763"/>
                </a:solidFill>
                <a:latin typeface="Arial"/>
                <a:ea typeface="Arial"/>
                <a:cs typeface="Arial"/>
                <a:sym typeface="Arial"/>
              </a:rPr>
              <a:t>Time series analysis of data not only helps in forecasting but also helps in understanding the past of subject in consideration statistically .</a:t>
            </a:r>
            <a:endParaRPr sz="1600">
              <a:solidFill>
                <a:srgbClr val="073763"/>
              </a:solidFill>
              <a:latin typeface="Arial"/>
              <a:ea typeface="Arial"/>
              <a:cs typeface="Arial"/>
              <a:sym typeface="Arial"/>
            </a:endParaRPr>
          </a:p>
          <a:p>
            <a:pPr indent="-330200" lvl="0" marL="457200" rtl="0" algn="just">
              <a:spcBef>
                <a:spcPts val="0"/>
              </a:spcBef>
              <a:spcAft>
                <a:spcPts val="0"/>
              </a:spcAft>
              <a:buClr>
                <a:srgbClr val="073763"/>
              </a:buClr>
              <a:buSzPts val="1600"/>
              <a:buChar char="●"/>
            </a:pPr>
            <a:r>
              <a:rPr lang="en" sz="1600">
                <a:solidFill>
                  <a:srgbClr val="073763"/>
                </a:solidFill>
                <a:latin typeface="Arial"/>
                <a:ea typeface="Arial"/>
                <a:cs typeface="Arial"/>
                <a:sym typeface="Arial"/>
              </a:rPr>
              <a:t>Sequential or temporal observations emerge in many key real-world problems,  ranging from biological data,  financial markets,weather forecasting, network congestion to audio and video processing. [1]</a:t>
            </a:r>
            <a:endParaRPr sz="1600">
              <a:solidFill>
                <a:srgbClr val="073763"/>
              </a:solidFill>
              <a:latin typeface="Arial"/>
              <a:ea typeface="Arial"/>
              <a:cs typeface="Arial"/>
              <a:sym typeface="Arial"/>
            </a:endParaRPr>
          </a:p>
          <a:p>
            <a:pPr indent="-330200" lvl="0" marL="457200" rtl="0" algn="just">
              <a:spcBef>
                <a:spcPts val="0"/>
              </a:spcBef>
              <a:spcAft>
                <a:spcPts val="0"/>
              </a:spcAft>
              <a:buClr>
                <a:srgbClr val="073763"/>
              </a:buClr>
              <a:buSzPts val="1600"/>
              <a:buChar char="●"/>
            </a:pPr>
            <a:r>
              <a:rPr lang="en" sz="1600">
                <a:solidFill>
                  <a:srgbClr val="073763"/>
                </a:solidFill>
                <a:latin typeface="Arial"/>
                <a:ea typeface="Arial"/>
                <a:cs typeface="Arial"/>
                <a:sym typeface="Arial"/>
              </a:rPr>
              <a:t>The field of time series encapsulates many different problems, ranging from analysis and inference to classification and forecast. </a:t>
            </a:r>
            <a:endParaRPr sz="1600">
              <a:solidFill>
                <a:srgbClr val="07376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solidFill>
                  <a:srgbClr val="073763"/>
                </a:solidFill>
              </a:rPr>
              <a:t>Literature Review</a:t>
            </a:r>
            <a:endParaRPr sz="3500">
              <a:solidFill>
                <a:srgbClr val="073763"/>
              </a:solidFill>
            </a:endParaRPr>
          </a:p>
        </p:txBody>
      </p:sp>
      <p:sp>
        <p:nvSpPr>
          <p:cNvPr id="155" name="Google Shape;155;p16"/>
          <p:cNvSpPr txBox="1"/>
          <p:nvPr>
            <p:ph idx="1" type="body"/>
          </p:nvPr>
        </p:nvSpPr>
        <p:spPr>
          <a:xfrm>
            <a:off x="300050" y="1394750"/>
            <a:ext cx="8765400" cy="5448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Clr>
                <a:srgbClr val="073763"/>
              </a:buClr>
              <a:buSzPts val="2500"/>
              <a:buAutoNum type="arabicPeriod"/>
            </a:pPr>
            <a:r>
              <a:rPr lang="en" sz="2500">
                <a:solidFill>
                  <a:srgbClr val="073763"/>
                </a:solidFill>
              </a:rPr>
              <a:t>Forecasting Web Page Views : Methods and Observation </a:t>
            </a:r>
            <a:r>
              <a:rPr lang="en" sz="1400">
                <a:solidFill>
                  <a:srgbClr val="073763"/>
                </a:solidFill>
              </a:rPr>
              <a:t>[3]</a:t>
            </a:r>
            <a:endParaRPr sz="1400">
              <a:solidFill>
                <a:srgbClr val="073763"/>
              </a:solidFill>
            </a:endParaRPr>
          </a:p>
        </p:txBody>
      </p:sp>
      <p:sp>
        <p:nvSpPr>
          <p:cNvPr id="156" name="Google Shape;156;p16"/>
          <p:cNvSpPr txBox="1"/>
          <p:nvPr/>
        </p:nvSpPr>
        <p:spPr>
          <a:xfrm>
            <a:off x="492925" y="2003825"/>
            <a:ext cx="8229600" cy="29574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Clr>
                <a:srgbClr val="073763"/>
              </a:buClr>
              <a:buSzPts val="1600"/>
              <a:buFont typeface="Lato"/>
              <a:buChar char="●"/>
            </a:pPr>
            <a:r>
              <a:rPr lang="en" sz="1600">
                <a:solidFill>
                  <a:srgbClr val="073763"/>
                </a:solidFill>
                <a:latin typeface="Lato"/>
                <a:ea typeface="Lato"/>
                <a:cs typeface="Lato"/>
                <a:sym typeface="Lato"/>
              </a:rPr>
              <a:t>In this paper , main focus was given to extracting trends and seasonal patterns  which are the two most impactful factors for web page views forecasting.  Time series is mainly decomposed into three factor i.e. Trend , Season and Noise</a:t>
            </a:r>
            <a:endParaRPr sz="1600">
              <a:solidFill>
                <a:srgbClr val="073763"/>
              </a:solidFill>
              <a:latin typeface="Lato"/>
              <a:ea typeface="Lato"/>
              <a:cs typeface="Lato"/>
              <a:sym typeface="Lato"/>
            </a:endParaRPr>
          </a:p>
          <a:p>
            <a:pPr indent="-330200" lvl="0" marL="457200" rtl="0" algn="just">
              <a:spcBef>
                <a:spcPts val="0"/>
              </a:spcBef>
              <a:spcAft>
                <a:spcPts val="0"/>
              </a:spcAft>
              <a:buClr>
                <a:srgbClr val="073763"/>
              </a:buClr>
              <a:buSzPts val="1600"/>
              <a:buFont typeface="Lato"/>
              <a:buChar char="●"/>
            </a:pPr>
            <a:r>
              <a:rPr lang="en" sz="1600">
                <a:solidFill>
                  <a:srgbClr val="073763"/>
                </a:solidFill>
                <a:latin typeface="Lato"/>
                <a:ea typeface="Lato"/>
                <a:cs typeface="Lato"/>
                <a:sym typeface="Lato"/>
              </a:rPr>
              <a:t>For the short-term prediction , HW procedure and SSM procedure has been used , since in web pages there exist seasonality at multiple time scales .</a:t>
            </a:r>
            <a:endParaRPr sz="1600">
              <a:solidFill>
                <a:srgbClr val="073763"/>
              </a:solidFill>
              <a:latin typeface="Lato"/>
              <a:ea typeface="Lato"/>
              <a:cs typeface="Lato"/>
              <a:sym typeface="Lato"/>
            </a:endParaRPr>
          </a:p>
          <a:p>
            <a:pPr indent="-330200" lvl="0" marL="457200" rtl="0" algn="just">
              <a:spcBef>
                <a:spcPts val="0"/>
              </a:spcBef>
              <a:spcAft>
                <a:spcPts val="0"/>
              </a:spcAft>
              <a:buClr>
                <a:srgbClr val="073763"/>
              </a:buClr>
              <a:buSzPts val="1600"/>
              <a:buFont typeface="Lato"/>
              <a:buChar char="●"/>
            </a:pPr>
            <a:r>
              <a:rPr lang="en" sz="1600">
                <a:solidFill>
                  <a:srgbClr val="073763"/>
                </a:solidFill>
                <a:latin typeface="Lato"/>
                <a:ea typeface="Lato"/>
                <a:cs typeface="Lato"/>
                <a:sym typeface="Lato"/>
              </a:rPr>
              <a:t> They used different methods to find remedy of sudden massive noise which could have detrimental impact on forecasting .</a:t>
            </a:r>
            <a:endParaRPr sz="1600">
              <a:solidFill>
                <a:srgbClr val="073763"/>
              </a:solidFill>
              <a:latin typeface="Lato"/>
              <a:ea typeface="Lato"/>
              <a:cs typeface="Lato"/>
              <a:sym typeface="Lato"/>
            </a:endParaRPr>
          </a:p>
          <a:p>
            <a:pPr indent="-330200" lvl="0" marL="457200" rtl="0" algn="just">
              <a:spcBef>
                <a:spcPts val="0"/>
              </a:spcBef>
              <a:spcAft>
                <a:spcPts val="0"/>
              </a:spcAft>
              <a:buClr>
                <a:srgbClr val="073763"/>
              </a:buClr>
              <a:buSzPts val="1600"/>
              <a:buFont typeface="Lato"/>
              <a:buChar char="●"/>
            </a:pPr>
            <a:r>
              <a:rPr lang="en" sz="1600">
                <a:solidFill>
                  <a:srgbClr val="073763"/>
                </a:solidFill>
                <a:latin typeface="Lato"/>
                <a:ea typeface="Lato"/>
                <a:cs typeface="Lato"/>
                <a:sym typeface="Lato"/>
              </a:rPr>
              <a:t>For the long-term prediction , ESSF algorithm is used to extract the global trend and scale the long term season effect after removal of short term seasonal impact from HW .</a:t>
            </a:r>
            <a:endParaRPr sz="1600">
              <a:solidFill>
                <a:srgbClr val="073763"/>
              </a:solidFill>
              <a:latin typeface="Lato"/>
              <a:ea typeface="Lato"/>
              <a:cs typeface="Lato"/>
              <a:sym typeface="Lato"/>
            </a:endParaRPr>
          </a:p>
          <a:p>
            <a:pPr indent="0" lvl="0" marL="0" rtl="0" algn="just">
              <a:spcBef>
                <a:spcPts val="0"/>
              </a:spcBef>
              <a:spcAft>
                <a:spcPts val="0"/>
              </a:spcAft>
              <a:buNone/>
            </a:pPr>
            <a:r>
              <a:t/>
            </a:r>
            <a:endParaRPr sz="1600">
              <a:solidFill>
                <a:srgbClr val="073763"/>
              </a:solidFill>
              <a:latin typeface="Lato"/>
              <a:ea typeface="Lato"/>
              <a:cs typeface="Lato"/>
              <a:sym typeface="Lato"/>
            </a:endParaRPr>
          </a:p>
          <a:p>
            <a:pPr indent="0" lvl="0" marL="0" rtl="0" algn="just">
              <a:spcBef>
                <a:spcPts val="0"/>
              </a:spcBef>
              <a:spcAft>
                <a:spcPts val="0"/>
              </a:spcAft>
              <a:buNone/>
            </a:pPr>
            <a:r>
              <a:rPr lang="en" sz="1600">
                <a:solidFill>
                  <a:srgbClr val="073763"/>
                </a:solidFill>
                <a:latin typeface="Lato"/>
                <a:ea typeface="Lato"/>
                <a:cs typeface="Lato"/>
                <a:sym typeface="Lato"/>
              </a:rPr>
              <a:t>  </a:t>
            </a:r>
            <a:endParaRPr sz="1600">
              <a:solidFill>
                <a:srgbClr val="073763"/>
              </a:solidFill>
              <a:latin typeface="Lato"/>
              <a:ea typeface="Lato"/>
              <a:cs typeface="Lato"/>
              <a:sym typeface="Lato"/>
            </a:endParaRPr>
          </a:p>
          <a:p>
            <a:pPr indent="0" lvl="0" marL="914400" rtl="0" algn="just">
              <a:spcBef>
                <a:spcPts val="0"/>
              </a:spcBef>
              <a:spcAft>
                <a:spcPts val="0"/>
              </a:spcAft>
              <a:buNone/>
            </a:pPr>
            <a:r>
              <a:t/>
            </a:r>
            <a:endParaRPr sz="1600">
              <a:solidFill>
                <a:srgbClr val="073763"/>
              </a:solidFill>
              <a:latin typeface="Lato"/>
              <a:ea typeface="Lato"/>
              <a:cs typeface="Lato"/>
              <a:sym typeface="Lato"/>
            </a:endParaRPr>
          </a:p>
          <a:p>
            <a:pPr indent="0" lvl="0" marL="914400" rtl="0" algn="just">
              <a:spcBef>
                <a:spcPts val="0"/>
              </a:spcBef>
              <a:spcAft>
                <a:spcPts val="0"/>
              </a:spcAft>
              <a:buNone/>
            </a:pPr>
            <a:r>
              <a:t/>
            </a:r>
            <a:endParaRPr sz="1600">
              <a:solidFill>
                <a:srgbClr val="073763"/>
              </a:solidFill>
              <a:latin typeface="Lato"/>
              <a:ea typeface="Lato"/>
              <a:cs typeface="Lato"/>
              <a:sym typeface="Lato"/>
            </a:endParaRPr>
          </a:p>
          <a:p>
            <a:pPr indent="0" lvl="0" marL="457200" rtl="0" algn="just">
              <a:spcBef>
                <a:spcPts val="0"/>
              </a:spcBef>
              <a:spcAft>
                <a:spcPts val="0"/>
              </a:spcAft>
              <a:buNone/>
            </a:pPr>
            <a:r>
              <a:t/>
            </a:r>
            <a:endParaRPr sz="1600">
              <a:solidFill>
                <a:srgbClr val="073763"/>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60" name="Shape 160"/>
        <p:cNvGrpSpPr/>
        <p:nvPr/>
      </p:nvGrpSpPr>
      <p:grpSpPr>
        <a:xfrm>
          <a:off x="0" y="0"/>
          <a:ext cx="0" cy="0"/>
          <a:chOff x="0" y="0"/>
          <a:chExt cx="0" cy="0"/>
        </a:xfrm>
      </p:grpSpPr>
      <p:sp>
        <p:nvSpPr>
          <p:cNvPr id="161" name="Google Shape;161;p17"/>
          <p:cNvSpPr txBox="1"/>
          <p:nvPr>
            <p:ph idx="1" type="body"/>
          </p:nvPr>
        </p:nvSpPr>
        <p:spPr>
          <a:xfrm>
            <a:off x="1071575" y="407200"/>
            <a:ext cx="7811700" cy="4468500"/>
          </a:xfrm>
          <a:prstGeom prst="rect">
            <a:avLst/>
          </a:prstGeom>
        </p:spPr>
        <p:txBody>
          <a:bodyPr anchorCtr="0" anchor="t" bIns="91425" lIns="91425" spcFirstLastPara="1" rIns="91425" wrap="square" tIns="91425">
            <a:noAutofit/>
          </a:bodyPr>
          <a:lstStyle/>
          <a:p>
            <a:pPr indent="-330200" lvl="0" marL="457200" rtl="0" algn="just">
              <a:lnSpc>
                <a:spcPct val="100000"/>
              </a:lnSpc>
              <a:spcBef>
                <a:spcPts val="0"/>
              </a:spcBef>
              <a:spcAft>
                <a:spcPts val="0"/>
              </a:spcAft>
              <a:buClr>
                <a:srgbClr val="073763"/>
              </a:buClr>
              <a:buSzPts val="1600"/>
              <a:buFont typeface="Lato"/>
              <a:buChar char="●"/>
            </a:pPr>
            <a:r>
              <a:rPr lang="en" sz="1600">
                <a:solidFill>
                  <a:srgbClr val="073763"/>
                </a:solidFill>
              </a:rPr>
              <a:t>For short term prediction , two methods were used ;</a:t>
            </a:r>
            <a:endParaRPr sz="1600">
              <a:solidFill>
                <a:srgbClr val="073763"/>
              </a:solidFill>
            </a:endParaRPr>
          </a:p>
          <a:p>
            <a:pPr indent="-330200" lvl="1" marL="914400" rtl="0" algn="just">
              <a:lnSpc>
                <a:spcPct val="100000"/>
              </a:lnSpc>
              <a:spcBef>
                <a:spcPts val="0"/>
              </a:spcBef>
              <a:spcAft>
                <a:spcPts val="0"/>
              </a:spcAft>
              <a:buClr>
                <a:srgbClr val="073763"/>
              </a:buClr>
              <a:buSzPts val="1600"/>
              <a:buFont typeface="Lato"/>
              <a:buChar char="○"/>
            </a:pPr>
            <a:r>
              <a:rPr lang="en" sz="1600">
                <a:solidFill>
                  <a:srgbClr val="073763"/>
                </a:solidFill>
              </a:rPr>
              <a:t>Holt - Winter Procedure : This is a probabilistic approximation method in which the current state is an exponentially weighted running average of recent season-adjusted observations.The forecasting of h time units ahead is given by this following equation: ˆx(t+h)=L(t)+hT(t)+I(t−d+h mod d) ,where x1,x2,...xtis given time series and ˆx(t) is predicted at time t.</a:t>
            </a:r>
            <a:endParaRPr sz="1600">
              <a:solidFill>
                <a:srgbClr val="073763"/>
              </a:solidFill>
            </a:endParaRPr>
          </a:p>
          <a:p>
            <a:pPr indent="0" lvl="0" marL="914400" rtl="0" algn="just">
              <a:lnSpc>
                <a:spcPct val="100000"/>
              </a:lnSpc>
              <a:spcBef>
                <a:spcPts val="0"/>
              </a:spcBef>
              <a:spcAft>
                <a:spcPts val="0"/>
              </a:spcAft>
              <a:buNone/>
            </a:pPr>
            <a:r>
              <a:t/>
            </a:r>
            <a:endParaRPr sz="1600">
              <a:solidFill>
                <a:srgbClr val="073763"/>
              </a:solidFill>
            </a:endParaRPr>
          </a:p>
          <a:p>
            <a:pPr indent="-330200" lvl="1" marL="914400" rtl="0" algn="just">
              <a:lnSpc>
                <a:spcPct val="100000"/>
              </a:lnSpc>
              <a:spcBef>
                <a:spcPts val="0"/>
              </a:spcBef>
              <a:spcAft>
                <a:spcPts val="0"/>
              </a:spcAft>
              <a:buClr>
                <a:srgbClr val="073763"/>
              </a:buClr>
              <a:buSzPts val="1600"/>
              <a:buFont typeface="Arial"/>
              <a:buChar char="○"/>
            </a:pPr>
            <a:r>
              <a:rPr lang="en" sz="1600">
                <a:solidFill>
                  <a:srgbClr val="073763"/>
                </a:solidFill>
              </a:rPr>
              <a:t>State Space Model: The underlying principle is guided by Markov Model where states are characterized by Markov process and   is a linear combination of states added with Gaussian noise. When web page view showed long range seasonality and trends both the above model were far from predicting the outcome </a:t>
            </a:r>
            <a:endParaRPr sz="1600">
              <a:solidFill>
                <a:srgbClr val="073763"/>
              </a:solidFill>
            </a:endParaRPr>
          </a:p>
          <a:p>
            <a:pPr indent="0" lvl="0" marL="0" rtl="0" algn="just">
              <a:lnSpc>
                <a:spcPct val="100000"/>
              </a:lnSpc>
              <a:spcBef>
                <a:spcPts val="0"/>
              </a:spcBef>
              <a:spcAft>
                <a:spcPts val="0"/>
              </a:spcAft>
              <a:buNone/>
            </a:pPr>
            <a:r>
              <a:t/>
            </a:r>
            <a:endParaRPr sz="1600">
              <a:solidFill>
                <a:srgbClr val="073763"/>
              </a:solidFill>
            </a:endParaRPr>
          </a:p>
          <a:p>
            <a:pPr indent="-330200" lvl="0" marL="457200" rtl="0" algn="just">
              <a:lnSpc>
                <a:spcPct val="100000"/>
              </a:lnSpc>
              <a:spcBef>
                <a:spcPts val="0"/>
              </a:spcBef>
              <a:spcAft>
                <a:spcPts val="0"/>
              </a:spcAft>
              <a:buClr>
                <a:srgbClr val="073763"/>
              </a:buClr>
              <a:buSzPts val="1600"/>
              <a:buChar char="●"/>
            </a:pPr>
            <a:r>
              <a:rPr lang="en" sz="1600">
                <a:solidFill>
                  <a:srgbClr val="073763"/>
                </a:solidFill>
              </a:rPr>
              <a:t>For long term prediction ESSF was used:</a:t>
            </a:r>
            <a:endParaRPr sz="1600">
              <a:solidFill>
                <a:srgbClr val="073763"/>
              </a:solidFill>
            </a:endParaRPr>
          </a:p>
          <a:p>
            <a:pPr indent="-330200" lvl="1" marL="914400" rtl="0" algn="just">
              <a:lnSpc>
                <a:spcPct val="100000"/>
              </a:lnSpc>
              <a:spcBef>
                <a:spcPts val="0"/>
              </a:spcBef>
              <a:spcAft>
                <a:spcPts val="0"/>
              </a:spcAft>
              <a:buClr>
                <a:srgbClr val="073763"/>
              </a:buClr>
              <a:buSzPts val="1600"/>
              <a:buChar char="○"/>
            </a:pPr>
            <a:r>
              <a:rPr lang="en" sz="1600">
                <a:solidFill>
                  <a:srgbClr val="073763"/>
                </a:solidFill>
              </a:rPr>
              <a:t> ESSF : is used for long term prediction of web page views keeping the track of long term trend , and seasonality pattern as in the modified equation . Smoothness regularization and scalable yearly season improved prediction accuracy in comparison to earlier used models</a:t>
            </a:r>
            <a:endParaRPr sz="1600">
              <a:solidFill>
                <a:srgbClr val="073763"/>
              </a:solidFill>
            </a:endParaRPr>
          </a:p>
          <a:p>
            <a:pPr indent="0" lvl="0" marL="0" rtl="0" algn="just">
              <a:spcBef>
                <a:spcPts val="0"/>
              </a:spcBef>
              <a:spcAft>
                <a:spcPts val="1600"/>
              </a:spcAft>
              <a:buNone/>
            </a:pPr>
            <a:r>
              <a:rPr lang="en" sz="1500">
                <a:solidFill>
                  <a:srgbClr val="073763"/>
                </a:solidFill>
              </a:rPr>
              <a:t> </a:t>
            </a:r>
            <a:endParaRPr sz="1500">
              <a:solidFill>
                <a:srgbClr val="07376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solidFill>
                  <a:srgbClr val="073763"/>
                </a:solidFill>
              </a:rPr>
              <a:t>2. Web Traffic Prediction of Wikipedia Pages </a:t>
            </a:r>
            <a:r>
              <a:rPr lang="en" sz="1800">
                <a:solidFill>
                  <a:srgbClr val="073763"/>
                </a:solidFill>
              </a:rPr>
              <a:t>[2]</a:t>
            </a:r>
            <a:endParaRPr sz="1800">
              <a:solidFill>
                <a:srgbClr val="073763"/>
              </a:solidFill>
            </a:endParaRPr>
          </a:p>
        </p:txBody>
      </p:sp>
      <p:sp>
        <p:nvSpPr>
          <p:cNvPr id="167" name="Google Shape;167;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Clr>
                <a:srgbClr val="073763"/>
              </a:buClr>
              <a:buSzPts val="1500"/>
              <a:buChar char="●"/>
            </a:pPr>
            <a:r>
              <a:rPr lang="en" sz="1500">
                <a:solidFill>
                  <a:srgbClr val="073763"/>
                </a:solidFill>
              </a:rPr>
              <a:t>This research paper used RNN seq2seq model to predict the web page views. The prediction model was built on :  (1) number of hits , (2) features that were extracted from URLs , (3) day of week - analyses the weekly seasonality information ,(4) year to year autocorrelation, (5) page popularity and (6) lagged page views . </a:t>
            </a:r>
            <a:endParaRPr sz="1500">
              <a:solidFill>
                <a:srgbClr val="073763"/>
              </a:solidFill>
            </a:endParaRPr>
          </a:p>
          <a:p>
            <a:pPr indent="-323850" lvl="0" marL="457200" rtl="0" algn="just">
              <a:spcBef>
                <a:spcPts val="0"/>
              </a:spcBef>
              <a:spcAft>
                <a:spcPts val="0"/>
              </a:spcAft>
              <a:buClr>
                <a:srgbClr val="073763"/>
              </a:buClr>
              <a:buSzPts val="1500"/>
              <a:buChar char="●"/>
            </a:pPr>
            <a:r>
              <a:rPr lang="en" sz="1500">
                <a:solidFill>
                  <a:srgbClr val="073763"/>
                </a:solidFill>
              </a:rPr>
              <a:t>These were the features used by RNN seq2seq model based on Encoder/Decoder Architecture to predict the outcome.  Rolling median was used as measure of median to avoid sensitivity based on sudden spike in the data. </a:t>
            </a:r>
            <a:endParaRPr sz="1500">
              <a:solidFill>
                <a:srgbClr val="073763"/>
              </a:solidFill>
            </a:endParaRPr>
          </a:p>
          <a:p>
            <a:pPr indent="-323850" lvl="0" marL="457200" rtl="0" algn="just">
              <a:spcBef>
                <a:spcPts val="0"/>
              </a:spcBef>
              <a:spcAft>
                <a:spcPts val="0"/>
              </a:spcAft>
              <a:buClr>
                <a:srgbClr val="073763"/>
              </a:buClr>
              <a:buSzPts val="1500"/>
              <a:buChar char="●"/>
            </a:pPr>
            <a:r>
              <a:rPr lang="en" sz="1500">
                <a:solidFill>
                  <a:srgbClr val="073763"/>
                </a:solidFill>
              </a:rPr>
              <a:t>Feature window is used instead of entire  time  series  length  to  capture  the  trend  which  is  later  used  to  derive  and forecast weekly , monthly or yearly trend</a:t>
            </a:r>
            <a:endParaRPr sz="1500">
              <a:solidFill>
                <a:srgbClr val="07376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solidFill>
                  <a:srgbClr val="073763"/>
                </a:solidFill>
              </a:rPr>
              <a:t>3</a:t>
            </a:r>
            <a:r>
              <a:rPr lang="en" sz="3500">
                <a:solidFill>
                  <a:srgbClr val="073763"/>
                </a:solidFill>
              </a:rPr>
              <a:t>. WaveNet:  A Generative Model For Raw Audio </a:t>
            </a:r>
            <a:r>
              <a:rPr lang="en" sz="1800">
                <a:solidFill>
                  <a:srgbClr val="073763"/>
                </a:solidFill>
              </a:rPr>
              <a:t>[4]</a:t>
            </a:r>
            <a:endParaRPr sz="1800">
              <a:solidFill>
                <a:srgbClr val="073763"/>
              </a:solidFill>
            </a:endParaRPr>
          </a:p>
        </p:txBody>
      </p:sp>
      <p:sp>
        <p:nvSpPr>
          <p:cNvPr id="173" name="Google Shape;173;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Clr>
                <a:srgbClr val="073763"/>
              </a:buClr>
              <a:buSzPts val="1500"/>
              <a:buChar char="●"/>
            </a:pPr>
            <a:r>
              <a:rPr lang="en" sz="1500">
                <a:solidFill>
                  <a:srgbClr val="073763"/>
                </a:solidFill>
              </a:rPr>
              <a:t>This research paper used causal convolutions to make sure that the model can not violate the ordering in which the data was modelled.  For any given time-series , the prediction  p(xt+1|xt,xt−1,xt−2...x1)  emitted  by  time-step  t  cannot  depend  on  any future  time-steps  e.g.xt+1,xt+2etc  ,  Only  the  past  can  influence  the  time-series prediction</a:t>
            </a:r>
            <a:r>
              <a:rPr lang="en" sz="1500">
                <a:solidFill>
                  <a:srgbClr val="073763"/>
                </a:solidFill>
              </a:rPr>
              <a:t> .</a:t>
            </a:r>
            <a:endParaRPr sz="1500">
              <a:solidFill>
                <a:srgbClr val="073763"/>
              </a:solidFill>
            </a:endParaRPr>
          </a:p>
          <a:p>
            <a:pPr indent="-323850" lvl="0" marL="457200" rtl="0" algn="just">
              <a:spcBef>
                <a:spcPts val="0"/>
              </a:spcBef>
              <a:spcAft>
                <a:spcPts val="0"/>
              </a:spcAft>
              <a:buClr>
                <a:srgbClr val="073763"/>
              </a:buClr>
              <a:buSzPts val="1500"/>
              <a:buChar char="●"/>
            </a:pPr>
            <a:r>
              <a:rPr lang="en" sz="1500">
                <a:solidFill>
                  <a:srgbClr val="073763"/>
                </a:solidFill>
              </a:rPr>
              <a:t>While training , the conditional predictions can be made in parallel because of all the time-steps of ground truth with the given time-series is known.  Generating with the model , all the predicted values at any time is fed back into the model to predict the next sample. </a:t>
            </a:r>
            <a:r>
              <a:rPr lang="en" sz="1500">
                <a:solidFill>
                  <a:srgbClr val="073763"/>
                </a:solidFill>
              </a:rPr>
              <a:t> </a:t>
            </a:r>
            <a:endParaRPr sz="1500">
              <a:solidFill>
                <a:srgbClr val="073763"/>
              </a:solidFill>
            </a:endParaRPr>
          </a:p>
          <a:p>
            <a:pPr indent="-323850" lvl="0" marL="457200" rtl="0" algn="just">
              <a:spcBef>
                <a:spcPts val="0"/>
              </a:spcBef>
              <a:spcAft>
                <a:spcPts val="0"/>
              </a:spcAft>
              <a:buClr>
                <a:srgbClr val="073763"/>
              </a:buClr>
              <a:buSzPts val="1500"/>
              <a:buChar char="●"/>
            </a:pPr>
            <a:r>
              <a:rPr lang="en" sz="1500">
                <a:solidFill>
                  <a:srgbClr val="073763"/>
                </a:solidFill>
              </a:rPr>
              <a:t>dilated convolutional network was used to further increase  the  receptive  field  by  the  order  of  magnitude  ,  this  way  computational cost was also minimised.</a:t>
            </a:r>
            <a:endParaRPr sz="1500">
              <a:solidFill>
                <a:srgbClr val="07376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solidFill>
                  <a:srgbClr val="073763"/>
                </a:solidFill>
              </a:rPr>
              <a:t>Associated Challenges</a:t>
            </a:r>
            <a:endParaRPr sz="3500">
              <a:solidFill>
                <a:srgbClr val="073763"/>
              </a:solidFill>
            </a:endParaRPr>
          </a:p>
        </p:txBody>
      </p:sp>
      <p:sp>
        <p:nvSpPr>
          <p:cNvPr id="179" name="Google Shape;179;p20"/>
          <p:cNvSpPr txBox="1"/>
          <p:nvPr/>
        </p:nvSpPr>
        <p:spPr>
          <a:xfrm>
            <a:off x="1360875" y="1210875"/>
            <a:ext cx="7575900" cy="38256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Clr>
                <a:srgbClr val="073763"/>
              </a:buClr>
              <a:buSzPts val="1600"/>
              <a:buFont typeface="Lato"/>
              <a:buChar char="●"/>
            </a:pPr>
            <a:r>
              <a:rPr lang="en" sz="1600">
                <a:solidFill>
                  <a:srgbClr val="073763"/>
                </a:solidFill>
                <a:latin typeface="Lato"/>
                <a:ea typeface="Lato"/>
                <a:cs typeface="Lato"/>
                <a:sym typeface="Lato"/>
              </a:rPr>
              <a:t>Pre-processing the data</a:t>
            </a:r>
            <a:endParaRPr sz="1600">
              <a:solidFill>
                <a:srgbClr val="073763"/>
              </a:solidFill>
              <a:latin typeface="Lato"/>
              <a:ea typeface="Lato"/>
              <a:cs typeface="Lato"/>
              <a:sym typeface="Lato"/>
            </a:endParaRPr>
          </a:p>
          <a:p>
            <a:pPr indent="-330200" lvl="1" marL="914400" rtl="0" algn="just">
              <a:spcBef>
                <a:spcPts val="0"/>
              </a:spcBef>
              <a:spcAft>
                <a:spcPts val="0"/>
              </a:spcAft>
              <a:buClr>
                <a:srgbClr val="073763"/>
              </a:buClr>
              <a:buSzPts val="1600"/>
              <a:buFont typeface="Lato"/>
              <a:buChar char="○"/>
            </a:pPr>
            <a:r>
              <a:rPr lang="en" sz="1600">
                <a:solidFill>
                  <a:srgbClr val="073763"/>
                </a:solidFill>
                <a:latin typeface="Lato"/>
                <a:ea typeface="Lato"/>
                <a:cs typeface="Lato"/>
                <a:sym typeface="Lato"/>
              </a:rPr>
              <a:t>Data needs to be cleaned up and any errors have to be removed</a:t>
            </a:r>
            <a:endParaRPr sz="1600">
              <a:solidFill>
                <a:srgbClr val="073763"/>
              </a:solidFill>
              <a:latin typeface="Lato"/>
              <a:ea typeface="Lato"/>
              <a:cs typeface="Lato"/>
              <a:sym typeface="Lato"/>
            </a:endParaRPr>
          </a:p>
          <a:p>
            <a:pPr indent="-330200" lvl="1" marL="914400" rtl="0" algn="just">
              <a:spcBef>
                <a:spcPts val="0"/>
              </a:spcBef>
              <a:spcAft>
                <a:spcPts val="0"/>
              </a:spcAft>
              <a:buClr>
                <a:srgbClr val="073763"/>
              </a:buClr>
              <a:buSzPts val="1600"/>
              <a:buFont typeface="Lato"/>
              <a:buChar char="○"/>
            </a:pPr>
            <a:r>
              <a:rPr lang="en" sz="1600">
                <a:solidFill>
                  <a:srgbClr val="073763"/>
                </a:solidFill>
                <a:latin typeface="Lato"/>
                <a:ea typeface="Lato"/>
                <a:cs typeface="Lato"/>
                <a:sym typeface="Lato"/>
              </a:rPr>
              <a:t>Data needs to be divided into parts to be studied properly</a:t>
            </a:r>
            <a:endParaRPr sz="1600">
              <a:solidFill>
                <a:srgbClr val="073763"/>
              </a:solidFill>
              <a:latin typeface="Lato"/>
              <a:ea typeface="Lato"/>
              <a:cs typeface="Lato"/>
              <a:sym typeface="Lato"/>
            </a:endParaRPr>
          </a:p>
          <a:p>
            <a:pPr indent="-330200" lvl="0" marL="457200" rtl="0" algn="just">
              <a:spcBef>
                <a:spcPts val="0"/>
              </a:spcBef>
              <a:spcAft>
                <a:spcPts val="0"/>
              </a:spcAft>
              <a:buClr>
                <a:srgbClr val="073763"/>
              </a:buClr>
              <a:buSzPts val="1600"/>
              <a:buFont typeface="Lato"/>
              <a:buChar char="●"/>
            </a:pPr>
            <a:r>
              <a:rPr lang="en" sz="1600">
                <a:solidFill>
                  <a:srgbClr val="073763"/>
                </a:solidFill>
                <a:latin typeface="Lato"/>
                <a:ea typeface="Lato"/>
                <a:cs typeface="Lato"/>
                <a:sym typeface="Lato"/>
              </a:rPr>
              <a:t>Determining the techniques to study data</a:t>
            </a:r>
            <a:endParaRPr sz="1600">
              <a:solidFill>
                <a:srgbClr val="073763"/>
              </a:solidFill>
              <a:latin typeface="Lato"/>
              <a:ea typeface="Lato"/>
              <a:cs typeface="Lato"/>
              <a:sym typeface="Lato"/>
            </a:endParaRPr>
          </a:p>
          <a:p>
            <a:pPr indent="-330200" lvl="1" marL="914400" rtl="0" algn="just">
              <a:spcBef>
                <a:spcPts val="0"/>
              </a:spcBef>
              <a:spcAft>
                <a:spcPts val="0"/>
              </a:spcAft>
              <a:buClr>
                <a:srgbClr val="073763"/>
              </a:buClr>
              <a:buSzPts val="1600"/>
              <a:buFont typeface="Lato"/>
              <a:buChar char="○"/>
            </a:pPr>
            <a:r>
              <a:rPr lang="en" sz="1600">
                <a:solidFill>
                  <a:srgbClr val="073763"/>
                </a:solidFill>
                <a:latin typeface="Lato"/>
                <a:ea typeface="Lato"/>
                <a:cs typeface="Lato"/>
                <a:sym typeface="Lato"/>
              </a:rPr>
              <a:t>Appropriate filters and techniques must be chosen to identify the trends and variations in the data</a:t>
            </a:r>
            <a:endParaRPr sz="1600">
              <a:solidFill>
                <a:srgbClr val="073763"/>
              </a:solidFill>
              <a:latin typeface="Lato"/>
              <a:ea typeface="Lato"/>
              <a:cs typeface="Lato"/>
              <a:sym typeface="Lato"/>
            </a:endParaRPr>
          </a:p>
          <a:p>
            <a:pPr indent="-330200" lvl="0" marL="457200" rtl="0" algn="just">
              <a:spcBef>
                <a:spcPts val="0"/>
              </a:spcBef>
              <a:spcAft>
                <a:spcPts val="0"/>
              </a:spcAft>
              <a:buClr>
                <a:srgbClr val="073763"/>
              </a:buClr>
              <a:buSzPts val="1600"/>
              <a:buFont typeface="Lato"/>
              <a:buChar char="●"/>
            </a:pPr>
            <a:r>
              <a:rPr lang="en" sz="1600">
                <a:solidFill>
                  <a:srgbClr val="073763"/>
                </a:solidFill>
                <a:latin typeface="Lato"/>
                <a:ea typeface="Lato"/>
                <a:cs typeface="Lato"/>
                <a:sym typeface="Lato"/>
              </a:rPr>
              <a:t>Analyzing and Judging the data based on filters applied</a:t>
            </a:r>
            <a:endParaRPr sz="1600">
              <a:solidFill>
                <a:srgbClr val="073763"/>
              </a:solidFill>
              <a:latin typeface="Lato"/>
              <a:ea typeface="Lato"/>
              <a:cs typeface="Lato"/>
              <a:sym typeface="Lato"/>
            </a:endParaRPr>
          </a:p>
          <a:p>
            <a:pPr indent="-330200" lvl="0" marL="457200" rtl="0" algn="just">
              <a:spcBef>
                <a:spcPts val="0"/>
              </a:spcBef>
              <a:spcAft>
                <a:spcPts val="0"/>
              </a:spcAft>
              <a:buClr>
                <a:srgbClr val="073763"/>
              </a:buClr>
              <a:buSzPts val="1600"/>
              <a:buFont typeface="Lato"/>
              <a:buChar char="●"/>
            </a:pPr>
            <a:r>
              <a:rPr lang="en" sz="1600">
                <a:solidFill>
                  <a:srgbClr val="073763"/>
                </a:solidFill>
                <a:latin typeface="Lato"/>
                <a:ea typeface="Lato"/>
                <a:cs typeface="Lato"/>
                <a:sym typeface="Lato"/>
              </a:rPr>
              <a:t>Filtering out irrelevant data that is not suitable for forecasting/predicting based on the results achieved by analyzation</a:t>
            </a:r>
            <a:endParaRPr sz="1600">
              <a:solidFill>
                <a:srgbClr val="073763"/>
              </a:solidFill>
              <a:latin typeface="Lato"/>
              <a:ea typeface="Lato"/>
              <a:cs typeface="Lato"/>
              <a:sym typeface="Lato"/>
            </a:endParaRPr>
          </a:p>
          <a:p>
            <a:pPr indent="-330200" lvl="0" marL="457200" rtl="0" algn="just">
              <a:spcBef>
                <a:spcPts val="0"/>
              </a:spcBef>
              <a:spcAft>
                <a:spcPts val="0"/>
              </a:spcAft>
              <a:buClr>
                <a:srgbClr val="073763"/>
              </a:buClr>
              <a:buSzPts val="1600"/>
              <a:buFont typeface="Lato"/>
              <a:buChar char="●"/>
            </a:pPr>
            <a:r>
              <a:rPr lang="en" sz="1600">
                <a:solidFill>
                  <a:srgbClr val="073763"/>
                </a:solidFill>
                <a:latin typeface="Lato"/>
                <a:ea typeface="Lato"/>
                <a:cs typeface="Lato"/>
                <a:sym typeface="Lato"/>
              </a:rPr>
              <a:t>Choosing the relevant models for forecasting based on results achieved by analyzation</a:t>
            </a:r>
            <a:endParaRPr sz="1600">
              <a:solidFill>
                <a:srgbClr val="073763"/>
              </a:solidFill>
              <a:latin typeface="Lato"/>
              <a:ea typeface="Lato"/>
              <a:cs typeface="Lato"/>
              <a:sym typeface="Lato"/>
            </a:endParaRPr>
          </a:p>
          <a:p>
            <a:pPr indent="-330200" lvl="0" marL="457200" rtl="0" algn="just">
              <a:spcBef>
                <a:spcPts val="0"/>
              </a:spcBef>
              <a:spcAft>
                <a:spcPts val="0"/>
              </a:spcAft>
              <a:buClr>
                <a:srgbClr val="073763"/>
              </a:buClr>
              <a:buSzPts val="1600"/>
              <a:buFont typeface="Lato"/>
              <a:buChar char="●"/>
            </a:pPr>
            <a:r>
              <a:rPr lang="en" sz="1600">
                <a:solidFill>
                  <a:srgbClr val="073763"/>
                </a:solidFill>
                <a:latin typeface="Lato"/>
                <a:ea typeface="Lato"/>
                <a:cs typeface="Lato"/>
                <a:sym typeface="Lato"/>
              </a:rPr>
              <a:t>Interdependency of sites / articles to each other and response to real world events</a:t>
            </a:r>
            <a:endParaRPr sz="1600">
              <a:solidFill>
                <a:srgbClr val="073763"/>
              </a:solidFill>
              <a:latin typeface="Lato"/>
              <a:ea typeface="Lato"/>
              <a:cs typeface="Lato"/>
              <a:sym typeface="Lato"/>
            </a:endParaRPr>
          </a:p>
          <a:p>
            <a:pPr indent="-330200" lvl="0" marL="457200" rtl="0" algn="just">
              <a:spcBef>
                <a:spcPts val="0"/>
              </a:spcBef>
              <a:spcAft>
                <a:spcPts val="0"/>
              </a:spcAft>
              <a:buClr>
                <a:srgbClr val="073763"/>
              </a:buClr>
              <a:buSzPts val="1600"/>
              <a:buFont typeface="Lato"/>
              <a:buChar char="●"/>
            </a:pPr>
            <a:r>
              <a:rPr lang="en" sz="1600">
                <a:solidFill>
                  <a:srgbClr val="073763"/>
                </a:solidFill>
                <a:latin typeface="Lato"/>
                <a:ea typeface="Lato"/>
                <a:cs typeface="Lato"/>
                <a:sym typeface="Lato"/>
              </a:rPr>
              <a:t>Making a good software model to create a dashboard software </a:t>
            </a:r>
            <a:endParaRPr sz="1600">
              <a:solidFill>
                <a:srgbClr val="073763"/>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3500">
                <a:solidFill>
                  <a:srgbClr val="073763"/>
                </a:solidFill>
              </a:rPr>
              <a:t>Proposed Methodology</a:t>
            </a:r>
            <a:endParaRPr sz="3500">
              <a:solidFill>
                <a:srgbClr val="073763"/>
              </a:solidFill>
            </a:endParaRPr>
          </a:p>
        </p:txBody>
      </p:sp>
      <p:sp>
        <p:nvSpPr>
          <p:cNvPr id="185" name="Google Shape;185;p21"/>
          <p:cNvSpPr txBox="1"/>
          <p:nvPr>
            <p:ph idx="1" type="body"/>
          </p:nvPr>
        </p:nvSpPr>
        <p:spPr>
          <a:xfrm>
            <a:off x="1045200" y="2424800"/>
            <a:ext cx="7543500" cy="26271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rgbClr val="073763"/>
              </a:buClr>
              <a:buSzPts val="1600"/>
              <a:buChar char="●"/>
            </a:pPr>
            <a:r>
              <a:rPr lang="en" sz="1600">
                <a:solidFill>
                  <a:srgbClr val="073763"/>
                </a:solidFill>
              </a:rPr>
              <a:t>Applying ACF and PACF on the data showed that data is stable enough across different languages, and it follows a trend.  The hyperparameters for ARIMA  different languages are figured out from the graphs.</a:t>
            </a:r>
            <a:endParaRPr sz="1600">
              <a:solidFill>
                <a:srgbClr val="073763"/>
              </a:solidFill>
            </a:endParaRPr>
          </a:p>
          <a:p>
            <a:pPr indent="-330200" lvl="0" marL="457200" rtl="0" algn="just">
              <a:spcBef>
                <a:spcPts val="0"/>
              </a:spcBef>
              <a:spcAft>
                <a:spcPts val="0"/>
              </a:spcAft>
              <a:buClr>
                <a:srgbClr val="073763"/>
              </a:buClr>
              <a:buSzPts val="1600"/>
              <a:buChar char="●"/>
            </a:pPr>
            <a:r>
              <a:rPr lang="en" sz="1600">
                <a:solidFill>
                  <a:srgbClr val="073763"/>
                </a:solidFill>
              </a:rPr>
              <a:t>Fourier Transform of the data showed the strongest frequencies present in the data. This gave a clue on the stability of the data as well. Multiple peaks imply less stability.  Most of the data is not too smooth, so appropriate model must be used for prediction.</a:t>
            </a:r>
            <a:endParaRPr sz="1600">
              <a:solidFill>
                <a:srgbClr val="073763"/>
              </a:solidFill>
            </a:endParaRPr>
          </a:p>
          <a:p>
            <a:pPr indent="-330200" lvl="0" marL="457200" rtl="0" algn="just">
              <a:spcBef>
                <a:spcPts val="0"/>
              </a:spcBef>
              <a:spcAft>
                <a:spcPts val="0"/>
              </a:spcAft>
              <a:buClr>
                <a:srgbClr val="073763"/>
              </a:buClr>
              <a:buSzPts val="1600"/>
              <a:buChar char="●"/>
            </a:pPr>
            <a:r>
              <a:rPr lang="en" sz="1600">
                <a:solidFill>
                  <a:srgbClr val="073763"/>
                </a:solidFill>
              </a:rPr>
              <a:t>Decomposing the data proved the nature of the data is approximately linear in terms of seasonality, but non-linear in the trend. So the models like ARIMA and LSTM can be applied.</a:t>
            </a:r>
            <a:endParaRPr sz="1600">
              <a:solidFill>
                <a:srgbClr val="073763"/>
              </a:solidFill>
            </a:endParaRPr>
          </a:p>
        </p:txBody>
      </p:sp>
      <p:sp>
        <p:nvSpPr>
          <p:cNvPr id="186" name="Google Shape;186;p21"/>
          <p:cNvSpPr txBox="1"/>
          <p:nvPr/>
        </p:nvSpPr>
        <p:spPr>
          <a:xfrm>
            <a:off x="1066500" y="1873700"/>
            <a:ext cx="7500900" cy="551100"/>
          </a:xfrm>
          <a:prstGeom prst="rect">
            <a:avLst/>
          </a:prstGeom>
          <a:noFill/>
          <a:ln>
            <a:noFill/>
          </a:ln>
        </p:spPr>
        <p:txBody>
          <a:bodyPr anchorCtr="0" anchor="t" bIns="91425" lIns="91425" spcFirstLastPara="1" rIns="91425" wrap="square" tIns="91425">
            <a:noAutofit/>
          </a:bodyPr>
          <a:lstStyle/>
          <a:p>
            <a:pPr indent="-387350" lvl="0" marL="457200" rtl="0" algn="l">
              <a:spcBef>
                <a:spcPts val="0"/>
              </a:spcBef>
              <a:spcAft>
                <a:spcPts val="0"/>
              </a:spcAft>
              <a:buClr>
                <a:srgbClr val="073763"/>
              </a:buClr>
              <a:buSzPts val="2500"/>
              <a:buFont typeface="Lato"/>
              <a:buAutoNum type="arabicPeriod"/>
            </a:pPr>
            <a:r>
              <a:rPr lang="en" sz="2500">
                <a:solidFill>
                  <a:srgbClr val="073763"/>
                </a:solidFill>
                <a:latin typeface="Lato"/>
                <a:ea typeface="Lato"/>
                <a:cs typeface="Lato"/>
                <a:sym typeface="Lato"/>
              </a:rPr>
              <a:t>Data Analysis Results</a:t>
            </a:r>
            <a:endParaRPr sz="2500">
              <a:solidFill>
                <a:srgbClr val="073763"/>
              </a:solidFill>
              <a:latin typeface="Lato"/>
              <a:ea typeface="Lato"/>
              <a:cs typeface="Lato"/>
              <a:sym typeface="Lato"/>
            </a:endParaRPr>
          </a:p>
        </p:txBody>
      </p:sp>
      <p:sp>
        <p:nvSpPr>
          <p:cNvPr id="187" name="Google Shape;187;p21"/>
          <p:cNvSpPr txBox="1"/>
          <p:nvPr/>
        </p:nvSpPr>
        <p:spPr>
          <a:xfrm>
            <a:off x="1116475" y="1166475"/>
            <a:ext cx="7605000" cy="5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We used Wikipedia Article dataset provided by Google on kaggle[1] to train the models. For the Web-App Wikimedia rest-api was used to fetch real time data for the predictions.</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