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8" r:id="rId36"/>
    <p:sldId id="299" r:id="rId37"/>
    <p:sldId id="290" r:id="rId38"/>
    <p:sldId id="291" r:id="rId39"/>
    <p:sldId id="292" r:id="rId40"/>
    <p:sldId id="294" r:id="rId41"/>
    <p:sldId id="295" r:id="rId42"/>
    <p:sldId id="296" r:id="rId43"/>
    <p:sldId id="297" r:id="rId44"/>
    <p:sldId id="300"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48">
          <p15:clr>
            <a:srgbClr val="A4A3A4"/>
          </p15:clr>
        </p15:guide>
        <p15:guide id="2" pos="3840">
          <p15:clr>
            <a:srgbClr val="A4A3A4"/>
          </p15:clr>
        </p15:guide>
        <p15:guide id="3" orient="horz" pos="360">
          <p15:clr>
            <a:srgbClr val="A4A3A4"/>
          </p15:clr>
        </p15:guide>
        <p15:guide id="4" pos="408">
          <p15:clr>
            <a:srgbClr val="A4A3A4"/>
          </p15:clr>
        </p15:guide>
        <p15:guide id="5" pos="7272">
          <p15:clr>
            <a:srgbClr val="A4A3A4"/>
          </p15:clr>
        </p15:guide>
        <p15:guide id="6" orient="horz" pos="400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ihzoAiGI2tlWS3s63AfMX8ZHDS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AE4C3-945C-6840-A2B1-5717DC528DA9}" v="3" dt="2020-11-24T02:36:46.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16"/>
    <p:restoredTop sz="94694"/>
  </p:normalViewPr>
  <p:slideViewPr>
    <p:cSldViewPr snapToGrid="0">
      <p:cViewPr varScale="1">
        <p:scale>
          <a:sx n="121" d="100"/>
          <a:sy n="121" d="100"/>
        </p:scale>
        <p:origin x="512" y="176"/>
      </p:cViewPr>
      <p:guideLst>
        <p:guide orient="horz" pos="1248"/>
        <p:guide pos="3840"/>
        <p:guide orient="horz" pos="360"/>
        <p:guide pos="408"/>
        <p:guide pos="7272"/>
        <p:guide orient="horz" pos="40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56" Type="http://schemas.microsoft.com/office/2016/11/relationships/changesInfo" Target="changesInfos/changesInfo1.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an Bowen" userId="202f0d9df2913a71" providerId="LiveId" clId="{320AE4C3-945C-6840-A2B1-5717DC528DA9}"/>
    <pc:docChg chg="custSel modSld">
      <pc:chgData name="Duan Bowen" userId="202f0d9df2913a71" providerId="LiveId" clId="{320AE4C3-945C-6840-A2B1-5717DC528DA9}" dt="2020-11-24T02:37:16.868" v="62" actId="1076"/>
      <pc:docMkLst>
        <pc:docMk/>
      </pc:docMkLst>
      <pc:sldChg chg="addSp modSp mod">
        <pc:chgData name="Duan Bowen" userId="202f0d9df2913a71" providerId="LiveId" clId="{320AE4C3-945C-6840-A2B1-5717DC528DA9}" dt="2020-11-24T02:37:16.868" v="62" actId="1076"/>
        <pc:sldMkLst>
          <pc:docMk/>
          <pc:sldMk cId="0" sldId="297"/>
        </pc:sldMkLst>
        <pc:spChg chg="add mod">
          <ac:chgData name="Duan Bowen" userId="202f0d9df2913a71" providerId="LiveId" clId="{320AE4C3-945C-6840-A2B1-5717DC528DA9}" dt="2020-11-24T02:37:16.868" v="62" actId="1076"/>
          <ac:spMkLst>
            <pc:docMk/>
            <pc:sldMk cId="0" sldId="297"/>
            <ac:spMk id="2" creationId="{E31D5F76-536C-B046-A3FF-C068012A8F6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02f0d9df2913a71/200_Knowledge/210_Academe/211_University/PACE%20University/104_Fall%202020/IS%20669%20Big%20Data/GroupProject/GroupProject2/Project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02f0d9df2913a71/200_Knowledge/210_Academe/211_University/PACE%20University/104_Fall%202020/IS%20669%20Big%20Data/GroupProject/GroupProject2/Project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02f0d9df2913a71/200_Knowledge/210_Academe/211_University/PACE%20University/104_Fall%202020/IS%20669%20Big%20Data/GroupProject/GroupProject2/Project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202f0d9df2913a71/200_Knowledge/210_Academe/211_University/PACE%20University/104_Fall%202020/IS%20669%20Big%20Data/GroupProject/GroupProject2/Project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202f0d9df2913a71/200_Knowledge/210_Academe/211_University/PACE%20University/104_Fall%202020/IS%20669%20Big%20Data/GroupProject/GroupProject2/Project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202f0d9df2913a71/200_Knowledge/210_Academe/211_University/PACE%20University/104_Fall%202020/IS%20669%20Big%20Data/GroupProject/GroupProject2/Project2.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[Project2.xlsx]Sheet2!PivotTable1</c:name>
    <c:fmtId val="5"/>
  </c:pivotSource>
  <c:chart>
    <c:autoTitleDeleted val="1"/>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2051931008623916E-2"/>
          <c:y val="4.878048780487805E-2"/>
          <c:w val="0.8862020372453443"/>
          <c:h val="0.77562752167974236"/>
        </c:manualLayout>
      </c:layout>
      <c:barChart>
        <c:barDir val="col"/>
        <c:grouping val="stacked"/>
        <c:varyColors val="0"/>
        <c:ser>
          <c:idx val="0"/>
          <c:order val="0"/>
          <c:tx>
            <c:strRef>
              <c:f>Sheet2!$B$3:$B$4</c:f>
              <c:strCache>
                <c:ptCount val="1"/>
                <c:pt idx="0">
                  <c:v>N</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85000"/>
                        <a:lumOff val="1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Sheet2!$A$5:$A$11</c:f>
              <c:strCache>
                <c:ptCount val="6"/>
                <c:pt idx="0">
                  <c:v>1994</c:v>
                </c:pt>
                <c:pt idx="1">
                  <c:v>1995</c:v>
                </c:pt>
                <c:pt idx="2">
                  <c:v>2000</c:v>
                </c:pt>
                <c:pt idx="3">
                  <c:v>2004</c:v>
                </c:pt>
                <c:pt idx="4">
                  <c:v>2006</c:v>
                </c:pt>
                <c:pt idx="5">
                  <c:v>2008</c:v>
                </c:pt>
              </c:strCache>
            </c:strRef>
          </c:cat>
          <c:val>
            <c:numRef>
              <c:f>Sheet2!$B$5:$B$11</c:f>
              <c:numCache>
                <c:formatCode>0.00%</c:formatCode>
                <c:ptCount val="6"/>
                <c:pt idx="0">
                  <c:v>0.36474164133738601</c:v>
                </c:pt>
                <c:pt idx="1">
                  <c:v>0.35264227642276424</c:v>
                </c:pt>
                <c:pt idx="2">
                  <c:v>0.37151702786377711</c:v>
                </c:pt>
                <c:pt idx="3">
                  <c:v>0.49334698055271237</c:v>
                </c:pt>
                <c:pt idx="4">
                  <c:v>0.44760935910478128</c:v>
                </c:pt>
                <c:pt idx="5">
                  <c:v>0.4310520939734423</c:v>
                </c:pt>
              </c:numCache>
            </c:numRef>
          </c:val>
          <c:extLst>
            <c:ext xmlns:c16="http://schemas.microsoft.com/office/drawing/2014/chart" uri="{C3380CC4-5D6E-409C-BE32-E72D297353CC}">
              <c16:uniqueId val="{00000000-19E3-FF41-8750-304495265D82}"/>
            </c:ext>
          </c:extLst>
        </c:ser>
        <c:ser>
          <c:idx val="1"/>
          <c:order val="1"/>
          <c:tx>
            <c:strRef>
              <c:f>Sheet2!$C$3:$C$4</c:f>
              <c:strCache>
                <c:ptCount val="1"/>
                <c:pt idx="0">
                  <c:v>Y</c:v>
                </c:pt>
              </c:strCache>
            </c:strRef>
          </c:tx>
          <c:spPr>
            <a:solidFill>
              <a:srgbClr val="3394B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Sheet2!$A$5:$A$11</c:f>
              <c:strCache>
                <c:ptCount val="6"/>
                <c:pt idx="0">
                  <c:v>1994</c:v>
                </c:pt>
                <c:pt idx="1">
                  <c:v>1995</c:v>
                </c:pt>
                <c:pt idx="2">
                  <c:v>2000</c:v>
                </c:pt>
                <c:pt idx="3">
                  <c:v>2004</c:v>
                </c:pt>
                <c:pt idx="4">
                  <c:v>2006</c:v>
                </c:pt>
                <c:pt idx="5">
                  <c:v>2008</c:v>
                </c:pt>
              </c:strCache>
            </c:strRef>
          </c:cat>
          <c:val>
            <c:numRef>
              <c:f>Sheet2!$C$5:$C$11</c:f>
              <c:numCache>
                <c:formatCode>0.00%</c:formatCode>
                <c:ptCount val="6"/>
                <c:pt idx="0">
                  <c:v>0.63525835866261393</c:v>
                </c:pt>
                <c:pt idx="1">
                  <c:v>0.64735772357723576</c:v>
                </c:pt>
                <c:pt idx="2">
                  <c:v>0.62848297213622295</c:v>
                </c:pt>
                <c:pt idx="3">
                  <c:v>0.50665301944728758</c:v>
                </c:pt>
                <c:pt idx="4">
                  <c:v>0.55239064089521872</c:v>
                </c:pt>
                <c:pt idx="5">
                  <c:v>0.56894790602655776</c:v>
                </c:pt>
              </c:numCache>
            </c:numRef>
          </c:val>
          <c:extLst>
            <c:ext xmlns:c16="http://schemas.microsoft.com/office/drawing/2014/chart" uri="{C3380CC4-5D6E-409C-BE32-E72D297353CC}">
              <c16:uniqueId val="{00000001-19E3-FF41-8750-304495265D82}"/>
            </c:ext>
          </c:extLst>
        </c:ser>
        <c:ser>
          <c:idx val="2"/>
          <c:order val="2"/>
          <c:tx>
            <c:strRef>
              <c:f>Sheet2!$D$3:$D$4</c:f>
              <c:strCache>
                <c:ptCount val="1"/>
                <c:pt idx="0">
                  <c:v>(blank)</c:v>
                </c:pt>
              </c:strCache>
            </c:strRef>
          </c:tx>
          <c:spPr>
            <a:solidFill>
              <a:schemeClr val="accent5">
                <a:shade val="65000"/>
              </a:schemeClr>
            </a:solidFill>
            <a:ln>
              <a:noFill/>
            </a:ln>
            <a:effectLst/>
          </c:spPr>
          <c:invertIfNegative val="0"/>
          <c:dLbls>
            <c:delete val="1"/>
          </c:dLbls>
          <c:cat>
            <c:strRef>
              <c:f>Sheet2!$A$5:$A$11</c:f>
              <c:strCache>
                <c:ptCount val="6"/>
                <c:pt idx="0">
                  <c:v>1994</c:v>
                </c:pt>
                <c:pt idx="1">
                  <c:v>1995</c:v>
                </c:pt>
                <c:pt idx="2">
                  <c:v>2000</c:v>
                </c:pt>
                <c:pt idx="3">
                  <c:v>2004</c:v>
                </c:pt>
                <c:pt idx="4">
                  <c:v>2006</c:v>
                </c:pt>
                <c:pt idx="5">
                  <c:v>2008</c:v>
                </c:pt>
              </c:strCache>
            </c:strRef>
          </c:cat>
          <c:val>
            <c:numRef>
              <c:f>Sheet2!$D$5:$D$11</c:f>
              <c:numCache>
                <c:formatCode>0.00%</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2-19E3-FF41-8750-304495265D82}"/>
            </c:ext>
          </c:extLst>
        </c:ser>
        <c:dLbls>
          <c:showLegendKey val="0"/>
          <c:showVal val="1"/>
          <c:showCatName val="0"/>
          <c:showSerName val="0"/>
          <c:showPercent val="0"/>
          <c:showBubbleSize val="0"/>
        </c:dLbls>
        <c:gapWidth val="75"/>
        <c:overlap val="100"/>
        <c:axId val="251611967"/>
        <c:axId val="251545839"/>
      </c:barChart>
      <c:catAx>
        <c:axId val="25161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crossAx val="251545839"/>
        <c:crosses val="autoZero"/>
        <c:auto val="1"/>
        <c:lblAlgn val="ctr"/>
        <c:lblOffset val="100"/>
        <c:noMultiLvlLbl val="0"/>
      </c:catAx>
      <c:valAx>
        <c:axId val="251545839"/>
        <c:scaling>
          <c:orientation val="minMax"/>
          <c:max val="1"/>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crossAx val="251611967"/>
        <c:crosses val="autoZero"/>
        <c:crossBetween val="between"/>
        <c:majorUnit val="0.25"/>
        <c:min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[Project2.xlsx]Sheet2!PivotTable2</c:name>
    <c:fmtId val="5"/>
  </c:pivotSource>
  <c:chart>
    <c:autoTitleDeleted val="0"/>
    <c:pivotFmts>
      <c:pivotFmt>
        <c:idx val="0"/>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Sheet2!$B$20:$B$21</c:f>
              <c:strCache>
                <c:ptCount val="1"/>
                <c:pt idx="0">
                  <c:v>N</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Sheet2!$A$22:$A$34</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Sheet2!$B$22:$B$34</c:f>
              <c:numCache>
                <c:formatCode>0.00%</c:formatCode>
                <c:ptCount val="12"/>
                <c:pt idx="0">
                  <c:v>0.39940387481371087</c:v>
                </c:pt>
                <c:pt idx="1">
                  <c:v>0.41118421052631576</c:v>
                </c:pt>
                <c:pt idx="2">
                  <c:v>0.4478330658105939</c:v>
                </c:pt>
                <c:pt idx="3">
                  <c:v>0.4767255216693419</c:v>
                </c:pt>
                <c:pt idx="4">
                  <c:v>0.39845758354755784</c:v>
                </c:pt>
                <c:pt idx="5">
                  <c:v>0.35903614457831323</c:v>
                </c:pt>
                <c:pt idx="6">
                  <c:v>0.39479905437352247</c:v>
                </c:pt>
                <c:pt idx="7">
                  <c:v>0.41855203619909503</c:v>
                </c:pt>
                <c:pt idx="8">
                  <c:v>0.43765281173594134</c:v>
                </c:pt>
                <c:pt idx="9">
                  <c:v>0.39074550128534702</c:v>
                </c:pt>
                <c:pt idx="10">
                  <c:v>0.40646651270207851</c:v>
                </c:pt>
                <c:pt idx="11">
                  <c:v>0.33920704845814981</c:v>
                </c:pt>
              </c:numCache>
            </c:numRef>
          </c:val>
          <c:extLst>
            <c:ext xmlns:c16="http://schemas.microsoft.com/office/drawing/2014/chart" uri="{C3380CC4-5D6E-409C-BE32-E72D297353CC}">
              <c16:uniqueId val="{00000000-329D-D044-9278-923C96F9C095}"/>
            </c:ext>
          </c:extLst>
        </c:ser>
        <c:ser>
          <c:idx val="1"/>
          <c:order val="1"/>
          <c:tx>
            <c:strRef>
              <c:f>Sheet2!$C$20:$C$21</c:f>
              <c:strCache>
                <c:ptCount val="1"/>
                <c:pt idx="0">
                  <c:v>Y</c:v>
                </c:pt>
              </c:strCache>
            </c:strRef>
          </c:tx>
          <c:spPr>
            <a:solidFill>
              <a:srgbClr val="3394B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Sheet2!$A$22:$A$34</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Sheet2!$C$22:$C$34</c:f>
              <c:numCache>
                <c:formatCode>0.00%</c:formatCode>
                <c:ptCount val="12"/>
                <c:pt idx="0">
                  <c:v>0.60059612518628913</c:v>
                </c:pt>
                <c:pt idx="1">
                  <c:v>0.58881578947368418</c:v>
                </c:pt>
                <c:pt idx="2">
                  <c:v>0.5521669341894061</c:v>
                </c:pt>
                <c:pt idx="3">
                  <c:v>0.5232744783306581</c:v>
                </c:pt>
                <c:pt idx="4">
                  <c:v>0.60154241645244211</c:v>
                </c:pt>
                <c:pt idx="5">
                  <c:v>0.64096385542168677</c:v>
                </c:pt>
                <c:pt idx="6">
                  <c:v>0.60520094562647753</c:v>
                </c:pt>
                <c:pt idx="7">
                  <c:v>0.58144796380090502</c:v>
                </c:pt>
                <c:pt idx="8">
                  <c:v>0.56234718826405872</c:v>
                </c:pt>
                <c:pt idx="9">
                  <c:v>0.60925449871465298</c:v>
                </c:pt>
                <c:pt idx="10">
                  <c:v>0.59353348729792144</c:v>
                </c:pt>
                <c:pt idx="11">
                  <c:v>0.66079295154185025</c:v>
                </c:pt>
              </c:numCache>
            </c:numRef>
          </c:val>
          <c:extLst>
            <c:ext xmlns:c16="http://schemas.microsoft.com/office/drawing/2014/chart" uri="{C3380CC4-5D6E-409C-BE32-E72D297353CC}">
              <c16:uniqueId val="{00000001-329D-D044-9278-923C96F9C095}"/>
            </c:ext>
          </c:extLst>
        </c:ser>
        <c:ser>
          <c:idx val="2"/>
          <c:order val="2"/>
          <c:tx>
            <c:strRef>
              <c:f>Sheet2!$D$20:$D$21</c:f>
              <c:strCache>
                <c:ptCount val="1"/>
                <c:pt idx="0">
                  <c:v>(blank)</c:v>
                </c:pt>
              </c:strCache>
            </c:strRef>
          </c:tx>
          <c:spPr>
            <a:solidFill>
              <a:schemeClr val="accent5">
                <a:shade val="65000"/>
              </a:schemeClr>
            </a:solidFill>
            <a:ln>
              <a:noFill/>
            </a:ln>
            <a:effectLst/>
          </c:spPr>
          <c:invertIfNegative val="0"/>
          <c:dLbls>
            <c:delete val="1"/>
          </c:dLbls>
          <c:cat>
            <c:strRef>
              <c:f>Sheet2!$A$22:$A$34</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Sheet2!$D$22:$D$34</c:f>
              <c:numCache>
                <c:formatCode>0.00%</c:formatCode>
                <c:ptCount val="12"/>
                <c:pt idx="0">
                  <c:v>0</c:v>
                </c:pt>
                <c:pt idx="1">
                  <c:v>0</c:v>
                </c:pt>
                <c:pt idx="2">
                  <c:v>0</c:v>
                </c:pt>
                <c:pt idx="3">
                  <c:v>0</c:v>
                </c:pt>
                <c:pt idx="4">
                  <c:v>0</c:v>
                </c:pt>
                <c:pt idx="5">
                  <c:v>0</c:v>
                </c:pt>
                <c:pt idx="6">
                  <c:v>0</c:v>
                </c:pt>
                <c:pt idx="7">
                  <c:v>0</c:v>
                </c:pt>
                <c:pt idx="8">
                  <c:v>0</c:v>
                </c:pt>
                <c:pt idx="9">
                  <c:v>0</c:v>
                </c:pt>
                <c:pt idx="10">
                  <c:v>0</c:v>
                </c:pt>
                <c:pt idx="11">
                  <c:v>0</c:v>
                </c:pt>
              </c:numCache>
            </c:numRef>
          </c:val>
          <c:extLst>
            <c:ext xmlns:c16="http://schemas.microsoft.com/office/drawing/2014/chart" uri="{C3380CC4-5D6E-409C-BE32-E72D297353CC}">
              <c16:uniqueId val="{00000002-329D-D044-9278-923C96F9C095}"/>
            </c:ext>
          </c:extLst>
        </c:ser>
        <c:dLbls>
          <c:showLegendKey val="0"/>
          <c:showVal val="1"/>
          <c:showCatName val="0"/>
          <c:showSerName val="0"/>
          <c:showPercent val="0"/>
          <c:showBubbleSize val="0"/>
        </c:dLbls>
        <c:gapWidth val="75"/>
        <c:overlap val="100"/>
        <c:axId val="173640735"/>
        <c:axId val="173935503"/>
      </c:barChart>
      <c:catAx>
        <c:axId val="173640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crossAx val="173935503"/>
        <c:crosses val="autoZero"/>
        <c:auto val="1"/>
        <c:lblAlgn val="ctr"/>
        <c:lblOffset val="100"/>
        <c:noMultiLvlLbl val="0"/>
      </c:catAx>
      <c:valAx>
        <c:axId val="173935503"/>
        <c:scaling>
          <c:orientation val="minMax"/>
          <c:max val="1"/>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crossAx val="173640735"/>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[Project2.xlsx]Sheet2!PivotTable3</c:name>
    <c:fmtId val="6"/>
  </c:pivotSource>
  <c:chart>
    <c:autoTitleDeleted val="0"/>
    <c:pivotFmts>
      <c:pivotFmt>
        <c:idx val="0"/>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Sheet2!$B$43:$B$44</c:f>
              <c:strCache>
                <c:ptCount val="1"/>
                <c:pt idx="0">
                  <c:v>(blank)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Sheet2!$A$45:$A$69</c:f>
              <c:strCache>
                <c:ptCount val="24"/>
                <c:pt idx="0">
                  <c:v>WN</c:v>
                </c:pt>
                <c:pt idx="1">
                  <c:v>DL</c:v>
                </c:pt>
                <c:pt idx="2">
                  <c:v>AA</c:v>
                </c:pt>
                <c:pt idx="3">
                  <c:v>UA</c:v>
                </c:pt>
                <c:pt idx="4">
                  <c:v>US</c:v>
                </c:pt>
                <c:pt idx="5">
                  <c:v>NW</c:v>
                </c:pt>
                <c:pt idx="6">
                  <c:v>CO</c:v>
                </c:pt>
                <c:pt idx="7">
                  <c:v>OO</c:v>
                </c:pt>
                <c:pt idx="8">
                  <c:v>MQ</c:v>
                </c:pt>
                <c:pt idx="9">
                  <c:v>XE</c:v>
                </c:pt>
                <c:pt idx="10">
                  <c:v>TW</c:v>
                </c:pt>
                <c:pt idx="11">
                  <c:v>AS</c:v>
                </c:pt>
                <c:pt idx="12">
                  <c:v>HP</c:v>
                </c:pt>
                <c:pt idx="13">
                  <c:v>FL</c:v>
                </c:pt>
                <c:pt idx="14">
                  <c:v>EV</c:v>
                </c:pt>
                <c:pt idx="15">
                  <c:v>OH</c:v>
                </c:pt>
                <c:pt idx="16">
                  <c:v>YV</c:v>
                </c:pt>
                <c:pt idx="17">
                  <c:v>B6</c:v>
                </c:pt>
                <c:pt idx="18">
                  <c:v>DH</c:v>
                </c:pt>
                <c:pt idx="19">
                  <c:v>9E</c:v>
                </c:pt>
                <c:pt idx="20">
                  <c:v>F9</c:v>
                </c:pt>
                <c:pt idx="21">
                  <c:v>TZ</c:v>
                </c:pt>
                <c:pt idx="22">
                  <c:v>HA</c:v>
                </c:pt>
                <c:pt idx="23">
                  <c:v>AQ</c:v>
                </c:pt>
              </c:strCache>
            </c:strRef>
          </c:cat>
          <c:val>
            <c:numRef>
              <c:f>Sheet2!$B$45:$B$69</c:f>
              <c:numCache>
                <c:formatCode>General</c:formatCode>
                <c:ptCount val="24"/>
              </c:numCache>
            </c:numRef>
          </c:val>
          <c:extLst>
            <c:ext xmlns:c16="http://schemas.microsoft.com/office/drawing/2014/chart" uri="{C3380CC4-5D6E-409C-BE32-E72D297353CC}">
              <c16:uniqueId val="{00000000-94DC-E847-A2A8-25951B0DFC43}"/>
            </c:ext>
          </c:extLst>
        </c:ser>
        <c:ser>
          <c:idx val="1"/>
          <c:order val="1"/>
          <c:tx>
            <c:strRef>
              <c:f>Sheet2!$C$43:$C$44</c:f>
              <c:strCache>
                <c:ptCount val="1"/>
                <c:pt idx="0">
                  <c:v>N</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Sheet2!$A$45:$A$69</c:f>
              <c:strCache>
                <c:ptCount val="24"/>
                <c:pt idx="0">
                  <c:v>WN</c:v>
                </c:pt>
                <c:pt idx="1">
                  <c:v>DL</c:v>
                </c:pt>
                <c:pt idx="2">
                  <c:v>AA</c:v>
                </c:pt>
                <c:pt idx="3">
                  <c:v>UA</c:v>
                </c:pt>
                <c:pt idx="4">
                  <c:v>US</c:v>
                </c:pt>
                <c:pt idx="5">
                  <c:v>NW</c:v>
                </c:pt>
                <c:pt idx="6">
                  <c:v>CO</c:v>
                </c:pt>
                <c:pt idx="7">
                  <c:v>OO</c:v>
                </c:pt>
                <c:pt idx="8">
                  <c:v>MQ</c:v>
                </c:pt>
                <c:pt idx="9">
                  <c:v>XE</c:v>
                </c:pt>
                <c:pt idx="10">
                  <c:v>TW</c:v>
                </c:pt>
                <c:pt idx="11">
                  <c:v>AS</c:v>
                </c:pt>
                <c:pt idx="12">
                  <c:v>HP</c:v>
                </c:pt>
                <c:pt idx="13">
                  <c:v>FL</c:v>
                </c:pt>
                <c:pt idx="14">
                  <c:v>EV</c:v>
                </c:pt>
                <c:pt idx="15">
                  <c:v>OH</c:v>
                </c:pt>
                <c:pt idx="16">
                  <c:v>YV</c:v>
                </c:pt>
                <c:pt idx="17">
                  <c:v>B6</c:v>
                </c:pt>
                <c:pt idx="18">
                  <c:v>DH</c:v>
                </c:pt>
                <c:pt idx="19">
                  <c:v>9E</c:v>
                </c:pt>
                <c:pt idx="20">
                  <c:v>F9</c:v>
                </c:pt>
                <c:pt idx="21">
                  <c:v>TZ</c:v>
                </c:pt>
                <c:pt idx="22">
                  <c:v>HA</c:v>
                </c:pt>
                <c:pt idx="23">
                  <c:v>AQ</c:v>
                </c:pt>
              </c:strCache>
            </c:strRef>
          </c:cat>
          <c:val>
            <c:numRef>
              <c:f>Sheet2!$C$45:$C$69</c:f>
              <c:numCache>
                <c:formatCode>General</c:formatCode>
                <c:ptCount val="24"/>
                <c:pt idx="0">
                  <c:v>354</c:v>
                </c:pt>
                <c:pt idx="1">
                  <c:v>258</c:v>
                </c:pt>
                <c:pt idx="2">
                  <c:v>300</c:v>
                </c:pt>
                <c:pt idx="3">
                  <c:v>195</c:v>
                </c:pt>
                <c:pt idx="4">
                  <c:v>211</c:v>
                </c:pt>
                <c:pt idx="5">
                  <c:v>224</c:v>
                </c:pt>
                <c:pt idx="6">
                  <c:v>165</c:v>
                </c:pt>
                <c:pt idx="7">
                  <c:v>108</c:v>
                </c:pt>
                <c:pt idx="8">
                  <c:v>96</c:v>
                </c:pt>
                <c:pt idx="9">
                  <c:v>71</c:v>
                </c:pt>
                <c:pt idx="10">
                  <c:v>48</c:v>
                </c:pt>
                <c:pt idx="11">
                  <c:v>61</c:v>
                </c:pt>
                <c:pt idx="12">
                  <c:v>46</c:v>
                </c:pt>
                <c:pt idx="13">
                  <c:v>44</c:v>
                </c:pt>
                <c:pt idx="14">
                  <c:v>39</c:v>
                </c:pt>
                <c:pt idx="15">
                  <c:v>48</c:v>
                </c:pt>
                <c:pt idx="16">
                  <c:v>37</c:v>
                </c:pt>
                <c:pt idx="17">
                  <c:v>27</c:v>
                </c:pt>
                <c:pt idx="18">
                  <c:v>21</c:v>
                </c:pt>
                <c:pt idx="19">
                  <c:v>18</c:v>
                </c:pt>
                <c:pt idx="20">
                  <c:v>9</c:v>
                </c:pt>
                <c:pt idx="21">
                  <c:v>10</c:v>
                </c:pt>
                <c:pt idx="22">
                  <c:v>15</c:v>
                </c:pt>
                <c:pt idx="23">
                  <c:v>6</c:v>
                </c:pt>
              </c:numCache>
            </c:numRef>
          </c:val>
          <c:extLst>
            <c:ext xmlns:c16="http://schemas.microsoft.com/office/drawing/2014/chart" uri="{C3380CC4-5D6E-409C-BE32-E72D297353CC}">
              <c16:uniqueId val="{00000001-94DC-E847-A2A8-25951B0DFC43}"/>
            </c:ext>
          </c:extLst>
        </c:ser>
        <c:ser>
          <c:idx val="2"/>
          <c:order val="2"/>
          <c:tx>
            <c:strRef>
              <c:f>Sheet2!$D$43:$D$44</c:f>
              <c:strCache>
                <c:ptCount val="1"/>
                <c:pt idx="0">
                  <c:v>Y</c:v>
                </c:pt>
              </c:strCache>
            </c:strRef>
          </c:tx>
          <c:spPr>
            <a:solidFill>
              <a:srgbClr val="3394B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Sheet2!$A$45:$A$69</c:f>
              <c:strCache>
                <c:ptCount val="24"/>
                <c:pt idx="0">
                  <c:v>WN</c:v>
                </c:pt>
                <c:pt idx="1">
                  <c:v>DL</c:v>
                </c:pt>
                <c:pt idx="2">
                  <c:v>AA</c:v>
                </c:pt>
                <c:pt idx="3">
                  <c:v>UA</c:v>
                </c:pt>
                <c:pt idx="4">
                  <c:v>US</c:v>
                </c:pt>
                <c:pt idx="5">
                  <c:v>NW</c:v>
                </c:pt>
                <c:pt idx="6">
                  <c:v>CO</c:v>
                </c:pt>
                <c:pt idx="7">
                  <c:v>OO</c:v>
                </c:pt>
                <c:pt idx="8">
                  <c:v>MQ</c:v>
                </c:pt>
                <c:pt idx="9">
                  <c:v>XE</c:v>
                </c:pt>
                <c:pt idx="10">
                  <c:v>TW</c:v>
                </c:pt>
                <c:pt idx="11">
                  <c:v>AS</c:v>
                </c:pt>
                <c:pt idx="12">
                  <c:v>HP</c:v>
                </c:pt>
                <c:pt idx="13">
                  <c:v>FL</c:v>
                </c:pt>
                <c:pt idx="14">
                  <c:v>EV</c:v>
                </c:pt>
                <c:pt idx="15">
                  <c:v>OH</c:v>
                </c:pt>
                <c:pt idx="16">
                  <c:v>YV</c:v>
                </c:pt>
                <c:pt idx="17">
                  <c:v>B6</c:v>
                </c:pt>
                <c:pt idx="18">
                  <c:v>DH</c:v>
                </c:pt>
                <c:pt idx="19">
                  <c:v>9E</c:v>
                </c:pt>
                <c:pt idx="20">
                  <c:v>F9</c:v>
                </c:pt>
                <c:pt idx="21">
                  <c:v>TZ</c:v>
                </c:pt>
                <c:pt idx="22">
                  <c:v>HA</c:v>
                </c:pt>
                <c:pt idx="23">
                  <c:v>AQ</c:v>
                </c:pt>
              </c:strCache>
            </c:strRef>
          </c:cat>
          <c:val>
            <c:numRef>
              <c:f>Sheet2!$D$45:$D$69</c:f>
              <c:numCache>
                <c:formatCode>General</c:formatCode>
                <c:ptCount val="24"/>
                <c:pt idx="0">
                  <c:v>500</c:v>
                </c:pt>
                <c:pt idx="1">
                  <c:v>498</c:v>
                </c:pt>
                <c:pt idx="2">
                  <c:v>396</c:v>
                </c:pt>
                <c:pt idx="3">
                  <c:v>393</c:v>
                </c:pt>
                <c:pt idx="4">
                  <c:v>376</c:v>
                </c:pt>
                <c:pt idx="5">
                  <c:v>226</c:v>
                </c:pt>
                <c:pt idx="6">
                  <c:v>210</c:v>
                </c:pt>
                <c:pt idx="7">
                  <c:v>111</c:v>
                </c:pt>
                <c:pt idx="8">
                  <c:v>102</c:v>
                </c:pt>
                <c:pt idx="9">
                  <c:v>89</c:v>
                </c:pt>
                <c:pt idx="10">
                  <c:v>99</c:v>
                </c:pt>
                <c:pt idx="11">
                  <c:v>78</c:v>
                </c:pt>
                <c:pt idx="12">
                  <c:v>83</c:v>
                </c:pt>
                <c:pt idx="13">
                  <c:v>56</c:v>
                </c:pt>
                <c:pt idx="14">
                  <c:v>60</c:v>
                </c:pt>
                <c:pt idx="15">
                  <c:v>48</c:v>
                </c:pt>
                <c:pt idx="16">
                  <c:v>31</c:v>
                </c:pt>
                <c:pt idx="17">
                  <c:v>36</c:v>
                </c:pt>
                <c:pt idx="18">
                  <c:v>21</c:v>
                </c:pt>
                <c:pt idx="19">
                  <c:v>21</c:v>
                </c:pt>
                <c:pt idx="20">
                  <c:v>17</c:v>
                </c:pt>
                <c:pt idx="21">
                  <c:v>10</c:v>
                </c:pt>
                <c:pt idx="22">
                  <c:v>5</c:v>
                </c:pt>
                <c:pt idx="23">
                  <c:v>2</c:v>
                </c:pt>
              </c:numCache>
            </c:numRef>
          </c:val>
          <c:extLst>
            <c:ext xmlns:c16="http://schemas.microsoft.com/office/drawing/2014/chart" uri="{C3380CC4-5D6E-409C-BE32-E72D297353CC}">
              <c16:uniqueId val="{00000002-94DC-E847-A2A8-25951B0DFC43}"/>
            </c:ext>
          </c:extLst>
        </c:ser>
        <c:dLbls>
          <c:showLegendKey val="0"/>
          <c:showVal val="1"/>
          <c:showCatName val="0"/>
          <c:showSerName val="0"/>
          <c:showPercent val="0"/>
          <c:showBubbleSize val="0"/>
        </c:dLbls>
        <c:gapWidth val="75"/>
        <c:overlap val="100"/>
        <c:axId val="1922902560"/>
        <c:axId val="1922686272"/>
      </c:barChart>
      <c:catAx>
        <c:axId val="1922902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crossAx val="1922686272"/>
        <c:crosses val="autoZero"/>
        <c:auto val="1"/>
        <c:lblAlgn val="ctr"/>
        <c:lblOffset val="100"/>
        <c:noMultiLvlLbl val="0"/>
      </c:catAx>
      <c:valAx>
        <c:axId val="19226862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crossAx val="1922902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[Project2.xlsx]Sheet2!PivotTable4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Sheet2!$B$73:$B$74</c:f>
              <c:strCache>
                <c:ptCount val="1"/>
                <c:pt idx="0">
                  <c:v>(blank)</c:v>
                </c:pt>
              </c:strCache>
            </c:strRef>
          </c:tx>
          <c:spPr>
            <a:solidFill>
              <a:schemeClr val="accent1"/>
            </a:solidFill>
            <a:ln>
              <a:noFill/>
            </a:ln>
            <a:effectLst/>
          </c:spPr>
          <c:invertIfNegative val="0"/>
          <c:dLbls>
            <c:delete val="1"/>
          </c:dLbls>
          <c:cat>
            <c:strRef>
              <c:f>Sheet2!$A$75:$A$99</c:f>
              <c:strCache>
                <c:ptCount val="24"/>
                <c:pt idx="0">
                  <c:v>WN</c:v>
                </c:pt>
                <c:pt idx="1">
                  <c:v>DL</c:v>
                </c:pt>
                <c:pt idx="2">
                  <c:v>AA</c:v>
                </c:pt>
                <c:pt idx="3">
                  <c:v>UA</c:v>
                </c:pt>
                <c:pt idx="4">
                  <c:v>US</c:v>
                </c:pt>
                <c:pt idx="5">
                  <c:v>NW</c:v>
                </c:pt>
                <c:pt idx="6">
                  <c:v>CO</c:v>
                </c:pt>
                <c:pt idx="7">
                  <c:v>OO</c:v>
                </c:pt>
                <c:pt idx="8">
                  <c:v>MQ</c:v>
                </c:pt>
                <c:pt idx="9">
                  <c:v>XE</c:v>
                </c:pt>
                <c:pt idx="10">
                  <c:v>TW</c:v>
                </c:pt>
                <c:pt idx="11">
                  <c:v>AS</c:v>
                </c:pt>
                <c:pt idx="12">
                  <c:v>HP</c:v>
                </c:pt>
                <c:pt idx="13">
                  <c:v>FL</c:v>
                </c:pt>
                <c:pt idx="14">
                  <c:v>EV</c:v>
                </c:pt>
                <c:pt idx="15">
                  <c:v>OH</c:v>
                </c:pt>
                <c:pt idx="16">
                  <c:v>YV</c:v>
                </c:pt>
                <c:pt idx="17">
                  <c:v>B6</c:v>
                </c:pt>
                <c:pt idx="18">
                  <c:v>DH</c:v>
                </c:pt>
                <c:pt idx="19">
                  <c:v>9E</c:v>
                </c:pt>
                <c:pt idx="20">
                  <c:v>F9</c:v>
                </c:pt>
                <c:pt idx="21">
                  <c:v>TZ</c:v>
                </c:pt>
                <c:pt idx="22">
                  <c:v>HA</c:v>
                </c:pt>
                <c:pt idx="23">
                  <c:v>AQ</c:v>
                </c:pt>
              </c:strCache>
            </c:strRef>
          </c:cat>
          <c:val>
            <c:numRef>
              <c:f>Sheet2!$B$75:$B$99</c:f>
              <c:numCache>
                <c:formatCode>0.00%</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0-5637-2947-BD58-5D8BE017BB8C}"/>
            </c:ext>
          </c:extLst>
        </c:ser>
        <c:ser>
          <c:idx val="1"/>
          <c:order val="1"/>
          <c:tx>
            <c:strRef>
              <c:f>Sheet2!$C$73:$C$74</c:f>
              <c:strCache>
                <c:ptCount val="1"/>
                <c:pt idx="0">
                  <c:v>N</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85000"/>
                        <a:lumOff val="1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Sheet2!$A$75:$A$99</c:f>
              <c:strCache>
                <c:ptCount val="24"/>
                <c:pt idx="0">
                  <c:v>WN</c:v>
                </c:pt>
                <c:pt idx="1">
                  <c:v>DL</c:v>
                </c:pt>
                <c:pt idx="2">
                  <c:v>AA</c:v>
                </c:pt>
                <c:pt idx="3">
                  <c:v>UA</c:v>
                </c:pt>
                <c:pt idx="4">
                  <c:v>US</c:v>
                </c:pt>
                <c:pt idx="5">
                  <c:v>NW</c:v>
                </c:pt>
                <c:pt idx="6">
                  <c:v>CO</c:v>
                </c:pt>
                <c:pt idx="7">
                  <c:v>OO</c:v>
                </c:pt>
                <c:pt idx="8">
                  <c:v>MQ</c:v>
                </c:pt>
                <c:pt idx="9">
                  <c:v>XE</c:v>
                </c:pt>
                <c:pt idx="10">
                  <c:v>TW</c:v>
                </c:pt>
                <c:pt idx="11">
                  <c:v>AS</c:v>
                </c:pt>
                <c:pt idx="12">
                  <c:v>HP</c:v>
                </c:pt>
                <c:pt idx="13">
                  <c:v>FL</c:v>
                </c:pt>
                <c:pt idx="14">
                  <c:v>EV</c:v>
                </c:pt>
                <c:pt idx="15">
                  <c:v>OH</c:v>
                </c:pt>
                <c:pt idx="16">
                  <c:v>YV</c:v>
                </c:pt>
                <c:pt idx="17">
                  <c:v>B6</c:v>
                </c:pt>
                <c:pt idx="18">
                  <c:v>DH</c:v>
                </c:pt>
                <c:pt idx="19">
                  <c:v>9E</c:v>
                </c:pt>
                <c:pt idx="20">
                  <c:v>F9</c:v>
                </c:pt>
                <c:pt idx="21">
                  <c:v>TZ</c:v>
                </c:pt>
                <c:pt idx="22">
                  <c:v>HA</c:v>
                </c:pt>
                <c:pt idx="23">
                  <c:v>AQ</c:v>
                </c:pt>
              </c:strCache>
            </c:strRef>
          </c:cat>
          <c:val>
            <c:numRef>
              <c:f>Sheet2!$C$75:$C$99</c:f>
              <c:numCache>
                <c:formatCode>0.00%</c:formatCode>
                <c:ptCount val="24"/>
                <c:pt idx="0">
                  <c:v>0.41451990632318503</c:v>
                </c:pt>
                <c:pt idx="1">
                  <c:v>0.34126984126984128</c:v>
                </c:pt>
                <c:pt idx="2">
                  <c:v>0.43103448275862066</c:v>
                </c:pt>
                <c:pt idx="3">
                  <c:v>0.33163265306122447</c:v>
                </c:pt>
                <c:pt idx="4">
                  <c:v>0.35945485519591142</c:v>
                </c:pt>
                <c:pt idx="5">
                  <c:v>0.49777777777777776</c:v>
                </c:pt>
                <c:pt idx="6">
                  <c:v>0.44</c:v>
                </c:pt>
                <c:pt idx="7">
                  <c:v>0.49315068493150682</c:v>
                </c:pt>
                <c:pt idx="8">
                  <c:v>0.48484848484848486</c:v>
                </c:pt>
                <c:pt idx="9">
                  <c:v>0.44374999999999998</c:v>
                </c:pt>
                <c:pt idx="10">
                  <c:v>0.32653061224489793</c:v>
                </c:pt>
                <c:pt idx="11">
                  <c:v>0.43884892086330934</c:v>
                </c:pt>
                <c:pt idx="12">
                  <c:v>0.35658914728682173</c:v>
                </c:pt>
                <c:pt idx="13">
                  <c:v>0.44</c:v>
                </c:pt>
                <c:pt idx="14">
                  <c:v>0.39393939393939392</c:v>
                </c:pt>
                <c:pt idx="15">
                  <c:v>0.5</c:v>
                </c:pt>
                <c:pt idx="16">
                  <c:v>0.54411764705882348</c:v>
                </c:pt>
                <c:pt idx="17">
                  <c:v>0.42857142857142855</c:v>
                </c:pt>
                <c:pt idx="18">
                  <c:v>0.5</c:v>
                </c:pt>
                <c:pt idx="19">
                  <c:v>0.46153846153846156</c:v>
                </c:pt>
                <c:pt idx="20">
                  <c:v>0.34615384615384615</c:v>
                </c:pt>
                <c:pt idx="21">
                  <c:v>0.5</c:v>
                </c:pt>
                <c:pt idx="22">
                  <c:v>0.75</c:v>
                </c:pt>
                <c:pt idx="23">
                  <c:v>0.75</c:v>
                </c:pt>
              </c:numCache>
            </c:numRef>
          </c:val>
          <c:extLst>
            <c:ext xmlns:c16="http://schemas.microsoft.com/office/drawing/2014/chart" uri="{C3380CC4-5D6E-409C-BE32-E72D297353CC}">
              <c16:uniqueId val="{00000001-5637-2947-BD58-5D8BE017BB8C}"/>
            </c:ext>
          </c:extLst>
        </c:ser>
        <c:ser>
          <c:idx val="2"/>
          <c:order val="2"/>
          <c:tx>
            <c:strRef>
              <c:f>Sheet2!$D$73:$D$74</c:f>
              <c:strCache>
                <c:ptCount val="1"/>
                <c:pt idx="0">
                  <c:v>Y</c:v>
                </c:pt>
              </c:strCache>
            </c:strRef>
          </c:tx>
          <c:spPr>
            <a:solidFill>
              <a:srgbClr val="3394B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Sheet2!$A$75:$A$99</c:f>
              <c:strCache>
                <c:ptCount val="24"/>
                <c:pt idx="0">
                  <c:v>WN</c:v>
                </c:pt>
                <c:pt idx="1">
                  <c:v>DL</c:v>
                </c:pt>
                <c:pt idx="2">
                  <c:v>AA</c:v>
                </c:pt>
                <c:pt idx="3">
                  <c:v>UA</c:v>
                </c:pt>
                <c:pt idx="4">
                  <c:v>US</c:v>
                </c:pt>
                <c:pt idx="5">
                  <c:v>NW</c:v>
                </c:pt>
                <c:pt idx="6">
                  <c:v>CO</c:v>
                </c:pt>
                <c:pt idx="7">
                  <c:v>OO</c:v>
                </c:pt>
                <c:pt idx="8">
                  <c:v>MQ</c:v>
                </c:pt>
                <c:pt idx="9">
                  <c:v>XE</c:v>
                </c:pt>
                <c:pt idx="10">
                  <c:v>TW</c:v>
                </c:pt>
                <c:pt idx="11">
                  <c:v>AS</c:v>
                </c:pt>
                <c:pt idx="12">
                  <c:v>HP</c:v>
                </c:pt>
                <c:pt idx="13">
                  <c:v>FL</c:v>
                </c:pt>
                <c:pt idx="14">
                  <c:v>EV</c:v>
                </c:pt>
                <c:pt idx="15">
                  <c:v>OH</c:v>
                </c:pt>
                <c:pt idx="16">
                  <c:v>YV</c:v>
                </c:pt>
                <c:pt idx="17">
                  <c:v>B6</c:v>
                </c:pt>
                <c:pt idx="18">
                  <c:v>DH</c:v>
                </c:pt>
                <c:pt idx="19">
                  <c:v>9E</c:v>
                </c:pt>
                <c:pt idx="20">
                  <c:v>F9</c:v>
                </c:pt>
                <c:pt idx="21">
                  <c:v>TZ</c:v>
                </c:pt>
                <c:pt idx="22">
                  <c:v>HA</c:v>
                </c:pt>
                <c:pt idx="23">
                  <c:v>AQ</c:v>
                </c:pt>
              </c:strCache>
            </c:strRef>
          </c:cat>
          <c:val>
            <c:numRef>
              <c:f>Sheet2!$D$75:$D$99</c:f>
              <c:numCache>
                <c:formatCode>0.00%</c:formatCode>
                <c:ptCount val="24"/>
                <c:pt idx="0">
                  <c:v>0.58548009367681497</c:v>
                </c:pt>
                <c:pt idx="1">
                  <c:v>0.65873015873015872</c:v>
                </c:pt>
                <c:pt idx="2">
                  <c:v>0.56896551724137934</c:v>
                </c:pt>
                <c:pt idx="3">
                  <c:v>0.66836734693877553</c:v>
                </c:pt>
                <c:pt idx="4">
                  <c:v>0.64054514480408864</c:v>
                </c:pt>
                <c:pt idx="5">
                  <c:v>0.50222222222222224</c:v>
                </c:pt>
                <c:pt idx="6">
                  <c:v>0.56000000000000005</c:v>
                </c:pt>
                <c:pt idx="7">
                  <c:v>0.50684931506849318</c:v>
                </c:pt>
                <c:pt idx="8">
                  <c:v>0.51515151515151514</c:v>
                </c:pt>
                <c:pt idx="9">
                  <c:v>0.55625000000000002</c:v>
                </c:pt>
                <c:pt idx="10">
                  <c:v>0.67346938775510201</c:v>
                </c:pt>
                <c:pt idx="11">
                  <c:v>0.5611510791366906</c:v>
                </c:pt>
                <c:pt idx="12">
                  <c:v>0.64341085271317833</c:v>
                </c:pt>
                <c:pt idx="13">
                  <c:v>0.56000000000000005</c:v>
                </c:pt>
                <c:pt idx="14">
                  <c:v>0.60606060606060608</c:v>
                </c:pt>
                <c:pt idx="15">
                  <c:v>0.5</c:v>
                </c:pt>
                <c:pt idx="16">
                  <c:v>0.45588235294117646</c:v>
                </c:pt>
                <c:pt idx="17">
                  <c:v>0.5714285714285714</c:v>
                </c:pt>
                <c:pt idx="18">
                  <c:v>0.5</c:v>
                </c:pt>
                <c:pt idx="19">
                  <c:v>0.53846153846153844</c:v>
                </c:pt>
                <c:pt idx="20">
                  <c:v>0.65384615384615385</c:v>
                </c:pt>
                <c:pt idx="21">
                  <c:v>0.5</c:v>
                </c:pt>
                <c:pt idx="22">
                  <c:v>0.25</c:v>
                </c:pt>
                <c:pt idx="23">
                  <c:v>0.25</c:v>
                </c:pt>
              </c:numCache>
            </c:numRef>
          </c:val>
          <c:extLst>
            <c:ext xmlns:c16="http://schemas.microsoft.com/office/drawing/2014/chart" uri="{C3380CC4-5D6E-409C-BE32-E72D297353CC}">
              <c16:uniqueId val="{00000002-5637-2947-BD58-5D8BE017BB8C}"/>
            </c:ext>
          </c:extLst>
        </c:ser>
        <c:dLbls>
          <c:showLegendKey val="0"/>
          <c:showVal val="1"/>
          <c:showCatName val="0"/>
          <c:showSerName val="0"/>
          <c:showPercent val="0"/>
          <c:showBubbleSize val="0"/>
        </c:dLbls>
        <c:gapWidth val="75"/>
        <c:overlap val="100"/>
        <c:axId val="1947198368"/>
        <c:axId val="1947200016"/>
      </c:barChart>
      <c:catAx>
        <c:axId val="194719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crossAx val="1947200016"/>
        <c:crosses val="autoZero"/>
        <c:auto val="1"/>
        <c:lblAlgn val="ctr"/>
        <c:lblOffset val="100"/>
        <c:noMultiLvlLbl val="0"/>
      </c:catAx>
      <c:valAx>
        <c:axId val="1947200016"/>
        <c:scaling>
          <c:orientation val="minMax"/>
          <c:max val="1"/>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crossAx val="1947198368"/>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85000"/>
                  <a:lumOff val="1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[Project2.xlsx]Sheet2!PivotTable6</c:name>
    <c:fmtId val="-1"/>
  </c:pivotSource>
  <c:chart>
    <c:autoTitleDeleted val="0"/>
    <c:pivotFmts>
      <c:pivotFmt>
        <c:idx val="0"/>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Sheet2!$B$124:$B$125</c:f>
              <c:strCache>
                <c:ptCount val="1"/>
                <c:pt idx="0">
                  <c:v>N</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Sheet2!$A$126:$A$134</c:f>
              <c:strCache>
                <c:ptCount val="8"/>
                <c:pt idx="0">
                  <c:v>CLT</c:v>
                </c:pt>
                <c:pt idx="1">
                  <c:v>PHL</c:v>
                </c:pt>
                <c:pt idx="2">
                  <c:v>DCA</c:v>
                </c:pt>
                <c:pt idx="3">
                  <c:v>FLL</c:v>
                </c:pt>
                <c:pt idx="4">
                  <c:v>EWR</c:v>
                </c:pt>
                <c:pt idx="5">
                  <c:v>ORD</c:v>
                </c:pt>
                <c:pt idx="6">
                  <c:v>MIA</c:v>
                </c:pt>
                <c:pt idx="7">
                  <c:v>IAH</c:v>
                </c:pt>
              </c:strCache>
            </c:strRef>
          </c:cat>
          <c:val>
            <c:numRef>
              <c:f>Sheet2!$B$126:$B$134</c:f>
              <c:numCache>
                <c:formatCode>0.00%</c:formatCode>
                <c:ptCount val="8"/>
                <c:pt idx="0">
                  <c:v>0.2988505747126437</c:v>
                </c:pt>
                <c:pt idx="1">
                  <c:v>0.26666666666666666</c:v>
                </c:pt>
                <c:pt idx="2">
                  <c:v>0.48</c:v>
                </c:pt>
                <c:pt idx="3">
                  <c:v>0.2</c:v>
                </c:pt>
                <c:pt idx="4">
                  <c:v>0.8</c:v>
                </c:pt>
                <c:pt idx="5">
                  <c:v>0.33333333333333331</c:v>
                </c:pt>
                <c:pt idx="6">
                  <c:v>0.5</c:v>
                </c:pt>
                <c:pt idx="7">
                  <c:v>0</c:v>
                </c:pt>
              </c:numCache>
            </c:numRef>
          </c:val>
          <c:extLst>
            <c:ext xmlns:c16="http://schemas.microsoft.com/office/drawing/2014/chart" uri="{C3380CC4-5D6E-409C-BE32-E72D297353CC}">
              <c16:uniqueId val="{00000000-352D-4247-8341-133A862B7EDE}"/>
            </c:ext>
          </c:extLst>
        </c:ser>
        <c:ser>
          <c:idx val="1"/>
          <c:order val="1"/>
          <c:tx>
            <c:strRef>
              <c:f>Sheet2!$C$124:$C$125</c:f>
              <c:strCache>
                <c:ptCount val="1"/>
                <c:pt idx="0">
                  <c:v>Y</c:v>
                </c:pt>
              </c:strCache>
            </c:strRef>
          </c:tx>
          <c:spPr>
            <a:solidFill>
              <a:srgbClr val="3394B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Sheet2!$A$126:$A$134</c:f>
              <c:strCache>
                <c:ptCount val="8"/>
                <c:pt idx="0">
                  <c:v>CLT</c:v>
                </c:pt>
                <c:pt idx="1">
                  <c:v>PHL</c:v>
                </c:pt>
                <c:pt idx="2">
                  <c:v>DCA</c:v>
                </c:pt>
                <c:pt idx="3">
                  <c:v>FLL</c:v>
                </c:pt>
                <c:pt idx="4">
                  <c:v>EWR</c:v>
                </c:pt>
                <c:pt idx="5">
                  <c:v>ORD</c:v>
                </c:pt>
                <c:pt idx="6">
                  <c:v>MIA</c:v>
                </c:pt>
                <c:pt idx="7">
                  <c:v>IAH</c:v>
                </c:pt>
              </c:strCache>
            </c:strRef>
          </c:cat>
          <c:val>
            <c:numRef>
              <c:f>Sheet2!$C$126:$C$134</c:f>
              <c:numCache>
                <c:formatCode>0.00%</c:formatCode>
                <c:ptCount val="8"/>
                <c:pt idx="0">
                  <c:v>0.70114942528735635</c:v>
                </c:pt>
                <c:pt idx="1">
                  <c:v>0.73333333333333328</c:v>
                </c:pt>
                <c:pt idx="2">
                  <c:v>0.52</c:v>
                </c:pt>
                <c:pt idx="3">
                  <c:v>0.8</c:v>
                </c:pt>
                <c:pt idx="4">
                  <c:v>0.2</c:v>
                </c:pt>
                <c:pt idx="5">
                  <c:v>0.66666666666666663</c:v>
                </c:pt>
                <c:pt idx="6">
                  <c:v>0.5</c:v>
                </c:pt>
                <c:pt idx="7">
                  <c:v>1</c:v>
                </c:pt>
              </c:numCache>
            </c:numRef>
          </c:val>
          <c:extLst>
            <c:ext xmlns:c16="http://schemas.microsoft.com/office/drawing/2014/chart" uri="{C3380CC4-5D6E-409C-BE32-E72D297353CC}">
              <c16:uniqueId val="{00000001-352D-4247-8341-133A862B7EDE}"/>
            </c:ext>
          </c:extLst>
        </c:ser>
        <c:ser>
          <c:idx val="2"/>
          <c:order val="2"/>
          <c:tx>
            <c:strRef>
              <c:f>Sheet2!$D$124:$D$125</c:f>
              <c:strCache>
                <c:ptCount val="1"/>
                <c:pt idx="0">
                  <c:v>(blank)</c:v>
                </c:pt>
              </c:strCache>
            </c:strRef>
          </c:tx>
          <c:spPr>
            <a:solidFill>
              <a:schemeClr val="accent3"/>
            </a:solidFill>
            <a:ln>
              <a:noFill/>
            </a:ln>
            <a:effectLst/>
          </c:spPr>
          <c:invertIfNegative val="0"/>
          <c:dLbls>
            <c:delete val="1"/>
          </c:dLbls>
          <c:cat>
            <c:strRef>
              <c:f>Sheet2!$A$126:$A$134</c:f>
              <c:strCache>
                <c:ptCount val="8"/>
                <c:pt idx="0">
                  <c:v>CLT</c:v>
                </c:pt>
                <c:pt idx="1">
                  <c:v>PHL</c:v>
                </c:pt>
                <c:pt idx="2">
                  <c:v>DCA</c:v>
                </c:pt>
                <c:pt idx="3">
                  <c:v>FLL</c:v>
                </c:pt>
                <c:pt idx="4">
                  <c:v>EWR</c:v>
                </c:pt>
                <c:pt idx="5">
                  <c:v>ORD</c:v>
                </c:pt>
                <c:pt idx="6">
                  <c:v>MIA</c:v>
                </c:pt>
                <c:pt idx="7">
                  <c:v>IAH</c:v>
                </c:pt>
              </c:strCache>
            </c:strRef>
          </c:cat>
          <c:val>
            <c:numRef>
              <c:f>Sheet2!$D$126:$D$134</c:f>
              <c:numCache>
                <c:formatCode>0.00%</c:formatCode>
                <c:ptCount val="8"/>
                <c:pt idx="0">
                  <c:v>0</c:v>
                </c:pt>
                <c:pt idx="1">
                  <c:v>0</c:v>
                </c:pt>
                <c:pt idx="2">
                  <c:v>0</c:v>
                </c:pt>
                <c:pt idx="3">
                  <c:v>0</c:v>
                </c:pt>
                <c:pt idx="4">
                  <c:v>0</c:v>
                </c:pt>
                <c:pt idx="5">
                  <c:v>0</c:v>
                </c:pt>
                <c:pt idx="6">
                  <c:v>0</c:v>
                </c:pt>
                <c:pt idx="7">
                  <c:v>0</c:v>
                </c:pt>
              </c:numCache>
            </c:numRef>
          </c:val>
          <c:extLst>
            <c:ext xmlns:c16="http://schemas.microsoft.com/office/drawing/2014/chart" uri="{C3380CC4-5D6E-409C-BE32-E72D297353CC}">
              <c16:uniqueId val="{00000002-352D-4247-8341-133A862B7EDE}"/>
            </c:ext>
          </c:extLst>
        </c:ser>
        <c:dLbls>
          <c:showLegendKey val="0"/>
          <c:showVal val="1"/>
          <c:showCatName val="0"/>
          <c:showSerName val="0"/>
          <c:showPercent val="0"/>
          <c:showBubbleSize val="0"/>
        </c:dLbls>
        <c:gapWidth val="75"/>
        <c:overlap val="100"/>
        <c:axId val="1950145424"/>
        <c:axId val="1950147072"/>
      </c:barChart>
      <c:catAx>
        <c:axId val="195014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0147072"/>
        <c:crosses val="autoZero"/>
        <c:auto val="1"/>
        <c:lblAlgn val="ctr"/>
        <c:lblOffset val="100"/>
        <c:noMultiLvlLbl val="0"/>
      </c:catAx>
      <c:valAx>
        <c:axId val="19501470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0145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[Project2.xlsx]Sheet2!PivotTable7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i="0" u="none" strike="noStrike" cap="none" dirty="0">
                <a:solidFill>
                  <a:srgbClr val="262626"/>
                </a:solidFill>
                <a:latin typeface="Trebuchet MS" panose="020B0703020202090204" pitchFamily="34" charset="0"/>
                <a:ea typeface="Arial"/>
                <a:cs typeface="Arial"/>
                <a:sym typeface="Arial"/>
              </a:rPr>
              <a:t>Flights</a:t>
            </a:r>
            <a:r>
              <a:rPr lang="en-US" baseline="0" dirty="0"/>
              <a:t> </a:t>
            </a:r>
            <a:r>
              <a:rPr lang="en-US" sz="1600" b="1" i="0" u="none" strike="noStrike" cap="none" dirty="0">
                <a:solidFill>
                  <a:srgbClr val="262626"/>
                </a:solidFill>
                <a:latin typeface="Trebuchet MS" panose="020B0703020202090204" pitchFamily="34" charset="0"/>
                <a:ea typeface="Arial"/>
                <a:cs typeface="Arial"/>
                <a:sym typeface="Arial"/>
              </a:rPr>
              <a:t>%</a:t>
            </a:r>
            <a:r>
              <a:rPr lang="en-US" baseline="0" dirty="0"/>
              <a:t> </a:t>
            </a:r>
            <a:r>
              <a:rPr lang="en-US" sz="1600" b="1" i="0" u="none" strike="noStrike" cap="none" dirty="0">
                <a:solidFill>
                  <a:srgbClr val="262626"/>
                </a:solidFill>
                <a:latin typeface="Trebuchet MS" panose="020B0703020202090204" pitchFamily="34" charset="0"/>
                <a:ea typeface="Arial"/>
                <a:cs typeface="Arial"/>
                <a:sym typeface="Arial"/>
              </a:rPr>
              <a:t>by</a:t>
            </a:r>
            <a:r>
              <a:rPr lang="en-US" baseline="0" dirty="0"/>
              <a:t> </a:t>
            </a:r>
            <a:r>
              <a:rPr lang="en-US" sz="1600" b="1" i="0" u="none" strike="noStrike" cap="none" dirty="0">
                <a:solidFill>
                  <a:srgbClr val="262626"/>
                </a:solidFill>
                <a:latin typeface="Trebuchet MS" panose="020B0703020202090204" pitchFamily="34" charset="0"/>
                <a:ea typeface="Arial"/>
                <a:cs typeface="Arial"/>
                <a:sym typeface="Arial"/>
              </a:rPr>
              <a:t>Carries</a:t>
            </a:r>
            <a:r>
              <a:rPr lang="en-US" baseline="0" dirty="0"/>
              <a:t> </a:t>
            </a:r>
            <a:endParaRPr lang="en-US" dirty="0"/>
          </a:p>
        </c:rich>
      </c:tx>
      <c:layout>
        <c:manualLayout>
          <c:xMode val="edge"/>
          <c:yMode val="edge"/>
          <c:x val="0.25675850511798842"/>
          <c:y val="2.23517905317915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s>
    <c:plotArea>
      <c:layout/>
      <c:pieChart>
        <c:varyColors val="1"/>
        <c:ser>
          <c:idx val="0"/>
          <c:order val="0"/>
          <c:tx>
            <c:strRef>
              <c:f>Sheet2!$AJ$123</c:f>
              <c:strCache>
                <c:ptCount val="1"/>
                <c:pt idx="0">
                  <c:v>Total</c:v>
                </c:pt>
              </c:strCache>
            </c:strRef>
          </c:tx>
          <c:dPt>
            <c:idx val="0"/>
            <c:bubble3D val="0"/>
            <c:explosion val="16"/>
            <c:spPr>
              <a:solidFill>
                <a:schemeClr val="accent1">
                  <a:shade val="36000"/>
                </a:schemeClr>
              </a:solidFill>
              <a:ln w="19050">
                <a:solidFill>
                  <a:schemeClr val="lt1"/>
                </a:solidFill>
              </a:ln>
              <a:effectLst/>
            </c:spPr>
            <c:extLst>
              <c:ext xmlns:c16="http://schemas.microsoft.com/office/drawing/2014/chart" uri="{C3380CC4-5D6E-409C-BE32-E72D297353CC}">
                <c16:uniqueId val="{00000001-A02C-0442-A0A2-712DCD9DC726}"/>
              </c:ext>
            </c:extLst>
          </c:dPt>
          <c:dPt>
            <c:idx val="1"/>
            <c:bubble3D val="0"/>
            <c:spPr>
              <a:solidFill>
                <a:schemeClr val="accent1">
                  <a:shade val="42000"/>
                </a:schemeClr>
              </a:solidFill>
              <a:ln w="19050">
                <a:solidFill>
                  <a:schemeClr val="lt1"/>
                </a:solidFill>
              </a:ln>
              <a:effectLst/>
            </c:spPr>
            <c:extLst>
              <c:ext xmlns:c16="http://schemas.microsoft.com/office/drawing/2014/chart" uri="{C3380CC4-5D6E-409C-BE32-E72D297353CC}">
                <c16:uniqueId val="{00000003-A02C-0442-A0A2-712DCD9DC726}"/>
              </c:ext>
            </c:extLst>
          </c:dPt>
          <c:dPt>
            <c:idx val="2"/>
            <c:bubble3D val="0"/>
            <c:spPr>
              <a:solidFill>
                <a:schemeClr val="accent1">
                  <a:shade val="48000"/>
                </a:schemeClr>
              </a:solidFill>
              <a:ln w="19050">
                <a:solidFill>
                  <a:schemeClr val="lt1"/>
                </a:solidFill>
              </a:ln>
              <a:effectLst/>
            </c:spPr>
            <c:extLst>
              <c:ext xmlns:c16="http://schemas.microsoft.com/office/drawing/2014/chart" uri="{C3380CC4-5D6E-409C-BE32-E72D297353CC}">
                <c16:uniqueId val="{00000005-A02C-0442-A0A2-712DCD9DC726}"/>
              </c:ext>
            </c:extLst>
          </c:dPt>
          <c:dPt>
            <c:idx val="3"/>
            <c:bubble3D val="0"/>
            <c:spPr>
              <a:solidFill>
                <a:schemeClr val="accent1">
                  <a:shade val="54000"/>
                </a:schemeClr>
              </a:solidFill>
              <a:ln w="19050">
                <a:solidFill>
                  <a:schemeClr val="lt1"/>
                </a:solidFill>
              </a:ln>
              <a:effectLst/>
            </c:spPr>
            <c:extLst>
              <c:ext xmlns:c16="http://schemas.microsoft.com/office/drawing/2014/chart" uri="{C3380CC4-5D6E-409C-BE32-E72D297353CC}">
                <c16:uniqueId val="{00000007-A02C-0442-A0A2-712DCD9DC726}"/>
              </c:ext>
            </c:extLst>
          </c:dPt>
          <c:dPt>
            <c:idx val="4"/>
            <c:bubble3D val="0"/>
            <c:spPr>
              <a:solidFill>
                <a:schemeClr val="accent1">
                  <a:shade val="60000"/>
                </a:schemeClr>
              </a:solidFill>
              <a:ln w="19050">
                <a:solidFill>
                  <a:schemeClr val="lt1"/>
                </a:solidFill>
              </a:ln>
              <a:effectLst/>
            </c:spPr>
            <c:extLst>
              <c:ext xmlns:c16="http://schemas.microsoft.com/office/drawing/2014/chart" uri="{C3380CC4-5D6E-409C-BE32-E72D297353CC}">
                <c16:uniqueId val="{00000009-A02C-0442-A0A2-712DCD9DC726}"/>
              </c:ext>
            </c:extLst>
          </c:dPt>
          <c:dPt>
            <c:idx val="5"/>
            <c:bubble3D val="0"/>
            <c:spPr>
              <a:solidFill>
                <a:schemeClr val="accent1">
                  <a:shade val="66000"/>
                </a:schemeClr>
              </a:solidFill>
              <a:ln w="19050">
                <a:solidFill>
                  <a:schemeClr val="lt1"/>
                </a:solidFill>
              </a:ln>
              <a:effectLst/>
            </c:spPr>
            <c:extLst>
              <c:ext xmlns:c16="http://schemas.microsoft.com/office/drawing/2014/chart" uri="{C3380CC4-5D6E-409C-BE32-E72D297353CC}">
                <c16:uniqueId val="{0000000B-A02C-0442-A0A2-712DCD9DC726}"/>
              </c:ext>
            </c:extLst>
          </c:dPt>
          <c:dPt>
            <c:idx val="6"/>
            <c:bubble3D val="0"/>
            <c:spPr>
              <a:solidFill>
                <a:schemeClr val="accent1">
                  <a:shade val="72000"/>
                </a:schemeClr>
              </a:solidFill>
              <a:ln w="19050">
                <a:solidFill>
                  <a:schemeClr val="lt1"/>
                </a:solidFill>
              </a:ln>
              <a:effectLst/>
            </c:spPr>
            <c:extLst>
              <c:ext xmlns:c16="http://schemas.microsoft.com/office/drawing/2014/chart" uri="{C3380CC4-5D6E-409C-BE32-E72D297353CC}">
                <c16:uniqueId val="{0000000D-A02C-0442-A0A2-712DCD9DC726}"/>
              </c:ext>
            </c:extLst>
          </c:dPt>
          <c:dPt>
            <c:idx val="7"/>
            <c:bubble3D val="0"/>
            <c:spPr>
              <a:solidFill>
                <a:schemeClr val="accent1">
                  <a:shade val="78000"/>
                </a:schemeClr>
              </a:solidFill>
              <a:ln w="19050">
                <a:solidFill>
                  <a:schemeClr val="lt1"/>
                </a:solidFill>
              </a:ln>
              <a:effectLst/>
            </c:spPr>
            <c:extLst>
              <c:ext xmlns:c16="http://schemas.microsoft.com/office/drawing/2014/chart" uri="{C3380CC4-5D6E-409C-BE32-E72D297353CC}">
                <c16:uniqueId val="{0000000F-A02C-0442-A0A2-712DCD9DC726}"/>
              </c:ext>
            </c:extLst>
          </c:dPt>
          <c:dPt>
            <c:idx val="8"/>
            <c:bubble3D val="0"/>
            <c:spPr>
              <a:solidFill>
                <a:schemeClr val="accent1">
                  <a:shade val="84000"/>
                </a:schemeClr>
              </a:solidFill>
              <a:ln w="19050">
                <a:solidFill>
                  <a:schemeClr val="lt1"/>
                </a:solidFill>
              </a:ln>
              <a:effectLst/>
            </c:spPr>
            <c:extLst>
              <c:ext xmlns:c16="http://schemas.microsoft.com/office/drawing/2014/chart" uri="{C3380CC4-5D6E-409C-BE32-E72D297353CC}">
                <c16:uniqueId val="{00000011-A02C-0442-A0A2-712DCD9DC726}"/>
              </c:ext>
            </c:extLst>
          </c:dPt>
          <c:dPt>
            <c:idx val="9"/>
            <c:bubble3D val="0"/>
            <c:spPr>
              <a:solidFill>
                <a:schemeClr val="accent1">
                  <a:shade val="90000"/>
                </a:schemeClr>
              </a:solidFill>
              <a:ln w="19050">
                <a:solidFill>
                  <a:schemeClr val="lt1"/>
                </a:solidFill>
              </a:ln>
              <a:effectLst/>
            </c:spPr>
            <c:extLst>
              <c:ext xmlns:c16="http://schemas.microsoft.com/office/drawing/2014/chart" uri="{C3380CC4-5D6E-409C-BE32-E72D297353CC}">
                <c16:uniqueId val="{00000013-A02C-0442-A0A2-712DCD9DC726}"/>
              </c:ext>
            </c:extLst>
          </c:dPt>
          <c:dPt>
            <c:idx val="10"/>
            <c:bubble3D val="0"/>
            <c:spPr>
              <a:solidFill>
                <a:schemeClr val="accent1">
                  <a:shade val="96000"/>
                </a:schemeClr>
              </a:solidFill>
              <a:ln w="19050">
                <a:solidFill>
                  <a:schemeClr val="lt1"/>
                </a:solidFill>
              </a:ln>
              <a:effectLst/>
            </c:spPr>
            <c:extLst>
              <c:ext xmlns:c16="http://schemas.microsoft.com/office/drawing/2014/chart" uri="{C3380CC4-5D6E-409C-BE32-E72D297353CC}">
                <c16:uniqueId val="{00000015-A02C-0442-A0A2-712DCD9DC726}"/>
              </c:ext>
            </c:extLst>
          </c:dPt>
          <c:dPt>
            <c:idx val="11"/>
            <c:bubble3D val="0"/>
            <c:spPr>
              <a:solidFill>
                <a:schemeClr val="accent1">
                  <a:tint val="97000"/>
                </a:schemeClr>
              </a:solidFill>
              <a:ln w="19050">
                <a:solidFill>
                  <a:schemeClr val="lt1"/>
                </a:solidFill>
              </a:ln>
              <a:effectLst/>
            </c:spPr>
            <c:extLst>
              <c:ext xmlns:c16="http://schemas.microsoft.com/office/drawing/2014/chart" uri="{C3380CC4-5D6E-409C-BE32-E72D297353CC}">
                <c16:uniqueId val="{00000017-A02C-0442-A0A2-712DCD9DC726}"/>
              </c:ext>
            </c:extLst>
          </c:dPt>
          <c:dPt>
            <c:idx val="12"/>
            <c:bubble3D val="0"/>
            <c:spPr>
              <a:solidFill>
                <a:schemeClr val="accent1">
                  <a:tint val="91000"/>
                </a:schemeClr>
              </a:solidFill>
              <a:ln w="19050">
                <a:solidFill>
                  <a:schemeClr val="lt1"/>
                </a:solidFill>
              </a:ln>
              <a:effectLst/>
            </c:spPr>
            <c:extLst>
              <c:ext xmlns:c16="http://schemas.microsoft.com/office/drawing/2014/chart" uri="{C3380CC4-5D6E-409C-BE32-E72D297353CC}">
                <c16:uniqueId val="{00000019-A02C-0442-A0A2-712DCD9DC726}"/>
              </c:ext>
            </c:extLst>
          </c:dPt>
          <c:dPt>
            <c:idx val="13"/>
            <c:bubble3D val="0"/>
            <c:spPr>
              <a:solidFill>
                <a:schemeClr val="accent1">
                  <a:tint val="85000"/>
                </a:schemeClr>
              </a:solidFill>
              <a:ln w="19050">
                <a:solidFill>
                  <a:schemeClr val="lt1"/>
                </a:solidFill>
              </a:ln>
              <a:effectLst/>
            </c:spPr>
            <c:extLst>
              <c:ext xmlns:c16="http://schemas.microsoft.com/office/drawing/2014/chart" uri="{C3380CC4-5D6E-409C-BE32-E72D297353CC}">
                <c16:uniqueId val="{0000001B-A02C-0442-A0A2-712DCD9DC726}"/>
              </c:ext>
            </c:extLst>
          </c:dPt>
          <c:dPt>
            <c:idx val="14"/>
            <c:bubble3D val="0"/>
            <c:spPr>
              <a:solidFill>
                <a:schemeClr val="accent1">
                  <a:tint val="79000"/>
                </a:schemeClr>
              </a:solidFill>
              <a:ln w="19050">
                <a:solidFill>
                  <a:schemeClr val="lt1"/>
                </a:solidFill>
              </a:ln>
              <a:effectLst/>
            </c:spPr>
            <c:extLst>
              <c:ext xmlns:c16="http://schemas.microsoft.com/office/drawing/2014/chart" uri="{C3380CC4-5D6E-409C-BE32-E72D297353CC}">
                <c16:uniqueId val="{0000001D-A02C-0442-A0A2-712DCD9DC726}"/>
              </c:ext>
            </c:extLst>
          </c:dPt>
          <c:dPt>
            <c:idx val="15"/>
            <c:bubble3D val="0"/>
            <c:spPr>
              <a:solidFill>
                <a:schemeClr val="accent1">
                  <a:tint val="73000"/>
                </a:schemeClr>
              </a:solidFill>
              <a:ln w="19050">
                <a:solidFill>
                  <a:schemeClr val="lt1"/>
                </a:solidFill>
              </a:ln>
              <a:effectLst/>
            </c:spPr>
            <c:extLst>
              <c:ext xmlns:c16="http://schemas.microsoft.com/office/drawing/2014/chart" uri="{C3380CC4-5D6E-409C-BE32-E72D297353CC}">
                <c16:uniqueId val="{0000001F-A02C-0442-A0A2-712DCD9DC726}"/>
              </c:ext>
            </c:extLst>
          </c:dPt>
          <c:dPt>
            <c:idx val="16"/>
            <c:bubble3D val="0"/>
            <c:spPr>
              <a:solidFill>
                <a:schemeClr val="accent1">
                  <a:tint val="67000"/>
                </a:schemeClr>
              </a:solidFill>
              <a:ln w="19050">
                <a:solidFill>
                  <a:schemeClr val="lt1"/>
                </a:solidFill>
              </a:ln>
              <a:effectLst/>
            </c:spPr>
            <c:extLst>
              <c:ext xmlns:c16="http://schemas.microsoft.com/office/drawing/2014/chart" uri="{C3380CC4-5D6E-409C-BE32-E72D297353CC}">
                <c16:uniqueId val="{00000021-A02C-0442-A0A2-712DCD9DC726}"/>
              </c:ext>
            </c:extLst>
          </c:dPt>
          <c:dPt>
            <c:idx val="17"/>
            <c:bubble3D val="0"/>
            <c:spPr>
              <a:solidFill>
                <a:schemeClr val="accent1">
                  <a:tint val="61000"/>
                </a:schemeClr>
              </a:solidFill>
              <a:ln w="19050">
                <a:solidFill>
                  <a:schemeClr val="lt1"/>
                </a:solidFill>
              </a:ln>
              <a:effectLst/>
            </c:spPr>
            <c:extLst>
              <c:ext xmlns:c16="http://schemas.microsoft.com/office/drawing/2014/chart" uri="{C3380CC4-5D6E-409C-BE32-E72D297353CC}">
                <c16:uniqueId val="{00000023-A02C-0442-A0A2-712DCD9DC726}"/>
              </c:ext>
            </c:extLst>
          </c:dPt>
          <c:dPt>
            <c:idx val="18"/>
            <c:bubble3D val="0"/>
            <c:spPr>
              <a:solidFill>
                <a:schemeClr val="accent1">
                  <a:tint val="55000"/>
                </a:schemeClr>
              </a:solidFill>
              <a:ln w="19050">
                <a:solidFill>
                  <a:schemeClr val="lt1"/>
                </a:solidFill>
              </a:ln>
              <a:effectLst/>
            </c:spPr>
            <c:extLst>
              <c:ext xmlns:c16="http://schemas.microsoft.com/office/drawing/2014/chart" uri="{C3380CC4-5D6E-409C-BE32-E72D297353CC}">
                <c16:uniqueId val="{00000025-A02C-0442-A0A2-712DCD9DC726}"/>
              </c:ext>
            </c:extLst>
          </c:dPt>
          <c:dPt>
            <c:idx val="19"/>
            <c:bubble3D val="0"/>
            <c:spPr>
              <a:solidFill>
                <a:schemeClr val="accent1">
                  <a:tint val="49000"/>
                </a:schemeClr>
              </a:solidFill>
              <a:ln w="19050">
                <a:solidFill>
                  <a:schemeClr val="lt1"/>
                </a:solidFill>
              </a:ln>
              <a:effectLst/>
            </c:spPr>
            <c:extLst>
              <c:ext xmlns:c16="http://schemas.microsoft.com/office/drawing/2014/chart" uri="{C3380CC4-5D6E-409C-BE32-E72D297353CC}">
                <c16:uniqueId val="{00000027-A02C-0442-A0A2-712DCD9DC726}"/>
              </c:ext>
            </c:extLst>
          </c:dPt>
          <c:dPt>
            <c:idx val="20"/>
            <c:bubble3D val="0"/>
            <c:spPr>
              <a:solidFill>
                <a:schemeClr val="accent1">
                  <a:tint val="43000"/>
                </a:schemeClr>
              </a:solidFill>
              <a:ln w="19050">
                <a:solidFill>
                  <a:schemeClr val="lt1"/>
                </a:solidFill>
              </a:ln>
              <a:effectLst/>
            </c:spPr>
            <c:extLst>
              <c:ext xmlns:c16="http://schemas.microsoft.com/office/drawing/2014/chart" uri="{C3380CC4-5D6E-409C-BE32-E72D297353CC}">
                <c16:uniqueId val="{00000029-A02C-0442-A0A2-712DCD9DC726}"/>
              </c:ext>
            </c:extLst>
          </c:dPt>
          <c:dPt>
            <c:idx val="21"/>
            <c:bubble3D val="0"/>
            <c:spPr>
              <a:solidFill>
                <a:schemeClr val="accent1">
                  <a:tint val="37000"/>
                </a:schemeClr>
              </a:solidFill>
              <a:ln w="19050">
                <a:solidFill>
                  <a:schemeClr val="lt1"/>
                </a:solidFill>
              </a:ln>
              <a:effectLst/>
            </c:spPr>
            <c:extLst>
              <c:ext xmlns:c16="http://schemas.microsoft.com/office/drawing/2014/chart" uri="{C3380CC4-5D6E-409C-BE32-E72D297353CC}">
                <c16:uniqueId val="{0000002B-A02C-0442-A0A2-712DCD9DC726}"/>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02C-0442-A0A2-712DCD9DC726}"/>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lumMod val="9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Sheet2!$AI$124:$AI$146</c:f>
              <c:strCache>
                <c:ptCount val="22"/>
                <c:pt idx="0">
                  <c:v>US</c:v>
                </c:pt>
                <c:pt idx="1">
                  <c:v>AA</c:v>
                </c:pt>
                <c:pt idx="2">
                  <c:v>CO</c:v>
                </c:pt>
                <c:pt idx="3">
                  <c:v>UA</c:v>
                </c:pt>
                <c:pt idx="4">
                  <c:v>DL</c:v>
                </c:pt>
                <c:pt idx="5">
                  <c:v>WN</c:v>
                </c:pt>
                <c:pt idx="6">
                  <c:v>XE</c:v>
                </c:pt>
                <c:pt idx="7">
                  <c:v>MQ</c:v>
                </c:pt>
                <c:pt idx="8">
                  <c:v>NW</c:v>
                </c:pt>
                <c:pt idx="9">
                  <c:v>OH</c:v>
                </c:pt>
                <c:pt idx="10">
                  <c:v>OO</c:v>
                </c:pt>
                <c:pt idx="11">
                  <c:v>TW</c:v>
                </c:pt>
                <c:pt idx="12">
                  <c:v>YV</c:v>
                </c:pt>
                <c:pt idx="13">
                  <c:v>FL</c:v>
                </c:pt>
                <c:pt idx="14">
                  <c:v>HP</c:v>
                </c:pt>
                <c:pt idx="15">
                  <c:v>DH</c:v>
                </c:pt>
                <c:pt idx="16">
                  <c:v>B6</c:v>
                </c:pt>
                <c:pt idx="17">
                  <c:v>AS</c:v>
                </c:pt>
                <c:pt idx="18">
                  <c:v>TZ</c:v>
                </c:pt>
                <c:pt idx="19">
                  <c:v>EV</c:v>
                </c:pt>
                <c:pt idx="20">
                  <c:v>9E</c:v>
                </c:pt>
                <c:pt idx="21">
                  <c:v>F9</c:v>
                </c:pt>
              </c:strCache>
            </c:strRef>
          </c:cat>
          <c:val>
            <c:numRef>
              <c:f>Sheet2!$AJ$124:$AJ$146</c:f>
              <c:numCache>
                <c:formatCode>0.00%</c:formatCode>
                <c:ptCount val="22"/>
                <c:pt idx="0">
                  <c:v>0.17758620689655172</c:v>
                </c:pt>
                <c:pt idx="1">
                  <c:v>0.16120689655172413</c:v>
                </c:pt>
                <c:pt idx="2">
                  <c:v>0.14310344827586208</c:v>
                </c:pt>
                <c:pt idx="3">
                  <c:v>0.13189655172413794</c:v>
                </c:pt>
                <c:pt idx="4">
                  <c:v>8.2758620689655171E-2</c:v>
                </c:pt>
                <c:pt idx="5">
                  <c:v>5.775862068965517E-2</c:v>
                </c:pt>
                <c:pt idx="6">
                  <c:v>5.4310344827586204E-2</c:v>
                </c:pt>
                <c:pt idx="7">
                  <c:v>4.4827586206896551E-2</c:v>
                </c:pt>
                <c:pt idx="8">
                  <c:v>3.2758620689655175E-2</c:v>
                </c:pt>
                <c:pt idx="9">
                  <c:v>2.6724137931034484E-2</c:v>
                </c:pt>
                <c:pt idx="10">
                  <c:v>1.896551724137931E-2</c:v>
                </c:pt>
                <c:pt idx="11">
                  <c:v>1.3793103448275862E-2</c:v>
                </c:pt>
                <c:pt idx="12">
                  <c:v>1.2931034482758621E-2</c:v>
                </c:pt>
                <c:pt idx="13">
                  <c:v>1.2068965517241379E-2</c:v>
                </c:pt>
                <c:pt idx="14">
                  <c:v>1.0344827586206896E-2</c:v>
                </c:pt>
                <c:pt idx="15">
                  <c:v>6.8965517241379309E-3</c:v>
                </c:pt>
                <c:pt idx="16">
                  <c:v>3.4482758620689655E-3</c:v>
                </c:pt>
                <c:pt idx="17">
                  <c:v>2.5862068965517241E-3</c:v>
                </c:pt>
                <c:pt idx="18">
                  <c:v>1.7241379310344827E-3</c:v>
                </c:pt>
                <c:pt idx="19">
                  <c:v>1.7241379310344827E-3</c:v>
                </c:pt>
                <c:pt idx="20">
                  <c:v>1.7241379310344827E-3</c:v>
                </c:pt>
                <c:pt idx="21">
                  <c:v>8.6206896551724137E-4</c:v>
                </c:pt>
              </c:numCache>
            </c:numRef>
          </c:val>
          <c:extLst>
            <c:ext xmlns:c16="http://schemas.microsoft.com/office/drawing/2014/chart" uri="{C3380CC4-5D6E-409C-BE32-E72D297353CC}">
              <c16:uniqueId val="{0000002C-A02C-0442-A0A2-712DCD9DC72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193" name="Google Shape;1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291" name="Google Shape;29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ab43a8d47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ab43a8d471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22f51397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201" name="Google Shape;201;ga22f5139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ab43a8d47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ab43a8d47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ab43a8d47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gab43a8d471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493" name="Google Shape;49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208" name="Google Shape;2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504" name="Google Shape;50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514" name="Google Shape;51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524" name="Google Shape;52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534" name="Google Shape;53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546" name="Google Shape;54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ac458d9728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9" name="Google Shape;629;gac458d9728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extLst>
      <p:ext uri="{BB962C8B-B14F-4D97-AF65-F5344CB8AC3E}">
        <p14:creationId xmlns:p14="http://schemas.microsoft.com/office/powerpoint/2010/main" val="3492951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9" name="Google Shape;639;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68793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559" name="Google Shape;559;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a216de26f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ga216de26fa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a216de26f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5" name="Google Shape;575;ga216de26f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216" name="Google Shape;2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ac458d97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ac458d97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ac458d97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gac458d972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614" name="Google Shape;61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1" name="Google Shape;62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653" name="Google Shape;65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230" name="Google Shape;2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261" name="Google Shape;2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Trebuchet MS"/>
              <a:ea typeface="Trebuchet MS"/>
              <a:cs typeface="Trebuchet MS"/>
              <a:sym typeface="Trebuchet MS"/>
            </a:endParaRPr>
          </a:p>
        </p:txBody>
      </p:sp>
      <p:sp>
        <p:nvSpPr>
          <p:cNvPr id="271" name="Google Shape;271;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33" descr="HD-ShadowLong.png"/>
          <p:cNvPicPr preferRelativeResize="0"/>
          <p:nvPr/>
        </p:nvPicPr>
        <p:blipFill rotWithShape="1">
          <a:blip r:embed="rId2">
            <a:alphaModFix/>
          </a:blip>
          <a:srcRect/>
          <a:stretch/>
        </p:blipFill>
        <p:spPr>
          <a:xfrm>
            <a:off x="0" y="2653537"/>
            <a:ext cx="12191999" cy="275942"/>
          </a:xfrm>
          <a:prstGeom prst="rect">
            <a:avLst/>
          </a:prstGeom>
          <a:noFill/>
          <a:ln>
            <a:noFill/>
          </a:ln>
        </p:spPr>
      </p:pic>
      <p:sp>
        <p:nvSpPr>
          <p:cNvPr id="13" name="Google Shape;13;p33"/>
          <p:cNvSpPr/>
          <p:nvPr/>
        </p:nvSpPr>
        <p:spPr>
          <a:xfrm>
            <a:off x="0" y="1000764"/>
            <a:ext cx="12192000" cy="1660332"/>
          </a:xfrm>
          <a:prstGeom prst="rect">
            <a:avLst/>
          </a:prstGeom>
          <a:solidFill>
            <a:srgbClr val="1C629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4" name="Google Shape;14;p33"/>
          <p:cNvSpPr txBox="1">
            <a:spLocks noGrp="1"/>
          </p:cNvSpPr>
          <p:nvPr>
            <p:ph type="ctrTitle"/>
          </p:nvPr>
        </p:nvSpPr>
        <p:spPr>
          <a:xfrm>
            <a:off x="680321" y="1144395"/>
            <a:ext cx="11071849" cy="137307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3"/>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3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3"/>
        <p:cNvGrpSpPr/>
        <p:nvPr/>
      </p:nvGrpSpPr>
      <p:grpSpPr>
        <a:xfrm>
          <a:off x="0" y="0"/>
          <a:ext cx="0" cy="0"/>
          <a:chOff x="0" y="0"/>
          <a:chExt cx="0" cy="0"/>
        </a:xfrm>
      </p:grpSpPr>
      <p:pic>
        <p:nvPicPr>
          <p:cNvPr id="94" name="Google Shape;94;p42"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5" name="Google Shape;95;p42"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6" name="Google Shape;96;p42"/>
          <p:cNvSpPr/>
          <p:nvPr/>
        </p:nvSpPr>
        <p:spPr>
          <a:xfrm>
            <a:off x="0" y="609600"/>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97" name="Google Shape;97;p4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98" name="Google Shape;98;p42"/>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2"/>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00" name="Google Shape;100;p42"/>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1" name="Google Shape;101;p4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4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4"/>
        <p:cNvGrpSpPr/>
        <p:nvPr/>
      </p:nvGrpSpPr>
      <p:grpSpPr>
        <a:xfrm>
          <a:off x="0" y="0"/>
          <a:ext cx="0" cy="0"/>
          <a:chOff x="0" y="0"/>
          <a:chExt cx="0" cy="0"/>
        </a:xfrm>
      </p:grpSpPr>
      <p:pic>
        <p:nvPicPr>
          <p:cNvPr id="105" name="Google Shape;105;p4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6" name="Google Shape;106;p4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07" name="Google Shape;107;p43"/>
          <p:cNvSpPr/>
          <p:nvPr/>
        </p:nvSpPr>
        <p:spPr>
          <a:xfrm>
            <a:off x="0" y="4567988"/>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08" name="Google Shape;108;p4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09" name="Google Shape;109;p43"/>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43"/>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1" name="Google Shape;111;p43"/>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2" name="Google Shape;112;p4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3"/>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5"/>
        <p:cNvGrpSpPr/>
        <p:nvPr/>
      </p:nvGrpSpPr>
      <p:grpSpPr>
        <a:xfrm>
          <a:off x="0" y="0"/>
          <a:ext cx="0" cy="0"/>
          <a:chOff x="0" y="0"/>
          <a:chExt cx="0" cy="0"/>
        </a:xfrm>
      </p:grpSpPr>
      <p:pic>
        <p:nvPicPr>
          <p:cNvPr id="116" name="Google Shape;116;p4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17" name="Google Shape;117;p4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8" name="Google Shape;118;p44"/>
          <p:cNvSpPr/>
          <p:nvPr/>
        </p:nvSpPr>
        <p:spPr>
          <a:xfrm>
            <a:off x="0" y="4567988"/>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19" name="Google Shape;119;p4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20" name="Google Shape;120;p44"/>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44"/>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2" name="Google Shape;122;p4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4"/>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5"/>
        <p:cNvGrpSpPr/>
        <p:nvPr/>
      </p:nvGrpSpPr>
      <p:grpSpPr>
        <a:xfrm>
          <a:off x="0" y="0"/>
          <a:ext cx="0" cy="0"/>
          <a:chOff x="0" y="0"/>
          <a:chExt cx="0" cy="0"/>
        </a:xfrm>
      </p:grpSpPr>
      <p:pic>
        <p:nvPicPr>
          <p:cNvPr id="126" name="Google Shape;126;p45"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7" name="Google Shape;127;p45"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8" name="Google Shape;128;p45"/>
          <p:cNvSpPr/>
          <p:nvPr/>
        </p:nvSpPr>
        <p:spPr>
          <a:xfrm>
            <a:off x="0" y="4567988"/>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29" name="Google Shape;129;p45"/>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30" name="Google Shape;130;p45"/>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45"/>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2" name="Google Shape;132;p45"/>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3" name="Google Shape;133;p4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4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5"/>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
        <p:nvSpPr>
          <p:cNvPr id="136" name="Google Shape;136;p45"/>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p:txBody>
      </p:sp>
      <p:sp>
        <p:nvSpPr>
          <p:cNvPr id="137" name="Google Shape;137;p45"/>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8"/>
        <p:cNvGrpSpPr/>
        <p:nvPr/>
      </p:nvGrpSpPr>
      <p:grpSpPr>
        <a:xfrm>
          <a:off x="0" y="0"/>
          <a:ext cx="0" cy="0"/>
          <a:chOff x="0" y="0"/>
          <a:chExt cx="0" cy="0"/>
        </a:xfrm>
      </p:grpSpPr>
      <p:pic>
        <p:nvPicPr>
          <p:cNvPr id="139" name="Google Shape;139;p46"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0" name="Google Shape;140;p46"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1" name="Google Shape;141;p46"/>
          <p:cNvSpPr/>
          <p:nvPr/>
        </p:nvSpPr>
        <p:spPr>
          <a:xfrm>
            <a:off x="0" y="4567988"/>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42" name="Google Shape;142;p46"/>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43" name="Google Shape;143;p46"/>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46"/>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5" name="Google Shape;145;p4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46"/>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8"/>
        <p:cNvGrpSpPr/>
        <p:nvPr/>
      </p:nvGrpSpPr>
      <p:grpSpPr>
        <a:xfrm>
          <a:off x="0" y="0"/>
          <a:ext cx="0" cy="0"/>
          <a:chOff x="0" y="0"/>
          <a:chExt cx="0" cy="0"/>
        </a:xfrm>
      </p:grpSpPr>
      <p:pic>
        <p:nvPicPr>
          <p:cNvPr id="149" name="Google Shape;149;p4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0" name="Google Shape;150;p4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1" name="Google Shape;151;p47"/>
          <p:cNvSpPr/>
          <p:nvPr/>
        </p:nvSpPr>
        <p:spPr>
          <a:xfrm>
            <a:off x="0" y="609600"/>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52" name="Google Shape;152;p4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53" name="Google Shape;153;p47"/>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7"/>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5" name="Google Shape;155;p47"/>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6" name="Google Shape;156;p47"/>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7" name="Google Shape;157;p47"/>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8" name="Google Shape;158;p47"/>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9" name="Google Shape;159;p47"/>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60" name="Google Shape;160;p4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4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3"/>
        <p:cNvGrpSpPr/>
        <p:nvPr/>
      </p:nvGrpSpPr>
      <p:grpSpPr>
        <a:xfrm>
          <a:off x="0" y="0"/>
          <a:ext cx="0" cy="0"/>
          <a:chOff x="0" y="0"/>
          <a:chExt cx="0" cy="0"/>
        </a:xfrm>
      </p:grpSpPr>
      <p:pic>
        <p:nvPicPr>
          <p:cNvPr id="164" name="Google Shape;164;p4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5" name="Google Shape;165;p4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6" name="Google Shape;166;p48"/>
          <p:cNvSpPr/>
          <p:nvPr/>
        </p:nvSpPr>
        <p:spPr>
          <a:xfrm>
            <a:off x="0" y="609600"/>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67" name="Google Shape;167;p4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68" name="Google Shape;168;p48"/>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48"/>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0" name="Google Shape;170;p48"/>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1" name="Google Shape;171;p48"/>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2" name="Google Shape;172;p48"/>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3" name="Google Shape;173;p48"/>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4" name="Google Shape;174;p48"/>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5" name="Google Shape;175;p48"/>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6" name="Google Shape;176;p48"/>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7" name="Google Shape;177;p48"/>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8" name="Google Shape;178;p4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4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4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1"/>
        <p:cNvGrpSpPr/>
        <p:nvPr/>
      </p:nvGrpSpPr>
      <p:grpSpPr>
        <a:xfrm>
          <a:off x="0" y="0"/>
          <a:ext cx="0" cy="0"/>
          <a:chOff x="0" y="0"/>
          <a:chExt cx="0" cy="0"/>
        </a:xfrm>
      </p:grpSpPr>
      <p:pic>
        <p:nvPicPr>
          <p:cNvPr id="182" name="Google Shape;182;p4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3" name="Google Shape;183;p4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4" name="Google Shape;184;p49"/>
          <p:cNvSpPr/>
          <p:nvPr/>
        </p:nvSpPr>
        <p:spPr>
          <a:xfrm>
            <a:off x="0" y="609600"/>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85" name="Google Shape;185;p4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186" name="Google Shape;186;p4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9"/>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8" name="Google Shape;188;p4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4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
        <p:cNvGrpSpPr/>
        <p:nvPr/>
      </p:nvGrpSpPr>
      <p:grpSpPr>
        <a:xfrm>
          <a:off x="0" y="0"/>
          <a:ext cx="0" cy="0"/>
          <a:chOff x="0" y="0"/>
          <a:chExt cx="0" cy="0"/>
        </a:xfrm>
      </p:grpSpPr>
      <p:sp>
        <p:nvSpPr>
          <p:cNvPr id="19" name="Google Shape;19;p34"/>
          <p:cNvSpPr/>
          <p:nvPr/>
        </p:nvSpPr>
        <p:spPr>
          <a:xfrm rot="5400000">
            <a:off x="-2119218" y="2799539"/>
            <a:ext cx="6858000" cy="1258922"/>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0" name="Google Shape;20;p34"/>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1" name="Google Shape;21;p34"/>
          <p:cNvSpPr txBox="1">
            <a:spLocks noGrp="1"/>
          </p:cNvSpPr>
          <p:nvPr>
            <p:ph type="title"/>
          </p:nvPr>
        </p:nvSpPr>
        <p:spPr>
          <a:xfrm rot="5400000">
            <a:off x="-812460" y="1900323"/>
            <a:ext cx="4353760" cy="107380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4"/>
          <p:cNvSpPr txBox="1">
            <a:spLocks noGrp="1"/>
          </p:cNvSpPr>
          <p:nvPr>
            <p:ph type="body" idx="1"/>
          </p:nvPr>
        </p:nvSpPr>
        <p:spPr>
          <a:xfrm>
            <a:off x="2160470" y="609596"/>
            <a:ext cx="8870004" cy="532658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34"/>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4"/>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4"/>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pic>
        <p:nvPicPr>
          <p:cNvPr id="27" name="Google Shape;27;p3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3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35"/>
          <p:cNvSpPr/>
          <p:nvPr/>
        </p:nvSpPr>
        <p:spPr>
          <a:xfrm>
            <a:off x="0" y="609600"/>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30" name="Google Shape;30;p3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31" name="Google Shape;31;p3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5"/>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lt1"/>
              </a:buClr>
              <a:buSzPts val="2400"/>
              <a:buChar char="•"/>
              <a:defRPr sz="2400"/>
            </a:lvl1pPr>
            <a:lvl2pPr marL="914400" lvl="1" indent="-355600" algn="l">
              <a:lnSpc>
                <a:spcPct val="90000"/>
              </a:lnSpc>
              <a:spcBef>
                <a:spcPts val="500"/>
              </a:spcBef>
              <a:spcAft>
                <a:spcPts val="0"/>
              </a:spcAft>
              <a:buClr>
                <a:schemeClr val="lt1"/>
              </a:buClr>
              <a:buSzPts val="2000"/>
              <a:buChar char="•"/>
              <a:defRPr sz="2000"/>
            </a:lvl2pPr>
            <a:lvl3pPr marL="1371600" lvl="2" indent="-342900" algn="l">
              <a:lnSpc>
                <a:spcPct val="90000"/>
              </a:lnSpc>
              <a:spcBef>
                <a:spcPts val="500"/>
              </a:spcBef>
              <a:spcAft>
                <a:spcPts val="0"/>
              </a:spcAft>
              <a:buClr>
                <a:schemeClr val="lt1"/>
              </a:buClr>
              <a:buSzPts val="1800"/>
              <a:buChar char="•"/>
              <a:defRPr sz="1800"/>
            </a:lvl3pPr>
            <a:lvl4pPr marL="1828800" lvl="3" indent="-330200" algn="l">
              <a:lnSpc>
                <a:spcPct val="90000"/>
              </a:lnSpc>
              <a:spcBef>
                <a:spcPts val="500"/>
              </a:spcBef>
              <a:spcAft>
                <a:spcPts val="0"/>
              </a:spcAft>
              <a:buClr>
                <a:schemeClr val="lt1"/>
              </a:buClr>
              <a:buSzPts val="1600"/>
              <a:buChar char="•"/>
              <a:defRPr sz="1600"/>
            </a:lvl4pPr>
            <a:lvl5pPr marL="2286000" lvl="4" indent="-330200" algn="l">
              <a:lnSpc>
                <a:spcPct val="90000"/>
              </a:lnSpc>
              <a:spcBef>
                <a:spcPts val="500"/>
              </a:spcBef>
              <a:spcAft>
                <a:spcPts val="0"/>
              </a:spcAft>
              <a:buClr>
                <a:schemeClr val="lt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3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pic>
        <p:nvPicPr>
          <p:cNvPr id="37" name="Google Shape;37;p36"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8" name="Google Shape;38;p36"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9" name="Google Shape;39;p36"/>
          <p:cNvSpPr/>
          <p:nvPr/>
        </p:nvSpPr>
        <p:spPr>
          <a:xfrm>
            <a:off x="-2" y="2726267"/>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40" name="Google Shape;40;p36"/>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41" name="Google Shape;41;p36"/>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3" name="Google Shape;43;p3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6"/>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3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pic>
        <p:nvPicPr>
          <p:cNvPr id="50" name="Google Shape;50;p3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1" name="Google Shape;51;p3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2" name="Google Shape;52;p38"/>
          <p:cNvSpPr/>
          <p:nvPr/>
        </p:nvSpPr>
        <p:spPr>
          <a:xfrm>
            <a:off x="0" y="609600"/>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53" name="Google Shape;53;p3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54" name="Google Shape;54;p3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8"/>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6" name="Google Shape;56;p38"/>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7" name="Google Shape;57;p3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0"/>
        <p:cNvGrpSpPr/>
        <p:nvPr/>
      </p:nvGrpSpPr>
      <p:grpSpPr>
        <a:xfrm>
          <a:off x="0" y="0"/>
          <a:ext cx="0" cy="0"/>
          <a:chOff x="0" y="0"/>
          <a:chExt cx="0" cy="0"/>
        </a:xfrm>
      </p:grpSpPr>
      <p:pic>
        <p:nvPicPr>
          <p:cNvPr id="61" name="Google Shape;61;p3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2" name="Google Shape;62;p3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3" name="Google Shape;63;p39"/>
          <p:cNvSpPr/>
          <p:nvPr/>
        </p:nvSpPr>
        <p:spPr>
          <a:xfrm>
            <a:off x="0" y="609600"/>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64" name="Google Shape;64;p3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65" name="Google Shape;65;p39"/>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9"/>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7" name="Google Shape;67;p39"/>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39"/>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9" name="Google Shape;69;p39"/>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0" name="Google Shape;70;p3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pic>
        <p:nvPicPr>
          <p:cNvPr id="74" name="Google Shape;74;p4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5" name="Google Shape;75;p4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6" name="Google Shape;76;p40"/>
          <p:cNvSpPr/>
          <p:nvPr/>
        </p:nvSpPr>
        <p:spPr>
          <a:xfrm>
            <a:off x="0" y="609600"/>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77" name="Google Shape;77;p4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78" name="Google Shape;78;p4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2"/>
        <p:cNvGrpSpPr/>
        <p:nvPr/>
      </p:nvGrpSpPr>
      <p:grpSpPr>
        <a:xfrm>
          <a:off x="0" y="0"/>
          <a:ext cx="0" cy="0"/>
          <a:chOff x="0" y="0"/>
          <a:chExt cx="0" cy="0"/>
        </a:xfrm>
      </p:grpSpPr>
      <p:pic>
        <p:nvPicPr>
          <p:cNvPr id="83" name="Google Shape;83;p4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4" name="Google Shape;84;p4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5" name="Google Shape;85;p41"/>
          <p:cNvSpPr/>
          <p:nvPr/>
        </p:nvSpPr>
        <p:spPr>
          <a:xfrm>
            <a:off x="0" y="609600"/>
            <a:ext cx="10437812" cy="1368198"/>
          </a:xfrm>
          <a:prstGeom prst="rect">
            <a:avLst/>
          </a:prstGeom>
          <a:solidFill>
            <a:srgbClr val="1C62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86" name="Google Shape;86;p4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87" name="Google Shape;87;p41"/>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1"/>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41"/>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4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l">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1pPr>
            <a:lvl2pPr marL="914400" marR="0" lvl="1"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2pPr>
            <a:lvl3pPr marL="1371600" marR="0" lvl="2"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3pPr>
            <a:lvl4pPr marL="1828800" marR="0" lvl="3"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4pPr>
            <a:lvl5pPr marL="2286000" marR="0" lvl="4"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8" name="Google Shape;8;p3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 name="Google Shape;9;p3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 name="Google Shape;10;p3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1pPr>
            <a:lvl2pPr marL="0" marR="0" lvl="1" indent="0" algn="ctr"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2pPr>
            <a:lvl3pPr marL="0" marR="0" lvl="2" indent="0" algn="ctr"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3pPr>
            <a:lvl4pPr marL="0" marR="0" lvl="3" indent="0" algn="ctr"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4pPr>
            <a:lvl5pPr marL="0" marR="0" lvl="4" indent="0" algn="ctr"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5pPr>
            <a:lvl6pPr marL="0" marR="0" lvl="5" indent="0" algn="ctr"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6pPr>
            <a:lvl7pPr marL="0" marR="0" lvl="6" indent="0" algn="ctr"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7pPr>
            <a:lvl8pPr marL="0" marR="0" lvl="7" indent="0" algn="ctr"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8pPr>
            <a:lvl9pPr marL="0" marR="0" lvl="8" indent="0" algn="ctr" rtl="0">
              <a:lnSpc>
                <a:spcPct val="100000"/>
              </a:lnSpc>
              <a:spcBef>
                <a:spcPts val="0"/>
              </a:spcBef>
              <a:spcAft>
                <a:spcPts val="0"/>
              </a:spcAft>
              <a:buClr>
                <a:srgbClr val="000000"/>
              </a:buClr>
              <a:buSzPts val="3600"/>
              <a:buFont typeface="Arial"/>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
          <p:cNvSpPr txBox="1">
            <a:spLocks noGrp="1"/>
          </p:cNvSpPr>
          <p:nvPr>
            <p:ph type="ctrTitle"/>
          </p:nvPr>
        </p:nvSpPr>
        <p:spPr>
          <a:xfrm>
            <a:off x="179050" y="2733700"/>
            <a:ext cx="8808300" cy="13731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sz="4800"/>
              <a:t>Airline Delay Prediction</a:t>
            </a:r>
            <a:br>
              <a:rPr lang="en-US"/>
            </a:br>
            <a:r>
              <a:rPr lang="en-US" sz="3600"/>
              <a:t>Blue Team</a:t>
            </a:r>
            <a:endParaRPr sz="3600"/>
          </a:p>
        </p:txBody>
      </p:sp>
      <p:sp>
        <p:nvSpPr>
          <p:cNvPr id="196" name="Google Shape;196;p1"/>
          <p:cNvSpPr txBox="1">
            <a:spLocks noGrp="1"/>
          </p:cNvSpPr>
          <p:nvPr>
            <p:ph type="subTitle" idx="1"/>
          </p:nvPr>
        </p:nvSpPr>
        <p:spPr>
          <a:xfrm>
            <a:off x="1942537" y="3122698"/>
            <a:ext cx="8306925" cy="221576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50"/>
              <a:buNone/>
            </a:pPr>
            <a:r>
              <a:rPr lang="en-US" sz="1850">
                <a:solidFill>
                  <a:srgbClr val="262626"/>
                </a:solidFill>
              </a:rPr>
              <a:t>Kayla Choothesa</a:t>
            </a:r>
            <a:endParaRPr sz="1850">
              <a:solidFill>
                <a:srgbClr val="262626"/>
              </a:solidFill>
            </a:endParaRPr>
          </a:p>
          <a:p>
            <a:pPr marL="0" lvl="0" indent="0" algn="ctr" rtl="0">
              <a:lnSpc>
                <a:spcPct val="100000"/>
              </a:lnSpc>
              <a:spcBef>
                <a:spcPts val="0"/>
              </a:spcBef>
              <a:spcAft>
                <a:spcPts val="0"/>
              </a:spcAft>
              <a:buSzPts val="1850"/>
              <a:buNone/>
            </a:pPr>
            <a:endParaRPr sz="1850">
              <a:solidFill>
                <a:srgbClr val="262626"/>
              </a:solidFill>
            </a:endParaRPr>
          </a:p>
          <a:p>
            <a:pPr marL="0" lvl="0" indent="0" algn="ctr" rtl="0">
              <a:lnSpc>
                <a:spcPct val="100000"/>
              </a:lnSpc>
              <a:spcBef>
                <a:spcPts val="0"/>
              </a:spcBef>
              <a:spcAft>
                <a:spcPts val="0"/>
              </a:spcAft>
              <a:buSzPts val="1850"/>
              <a:buNone/>
            </a:pPr>
            <a:r>
              <a:rPr lang="en-US" sz="1850">
                <a:solidFill>
                  <a:srgbClr val="262626"/>
                </a:solidFill>
              </a:rPr>
              <a:t>Bowen Duan</a:t>
            </a:r>
            <a:endParaRPr/>
          </a:p>
          <a:p>
            <a:pPr marL="0" lvl="0" indent="0" algn="ctr" rtl="0">
              <a:lnSpc>
                <a:spcPct val="100000"/>
              </a:lnSpc>
              <a:spcBef>
                <a:spcPts val="0"/>
              </a:spcBef>
              <a:spcAft>
                <a:spcPts val="0"/>
              </a:spcAft>
              <a:buSzPts val="1850"/>
              <a:buNone/>
            </a:pPr>
            <a:endParaRPr sz="1850">
              <a:solidFill>
                <a:srgbClr val="262626"/>
              </a:solidFill>
            </a:endParaRPr>
          </a:p>
          <a:p>
            <a:pPr marL="0" lvl="0" indent="0" algn="ctr" rtl="0">
              <a:lnSpc>
                <a:spcPct val="100000"/>
              </a:lnSpc>
              <a:spcBef>
                <a:spcPts val="0"/>
              </a:spcBef>
              <a:spcAft>
                <a:spcPts val="0"/>
              </a:spcAft>
              <a:buSzPts val="1850"/>
              <a:buNone/>
            </a:pPr>
            <a:r>
              <a:rPr lang="en-US" sz="1850">
                <a:solidFill>
                  <a:srgbClr val="262626"/>
                </a:solidFill>
              </a:rPr>
              <a:t>Vipul Devidas Borse</a:t>
            </a:r>
            <a:endParaRPr sz="1850">
              <a:solidFill>
                <a:srgbClr val="262626"/>
              </a:solidFill>
            </a:endParaRPr>
          </a:p>
          <a:p>
            <a:pPr marL="0" lvl="0" indent="0" algn="ctr" rtl="0">
              <a:lnSpc>
                <a:spcPct val="100000"/>
              </a:lnSpc>
              <a:spcBef>
                <a:spcPts val="0"/>
              </a:spcBef>
              <a:spcAft>
                <a:spcPts val="0"/>
              </a:spcAft>
              <a:buSzPts val="1850"/>
              <a:buNone/>
            </a:pPr>
            <a:endParaRPr sz="1850">
              <a:solidFill>
                <a:srgbClr val="262626"/>
              </a:solidFill>
            </a:endParaRPr>
          </a:p>
          <a:p>
            <a:pPr marL="0" lvl="0" indent="0" algn="ctr" rtl="0">
              <a:lnSpc>
                <a:spcPct val="100000"/>
              </a:lnSpc>
              <a:spcBef>
                <a:spcPts val="0"/>
              </a:spcBef>
              <a:spcAft>
                <a:spcPts val="0"/>
              </a:spcAft>
              <a:buSzPts val="1850"/>
              <a:buNone/>
            </a:pPr>
            <a:r>
              <a:rPr lang="en-US" sz="1850">
                <a:solidFill>
                  <a:srgbClr val="262626"/>
                </a:solidFill>
              </a:rPr>
              <a:t>Jagruti Divse</a:t>
            </a:r>
            <a:endParaRPr sz="1850">
              <a:solidFill>
                <a:srgbClr val="262626"/>
              </a:solidFill>
            </a:endParaRPr>
          </a:p>
          <a:p>
            <a:pPr marL="0" lvl="0" indent="0" algn="ctr" rtl="0">
              <a:lnSpc>
                <a:spcPct val="100000"/>
              </a:lnSpc>
              <a:spcBef>
                <a:spcPts val="0"/>
              </a:spcBef>
              <a:spcAft>
                <a:spcPts val="0"/>
              </a:spcAft>
              <a:buSzPts val="1850"/>
              <a:buNone/>
            </a:pPr>
            <a:endParaRPr sz="1850">
              <a:solidFill>
                <a:srgbClr val="262626"/>
              </a:solidFill>
            </a:endParaRPr>
          </a:p>
          <a:p>
            <a:pPr marL="0" lvl="0" indent="0" algn="ctr" rtl="0">
              <a:lnSpc>
                <a:spcPct val="100000"/>
              </a:lnSpc>
              <a:spcBef>
                <a:spcPts val="0"/>
              </a:spcBef>
              <a:spcAft>
                <a:spcPts val="0"/>
              </a:spcAft>
              <a:buSzPts val="1850"/>
              <a:buNone/>
            </a:pPr>
            <a:r>
              <a:rPr lang="en-US" sz="1850">
                <a:solidFill>
                  <a:srgbClr val="262626"/>
                </a:solidFill>
              </a:rPr>
              <a:t>Abhishek Balasaheb Jadhav</a:t>
            </a:r>
            <a:endParaRPr/>
          </a:p>
          <a:p>
            <a:pPr marL="0" lvl="0" indent="0" algn="ctr" rtl="0">
              <a:lnSpc>
                <a:spcPct val="100000"/>
              </a:lnSpc>
              <a:spcBef>
                <a:spcPts val="0"/>
              </a:spcBef>
              <a:spcAft>
                <a:spcPts val="0"/>
              </a:spcAft>
              <a:buSzPts val="1850"/>
              <a:buNone/>
            </a:pPr>
            <a:endParaRPr sz="1850">
              <a:solidFill>
                <a:srgbClr val="262626"/>
              </a:solidFill>
            </a:endParaRPr>
          </a:p>
          <a:p>
            <a:pPr marL="0" lvl="0" indent="0" algn="ctr" rtl="0">
              <a:lnSpc>
                <a:spcPct val="100000"/>
              </a:lnSpc>
              <a:spcBef>
                <a:spcPts val="0"/>
              </a:spcBef>
              <a:spcAft>
                <a:spcPts val="0"/>
              </a:spcAft>
              <a:buSzPts val="1850"/>
              <a:buNone/>
            </a:pPr>
            <a:r>
              <a:rPr lang="en-US" sz="1850">
                <a:solidFill>
                  <a:srgbClr val="262626"/>
                </a:solidFill>
              </a:rPr>
              <a:t>Akshay Dattatray Jadhav</a:t>
            </a:r>
            <a:endParaRPr/>
          </a:p>
        </p:txBody>
      </p:sp>
      <p:sp>
        <p:nvSpPr>
          <p:cNvPr id="197" name="Google Shape;197;p1"/>
          <p:cNvSpPr txBox="1">
            <a:spLocks noGrp="1"/>
          </p:cNvSpPr>
          <p:nvPr>
            <p:ph type="sldNum" idx="4294967295"/>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1</a:t>
            </a:fld>
            <a:endParaRPr/>
          </a:p>
        </p:txBody>
      </p:sp>
      <p:sp>
        <p:nvSpPr>
          <p:cNvPr id="198" name="Google Shape;198;p1"/>
          <p:cNvSpPr txBox="1"/>
          <p:nvPr/>
        </p:nvSpPr>
        <p:spPr>
          <a:xfrm>
            <a:off x="1312478" y="1519535"/>
            <a:ext cx="9567043"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0" i="0" u="none" strike="noStrike" cap="none">
                <a:solidFill>
                  <a:srgbClr val="F2F2F2"/>
                </a:solidFill>
                <a:latin typeface="Trebuchet MS"/>
                <a:ea typeface="Trebuchet MS"/>
                <a:cs typeface="Trebuchet MS"/>
                <a:sym typeface="Trebuchet MS"/>
              </a:rPr>
              <a:t>Airline Delay Prediction Model</a:t>
            </a:r>
            <a:endParaRPr sz="14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51" descr="Text&#10;&#10;Description automatically generated"/>
          <p:cNvPicPr preferRelativeResize="0"/>
          <p:nvPr/>
        </p:nvPicPr>
        <p:blipFill rotWithShape="1">
          <a:blip r:embed="rId3">
            <a:alphaModFix/>
          </a:blip>
          <a:srcRect/>
          <a:stretch/>
        </p:blipFill>
        <p:spPr>
          <a:xfrm>
            <a:off x="647700" y="2087973"/>
            <a:ext cx="7118762" cy="3179850"/>
          </a:xfrm>
          <a:prstGeom prst="rect">
            <a:avLst/>
          </a:prstGeom>
          <a:noFill/>
          <a:ln>
            <a:noFill/>
          </a:ln>
        </p:spPr>
      </p:pic>
      <p:sp>
        <p:nvSpPr>
          <p:cNvPr id="281" name="Google Shape;281;p5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600"/>
              <a:buNone/>
            </a:pPr>
            <a:fld id="{00000000-1234-1234-1234-123412341234}" type="slidenum">
              <a:rPr lang="en-US"/>
              <a:t>10</a:t>
            </a:fld>
            <a:endParaRPr/>
          </a:p>
        </p:txBody>
      </p:sp>
      <p:sp>
        <p:nvSpPr>
          <p:cNvPr id="282" name="Google Shape;282;p51"/>
          <p:cNvSpPr txBox="1">
            <a:spLocks noGrp="1"/>
          </p:cNvSpPr>
          <p:nvPr>
            <p:ph type="title"/>
          </p:nvPr>
        </p:nvSpPr>
        <p:spPr>
          <a:xfrm>
            <a:off x="647700" y="753227"/>
            <a:ext cx="9613860" cy="109078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Cleaning Data</a:t>
            </a:r>
            <a:endParaRPr/>
          </a:p>
        </p:txBody>
      </p:sp>
      <p:sp>
        <p:nvSpPr>
          <p:cNvPr id="283" name="Google Shape;283;p51"/>
          <p:cNvSpPr txBox="1"/>
          <p:nvPr/>
        </p:nvSpPr>
        <p:spPr>
          <a:xfrm>
            <a:off x="8389947" y="3156093"/>
            <a:ext cx="337407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262626"/>
                </a:solidFill>
                <a:latin typeface="Trebuchet MS"/>
                <a:ea typeface="Trebuchet MS"/>
                <a:cs typeface="Trebuchet MS"/>
                <a:sym typeface="Trebuchet MS"/>
              </a:rPr>
              <a:t>Create columns for category Delay and numerical Delays</a:t>
            </a:r>
            <a:endParaRPr/>
          </a:p>
        </p:txBody>
      </p:sp>
      <p:sp>
        <p:nvSpPr>
          <p:cNvPr id="284" name="Google Shape;284;p51"/>
          <p:cNvSpPr/>
          <p:nvPr/>
        </p:nvSpPr>
        <p:spPr>
          <a:xfrm>
            <a:off x="6994566" y="2778825"/>
            <a:ext cx="1463649" cy="1175657"/>
          </a:xfrm>
          <a:prstGeom prst="rightBrace">
            <a:avLst>
              <a:gd name="adj1" fmla="val 8333"/>
              <a:gd name="adj2" fmla="val 53015"/>
            </a:avLst>
          </a:prstGeom>
          <a:noFill/>
          <a:ln w="15875" cap="flat" cmpd="sng">
            <a:solidFill>
              <a:srgbClr val="2E91B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Trebuchet MS"/>
              <a:ea typeface="Trebuchet MS"/>
              <a:cs typeface="Trebuchet MS"/>
              <a:sym typeface="Trebuchet MS"/>
            </a:endParaRPr>
          </a:p>
        </p:txBody>
      </p:sp>
      <p:pic>
        <p:nvPicPr>
          <p:cNvPr id="285" name="Google Shape;285;p51" descr="Table&#10;&#10;Description automatically generated"/>
          <p:cNvPicPr preferRelativeResize="0"/>
          <p:nvPr/>
        </p:nvPicPr>
        <p:blipFill rotWithShape="1">
          <a:blip r:embed="rId4">
            <a:alphaModFix/>
          </a:blip>
          <a:srcRect/>
          <a:stretch/>
        </p:blipFill>
        <p:spPr>
          <a:xfrm>
            <a:off x="647700" y="5335864"/>
            <a:ext cx="7118762" cy="1207399"/>
          </a:xfrm>
          <a:prstGeom prst="rect">
            <a:avLst/>
          </a:prstGeom>
          <a:noFill/>
          <a:ln>
            <a:noFill/>
          </a:ln>
        </p:spPr>
      </p:pic>
      <p:sp>
        <p:nvSpPr>
          <p:cNvPr id="286" name="Google Shape;286;p51"/>
          <p:cNvSpPr/>
          <p:nvPr/>
        </p:nvSpPr>
        <p:spPr>
          <a:xfrm rot="5400000">
            <a:off x="7559037" y="5335806"/>
            <a:ext cx="1106630" cy="555187"/>
          </a:xfrm>
          <a:prstGeom prst="uturnArrow">
            <a:avLst>
              <a:gd name="adj1" fmla="val 2851"/>
              <a:gd name="adj2" fmla="val 13800"/>
              <a:gd name="adj3" fmla="val 21389"/>
              <a:gd name="adj4" fmla="val 19359"/>
              <a:gd name="adj5" fmla="val 100000"/>
            </a:avLst>
          </a:prstGeom>
          <a:solidFill>
            <a:srgbClr val="3394B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Trebuchet MS"/>
              <a:ea typeface="Trebuchet MS"/>
              <a:cs typeface="Trebuchet MS"/>
              <a:sym typeface="Trebuchet MS"/>
            </a:endParaRPr>
          </a:p>
        </p:txBody>
      </p:sp>
      <p:sp>
        <p:nvSpPr>
          <p:cNvPr id="287" name="Google Shape;287;p51"/>
          <p:cNvSpPr txBox="1"/>
          <p:nvPr/>
        </p:nvSpPr>
        <p:spPr>
          <a:xfrm>
            <a:off x="8458215" y="4991390"/>
            <a:ext cx="3374077"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262626"/>
                </a:solidFill>
                <a:latin typeface="Trebuchet MS"/>
                <a:ea typeface="Trebuchet MS"/>
                <a:cs typeface="Trebuchet MS"/>
                <a:sym typeface="Trebuchet MS"/>
              </a:rPr>
              <a:t>Based on findings in data visualization, we keep Year, Month, DayofMonth, DayofWeek, all scheduled time, airports, and distance as predictors  </a:t>
            </a:r>
            <a:endParaRPr/>
          </a:p>
        </p:txBody>
      </p:sp>
      <p:sp>
        <p:nvSpPr>
          <p:cNvPr id="288" name="Google Shape;288;p51"/>
          <p:cNvSpPr/>
          <p:nvPr/>
        </p:nvSpPr>
        <p:spPr>
          <a:xfrm>
            <a:off x="10956433" y="6563544"/>
            <a:ext cx="1260281"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Bowen Duan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9"/>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3600"/>
              <a:buFont typeface="Trebuchet MS"/>
              <a:buNone/>
            </a:pPr>
            <a:r>
              <a:rPr lang="en-US"/>
              <a:t>Training Model</a:t>
            </a:r>
            <a:endParaRPr/>
          </a:p>
        </p:txBody>
      </p:sp>
      <p:sp>
        <p:nvSpPr>
          <p:cNvPr id="294" name="Google Shape;294;p9"/>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Autofit/>
          </a:bodyPr>
          <a:lstStyle/>
          <a:p>
            <a:pPr marL="457200" lvl="0" indent="-228600" algn="r" rtl="0">
              <a:lnSpc>
                <a:spcPct val="90000"/>
              </a:lnSpc>
              <a:spcBef>
                <a:spcPts val="1000"/>
              </a:spcBef>
              <a:spcAft>
                <a:spcPts val="0"/>
              </a:spcAft>
              <a:buClr>
                <a:schemeClr val="lt1"/>
              </a:buClr>
              <a:buSzPts val="2000"/>
              <a:buNone/>
            </a:pPr>
            <a:endParaRPr/>
          </a:p>
        </p:txBody>
      </p:sp>
      <p:sp>
        <p:nvSpPr>
          <p:cNvPr id="295" name="Google Shape;295;p9"/>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Training Model</a:t>
            </a:r>
            <a:endParaRPr/>
          </a:p>
        </p:txBody>
      </p:sp>
      <p:sp>
        <p:nvSpPr>
          <p:cNvPr id="301" name="Google Shape;301;p10"/>
          <p:cNvSpPr txBox="1">
            <a:spLocks noGrp="1"/>
          </p:cNvSpPr>
          <p:nvPr>
            <p:ph type="body" idx="1"/>
          </p:nvPr>
        </p:nvSpPr>
        <p:spPr>
          <a:xfrm>
            <a:off x="8094891" y="3919770"/>
            <a:ext cx="3342290" cy="117977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2400"/>
              <a:buNone/>
            </a:pPr>
            <a:r>
              <a:rPr lang="en-US" sz="2000">
                <a:solidFill>
                  <a:srgbClr val="262626"/>
                </a:solidFill>
              </a:rPr>
              <a:t>SVM</a:t>
            </a:r>
            <a:endParaRPr sz="2000"/>
          </a:p>
          <a:p>
            <a:pPr marL="0" lvl="0" indent="0" algn="ctr" rtl="0">
              <a:lnSpc>
                <a:spcPct val="90000"/>
              </a:lnSpc>
              <a:spcBef>
                <a:spcPts val="1000"/>
              </a:spcBef>
              <a:spcAft>
                <a:spcPts val="0"/>
              </a:spcAft>
              <a:buSzPts val="2400"/>
              <a:buNone/>
            </a:pPr>
            <a:r>
              <a:rPr lang="en-US" sz="2000">
                <a:solidFill>
                  <a:srgbClr val="262626"/>
                </a:solidFill>
              </a:rPr>
              <a:t>Random Forest</a:t>
            </a:r>
            <a:endParaRPr/>
          </a:p>
          <a:p>
            <a:pPr marL="0" lvl="0" indent="0" algn="ctr" rtl="0">
              <a:lnSpc>
                <a:spcPct val="90000"/>
              </a:lnSpc>
              <a:spcBef>
                <a:spcPts val="1000"/>
              </a:spcBef>
              <a:spcAft>
                <a:spcPts val="0"/>
              </a:spcAft>
              <a:buSzPts val="2400"/>
              <a:buNone/>
            </a:pPr>
            <a:r>
              <a:rPr lang="en-US" sz="2000">
                <a:solidFill>
                  <a:srgbClr val="262626"/>
                </a:solidFill>
              </a:rPr>
              <a:t>Logistical regression</a:t>
            </a:r>
            <a:endParaRPr sz="2000"/>
          </a:p>
          <a:p>
            <a:pPr marL="0" lvl="0" indent="0" algn="ctr" rtl="0">
              <a:lnSpc>
                <a:spcPct val="90000"/>
              </a:lnSpc>
              <a:spcBef>
                <a:spcPts val="1000"/>
              </a:spcBef>
              <a:spcAft>
                <a:spcPts val="0"/>
              </a:spcAft>
              <a:buSzPts val="2400"/>
              <a:buNone/>
            </a:pPr>
            <a:endParaRPr sz="1800">
              <a:solidFill>
                <a:srgbClr val="262626"/>
              </a:solidFill>
            </a:endParaRPr>
          </a:p>
        </p:txBody>
      </p:sp>
      <p:pic>
        <p:nvPicPr>
          <p:cNvPr id="302" name="Google Shape;302;p10" descr="Logo&#10;&#10;Description automatically generated"/>
          <p:cNvPicPr preferRelativeResize="0"/>
          <p:nvPr/>
        </p:nvPicPr>
        <p:blipFill rotWithShape="1">
          <a:blip r:embed="rId3">
            <a:alphaModFix/>
          </a:blip>
          <a:srcRect/>
          <a:stretch/>
        </p:blipFill>
        <p:spPr>
          <a:xfrm>
            <a:off x="8152885" y="2575621"/>
            <a:ext cx="2883811" cy="974809"/>
          </a:xfrm>
          <a:prstGeom prst="rect">
            <a:avLst/>
          </a:prstGeom>
          <a:noFill/>
          <a:ln>
            <a:noFill/>
          </a:ln>
        </p:spPr>
      </p:pic>
      <p:pic>
        <p:nvPicPr>
          <p:cNvPr id="303" name="Google Shape;303;p10" descr="Logo&#10;&#10;Description automatically generated"/>
          <p:cNvPicPr preferRelativeResize="0"/>
          <p:nvPr/>
        </p:nvPicPr>
        <p:blipFill rotWithShape="1">
          <a:blip r:embed="rId4">
            <a:alphaModFix/>
          </a:blip>
          <a:srcRect/>
          <a:stretch/>
        </p:blipFill>
        <p:spPr>
          <a:xfrm>
            <a:off x="1155304" y="2575621"/>
            <a:ext cx="2682594" cy="957943"/>
          </a:xfrm>
          <a:prstGeom prst="rect">
            <a:avLst/>
          </a:prstGeom>
          <a:noFill/>
          <a:ln>
            <a:noFill/>
          </a:ln>
        </p:spPr>
      </p:pic>
      <p:pic>
        <p:nvPicPr>
          <p:cNvPr id="304" name="Google Shape;304;p10" descr="RapidMiner and Data Science Advanced training Registration, Thu 22 Apr 2021  at 09:00 | Eventbrite"/>
          <p:cNvPicPr preferRelativeResize="0"/>
          <p:nvPr/>
        </p:nvPicPr>
        <p:blipFill rotWithShape="1">
          <a:blip r:embed="rId5">
            <a:alphaModFix/>
          </a:blip>
          <a:srcRect t="15895" b="23969"/>
          <a:stretch/>
        </p:blipFill>
        <p:spPr>
          <a:xfrm>
            <a:off x="4614949" y="2575621"/>
            <a:ext cx="3185956" cy="957944"/>
          </a:xfrm>
          <a:prstGeom prst="rect">
            <a:avLst/>
          </a:prstGeom>
          <a:noFill/>
          <a:ln>
            <a:noFill/>
          </a:ln>
        </p:spPr>
      </p:pic>
      <p:sp>
        <p:nvSpPr>
          <p:cNvPr id="305" name="Google Shape;305;p10"/>
          <p:cNvSpPr/>
          <p:nvPr/>
        </p:nvSpPr>
        <p:spPr>
          <a:xfrm>
            <a:off x="5220885" y="4048782"/>
            <a:ext cx="3744686" cy="7745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rgbClr val="262626"/>
                </a:solidFill>
                <a:latin typeface="Trebuchet MS"/>
                <a:ea typeface="Trebuchet MS"/>
                <a:cs typeface="Trebuchet MS"/>
                <a:sym typeface="Trebuchet MS"/>
              </a:rPr>
              <a:t>Naïve Bayes</a:t>
            </a:r>
            <a:endParaRPr sz="1200" b="0" i="0" u="none" strike="noStrike" cap="none">
              <a:solidFill>
                <a:srgbClr val="000000"/>
              </a:solidFill>
              <a:latin typeface="Trebuchet MS"/>
              <a:ea typeface="Trebuchet MS"/>
              <a:cs typeface="Trebuchet MS"/>
              <a:sym typeface="Trebuchet MS"/>
            </a:endParaRPr>
          </a:p>
          <a:p>
            <a:pPr marL="0" marR="0" lvl="0" indent="0" algn="l" rtl="0">
              <a:lnSpc>
                <a:spcPct val="90000"/>
              </a:lnSpc>
              <a:spcBef>
                <a:spcPts val="1000"/>
              </a:spcBef>
              <a:spcAft>
                <a:spcPts val="0"/>
              </a:spcAft>
              <a:buClr>
                <a:srgbClr val="000000"/>
              </a:buClr>
              <a:buSzPts val="2000"/>
              <a:buFont typeface="Arial"/>
              <a:buNone/>
            </a:pPr>
            <a:r>
              <a:rPr lang="en-US" sz="2000" b="0" i="0" u="none" strike="noStrike" cap="none">
                <a:solidFill>
                  <a:srgbClr val="262626"/>
                </a:solidFill>
                <a:latin typeface="Trebuchet MS"/>
                <a:ea typeface="Trebuchet MS"/>
                <a:cs typeface="Trebuchet MS"/>
                <a:sym typeface="Trebuchet MS"/>
              </a:rPr>
              <a:t>Decision Tree</a:t>
            </a:r>
            <a:endParaRPr sz="1200" b="0" i="0" u="none" strike="noStrike" cap="none">
              <a:solidFill>
                <a:srgbClr val="000000"/>
              </a:solidFill>
              <a:latin typeface="Trebuchet MS"/>
              <a:ea typeface="Trebuchet MS"/>
              <a:cs typeface="Trebuchet MS"/>
              <a:sym typeface="Trebuchet MS"/>
            </a:endParaRPr>
          </a:p>
        </p:txBody>
      </p:sp>
      <p:sp>
        <p:nvSpPr>
          <p:cNvPr id="306" name="Google Shape;306;p10"/>
          <p:cNvSpPr/>
          <p:nvPr/>
        </p:nvSpPr>
        <p:spPr>
          <a:xfrm>
            <a:off x="1077467" y="4066757"/>
            <a:ext cx="2643195" cy="36929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a:solidFill>
                  <a:srgbClr val="000000"/>
                </a:solidFill>
                <a:latin typeface="Trebuchet MS"/>
                <a:ea typeface="Trebuchet MS"/>
                <a:cs typeface="Trebuchet MS"/>
                <a:sym typeface="Trebuchet MS"/>
              </a:rPr>
              <a:t>K Nearest Neighbor </a:t>
            </a:r>
            <a:endParaRPr sz="2000" b="0" i="0" u="none" strike="noStrike" cap="none">
              <a:solidFill>
                <a:srgbClr val="000000"/>
              </a:solidFill>
              <a:latin typeface="Trebuchet MS"/>
              <a:ea typeface="Trebuchet MS"/>
              <a:cs typeface="Trebuchet MS"/>
              <a:sym typeface="Trebuchet MS"/>
            </a:endParaRPr>
          </a:p>
        </p:txBody>
      </p:sp>
      <p:sp>
        <p:nvSpPr>
          <p:cNvPr id="307" name="Google Shape;307;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12</a:t>
            </a:fld>
            <a:endParaRPr/>
          </a:p>
        </p:txBody>
      </p:sp>
      <p:pic>
        <p:nvPicPr>
          <p:cNvPr id="308" name="Google Shape;308;p10"/>
          <p:cNvPicPr preferRelativeResize="0"/>
          <p:nvPr/>
        </p:nvPicPr>
        <p:blipFill rotWithShape="1">
          <a:blip r:embed="rId6">
            <a:alphaModFix/>
          </a:blip>
          <a:srcRect/>
          <a:stretch/>
        </p:blipFill>
        <p:spPr>
          <a:xfrm>
            <a:off x="5638800" y="5371519"/>
            <a:ext cx="914400" cy="914400"/>
          </a:xfrm>
          <a:prstGeom prst="rect">
            <a:avLst/>
          </a:prstGeom>
          <a:noFill/>
          <a:ln>
            <a:noFill/>
          </a:ln>
        </p:spPr>
      </p:pic>
      <p:pic>
        <p:nvPicPr>
          <p:cNvPr id="309" name="Google Shape;309;p10"/>
          <p:cNvPicPr preferRelativeResize="0"/>
          <p:nvPr/>
        </p:nvPicPr>
        <p:blipFill rotWithShape="1">
          <a:blip r:embed="rId7">
            <a:alphaModFix/>
          </a:blip>
          <a:srcRect/>
          <a:stretch/>
        </p:blipFill>
        <p:spPr>
          <a:xfrm>
            <a:off x="1682810" y="5371519"/>
            <a:ext cx="914400" cy="914400"/>
          </a:xfrm>
          <a:prstGeom prst="rect">
            <a:avLst/>
          </a:prstGeom>
          <a:noFill/>
          <a:ln>
            <a:noFill/>
          </a:ln>
        </p:spPr>
      </p:pic>
      <p:pic>
        <p:nvPicPr>
          <p:cNvPr id="310" name="Google Shape;310;p10"/>
          <p:cNvPicPr preferRelativeResize="0"/>
          <p:nvPr/>
        </p:nvPicPr>
        <p:blipFill rotWithShape="1">
          <a:blip r:embed="rId8">
            <a:alphaModFix/>
          </a:blip>
          <a:srcRect/>
          <a:stretch/>
        </p:blipFill>
        <p:spPr>
          <a:xfrm>
            <a:off x="9308836" y="5371519"/>
            <a:ext cx="914400" cy="914400"/>
          </a:xfrm>
          <a:prstGeom prst="rect">
            <a:avLst/>
          </a:prstGeom>
          <a:noFill/>
          <a:ln>
            <a:noFill/>
          </a:ln>
        </p:spPr>
      </p:pic>
      <p:cxnSp>
        <p:nvCxnSpPr>
          <p:cNvPr id="311" name="Google Shape;311;p10"/>
          <p:cNvCxnSpPr/>
          <p:nvPr/>
        </p:nvCxnSpPr>
        <p:spPr>
          <a:xfrm>
            <a:off x="4262969" y="2298602"/>
            <a:ext cx="0" cy="3997872"/>
          </a:xfrm>
          <a:prstGeom prst="straightConnector1">
            <a:avLst/>
          </a:prstGeom>
          <a:noFill/>
          <a:ln w="19050" cap="flat" cmpd="sng">
            <a:solidFill>
              <a:srgbClr val="2E91B8"/>
            </a:solidFill>
            <a:prstDash val="dash"/>
            <a:round/>
            <a:headEnd type="none" w="sm" len="sm"/>
            <a:tailEnd type="none" w="sm" len="sm"/>
          </a:ln>
        </p:spPr>
      </p:cxnSp>
      <p:cxnSp>
        <p:nvCxnSpPr>
          <p:cNvPr id="312" name="Google Shape;312;p10"/>
          <p:cNvCxnSpPr/>
          <p:nvPr/>
        </p:nvCxnSpPr>
        <p:spPr>
          <a:xfrm>
            <a:off x="7918589" y="2298602"/>
            <a:ext cx="0" cy="3997872"/>
          </a:xfrm>
          <a:prstGeom prst="straightConnector1">
            <a:avLst/>
          </a:prstGeom>
          <a:noFill/>
          <a:ln w="19050" cap="flat" cmpd="sng">
            <a:solidFill>
              <a:srgbClr val="2E91B8"/>
            </a:solidFill>
            <a:prstDash val="dash"/>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Training Model – Random Forest</a:t>
            </a:r>
            <a:endParaRPr/>
          </a:p>
        </p:txBody>
      </p:sp>
      <p:sp>
        <p:nvSpPr>
          <p:cNvPr id="318" name="Google Shape;318;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13</a:t>
            </a:fld>
            <a:endParaRPr/>
          </a:p>
        </p:txBody>
      </p:sp>
      <p:pic>
        <p:nvPicPr>
          <p:cNvPr id="319" name="Google Shape;319;p15" descr="Graphical user interface, text, application&#10;&#10;Description automatically generated"/>
          <p:cNvPicPr preferRelativeResize="0"/>
          <p:nvPr/>
        </p:nvPicPr>
        <p:blipFill rotWithShape="1">
          <a:blip r:embed="rId3">
            <a:alphaModFix/>
          </a:blip>
          <a:srcRect/>
          <a:stretch/>
        </p:blipFill>
        <p:spPr>
          <a:xfrm>
            <a:off x="680321" y="2111241"/>
            <a:ext cx="6852723" cy="4355086"/>
          </a:xfrm>
          <a:prstGeom prst="rect">
            <a:avLst/>
          </a:prstGeom>
          <a:noFill/>
          <a:ln>
            <a:noFill/>
          </a:ln>
          <a:effectLst>
            <a:outerShdw blurRad="292100" dist="139700" dir="2700000" algn="tl" rotWithShape="0">
              <a:srgbClr val="333333">
                <a:alpha val="64705"/>
              </a:srgbClr>
            </a:outerShdw>
          </a:effectLst>
        </p:spPr>
      </p:pic>
      <p:sp>
        <p:nvSpPr>
          <p:cNvPr id="320" name="Google Shape;320;p15"/>
          <p:cNvSpPr txBox="1"/>
          <p:nvPr/>
        </p:nvSpPr>
        <p:spPr>
          <a:xfrm>
            <a:off x="7533044" y="2271728"/>
            <a:ext cx="4116650" cy="231454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262626"/>
                </a:solidFill>
                <a:latin typeface="Trebuchet MS"/>
                <a:ea typeface="Trebuchet MS"/>
                <a:cs typeface="Trebuchet MS"/>
                <a:sym typeface="Trebuchet MS"/>
              </a:rPr>
              <a:t>For sklearn RandomFoerestClassifer, it needs all input transformed into numerical. </a:t>
            </a:r>
            <a:endParaRPr/>
          </a:p>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262626"/>
                </a:solidFill>
                <a:latin typeface="Trebuchet MS"/>
                <a:ea typeface="Trebuchet MS"/>
                <a:cs typeface="Trebuchet MS"/>
                <a:sym typeface="Trebuchet MS"/>
              </a:rPr>
              <a:t>Using sklearn Pipeline to build up data transform and training process.</a:t>
            </a:r>
            <a:endParaRPr/>
          </a:p>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262626"/>
                </a:solidFill>
                <a:latin typeface="Trebuchet MS"/>
                <a:ea typeface="Trebuchet MS"/>
                <a:cs typeface="Trebuchet MS"/>
                <a:sym typeface="Trebuchet MS"/>
              </a:rPr>
              <a:t>Using OneHotEncode to transform all attributes excepted time attributes as dummy columns </a:t>
            </a:r>
            <a:endParaRPr/>
          </a:p>
        </p:txBody>
      </p:sp>
      <p:cxnSp>
        <p:nvCxnSpPr>
          <p:cNvPr id="321" name="Google Shape;321;p15"/>
          <p:cNvCxnSpPr/>
          <p:nvPr/>
        </p:nvCxnSpPr>
        <p:spPr>
          <a:xfrm rot="10800000" flipH="1">
            <a:off x="6673932" y="3040084"/>
            <a:ext cx="1021278" cy="130631"/>
          </a:xfrm>
          <a:prstGeom prst="straightConnector1">
            <a:avLst/>
          </a:prstGeom>
          <a:noFill/>
          <a:ln w="28575" cap="flat" cmpd="sng">
            <a:solidFill>
              <a:srgbClr val="2E91B8"/>
            </a:solidFill>
            <a:prstDash val="solid"/>
            <a:round/>
            <a:headEnd type="none" w="sm" len="sm"/>
            <a:tailEnd type="triangle" w="med" len="med"/>
          </a:ln>
        </p:spPr>
      </p:cxnSp>
      <p:cxnSp>
        <p:nvCxnSpPr>
          <p:cNvPr id="322" name="Google Shape;322;p15"/>
          <p:cNvCxnSpPr/>
          <p:nvPr/>
        </p:nvCxnSpPr>
        <p:spPr>
          <a:xfrm rot="10800000" flipH="1">
            <a:off x="6268192" y="3311611"/>
            <a:ext cx="1427018" cy="833447"/>
          </a:xfrm>
          <a:prstGeom prst="straightConnector1">
            <a:avLst/>
          </a:prstGeom>
          <a:noFill/>
          <a:ln w="28575" cap="flat" cmpd="sng">
            <a:solidFill>
              <a:srgbClr val="2E91B8"/>
            </a:solidFill>
            <a:prstDash val="solid"/>
            <a:round/>
            <a:headEnd type="none" w="sm" len="sm"/>
            <a:tailEnd type="triangle" w="med" len="med"/>
          </a:ln>
        </p:spPr>
      </p:cxnSp>
      <p:cxnSp>
        <p:nvCxnSpPr>
          <p:cNvPr id="323" name="Google Shape;323;p15"/>
          <p:cNvCxnSpPr/>
          <p:nvPr/>
        </p:nvCxnSpPr>
        <p:spPr>
          <a:xfrm>
            <a:off x="6096000" y="4746759"/>
            <a:ext cx="1599210" cy="457771"/>
          </a:xfrm>
          <a:prstGeom prst="straightConnector1">
            <a:avLst/>
          </a:prstGeom>
          <a:noFill/>
          <a:ln w="28575" cap="flat" cmpd="sng">
            <a:solidFill>
              <a:srgbClr val="2E91B8"/>
            </a:solidFill>
            <a:prstDash val="solid"/>
            <a:round/>
            <a:headEnd type="none" w="sm" len="sm"/>
            <a:tailEnd type="triangle" w="med" len="med"/>
          </a:ln>
        </p:spPr>
      </p:cxnSp>
      <p:sp>
        <p:nvSpPr>
          <p:cNvPr id="324" name="Google Shape;324;p15"/>
          <p:cNvSpPr txBox="1"/>
          <p:nvPr/>
        </p:nvSpPr>
        <p:spPr>
          <a:xfrm>
            <a:off x="7533044" y="5056261"/>
            <a:ext cx="4116650" cy="37555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400"/>
              <a:buFont typeface="Noto Sans Symbols"/>
              <a:buChar char="▪"/>
            </a:pPr>
            <a:r>
              <a:rPr lang="en-US" sz="1400" b="0" i="0" u="none" strike="noStrike" cap="none">
                <a:solidFill>
                  <a:srgbClr val="262626"/>
                </a:solidFill>
                <a:latin typeface="Trebuchet MS"/>
                <a:ea typeface="Trebuchet MS"/>
                <a:cs typeface="Trebuchet MS"/>
                <a:sym typeface="Trebuchet MS"/>
              </a:rPr>
              <a:t>Using cross validation to test modeling </a:t>
            </a:r>
            <a:endParaRPr/>
          </a:p>
        </p:txBody>
      </p:sp>
      <p:sp>
        <p:nvSpPr>
          <p:cNvPr id="325" name="Google Shape;325;p15"/>
          <p:cNvSpPr/>
          <p:nvPr/>
        </p:nvSpPr>
        <p:spPr>
          <a:xfrm>
            <a:off x="3740728" y="6190312"/>
            <a:ext cx="961901" cy="344775"/>
          </a:xfrm>
          <a:prstGeom prst="wedgeEllipseCallout">
            <a:avLst>
              <a:gd name="adj1" fmla="val -20833"/>
              <a:gd name="adj2" fmla="val 62500"/>
            </a:avLst>
          </a:prstGeom>
          <a:no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Trebuchet MS"/>
              <a:ea typeface="Trebuchet MS"/>
              <a:cs typeface="Trebuchet MS"/>
              <a:sym typeface="Trebuchet MS"/>
            </a:endParaRPr>
          </a:p>
        </p:txBody>
      </p:sp>
      <p:sp>
        <p:nvSpPr>
          <p:cNvPr id="326" name="Google Shape;326;p15"/>
          <p:cNvSpPr/>
          <p:nvPr/>
        </p:nvSpPr>
        <p:spPr>
          <a:xfrm>
            <a:off x="10956433" y="6563544"/>
            <a:ext cx="1260281"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Bowen Duan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a:t>Training Model – Naive Bayes</a:t>
            </a:r>
            <a:endParaRPr/>
          </a:p>
        </p:txBody>
      </p:sp>
      <p:sp>
        <p:nvSpPr>
          <p:cNvPr id="332" name="Google Shape;332;p52"/>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3600"/>
              <a:buFont typeface="Arial"/>
              <a:buNone/>
            </a:pPr>
            <a:fld id="{00000000-1234-1234-1234-123412341234}" type="slidenum">
              <a:rPr lang="en-US"/>
              <a:t>14</a:t>
            </a:fld>
            <a:endParaRPr/>
          </a:p>
        </p:txBody>
      </p:sp>
      <p:pic>
        <p:nvPicPr>
          <p:cNvPr id="333" name="Google Shape;333;p52"/>
          <p:cNvPicPr preferRelativeResize="0"/>
          <p:nvPr/>
        </p:nvPicPr>
        <p:blipFill rotWithShape="1">
          <a:blip r:embed="rId3">
            <a:alphaModFix/>
          </a:blip>
          <a:srcRect/>
          <a:stretch/>
        </p:blipFill>
        <p:spPr>
          <a:xfrm>
            <a:off x="680320" y="2196116"/>
            <a:ext cx="10597279" cy="4052284"/>
          </a:xfrm>
          <a:prstGeom prst="rect">
            <a:avLst/>
          </a:prstGeom>
          <a:noFill/>
          <a:ln>
            <a:noFill/>
          </a:ln>
          <a:effectLst>
            <a:outerShdw blurRad="292100" dist="139700" dir="2700000" algn="tl" rotWithShape="0">
              <a:srgbClr val="333333">
                <a:alpha val="64705"/>
              </a:srgbClr>
            </a:outerShdw>
          </a:effectLst>
        </p:spPr>
      </p:pic>
      <p:sp>
        <p:nvSpPr>
          <p:cNvPr id="334" name="Google Shape;334;p52"/>
          <p:cNvSpPr/>
          <p:nvPr/>
        </p:nvSpPr>
        <p:spPr>
          <a:xfrm>
            <a:off x="9718474" y="6568358"/>
            <a:ext cx="2494594"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Abhishek Balasaheb Jadhav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15</a:t>
            </a:fld>
            <a:endParaRPr/>
          </a:p>
        </p:txBody>
      </p:sp>
      <p:sp>
        <p:nvSpPr>
          <p:cNvPr id="340" name="Google Shape;340;p53"/>
          <p:cNvSpPr txBox="1"/>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Trebuchet MS"/>
              <a:buNone/>
            </a:pPr>
            <a:r>
              <a:rPr lang="en-US" sz="3600" b="0" i="0" u="none" strike="noStrike" cap="none">
                <a:solidFill>
                  <a:schemeClr val="lt1"/>
                </a:solidFill>
                <a:latin typeface="Trebuchet MS"/>
                <a:ea typeface="Trebuchet MS"/>
                <a:cs typeface="Trebuchet MS"/>
                <a:sym typeface="Trebuchet MS"/>
              </a:rPr>
              <a:t>Training Model – Naive Bayes</a:t>
            </a:r>
            <a:endParaRPr/>
          </a:p>
        </p:txBody>
      </p:sp>
      <p:sp>
        <p:nvSpPr>
          <p:cNvPr id="341" name="Google Shape;341;p53"/>
          <p:cNvSpPr/>
          <p:nvPr/>
        </p:nvSpPr>
        <p:spPr>
          <a:xfrm>
            <a:off x="9718474" y="6568358"/>
            <a:ext cx="2494594"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Abhishek Balasaheb Jadhav </a:t>
            </a:r>
            <a:endParaRPr/>
          </a:p>
        </p:txBody>
      </p:sp>
      <p:pic>
        <p:nvPicPr>
          <p:cNvPr id="342" name="Google Shape;342;p53"/>
          <p:cNvPicPr preferRelativeResize="0"/>
          <p:nvPr/>
        </p:nvPicPr>
        <p:blipFill rotWithShape="1">
          <a:blip r:embed="rId3">
            <a:alphaModFix/>
          </a:blip>
          <a:srcRect/>
          <a:stretch/>
        </p:blipFill>
        <p:spPr>
          <a:xfrm>
            <a:off x="680321" y="2363452"/>
            <a:ext cx="6786665" cy="3576860"/>
          </a:xfrm>
          <a:prstGeom prst="rect">
            <a:avLst/>
          </a:prstGeom>
          <a:noFill/>
          <a:ln>
            <a:noFill/>
          </a:ln>
          <a:effectLst>
            <a:outerShdw blurRad="292100" dist="139700" dir="2700000" algn="tl" rotWithShape="0">
              <a:srgbClr val="333333">
                <a:alpha val="64705"/>
              </a:srgbClr>
            </a:outerShdw>
          </a:effectLst>
        </p:spPr>
      </p:pic>
      <p:sp>
        <p:nvSpPr>
          <p:cNvPr id="343" name="Google Shape;343;p53"/>
          <p:cNvSpPr/>
          <p:nvPr/>
        </p:nvSpPr>
        <p:spPr>
          <a:xfrm>
            <a:off x="7363719" y="2256399"/>
            <a:ext cx="4709509" cy="32479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a:solidFill>
                <a:srgbClr val="3F3F3F"/>
              </a:solidFill>
              <a:latin typeface="Trebuchet MS"/>
              <a:ea typeface="Trebuchet MS"/>
              <a:cs typeface="Trebuchet MS"/>
              <a:sym typeface="Trebuchet MS"/>
            </a:endParaRPr>
          </a:p>
          <a:p>
            <a:pPr marL="742950" marR="0" lvl="1" indent="-285750" algn="l" rtl="0">
              <a:lnSpc>
                <a:spcPct val="150000"/>
              </a:lnSpc>
              <a:spcBef>
                <a:spcPts val="0"/>
              </a:spcBef>
              <a:spcAft>
                <a:spcPts val="0"/>
              </a:spcAft>
              <a:buClr>
                <a:srgbClr val="000000"/>
              </a:buClr>
              <a:buSzPts val="1600"/>
              <a:buFont typeface="Noto Sans Symbols"/>
              <a:buChar char="❑"/>
            </a:pPr>
            <a:r>
              <a:rPr lang="en-US" sz="1600" b="0" i="0" u="none" strike="noStrike" cap="none">
                <a:solidFill>
                  <a:srgbClr val="3F3F3F"/>
                </a:solidFill>
                <a:latin typeface="Trebuchet MS"/>
                <a:ea typeface="Trebuchet MS"/>
                <a:cs typeface="Trebuchet MS"/>
                <a:sym typeface="Trebuchet MS"/>
              </a:rPr>
              <a:t>Classification error 22.67%</a:t>
            </a:r>
            <a:endParaRPr/>
          </a:p>
          <a:p>
            <a:pPr marL="742950" marR="0" lvl="1" indent="-285750" algn="l" rtl="0">
              <a:lnSpc>
                <a:spcPct val="150000"/>
              </a:lnSpc>
              <a:spcBef>
                <a:spcPts val="0"/>
              </a:spcBef>
              <a:spcAft>
                <a:spcPts val="0"/>
              </a:spcAft>
              <a:buClr>
                <a:srgbClr val="000000"/>
              </a:buClr>
              <a:buSzPts val="1600"/>
              <a:buFont typeface="Noto Sans Symbols"/>
              <a:buChar char="❑"/>
            </a:pPr>
            <a:r>
              <a:rPr lang="en-US" sz="1600" b="0" i="0" u="none" strike="noStrike" cap="none">
                <a:solidFill>
                  <a:srgbClr val="3F3F3F"/>
                </a:solidFill>
                <a:latin typeface="Trebuchet MS"/>
                <a:ea typeface="Trebuchet MS"/>
                <a:cs typeface="Trebuchet MS"/>
                <a:sym typeface="Trebuchet MS"/>
              </a:rPr>
              <a:t>Accuracy 77.33%</a:t>
            </a:r>
            <a:endParaRPr/>
          </a:p>
          <a:p>
            <a:pPr marL="1143000" marR="0" lvl="2" indent="-228600" algn="l" rtl="0">
              <a:lnSpc>
                <a:spcPct val="150000"/>
              </a:lnSpc>
              <a:spcBef>
                <a:spcPts val="0"/>
              </a:spcBef>
              <a:spcAft>
                <a:spcPts val="0"/>
              </a:spcAft>
              <a:buClr>
                <a:srgbClr val="000000"/>
              </a:buClr>
              <a:buSzPts val="1600"/>
              <a:buFont typeface="Arial"/>
              <a:buChar char="•"/>
            </a:pPr>
            <a:r>
              <a:rPr lang="en-US" sz="1600" b="0" i="0" u="none" strike="noStrike" cap="none">
                <a:solidFill>
                  <a:srgbClr val="3F3F3F"/>
                </a:solidFill>
                <a:latin typeface="Trebuchet MS"/>
                <a:ea typeface="Trebuchet MS"/>
                <a:cs typeface="Trebuchet MS"/>
                <a:sym typeface="Trebuchet MS"/>
              </a:rPr>
              <a:t>Predicted Y (92.37%)</a:t>
            </a:r>
            <a:endParaRPr/>
          </a:p>
          <a:p>
            <a:pPr marL="1657350" marR="0" lvl="3" indent="-285750" algn="l" rtl="0">
              <a:lnSpc>
                <a:spcPct val="150000"/>
              </a:lnSpc>
              <a:spcBef>
                <a:spcPts val="0"/>
              </a:spcBef>
              <a:spcAft>
                <a:spcPts val="0"/>
              </a:spcAft>
              <a:buClr>
                <a:srgbClr val="000000"/>
              </a:buClr>
              <a:buSzPts val="1600"/>
              <a:buFont typeface="Courier New"/>
              <a:buChar char="o"/>
            </a:pPr>
            <a:r>
              <a:rPr lang="en-US" sz="1600" b="0" i="0" u="none" strike="noStrike" cap="none">
                <a:solidFill>
                  <a:srgbClr val="3F3F3F"/>
                </a:solidFill>
                <a:latin typeface="Trebuchet MS"/>
                <a:ea typeface="Trebuchet MS"/>
                <a:cs typeface="Trebuchet MS"/>
                <a:sym typeface="Trebuchet MS"/>
              </a:rPr>
              <a:t>230 Predicted true Y</a:t>
            </a:r>
            <a:endParaRPr/>
          </a:p>
          <a:p>
            <a:pPr marL="1657350" marR="0" lvl="3" indent="-285750" algn="l" rtl="0">
              <a:lnSpc>
                <a:spcPct val="150000"/>
              </a:lnSpc>
              <a:spcBef>
                <a:spcPts val="0"/>
              </a:spcBef>
              <a:spcAft>
                <a:spcPts val="0"/>
              </a:spcAft>
              <a:buClr>
                <a:srgbClr val="000000"/>
              </a:buClr>
              <a:buSzPts val="1600"/>
              <a:buFont typeface="Courier New"/>
              <a:buChar char="o"/>
            </a:pPr>
            <a:r>
              <a:rPr lang="en-US" sz="1600" b="0" i="0" u="none" strike="noStrike" cap="none">
                <a:solidFill>
                  <a:srgbClr val="3F3F3F"/>
                </a:solidFill>
                <a:latin typeface="Trebuchet MS"/>
                <a:ea typeface="Trebuchet MS"/>
                <a:cs typeface="Trebuchet MS"/>
                <a:sym typeface="Trebuchet MS"/>
              </a:rPr>
              <a:t>19 Predicted true N</a:t>
            </a:r>
            <a:endParaRPr/>
          </a:p>
          <a:p>
            <a:pPr marL="1143000" marR="0" lvl="2" indent="-228600" algn="l" rtl="0">
              <a:lnSpc>
                <a:spcPct val="150000"/>
              </a:lnSpc>
              <a:spcBef>
                <a:spcPts val="0"/>
              </a:spcBef>
              <a:spcAft>
                <a:spcPts val="0"/>
              </a:spcAft>
              <a:buClr>
                <a:srgbClr val="000000"/>
              </a:buClr>
              <a:buSzPts val="1600"/>
              <a:buFont typeface="Arial"/>
              <a:buChar char="•"/>
            </a:pPr>
            <a:r>
              <a:rPr lang="en-US" sz="1600" b="0" i="0" u="none" strike="noStrike" cap="none">
                <a:solidFill>
                  <a:srgbClr val="3F3F3F"/>
                </a:solidFill>
                <a:latin typeface="Trebuchet MS"/>
                <a:ea typeface="Trebuchet MS"/>
                <a:cs typeface="Trebuchet MS"/>
                <a:sym typeface="Trebuchet MS"/>
              </a:rPr>
              <a:t>Predicted N (66.67%)</a:t>
            </a:r>
            <a:endParaRPr/>
          </a:p>
          <a:p>
            <a:pPr marL="1657350" marR="0" lvl="3" indent="-285750" algn="l" rtl="0">
              <a:lnSpc>
                <a:spcPct val="150000"/>
              </a:lnSpc>
              <a:spcBef>
                <a:spcPts val="0"/>
              </a:spcBef>
              <a:spcAft>
                <a:spcPts val="0"/>
              </a:spcAft>
              <a:buClr>
                <a:srgbClr val="000000"/>
              </a:buClr>
              <a:buSzPts val="1600"/>
              <a:buFont typeface="Courier New"/>
              <a:buChar char="o"/>
            </a:pPr>
            <a:r>
              <a:rPr lang="en-US" sz="1600" b="0" i="0" u="none" strike="noStrike" cap="none">
                <a:solidFill>
                  <a:srgbClr val="3F3F3F"/>
                </a:solidFill>
                <a:latin typeface="Trebuchet MS"/>
                <a:ea typeface="Trebuchet MS"/>
                <a:cs typeface="Trebuchet MS"/>
                <a:sym typeface="Trebuchet MS"/>
              </a:rPr>
              <a:t>117 Predicted true Y</a:t>
            </a:r>
            <a:endParaRPr/>
          </a:p>
          <a:p>
            <a:pPr marL="1657350" marR="0" lvl="3" indent="-285750" algn="l" rtl="0">
              <a:lnSpc>
                <a:spcPct val="150000"/>
              </a:lnSpc>
              <a:spcBef>
                <a:spcPts val="0"/>
              </a:spcBef>
              <a:spcAft>
                <a:spcPts val="0"/>
              </a:spcAft>
              <a:buClr>
                <a:srgbClr val="000000"/>
              </a:buClr>
              <a:buSzPts val="1600"/>
              <a:buFont typeface="Courier New"/>
              <a:buChar char="o"/>
            </a:pPr>
            <a:r>
              <a:rPr lang="en-US" sz="1600" b="0" i="0" u="none" strike="noStrike" cap="none">
                <a:solidFill>
                  <a:srgbClr val="3F3F3F"/>
                </a:solidFill>
                <a:latin typeface="Trebuchet MS"/>
                <a:ea typeface="Trebuchet MS"/>
                <a:cs typeface="Trebuchet MS"/>
                <a:sym typeface="Trebuchet MS"/>
              </a:rPr>
              <a:t>234 Predicted true 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Training Model - Decision Tree</a:t>
            </a:r>
            <a:endParaRPr/>
          </a:p>
        </p:txBody>
      </p:sp>
      <p:sp>
        <p:nvSpPr>
          <p:cNvPr id="349" name="Google Shape;349;p5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16</a:t>
            </a:fld>
            <a:endParaRPr/>
          </a:p>
        </p:txBody>
      </p:sp>
      <p:pic>
        <p:nvPicPr>
          <p:cNvPr id="350" name="Google Shape;350;p54"/>
          <p:cNvPicPr preferRelativeResize="0"/>
          <p:nvPr/>
        </p:nvPicPr>
        <p:blipFill rotWithShape="1">
          <a:blip r:embed="rId3">
            <a:alphaModFix/>
          </a:blip>
          <a:srcRect b="16888"/>
          <a:stretch/>
        </p:blipFill>
        <p:spPr>
          <a:xfrm>
            <a:off x="1140400" y="2114950"/>
            <a:ext cx="9844757" cy="4125212"/>
          </a:xfrm>
          <a:prstGeom prst="rect">
            <a:avLst/>
          </a:prstGeom>
          <a:noFill/>
          <a:ln>
            <a:noFill/>
          </a:ln>
          <a:effectLst>
            <a:outerShdw blurRad="292100" dist="139700" dir="2700000" algn="tl" rotWithShape="0">
              <a:srgbClr val="333333">
                <a:alpha val="64705"/>
              </a:srgbClr>
            </a:outerShdw>
          </a:effectLst>
        </p:spPr>
      </p:pic>
      <p:sp>
        <p:nvSpPr>
          <p:cNvPr id="351" name="Google Shape;351;p54"/>
          <p:cNvSpPr/>
          <p:nvPr/>
        </p:nvSpPr>
        <p:spPr>
          <a:xfrm>
            <a:off x="10368263" y="6548167"/>
            <a:ext cx="1848583"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Vipul Devidas Borse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5"/>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3600"/>
              <a:buFont typeface="Arial"/>
              <a:buNone/>
            </a:pPr>
            <a:fld id="{00000000-1234-1234-1234-123412341234}" type="slidenum">
              <a:rPr lang="en-US"/>
              <a:t>17</a:t>
            </a:fld>
            <a:endParaRPr/>
          </a:p>
        </p:txBody>
      </p:sp>
      <p:sp>
        <p:nvSpPr>
          <p:cNvPr id="357" name="Google Shape;357;p55"/>
          <p:cNvSpPr txBox="1"/>
          <p:nvPr/>
        </p:nvSpPr>
        <p:spPr>
          <a:xfrm>
            <a:off x="647700" y="763127"/>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Trebuchet MS"/>
              <a:buNone/>
            </a:pPr>
            <a:r>
              <a:rPr lang="en-US" sz="3600" b="0" i="0" u="none" strike="noStrike" cap="none">
                <a:solidFill>
                  <a:schemeClr val="lt1"/>
                </a:solidFill>
                <a:latin typeface="Trebuchet MS"/>
                <a:ea typeface="Trebuchet MS"/>
                <a:cs typeface="Trebuchet MS"/>
                <a:sym typeface="Trebuchet MS"/>
              </a:rPr>
              <a:t>Training Model - Decision Tree</a:t>
            </a:r>
            <a:endParaRPr/>
          </a:p>
        </p:txBody>
      </p:sp>
      <p:sp>
        <p:nvSpPr>
          <p:cNvPr id="358" name="Google Shape;358;p55"/>
          <p:cNvSpPr/>
          <p:nvPr/>
        </p:nvSpPr>
        <p:spPr>
          <a:xfrm>
            <a:off x="10368263" y="6548167"/>
            <a:ext cx="1848583"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Vipul Devidas Borse </a:t>
            </a:r>
            <a:endParaRPr/>
          </a:p>
        </p:txBody>
      </p:sp>
      <p:pic>
        <p:nvPicPr>
          <p:cNvPr id="359" name="Google Shape;359;p55"/>
          <p:cNvPicPr preferRelativeResize="0"/>
          <p:nvPr/>
        </p:nvPicPr>
        <p:blipFill rotWithShape="1">
          <a:blip r:embed="rId3">
            <a:alphaModFix/>
          </a:blip>
          <a:srcRect/>
          <a:stretch/>
        </p:blipFill>
        <p:spPr>
          <a:xfrm>
            <a:off x="647700" y="2383348"/>
            <a:ext cx="7180606" cy="3711525"/>
          </a:xfrm>
          <a:prstGeom prst="rect">
            <a:avLst/>
          </a:prstGeom>
          <a:noFill/>
          <a:ln>
            <a:noFill/>
          </a:ln>
          <a:effectLst>
            <a:outerShdw blurRad="292100" dist="139700" dir="2700000" algn="tl" rotWithShape="0">
              <a:srgbClr val="333333">
                <a:alpha val="64705"/>
              </a:srgbClr>
            </a:outerShdw>
          </a:effectLst>
        </p:spPr>
      </p:pic>
      <p:sp>
        <p:nvSpPr>
          <p:cNvPr id="360" name="Google Shape;360;p55"/>
          <p:cNvSpPr/>
          <p:nvPr/>
        </p:nvSpPr>
        <p:spPr>
          <a:xfrm>
            <a:off x="7665358" y="2695237"/>
            <a:ext cx="4921956" cy="3001719"/>
          </a:xfrm>
          <a:prstGeom prst="rect">
            <a:avLst/>
          </a:prstGeom>
          <a:noFill/>
          <a:ln>
            <a:noFill/>
          </a:ln>
        </p:spPr>
        <p:txBody>
          <a:bodyPr spcFirstLastPara="1" wrap="square" lIns="91425" tIns="45700" rIns="91425" bIns="45700" anchor="t" anchorCtr="0">
            <a:spAutoFit/>
          </a:bodyPr>
          <a:lstStyle/>
          <a:p>
            <a:pPr marL="742950" marR="0" lvl="1" indent="-285750" algn="l" rtl="0">
              <a:lnSpc>
                <a:spcPct val="150000"/>
              </a:lnSpc>
              <a:spcBef>
                <a:spcPts val="0"/>
              </a:spcBef>
              <a:spcAft>
                <a:spcPts val="0"/>
              </a:spcAft>
              <a:buClr>
                <a:srgbClr val="000000"/>
              </a:buClr>
              <a:buSzPts val="1600"/>
              <a:buFont typeface="Noto Sans Symbols"/>
              <a:buChar char="❑"/>
            </a:pPr>
            <a:r>
              <a:rPr lang="en-US" sz="1600" b="0" i="0" u="none" strike="noStrike" cap="none">
                <a:solidFill>
                  <a:srgbClr val="3F3F3F"/>
                </a:solidFill>
                <a:latin typeface="Trebuchet MS"/>
                <a:ea typeface="Trebuchet MS"/>
                <a:cs typeface="Trebuchet MS"/>
                <a:sym typeface="Trebuchet MS"/>
              </a:rPr>
              <a:t>Classification error 13.00%</a:t>
            </a:r>
            <a:endParaRPr/>
          </a:p>
          <a:p>
            <a:pPr marL="742950" marR="0" lvl="1" indent="-285750" algn="l" rtl="0">
              <a:lnSpc>
                <a:spcPct val="150000"/>
              </a:lnSpc>
              <a:spcBef>
                <a:spcPts val="0"/>
              </a:spcBef>
              <a:spcAft>
                <a:spcPts val="0"/>
              </a:spcAft>
              <a:buClr>
                <a:srgbClr val="000000"/>
              </a:buClr>
              <a:buSzPts val="1600"/>
              <a:buFont typeface="Noto Sans Symbols"/>
              <a:buChar char="❑"/>
            </a:pPr>
            <a:r>
              <a:rPr lang="en-US" sz="1600" b="0" i="0" u="none" strike="noStrike" cap="none">
                <a:solidFill>
                  <a:srgbClr val="3F3F3F"/>
                </a:solidFill>
                <a:latin typeface="Trebuchet MS"/>
                <a:ea typeface="Trebuchet MS"/>
                <a:cs typeface="Trebuchet MS"/>
                <a:sym typeface="Trebuchet MS"/>
              </a:rPr>
              <a:t>Accuracy 87.00%</a:t>
            </a:r>
            <a:endParaRPr/>
          </a:p>
          <a:p>
            <a:pPr marL="1143000" marR="0" lvl="2" indent="-228600" algn="l" rtl="0">
              <a:lnSpc>
                <a:spcPct val="150000"/>
              </a:lnSpc>
              <a:spcBef>
                <a:spcPts val="0"/>
              </a:spcBef>
              <a:spcAft>
                <a:spcPts val="0"/>
              </a:spcAft>
              <a:buClr>
                <a:srgbClr val="000000"/>
              </a:buClr>
              <a:buSzPts val="1600"/>
              <a:buFont typeface="Arial"/>
              <a:buChar char="•"/>
            </a:pPr>
            <a:r>
              <a:rPr lang="en-US" sz="1600" b="0" i="0" u="none" strike="noStrike" cap="none">
                <a:solidFill>
                  <a:srgbClr val="3F3F3F"/>
                </a:solidFill>
                <a:latin typeface="Trebuchet MS"/>
                <a:ea typeface="Trebuchet MS"/>
                <a:cs typeface="Trebuchet MS"/>
                <a:sym typeface="Trebuchet MS"/>
              </a:rPr>
              <a:t>Predicted Y (100%)</a:t>
            </a:r>
            <a:endParaRPr/>
          </a:p>
          <a:p>
            <a:pPr marL="1657350" marR="0" lvl="3" indent="-285750" algn="l" rtl="0">
              <a:lnSpc>
                <a:spcPct val="150000"/>
              </a:lnSpc>
              <a:spcBef>
                <a:spcPts val="0"/>
              </a:spcBef>
              <a:spcAft>
                <a:spcPts val="0"/>
              </a:spcAft>
              <a:buClr>
                <a:srgbClr val="000000"/>
              </a:buClr>
              <a:buSzPts val="1600"/>
              <a:buFont typeface="Courier New"/>
              <a:buChar char="o"/>
            </a:pPr>
            <a:r>
              <a:rPr lang="en-US" sz="1600" b="0" i="0" u="none" strike="noStrike" cap="none">
                <a:solidFill>
                  <a:srgbClr val="3F3F3F"/>
                </a:solidFill>
                <a:latin typeface="Trebuchet MS"/>
                <a:ea typeface="Trebuchet MS"/>
                <a:cs typeface="Trebuchet MS"/>
                <a:sym typeface="Trebuchet MS"/>
              </a:rPr>
              <a:t>806 Predicted true Y</a:t>
            </a:r>
            <a:endParaRPr/>
          </a:p>
          <a:p>
            <a:pPr marL="1657350" marR="0" lvl="3" indent="-285750" algn="l" rtl="0">
              <a:lnSpc>
                <a:spcPct val="150000"/>
              </a:lnSpc>
              <a:spcBef>
                <a:spcPts val="0"/>
              </a:spcBef>
              <a:spcAft>
                <a:spcPts val="0"/>
              </a:spcAft>
              <a:buClr>
                <a:srgbClr val="000000"/>
              </a:buClr>
              <a:buSzPts val="1600"/>
              <a:buFont typeface="Courier New"/>
              <a:buChar char="o"/>
            </a:pPr>
            <a:r>
              <a:rPr lang="en-US" sz="1600" b="0" i="0" u="none" strike="noStrike" cap="none">
                <a:solidFill>
                  <a:srgbClr val="3F3F3F"/>
                </a:solidFill>
                <a:latin typeface="Trebuchet MS"/>
                <a:ea typeface="Trebuchet MS"/>
                <a:cs typeface="Trebuchet MS"/>
                <a:sym typeface="Trebuchet MS"/>
              </a:rPr>
              <a:t>0 Predicted true N</a:t>
            </a:r>
            <a:endParaRPr/>
          </a:p>
          <a:p>
            <a:pPr marL="1143000" marR="0" lvl="2" indent="-228600" algn="l" rtl="0">
              <a:lnSpc>
                <a:spcPct val="150000"/>
              </a:lnSpc>
              <a:spcBef>
                <a:spcPts val="0"/>
              </a:spcBef>
              <a:spcAft>
                <a:spcPts val="0"/>
              </a:spcAft>
              <a:buClr>
                <a:srgbClr val="000000"/>
              </a:buClr>
              <a:buSzPts val="1600"/>
              <a:buFont typeface="Arial"/>
              <a:buChar char="•"/>
            </a:pPr>
            <a:r>
              <a:rPr lang="en-US" sz="1600" b="0" i="0" u="none" strike="noStrike" cap="none">
                <a:solidFill>
                  <a:srgbClr val="3F3F3F"/>
                </a:solidFill>
                <a:latin typeface="Trebuchet MS"/>
                <a:ea typeface="Trebuchet MS"/>
                <a:cs typeface="Trebuchet MS"/>
                <a:sym typeface="Trebuchet MS"/>
              </a:rPr>
              <a:t>Predicted N (76.46%)</a:t>
            </a:r>
            <a:endParaRPr/>
          </a:p>
          <a:p>
            <a:pPr marL="1657350" marR="0" lvl="3" indent="-285750" algn="l" rtl="0">
              <a:lnSpc>
                <a:spcPct val="150000"/>
              </a:lnSpc>
              <a:spcBef>
                <a:spcPts val="0"/>
              </a:spcBef>
              <a:spcAft>
                <a:spcPts val="0"/>
              </a:spcAft>
              <a:buClr>
                <a:srgbClr val="000000"/>
              </a:buClr>
              <a:buSzPts val="1600"/>
              <a:buFont typeface="Courier New"/>
              <a:buChar char="o"/>
            </a:pPr>
            <a:r>
              <a:rPr lang="en-US" sz="1600" b="0" i="0" u="none" strike="noStrike" cap="none">
                <a:solidFill>
                  <a:srgbClr val="3F3F3F"/>
                </a:solidFill>
                <a:latin typeface="Trebuchet MS"/>
                <a:ea typeface="Trebuchet MS"/>
                <a:cs typeface="Trebuchet MS"/>
                <a:sym typeface="Trebuchet MS"/>
              </a:rPr>
              <a:t>234 Predicted true Y</a:t>
            </a:r>
            <a:endParaRPr/>
          </a:p>
          <a:p>
            <a:pPr marL="1657350" marR="0" lvl="3" indent="-285750" algn="l" rtl="0">
              <a:lnSpc>
                <a:spcPct val="150000"/>
              </a:lnSpc>
              <a:spcBef>
                <a:spcPts val="0"/>
              </a:spcBef>
              <a:spcAft>
                <a:spcPts val="0"/>
              </a:spcAft>
              <a:buClr>
                <a:srgbClr val="000000"/>
              </a:buClr>
              <a:buSzPts val="1600"/>
              <a:buFont typeface="Courier New"/>
              <a:buChar char="o"/>
            </a:pPr>
            <a:r>
              <a:rPr lang="en-US" sz="1600" b="0" i="0" u="none" strike="noStrike" cap="none">
                <a:solidFill>
                  <a:srgbClr val="3F3F3F"/>
                </a:solidFill>
                <a:latin typeface="Trebuchet MS"/>
                <a:ea typeface="Trebuchet MS"/>
                <a:cs typeface="Trebuchet MS"/>
                <a:sym typeface="Trebuchet MS"/>
              </a:rPr>
              <a:t>760 Predicted true 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Training Model – K Nearest Neighbor </a:t>
            </a:r>
            <a:endParaRPr/>
          </a:p>
        </p:txBody>
      </p:sp>
      <p:sp>
        <p:nvSpPr>
          <p:cNvPr id="366" name="Google Shape;366;p1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18</a:t>
            </a:fld>
            <a:endParaRPr/>
          </a:p>
        </p:txBody>
      </p:sp>
      <p:pic>
        <p:nvPicPr>
          <p:cNvPr id="367" name="Google Shape;367;p11"/>
          <p:cNvPicPr preferRelativeResize="0"/>
          <p:nvPr/>
        </p:nvPicPr>
        <p:blipFill rotWithShape="1">
          <a:blip r:embed="rId3">
            <a:alphaModFix/>
          </a:blip>
          <a:srcRect/>
          <a:stretch/>
        </p:blipFill>
        <p:spPr>
          <a:xfrm>
            <a:off x="680321" y="2201991"/>
            <a:ext cx="8012387" cy="3599317"/>
          </a:xfrm>
          <a:prstGeom prst="rect">
            <a:avLst/>
          </a:prstGeom>
          <a:noFill/>
          <a:ln>
            <a:noFill/>
          </a:ln>
          <a:effectLst>
            <a:outerShdw blurRad="292100" dist="139700" dir="2700000" algn="tl" rotWithShape="0">
              <a:srgbClr val="333333">
                <a:alpha val="64705"/>
              </a:srgbClr>
            </a:outerShdw>
          </a:effectLst>
        </p:spPr>
      </p:pic>
      <p:sp>
        <p:nvSpPr>
          <p:cNvPr id="368" name="Google Shape;368;p11"/>
          <p:cNvSpPr txBox="1"/>
          <p:nvPr/>
        </p:nvSpPr>
        <p:spPr>
          <a:xfrm>
            <a:off x="9048994" y="3610097"/>
            <a:ext cx="2691600" cy="55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262626"/>
                </a:solidFill>
                <a:latin typeface="Trebuchet MS"/>
                <a:ea typeface="Trebuchet MS"/>
                <a:cs typeface="Trebuchet MS"/>
                <a:sym typeface="Trebuchet MS"/>
              </a:rPr>
              <a:t>Eliminating outliers</a:t>
            </a:r>
            <a:endParaRPr sz="1600" b="0" i="0" u="none" strike="noStrike" cap="none">
              <a:solidFill>
                <a:srgbClr val="262626"/>
              </a:solidFill>
              <a:latin typeface="Trebuchet MS"/>
              <a:ea typeface="Trebuchet MS"/>
              <a:cs typeface="Trebuchet MS"/>
              <a:sym typeface="Trebuchet MS"/>
            </a:endParaRPr>
          </a:p>
        </p:txBody>
      </p:sp>
      <p:sp>
        <p:nvSpPr>
          <p:cNvPr id="369" name="Google Shape;369;p11"/>
          <p:cNvSpPr txBox="1"/>
          <p:nvPr/>
        </p:nvSpPr>
        <p:spPr>
          <a:xfrm>
            <a:off x="0" y="6362700"/>
            <a:ext cx="7707086" cy="30909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262626"/>
                </a:solidFill>
                <a:latin typeface="Trebuchet MS"/>
                <a:ea typeface="Trebuchet MS"/>
                <a:cs typeface="Trebuchet MS"/>
                <a:sym typeface="Trebuchet MS"/>
              </a:rPr>
              <a:t>http://stat-computing.org/dataexpo/2009/supplemental-data.html</a:t>
            </a:r>
            <a:endParaRPr sz="1100" b="0" i="0" u="none" strike="noStrike" cap="none">
              <a:solidFill>
                <a:srgbClr val="262626"/>
              </a:solidFill>
              <a:latin typeface="Trebuchet MS"/>
              <a:ea typeface="Trebuchet MS"/>
              <a:cs typeface="Trebuchet MS"/>
              <a:sym typeface="Trebuchet MS"/>
            </a:endParaRPr>
          </a:p>
        </p:txBody>
      </p:sp>
      <p:sp>
        <p:nvSpPr>
          <p:cNvPr id="370" name="Google Shape;370;p11"/>
          <p:cNvSpPr txBox="1"/>
          <p:nvPr/>
        </p:nvSpPr>
        <p:spPr>
          <a:xfrm>
            <a:off x="9055206" y="5243008"/>
            <a:ext cx="2828400" cy="558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262626"/>
                </a:solidFill>
                <a:latin typeface="Trebuchet MS"/>
                <a:ea typeface="Trebuchet MS"/>
                <a:cs typeface="Trebuchet MS"/>
                <a:sym typeface="Trebuchet MS"/>
              </a:rPr>
              <a:t>Normalizing the data</a:t>
            </a:r>
            <a:endParaRPr sz="1600" b="0" i="0" u="none" strike="noStrike" cap="none">
              <a:solidFill>
                <a:srgbClr val="262626"/>
              </a:solidFill>
              <a:latin typeface="Trebuchet MS"/>
              <a:ea typeface="Trebuchet MS"/>
              <a:cs typeface="Trebuchet MS"/>
              <a:sym typeface="Trebuchet MS"/>
            </a:endParaRPr>
          </a:p>
        </p:txBody>
      </p:sp>
      <p:sp>
        <p:nvSpPr>
          <p:cNvPr id="371" name="Google Shape;371;p11"/>
          <p:cNvSpPr/>
          <p:nvPr/>
        </p:nvSpPr>
        <p:spPr>
          <a:xfrm>
            <a:off x="7707087" y="2408704"/>
            <a:ext cx="1341908" cy="2757062"/>
          </a:xfrm>
          <a:prstGeom prst="rightBrace">
            <a:avLst>
              <a:gd name="adj1" fmla="val 8333"/>
              <a:gd name="adj2" fmla="val 53015"/>
            </a:avLst>
          </a:prstGeom>
          <a:noFill/>
          <a:ln w="15875" cap="flat" cmpd="sng">
            <a:solidFill>
              <a:srgbClr val="2E91B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Trebuchet MS"/>
              <a:ea typeface="Trebuchet MS"/>
              <a:cs typeface="Trebuchet MS"/>
              <a:sym typeface="Trebuchet MS"/>
            </a:endParaRPr>
          </a:p>
        </p:txBody>
      </p:sp>
      <p:sp>
        <p:nvSpPr>
          <p:cNvPr id="372" name="Google Shape;372;p11"/>
          <p:cNvSpPr/>
          <p:nvPr/>
        </p:nvSpPr>
        <p:spPr>
          <a:xfrm>
            <a:off x="7707087" y="5233247"/>
            <a:ext cx="1341908" cy="500035"/>
          </a:xfrm>
          <a:prstGeom prst="rightBrace">
            <a:avLst>
              <a:gd name="adj1" fmla="val 8333"/>
              <a:gd name="adj2" fmla="val 53015"/>
            </a:avLst>
          </a:prstGeom>
          <a:noFill/>
          <a:ln w="15875" cap="flat" cmpd="sng">
            <a:solidFill>
              <a:srgbClr val="2E91B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Trebuchet MS"/>
              <a:ea typeface="Trebuchet MS"/>
              <a:cs typeface="Trebuchet MS"/>
              <a:sym typeface="Trebuchet MS"/>
            </a:endParaRPr>
          </a:p>
        </p:txBody>
      </p:sp>
      <p:sp>
        <p:nvSpPr>
          <p:cNvPr id="373" name="Google Shape;373;p11"/>
          <p:cNvSpPr/>
          <p:nvPr/>
        </p:nvSpPr>
        <p:spPr>
          <a:xfrm>
            <a:off x="10667670" y="6568142"/>
            <a:ext cx="1548822"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Kayla Choothesa</a:t>
            </a:r>
            <a:endParaRPr sz="14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ab43a8d471_0_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Training Model – K Nearest Neighbor </a:t>
            </a:r>
            <a:endParaRPr/>
          </a:p>
        </p:txBody>
      </p:sp>
      <p:sp>
        <p:nvSpPr>
          <p:cNvPr id="379" name="Google Shape;379;gab43a8d471_0_7"/>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19</a:t>
            </a:fld>
            <a:endParaRPr/>
          </a:p>
        </p:txBody>
      </p:sp>
      <p:pic>
        <p:nvPicPr>
          <p:cNvPr id="380" name="Google Shape;380;gab43a8d471_0_7"/>
          <p:cNvPicPr preferRelativeResize="0"/>
          <p:nvPr/>
        </p:nvPicPr>
        <p:blipFill rotWithShape="1">
          <a:blip r:embed="rId3">
            <a:alphaModFix/>
          </a:blip>
          <a:srcRect/>
          <a:stretch/>
        </p:blipFill>
        <p:spPr>
          <a:xfrm>
            <a:off x="647700" y="2398694"/>
            <a:ext cx="9494199" cy="586869"/>
          </a:xfrm>
          <a:prstGeom prst="rect">
            <a:avLst/>
          </a:prstGeom>
          <a:noFill/>
          <a:ln>
            <a:noFill/>
          </a:ln>
          <a:effectLst>
            <a:outerShdw blurRad="292100" dist="139700" dir="2700000" algn="tl" rotWithShape="0">
              <a:srgbClr val="333333">
                <a:alpha val="64705"/>
              </a:srgbClr>
            </a:outerShdw>
          </a:effectLst>
        </p:spPr>
      </p:pic>
      <p:pic>
        <p:nvPicPr>
          <p:cNvPr id="381" name="Google Shape;381;gab43a8d471_0_7"/>
          <p:cNvPicPr preferRelativeResize="0"/>
          <p:nvPr/>
        </p:nvPicPr>
        <p:blipFill rotWithShape="1">
          <a:blip r:embed="rId4">
            <a:alphaModFix/>
          </a:blip>
          <a:srcRect/>
          <a:stretch/>
        </p:blipFill>
        <p:spPr>
          <a:xfrm>
            <a:off x="647700" y="3406439"/>
            <a:ext cx="6175850" cy="2321672"/>
          </a:xfrm>
          <a:prstGeom prst="rect">
            <a:avLst/>
          </a:prstGeom>
          <a:noFill/>
          <a:ln>
            <a:noFill/>
          </a:ln>
          <a:effectLst>
            <a:outerShdw blurRad="292100" dist="139700" dir="2700000" algn="tl" rotWithShape="0">
              <a:srgbClr val="333333">
                <a:alpha val="64705"/>
              </a:srgbClr>
            </a:outerShdw>
          </a:effectLst>
        </p:spPr>
      </p:pic>
      <p:sp>
        <p:nvSpPr>
          <p:cNvPr id="382" name="Google Shape;382;gab43a8d471_0_7"/>
          <p:cNvSpPr/>
          <p:nvPr/>
        </p:nvSpPr>
        <p:spPr>
          <a:xfrm>
            <a:off x="5248894" y="3099459"/>
            <a:ext cx="1435733" cy="2785255"/>
          </a:xfrm>
          <a:prstGeom prst="rect">
            <a:avLst/>
          </a:prstGeom>
          <a:noFill/>
          <a:ln w="25400" cap="flat" cmpd="sng">
            <a:solidFill>
              <a:srgbClr val="FFC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rebuchet MS"/>
              <a:ea typeface="Trebuchet MS"/>
              <a:cs typeface="Trebuchet MS"/>
              <a:sym typeface="Trebuchet MS"/>
            </a:endParaRPr>
          </a:p>
        </p:txBody>
      </p:sp>
      <p:sp>
        <p:nvSpPr>
          <p:cNvPr id="383" name="Google Shape;383;gab43a8d471_0_7"/>
          <p:cNvSpPr txBox="1"/>
          <p:nvPr/>
        </p:nvSpPr>
        <p:spPr>
          <a:xfrm>
            <a:off x="6684627" y="4021875"/>
            <a:ext cx="2968225" cy="1090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3F3F3F"/>
                </a:solidFill>
                <a:latin typeface="Trebuchet MS"/>
                <a:ea typeface="Trebuchet MS"/>
                <a:cs typeface="Trebuchet MS"/>
                <a:sym typeface="Trebuchet MS"/>
              </a:rPr>
              <a:t>Using p-values to determine which attributes to include in the KNN model</a:t>
            </a:r>
            <a:endParaRPr sz="1600" b="1" i="0" u="none" strike="noStrike" cap="none">
              <a:solidFill>
                <a:srgbClr val="3F3F3F"/>
              </a:solidFill>
              <a:latin typeface="Trebuchet MS"/>
              <a:ea typeface="Trebuchet MS"/>
              <a:cs typeface="Trebuchet MS"/>
              <a:sym typeface="Trebuchet MS"/>
            </a:endParaRPr>
          </a:p>
        </p:txBody>
      </p:sp>
      <p:sp>
        <p:nvSpPr>
          <p:cNvPr id="384" name="Google Shape;384;gab43a8d471_0_7"/>
          <p:cNvSpPr txBox="1"/>
          <p:nvPr/>
        </p:nvSpPr>
        <p:spPr>
          <a:xfrm>
            <a:off x="0" y="6362700"/>
            <a:ext cx="7707086" cy="30909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262626"/>
                </a:solidFill>
                <a:latin typeface="Trebuchet MS"/>
                <a:ea typeface="Trebuchet MS"/>
                <a:cs typeface="Trebuchet MS"/>
                <a:sym typeface="Trebuchet MS"/>
              </a:rPr>
              <a:t>http://stat-computing.org/dataexpo/2009/supplemental-data.html</a:t>
            </a:r>
            <a:endParaRPr sz="1100" b="0" i="0" u="none" strike="noStrike" cap="none">
              <a:solidFill>
                <a:srgbClr val="262626"/>
              </a:solidFill>
              <a:latin typeface="Trebuchet MS"/>
              <a:ea typeface="Trebuchet MS"/>
              <a:cs typeface="Trebuchet MS"/>
              <a:sym typeface="Trebuchet MS"/>
            </a:endParaRPr>
          </a:p>
        </p:txBody>
      </p:sp>
      <p:sp>
        <p:nvSpPr>
          <p:cNvPr id="385" name="Google Shape;385;gab43a8d471_0_7"/>
          <p:cNvSpPr/>
          <p:nvPr/>
        </p:nvSpPr>
        <p:spPr>
          <a:xfrm>
            <a:off x="10667670" y="6568142"/>
            <a:ext cx="1548822"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Kayla Choothesa</a:t>
            </a:r>
            <a:endParaRPr sz="14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a22f513970_0_0"/>
          <p:cNvSpPr txBox="1">
            <a:spLocks noGrp="1"/>
          </p:cNvSpPr>
          <p:nvPr>
            <p:ph type="title"/>
          </p:nvPr>
        </p:nvSpPr>
        <p:spPr>
          <a:xfrm rot="-5400000">
            <a:off x="235875" y="745800"/>
            <a:ext cx="2237400" cy="745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800"/>
              <a:buNone/>
            </a:pPr>
            <a:r>
              <a:rPr lang="en-US"/>
              <a:t>Agenda</a:t>
            </a:r>
            <a:endParaRPr/>
          </a:p>
        </p:txBody>
      </p:sp>
      <p:sp>
        <p:nvSpPr>
          <p:cNvPr id="204" name="Google Shape;204;ga22f513970_0_0"/>
          <p:cNvSpPr txBox="1">
            <a:spLocks noGrp="1"/>
          </p:cNvSpPr>
          <p:nvPr>
            <p:ph type="body" idx="1"/>
          </p:nvPr>
        </p:nvSpPr>
        <p:spPr>
          <a:xfrm>
            <a:off x="3072516" y="1142999"/>
            <a:ext cx="5412000" cy="4572001"/>
          </a:xfrm>
          <a:prstGeom prst="rect">
            <a:avLst/>
          </a:prstGeom>
          <a:noFill/>
          <a:ln>
            <a:noFill/>
          </a:ln>
        </p:spPr>
        <p:txBody>
          <a:bodyPr spcFirstLastPara="1" wrap="square" lIns="91425" tIns="45700" rIns="91425" bIns="45700" anchor="ctr" anchorCtr="0">
            <a:noAutofit/>
          </a:bodyPr>
          <a:lstStyle/>
          <a:p>
            <a:pPr marL="457200" lvl="0" indent="-355600" algn="l" rtl="0">
              <a:lnSpc>
                <a:spcPct val="115000"/>
              </a:lnSpc>
              <a:spcBef>
                <a:spcPts val="1000"/>
              </a:spcBef>
              <a:spcAft>
                <a:spcPts val="0"/>
              </a:spcAft>
              <a:buClr>
                <a:srgbClr val="434343"/>
              </a:buClr>
              <a:buSzPts val="2000"/>
              <a:buAutoNum type="arabicPeriod"/>
            </a:pPr>
            <a:r>
              <a:rPr lang="en-US" sz="2200">
                <a:solidFill>
                  <a:srgbClr val="434343"/>
                </a:solidFill>
              </a:rPr>
              <a:t>Problem Statement</a:t>
            </a:r>
            <a:endParaRPr sz="2200">
              <a:solidFill>
                <a:srgbClr val="434343"/>
              </a:solidFill>
            </a:endParaRPr>
          </a:p>
          <a:p>
            <a:pPr marL="457200" lvl="0" indent="-355600" algn="l" rtl="0">
              <a:lnSpc>
                <a:spcPct val="115000"/>
              </a:lnSpc>
              <a:spcBef>
                <a:spcPts val="0"/>
              </a:spcBef>
              <a:spcAft>
                <a:spcPts val="0"/>
              </a:spcAft>
              <a:buClr>
                <a:srgbClr val="434343"/>
              </a:buClr>
              <a:buSzPts val="2000"/>
              <a:buAutoNum type="arabicPeriod"/>
            </a:pPr>
            <a:r>
              <a:rPr lang="en-US" sz="2200">
                <a:solidFill>
                  <a:srgbClr val="434343"/>
                </a:solidFill>
              </a:rPr>
              <a:t>Data Extraction</a:t>
            </a:r>
            <a:endParaRPr sz="2200">
              <a:solidFill>
                <a:srgbClr val="434343"/>
              </a:solidFill>
            </a:endParaRPr>
          </a:p>
          <a:p>
            <a:pPr marL="457200" lvl="0" indent="-355600" algn="l" rtl="0">
              <a:lnSpc>
                <a:spcPct val="115000"/>
              </a:lnSpc>
              <a:spcBef>
                <a:spcPts val="0"/>
              </a:spcBef>
              <a:spcAft>
                <a:spcPts val="0"/>
              </a:spcAft>
              <a:buClr>
                <a:srgbClr val="434343"/>
              </a:buClr>
              <a:buSzPts val="2000"/>
              <a:buAutoNum type="arabicPeriod"/>
            </a:pPr>
            <a:r>
              <a:rPr lang="en-US" sz="2200">
                <a:solidFill>
                  <a:srgbClr val="434343"/>
                </a:solidFill>
              </a:rPr>
              <a:t>Data Visualization</a:t>
            </a:r>
            <a:endParaRPr/>
          </a:p>
          <a:p>
            <a:pPr marL="457200" lvl="0" indent="-355600" algn="l" rtl="0">
              <a:lnSpc>
                <a:spcPct val="115000"/>
              </a:lnSpc>
              <a:spcBef>
                <a:spcPts val="0"/>
              </a:spcBef>
              <a:spcAft>
                <a:spcPts val="0"/>
              </a:spcAft>
              <a:buClr>
                <a:srgbClr val="434343"/>
              </a:buClr>
              <a:buSzPts val="2000"/>
              <a:buAutoNum type="arabicPeriod"/>
            </a:pPr>
            <a:r>
              <a:rPr lang="en-US" sz="2200">
                <a:solidFill>
                  <a:srgbClr val="434343"/>
                </a:solidFill>
              </a:rPr>
              <a:t>Data Clean</a:t>
            </a:r>
            <a:endParaRPr sz="2200">
              <a:solidFill>
                <a:srgbClr val="434343"/>
              </a:solidFill>
            </a:endParaRPr>
          </a:p>
          <a:p>
            <a:pPr marL="457200" lvl="0" indent="-355600" algn="l" rtl="0">
              <a:lnSpc>
                <a:spcPct val="115000"/>
              </a:lnSpc>
              <a:spcBef>
                <a:spcPts val="0"/>
              </a:spcBef>
              <a:spcAft>
                <a:spcPts val="0"/>
              </a:spcAft>
              <a:buClr>
                <a:srgbClr val="434343"/>
              </a:buClr>
              <a:buSzPts val="2000"/>
              <a:buAutoNum type="arabicPeriod"/>
            </a:pPr>
            <a:r>
              <a:rPr lang="en-US" sz="2200">
                <a:solidFill>
                  <a:srgbClr val="434343"/>
                </a:solidFill>
              </a:rPr>
              <a:t>Models </a:t>
            </a:r>
            <a:endParaRPr sz="2200">
              <a:solidFill>
                <a:srgbClr val="434343"/>
              </a:solidFill>
            </a:endParaRPr>
          </a:p>
          <a:p>
            <a:pPr marL="914400" lvl="1" indent="-342900" algn="l" rtl="0">
              <a:lnSpc>
                <a:spcPct val="115000"/>
              </a:lnSpc>
              <a:spcBef>
                <a:spcPts val="0"/>
              </a:spcBef>
              <a:spcAft>
                <a:spcPts val="0"/>
              </a:spcAft>
              <a:buClr>
                <a:srgbClr val="434343"/>
              </a:buClr>
              <a:buSzPts val="1800"/>
              <a:buAutoNum type="alphaLcPeriod"/>
            </a:pPr>
            <a:r>
              <a:rPr lang="en-US">
                <a:solidFill>
                  <a:srgbClr val="434343"/>
                </a:solidFill>
              </a:rPr>
              <a:t>Random Forest Classifier</a:t>
            </a:r>
            <a:endParaRPr>
              <a:solidFill>
                <a:srgbClr val="434343"/>
              </a:solidFill>
            </a:endParaRPr>
          </a:p>
          <a:p>
            <a:pPr marL="914400" lvl="1" indent="-342900" algn="l" rtl="0">
              <a:lnSpc>
                <a:spcPct val="115000"/>
              </a:lnSpc>
              <a:spcBef>
                <a:spcPts val="0"/>
              </a:spcBef>
              <a:spcAft>
                <a:spcPts val="0"/>
              </a:spcAft>
              <a:buClr>
                <a:srgbClr val="434343"/>
              </a:buClr>
              <a:buSzPts val="1800"/>
              <a:buAutoNum type="alphaLcPeriod"/>
            </a:pPr>
            <a:r>
              <a:rPr lang="en-US">
                <a:solidFill>
                  <a:srgbClr val="434343"/>
                </a:solidFill>
              </a:rPr>
              <a:t>Naive Bayes</a:t>
            </a:r>
            <a:endParaRPr>
              <a:solidFill>
                <a:srgbClr val="434343"/>
              </a:solidFill>
            </a:endParaRPr>
          </a:p>
          <a:p>
            <a:pPr marL="914400" lvl="1" indent="-342900" algn="l" rtl="0">
              <a:lnSpc>
                <a:spcPct val="115000"/>
              </a:lnSpc>
              <a:spcBef>
                <a:spcPts val="0"/>
              </a:spcBef>
              <a:spcAft>
                <a:spcPts val="0"/>
              </a:spcAft>
              <a:buClr>
                <a:srgbClr val="434343"/>
              </a:buClr>
              <a:buSzPts val="1800"/>
              <a:buAutoNum type="alphaLcPeriod"/>
            </a:pPr>
            <a:r>
              <a:rPr lang="en-US">
                <a:solidFill>
                  <a:srgbClr val="434343"/>
                </a:solidFill>
              </a:rPr>
              <a:t>Decision Tree</a:t>
            </a:r>
            <a:endParaRPr>
              <a:solidFill>
                <a:srgbClr val="434343"/>
              </a:solidFill>
            </a:endParaRPr>
          </a:p>
          <a:p>
            <a:pPr marL="914400" lvl="1" indent="-342900" algn="l" rtl="0">
              <a:lnSpc>
                <a:spcPct val="115000"/>
              </a:lnSpc>
              <a:spcBef>
                <a:spcPts val="0"/>
              </a:spcBef>
              <a:spcAft>
                <a:spcPts val="0"/>
              </a:spcAft>
              <a:buClr>
                <a:srgbClr val="434343"/>
              </a:buClr>
              <a:buSzPts val="1800"/>
              <a:buAutoNum type="alphaLcPeriod"/>
            </a:pPr>
            <a:r>
              <a:rPr lang="en-US">
                <a:solidFill>
                  <a:srgbClr val="434343"/>
                </a:solidFill>
              </a:rPr>
              <a:t>K Nearest Neighbor (KNN)</a:t>
            </a:r>
            <a:endParaRPr>
              <a:solidFill>
                <a:srgbClr val="434343"/>
              </a:solidFill>
            </a:endParaRPr>
          </a:p>
          <a:p>
            <a:pPr marL="914400" lvl="1" indent="-342900" algn="l" rtl="0">
              <a:lnSpc>
                <a:spcPct val="115000"/>
              </a:lnSpc>
              <a:spcBef>
                <a:spcPts val="0"/>
              </a:spcBef>
              <a:spcAft>
                <a:spcPts val="0"/>
              </a:spcAft>
              <a:buClr>
                <a:srgbClr val="434343"/>
              </a:buClr>
              <a:buSzPts val="1800"/>
              <a:buAutoNum type="alphaLcPeriod"/>
            </a:pPr>
            <a:r>
              <a:rPr lang="en-US">
                <a:solidFill>
                  <a:srgbClr val="434343"/>
                </a:solidFill>
              </a:rPr>
              <a:t>Logistic regression </a:t>
            </a:r>
            <a:endParaRPr/>
          </a:p>
          <a:p>
            <a:pPr marL="914400" lvl="1" indent="-342900" algn="l" rtl="0">
              <a:lnSpc>
                <a:spcPct val="115000"/>
              </a:lnSpc>
              <a:spcBef>
                <a:spcPts val="0"/>
              </a:spcBef>
              <a:spcAft>
                <a:spcPts val="0"/>
              </a:spcAft>
              <a:buClr>
                <a:srgbClr val="434343"/>
              </a:buClr>
              <a:buSzPts val="1800"/>
              <a:buFont typeface="Arial"/>
              <a:buAutoNum type="alphaLcPeriod"/>
            </a:pPr>
            <a:r>
              <a:rPr lang="en-US">
                <a:solidFill>
                  <a:srgbClr val="434343"/>
                </a:solidFill>
              </a:rPr>
              <a:t>Support Vector Machine(SVM)</a:t>
            </a:r>
            <a:endParaRPr>
              <a:solidFill>
                <a:srgbClr val="434343"/>
              </a:solidFill>
            </a:endParaRPr>
          </a:p>
          <a:p>
            <a:pPr marL="457200" lvl="0" indent="-355600" algn="l" rtl="0">
              <a:lnSpc>
                <a:spcPct val="115000"/>
              </a:lnSpc>
              <a:spcBef>
                <a:spcPts val="0"/>
              </a:spcBef>
              <a:spcAft>
                <a:spcPts val="0"/>
              </a:spcAft>
              <a:buClr>
                <a:srgbClr val="434343"/>
              </a:buClr>
              <a:buSzPts val="2000"/>
              <a:buAutoNum type="arabicPeriod"/>
            </a:pPr>
            <a:r>
              <a:rPr lang="en-US" sz="2200">
                <a:solidFill>
                  <a:srgbClr val="434343"/>
                </a:solidFill>
              </a:rPr>
              <a:t>Findings</a:t>
            </a:r>
            <a:endParaRPr sz="2200">
              <a:solidFill>
                <a:srgbClr val="434343"/>
              </a:solidFill>
            </a:endParaRPr>
          </a:p>
          <a:p>
            <a:pPr marL="457200" lvl="0" indent="-355600" algn="l" rtl="0">
              <a:lnSpc>
                <a:spcPct val="115000"/>
              </a:lnSpc>
              <a:spcBef>
                <a:spcPts val="0"/>
              </a:spcBef>
              <a:spcAft>
                <a:spcPts val="0"/>
              </a:spcAft>
              <a:buClr>
                <a:srgbClr val="434343"/>
              </a:buClr>
              <a:buSzPts val="2000"/>
              <a:buAutoNum type="arabicPeriod"/>
            </a:pPr>
            <a:r>
              <a:rPr lang="en-US" sz="2200">
                <a:solidFill>
                  <a:srgbClr val="434343"/>
                </a:solidFill>
              </a:rPr>
              <a:t>Pr</a:t>
            </a:r>
            <a:r>
              <a:rPr lang="en-US" sz="2200">
                <a:solidFill>
                  <a:srgbClr val="262626"/>
                </a:solidFill>
              </a:rPr>
              <a:t>ediction</a:t>
            </a:r>
            <a:endParaRPr sz="2200"/>
          </a:p>
        </p:txBody>
      </p:sp>
      <p:sp>
        <p:nvSpPr>
          <p:cNvPr id="205" name="Google Shape;205;ga22f513970_0_0"/>
          <p:cNvSpPr txBox="1">
            <a:spLocks noGrp="1"/>
          </p:cNvSpPr>
          <p:nvPr>
            <p:ph type="sldNum" idx="12"/>
          </p:nvPr>
        </p:nvSpPr>
        <p:spPr>
          <a:xfrm>
            <a:off x="10097550" y="5398633"/>
            <a:ext cx="1154100" cy="1090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36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ab43a8d471_0_2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Training Model – K Nearest Neighbor </a:t>
            </a:r>
            <a:endParaRPr/>
          </a:p>
        </p:txBody>
      </p:sp>
      <p:sp>
        <p:nvSpPr>
          <p:cNvPr id="391" name="Google Shape;391;gab43a8d471_0_20"/>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20</a:t>
            </a:fld>
            <a:endParaRPr/>
          </a:p>
        </p:txBody>
      </p:sp>
      <p:sp>
        <p:nvSpPr>
          <p:cNvPr id="392" name="Google Shape;392;gab43a8d471_0_20"/>
          <p:cNvSpPr txBox="1"/>
          <p:nvPr/>
        </p:nvSpPr>
        <p:spPr>
          <a:xfrm>
            <a:off x="7172549" y="5084527"/>
            <a:ext cx="3762837" cy="8661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3F3F3F"/>
                </a:solidFill>
                <a:latin typeface="Trebuchet MS"/>
                <a:ea typeface="Trebuchet MS"/>
                <a:cs typeface="Trebuchet MS"/>
                <a:sym typeface="Trebuchet MS"/>
              </a:rPr>
              <a:t>Finding the best k-value to use</a:t>
            </a:r>
            <a:endParaRPr sz="1600" b="1" i="0" u="none" strike="noStrike" cap="none">
              <a:solidFill>
                <a:srgbClr val="3F3F3F"/>
              </a:solidFill>
              <a:latin typeface="Trebuchet MS"/>
              <a:ea typeface="Trebuchet MS"/>
              <a:cs typeface="Trebuchet MS"/>
              <a:sym typeface="Trebuchet MS"/>
            </a:endParaRPr>
          </a:p>
        </p:txBody>
      </p:sp>
      <p:pic>
        <p:nvPicPr>
          <p:cNvPr id="393" name="Google Shape;393;gab43a8d471_0_20"/>
          <p:cNvPicPr preferRelativeResize="0"/>
          <p:nvPr/>
        </p:nvPicPr>
        <p:blipFill rotWithShape="1">
          <a:blip r:embed="rId3">
            <a:alphaModFix/>
          </a:blip>
          <a:srcRect/>
          <a:stretch/>
        </p:blipFill>
        <p:spPr>
          <a:xfrm>
            <a:off x="680321" y="2199214"/>
            <a:ext cx="10757650" cy="2044975"/>
          </a:xfrm>
          <a:prstGeom prst="rect">
            <a:avLst/>
          </a:prstGeom>
          <a:noFill/>
          <a:ln>
            <a:noFill/>
          </a:ln>
          <a:effectLst>
            <a:outerShdw blurRad="292100" dist="139700" dir="2700000" algn="tl" rotWithShape="0">
              <a:srgbClr val="333333">
                <a:alpha val="64705"/>
              </a:srgbClr>
            </a:outerShdw>
          </a:effectLst>
        </p:spPr>
      </p:pic>
      <p:pic>
        <p:nvPicPr>
          <p:cNvPr id="394" name="Google Shape;394;gab43a8d471_0_20"/>
          <p:cNvPicPr preferRelativeResize="0"/>
          <p:nvPr/>
        </p:nvPicPr>
        <p:blipFill rotWithShape="1">
          <a:blip r:embed="rId4">
            <a:alphaModFix/>
          </a:blip>
          <a:srcRect t="59628" b="7218"/>
          <a:stretch/>
        </p:blipFill>
        <p:spPr>
          <a:xfrm>
            <a:off x="5503128" y="4599376"/>
            <a:ext cx="1250725" cy="1763324"/>
          </a:xfrm>
          <a:prstGeom prst="rect">
            <a:avLst/>
          </a:prstGeom>
          <a:noFill/>
          <a:ln>
            <a:noFill/>
          </a:ln>
        </p:spPr>
      </p:pic>
      <p:sp>
        <p:nvSpPr>
          <p:cNvPr id="395" name="Google Shape;395;gab43a8d471_0_20"/>
          <p:cNvSpPr txBox="1"/>
          <p:nvPr/>
        </p:nvSpPr>
        <p:spPr>
          <a:xfrm>
            <a:off x="0" y="6362700"/>
            <a:ext cx="7707086" cy="30909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262626"/>
                </a:solidFill>
                <a:latin typeface="Trebuchet MS"/>
                <a:ea typeface="Trebuchet MS"/>
                <a:cs typeface="Trebuchet MS"/>
                <a:sym typeface="Trebuchet MS"/>
              </a:rPr>
              <a:t>http://stat-computing.org/dataexpo/2009/supplemental-data.html</a:t>
            </a:r>
            <a:endParaRPr sz="1100" b="0" i="0" u="none" strike="noStrike" cap="none">
              <a:solidFill>
                <a:srgbClr val="262626"/>
              </a:solidFill>
              <a:latin typeface="Trebuchet MS"/>
              <a:ea typeface="Trebuchet MS"/>
              <a:cs typeface="Trebuchet MS"/>
              <a:sym typeface="Trebuchet MS"/>
            </a:endParaRPr>
          </a:p>
        </p:txBody>
      </p:sp>
      <p:sp>
        <p:nvSpPr>
          <p:cNvPr id="396" name="Google Shape;396;gab43a8d471_0_20"/>
          <p:cNvSpPr/>
          <p:nvPr/>
        </p:nvSpPr>
        <p:spPr>
          <a:xfrm>
            <a:off x="5179518" y="5150592"/>
            <a:ext cx="1850671" cy="309094"/>
          </a:xfrm>
          <a:prstGeom prst="rect">
            <a:avLst/>
          </a:prstGeom>
          <a:noFill/>
          <a:ln w="25400" cap="flat" cmpd="sng">
            <a:solidFill>
              <a:srgbClr val="FFC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rebuchet MS"/>
              <a:ea typeface="Trebuchet MS"/>
              <a:cs typeface="Trebuchet MS"/>
              <a:sym typeface="Trebuchet MS"/>
            </a:endParaRPr>
          </a:p>
        </p:txBody>
      </p:sp>
      <p:sp>
        <p:nvSpPr>
          <p:cNvPr id="397" name="Google Shape;397;gab43a8d471_0_20"/>
          <p:cNvSpPr/>
          <p:nvPr/>
        </p:nvSpPr>
        <p:spPr>
          <a:xfrm>
            <a:off x="10667670" y="6568142"/>
            <a:ext cx="1548822"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Kayla Choothesa</a:t>
            </a:r>
            <a:endParaRPr sz="14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gab43a8d471_0_32"/>
          <p:cNvPicPr preferRelativeResize="0"/>
          <p:nvPr/>
        </p:nvPicPr>
        <p:blipFill rotWithShape="1">
          <a:blip r:embed="rId3">
            <a:alphaModFix/>
          </a:blip>
          <a:srcRect/>
          <a:stretch/>
        </p:blipFill>
        <p:spPr>
          <a:xfrm>
            <a:off x="7159639" y="2506496"/>
            <a:ext cx="4384661" cy="1241177"/>
          </a:xfrm>
          <a:prstGeom prst="rect">
            <a:avLst/>
          </a:prstGeom>
          <a:noFill/>
          <a:ln>
            <a:noFill/>
          </a:ln>
          <a:effectLst>
            <a:outerShdw blurRad="292100" dist="139700" dir="2700000" algn="tl" rotWithShape="0">
              <a:srgbClr val="333333">
                <a:alpha val="64705"/>
              </a:srgbClr>
            </a:outerShdw>
          </a:effectLst>
        </p:spPr>
      </p:pic>
      <p:sp>
        <p:nvSpPr>
          <p:cNvPr id="403" name="Google Shape;403;gab43a8d471_0_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Training Model – K Nearest Neighbor </a:t>
            </a:r>
            <a:endParaRPr/>
          </a:p>
        </p:txBody>
      </p:sp>
      <p:sp>
        <p:nvSpPr>
          <p:cNvPr id="404" name="Google Shape;404;gab43a8d471_0_32"/>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21</a:t>
            </a:fld>
            <a:endParaRPr/>
          </a:p>
        </p:txBody>
      </p:sp>
      <p:sp>
        <p:nvSpPr>
          <p:cNvPr id="405" name="Google Shape;405;gab43a8d471_0_32"/>
          <p:cNvSpPr txBox="1"/>
          <p:nvPr/>
        </p:nvSpPr>
        <p:spPr>
          <a:xfrm>
            <a:off x="7479111" y="4125663"/>
            <a:ext cx="2992505" cy="48519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3F3F3F"/>
                </a:solidFill>
                <a:latin typeface="Trebuchet MS"/>
                <a:ea typeface="Trebuchet MS"/>
                <a:cs typeface="Trebuchet MS"/>
                <a:sym typeface="Trebuchet MS"/>
              </a:rPr>
              <a:t>Finding the accuracy- 66.9%</a:t>
            </a:r>
            <a:endParaRPr sz="1600" b="1" i="0" u="none" strike="noStrike" cap="none">
              <a:solidFill>
                <a:srgbClr val="3F3F3F"/>
              </a:solidFill>
              <a:latin typeface="Trebuchet MS"/>
              <a:ea typeface="Trebuchet MS"/>
              <a:cs typeface="Trebuchet MS"/>
              <a:sym typeface="Trebuchet MS"/>
            </a:endParaRPr>
          </a:p>
        </p:txBody>
      </p:sp>
      <p:pic>
        <p:nvPicPr>
          <p:cNvPr id="406" name="Google Shape;406;gab43a8d471_0_32"/>
          <p:cNvPicPr preferRelativeResize="0"/>
          <p:nvPr/>
        </p:nvPicPr>
        <p:blipFill rotWithShape="1">
          <a:blip r:embed="rId4">
            <a:alphaModFix/>
          </a:blip>
          <a:srcRect/>
          <a:stretch/>
        </p:blipFill>
        <p:spPr>
          <a:xfrm>
            <a:off x="665515" y="2503298"/>
            <a:ext cx="6302370" cy="2488750"/>
          </a:xfrm>
          <a:prstGeom prst="rect">
            <a:avLst/>
          </a:prstGeom>
          <a:noFill/>
          <a:ln>
            <a:noFill/>
          </a:ln>
          <a:effectLst>
            <a:outerShdw blurRad="292100" dist="139700" dir="2700000" algn="tl" rotWithShape="0">
              <a:srgbClr val="333333">
                <a:alpha val="64705"/>
              </a:srgbClr>
            </a:outerShdw>
          </a:effectLst>
        </p:spPr>
      </p:pic>
      <p:sp>
        <p:nvSpPr>
          <p:cNvPr id="407" name="Google Shape;407;gab43a8d471_0_32"/>
          <p:cNvSpPr txBox="1"/>
          <p:nvPr/>
        </p:nvSpPr>
        <p:spPr>
          <a:xfrm>
            <a:off x="0" y="6362700"/>
            <a:ext cx="7707086" cy="30909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262626"/>
                </a:solidFill>
                <a:latin typeface="Trebuchet MS"/>
                <a:ea typeface="Trebuchet MS"/>
                <a:cs typeface="Trebuchet MS"/>
                <a:sym typeface="Trebuchet MS"/>
              </a:rPr>
              <a:t>http://stat-computing.org/dataexpo/2009/supplemental-data.html</a:t>
            </a:r>
            <a:endParaRPr sz="1100" b="0" i="0" u="none" strike="noStrike" cap="none">
              <a:solidFill>
                <a:srgbClr val="262626"/>
              </a:solidFill>
              <a:latin typeface="Trebuchet MS"/>
              <a:ea typeface="Trebuchet MS"/>
              <a:cs typeface="Trebuchet MS"/>
              <a:sym typeface="Trebuchet MS"/>
            </a:endParaRPr>
          </a:p>
        </p:txBody>
      </p:sp>
      <p:sp>
        <p:nvSpPr>
          <p:cNvPr id="408" name="Google Shape;408;gab43a8d471_0_32"/>
          <p:cNvSpPr/>
          <p:nvPr/>
        </p:nvSpPr>
        <p:spPr>
          <a:xfrm>
            <a:off x="7873340" y="3127085"/>
            <a:ext cx="1562781" cy="578946"/>
          </a:xfrm>
          <a:prstGeom prst="rect">
            <a:avLst/>
          </a:prstGeom>
          <a:noFill/>
          <a:ln w="25400" cap="flat" cmpd="sng">
            <a:solidFill>
              <a:srgbClr val="FFC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rebuchet MS"/>
              <a:ea typeface="Trebuchet MS"/>
              <a:cs typeface="Trebuchet MS"/>
              <a:sym typeface="Trebuchet MS"/>
            </a:endParaRPr>
          </a:p>
        </p:txBody>
      </p:sp>
      <p:sp>
        <p:nvSpPr>
          <p:cNvPr id="409" name="Google Shape;409;gab43a8d471_0_32"/>
          <p:cNvSpPr/>
          <p:nvPr/>
        </p:nvSpPr>
        <p:spPr>
          <a:xfrm>
            <a:off x="10667670" y="6568142"/>
            <a:ext cx="1548822"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Kayla Choothesa</a:t>
            </a:r>
            <a:endParaRPr sz="14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6"/>
          <p:cNvSpPr txBox="1">
            <a:spLocks noGrp="1"/>
          </p:cNvSpPr>
          <p:nvPr>
            <p:ph type="title"/>
          </p:nvPr>
        </p:nvSpPr>
        <p:spPr>
          <a:xfrm>
            <a:off x="647700" y="836764"/>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Training Model - Logistic Regression </a:t>
            </a:r>
            <a:endParaRPr/>
          </a:p>
        </p:txBody>
      </p:sp>
      <p:sp>
        <p:nvSpPr>
          <p:cNvPr id="415" name="Google Shape;415;p5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chemeClr val="lt1"/>
              </a:buClr>
              <a:buSzPts val="2400"/>
              <a:buNone/>
            </a:pPr>
            <a:endParaRPr/>
          </a:p>
        </p:txBody>
      </p:sp>
      <p:sp>
        <p:nvSpPr>
          <p:cNvPr id="416" name="Google Shape;416;p5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22</a:t>
            </a:fld>
            <a:endParaRPr/>
          </a:p>
        </p:txBody>
      </p:sp>
      <p:pic>
        <p:nvPicPr>
          <p:cNvPr id="417" name="Google Shape;417;p56"/>
          <p:cNvPicPr preferRelativeResize="0"/>
          <p:nvPr/>
        </p:nvPicPr>
        <p:blipFill rotWithShape="1">
          <a:blip r:embed="rId3">
            <a:alphaModFix/>
          </a:blip>
          <a:srcRect b="6125"/>
          <a:stretch/>
        </p:blipFill>
        <p:spPr>
          <a:xfrm>
            <a:off x="721098" y="2152404"/>
            <a:ext cx="7354883" cy="4226450"/>
          </a:xfrm>
          <a:prstGeom prst="rect">
            <a:avLst/>
          </a:prstGeom>
          <a:noFill/>
          <a:ln>
            <a:noFill/>
          </a:ln>
          <a:effectLst>
            <a:outerShdw blurRad="292100" dist="139700" dir="2700000" algn="tl" rotWithShape="0">
              <a:srgbClr val="333333">
                <a:alpha val="64705"/>
              </a:srgbClr>
            </a:outerShdw>
          </a:effectLst>
        </p:spPr>
      </p:pic>
      <p:sp>
        <p:nvSpPr>
          <p:cNvPr id="418" name="Google Shape;418;p56"/>
          <p:cNvSpPr/>
          <p:nvPr/>
        </p:nvSpPr>
        <p:spPr>
          <a:xfrm>
            <a:off x="10959172" y="6562580"/>
            <a:ext cx="1292341"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Jagruti Divse </a:t>
            </a:r>
            <a:endParaRPr/>
          </a:p>
        </p:txBody>
      </p:sp>
      <p:sp>
        <p:nvSpPr>
          <p:cNvPr id="419" name="Google Shape;419;p56"/>
          <p:cNvSpPr txBox="1"/>
          <p:nvPr/>
        </p:nvSpPr>
        <p:spPr>
          <a:xfrm>
            <a:off x="8273491" y="2596896"/>
            <a:ext cx="220284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3F3F3F"/>
                </a:solidFill>
                <a:latin typeface="Trebuchet MS"/>
                <a:ea typeface="Trebuchet MS"/>
                <a:cs typeface="Trebuchet MS"/>
                <a:sym typeface="Trebuchet MS"/>
              </a:rPr>
              <a:t>Reading Cleaned Data</a:t>
            </a:r>
            <a:endParaRPr/>
          </a:p>
        </p:txBody>
      </p:sp>
      <p:sp>
        <p:nvSpPr>
          <p:cNvPr id="420" name="Google Shape;420;p56"/>
          <p:cNvSpPr/>
          <p:nvPr/>
        </p:nvSpPr>
        <p:spPr>
          <a:xfrm>
            <a:off x="7271309" y="2655954"/>
            <a:ext cx="1002182" cy="153889"/>
          </a:xfrm>
          <a:prstGeom prst="rightArrow">
            <a:avLst>
              <a:gd name="adj1" fmla="val 50000"/>
              <a:gd name="adj2" fmla="val 50000"/>
            </a:avLst>
          </a:prstGeom>
          <a:solidFill>
            <a:schemeClr val="accent1"/>
          </a:solidFill>
          <a:ln w="25400"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680321" y="1596700"/>
            <a:ext cx="9613800" cy="1300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2000">
                <a:solidFill>
                  <a:srgbClr val="3F3F3F"/>
                </a:solidFill>
              </a:rPr>
              <a:t>Import and Data Preprocessing                                 </a:t>
            </a:r>
            <a:endParaRPr sz="2000">
              <a:solidFill>
                <a:srgbClr val="3F3F3F"/>
              </a:solidFill>
            </a:endParaRPr>
          </a:p>
        </p:txBody>
      </p:sp>
      <p:sp>
        <p:nvSpPr>
          <p:cNvPr id="426" name="Google Shape;426;p57"/>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400"/>
              <a:buNone/>
            </a:pPr>
            <a:r>
              <a:rPr lang="en-US"/>
              <a:t>ncjdn</a:t>
            </a:r>
            <a:endParaRPr/>
          </a:p>
        </p:txBody>
      </p:sp>
      <p:sp>
        <p:nvSpPr>
          <p:cNvPr id="427" name="Google Shape;427;p57"/>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3600"/>
              <a:buFont typeface="Arial"/>
              <a:buNone/>
            </a:pPr>
            <a:fld id="{00000000-1234-1234-1234-123412341234}" type="slidenum">
              <a:rPr lang="en-US"/>
              <a:t>23</a:t>
            </a:fld>
            <a:endParaRPr/>
          </a:p>
        </p:txBody>
      </p:sp>
      <p:pic>
        <p:nvPicPr>
          <p:cNvPr id="428" name="Google Shape;428;p57"/>
          <p:cNvPicPr preferRelativeResize="0"/>
          <p:nvPr/>
        </p:nvPicPr>
        <p:blipFill rotWithShape="1">
          <a:blip r:embed="rId3">
            <a:alphaModFix/>
          </a:blip>
          <a:srcRect/>
          <a:stretch/>
        </p:blipFill>
        <p:spPr>
          <a:xfrm>
            <a:off x="664010" y="2429510"/>
            <a:ext cx="7280297" cy="3656736"/>
          </a:xfrm>
          <a:prstGeom prst="rect">
            <a:avLst/>
          </a:prstGeom>
          <a:noFill/>
          <a:ln>
            <a:noFill/>
          </a:ln>
          <a:effectLst>
            <a:outerShdw blurRad="292100" dist="139700" dir="2700000" algn="tl" rotWithShape="0">
              <a:srgbClr val="333333">
                <a:alpha val="64705"/>
              </a:srgbClr>
            </a:outerShdw>
          </a:effectLst>
        </p:spPr>
      </p:pic>
      <p:sp>
        <p:nvSpPr>
          <p:cNvPr id="429" name="Google Shape;429;p57"/>
          <p:cNvSpPr/>
          <p:nvPr/>
        </p:nvSpPr>
        <p:spPr>
          <a:xfrm>
            <a:off x="10959172" y="6562580"/>
            <a:ext cx="1292341"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Jagruti Divse </a:t>
            </a:r>
            <a:endParaRPr/>
          </a:p>
        </p:txBody>
      </p:sp>
      <p:sp>
        <p:nvSpPr>
          <p:cNvPr id="430" name="Google Shape;430;p57"/>
          <p:cNvSpPr txBox="1"/>
          <p:nvPr/>
        </p:nvSpPr>
        <p:spPr>
          <a:xfrm>
            <a:off x="647700" y="836764"/>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Trebuchet MS"/>
              <a:buNone/>
            </a:pPr>
            <a:r>
              <a:rPr lang="en-US" sz="3600" b="0" i="0" u="none" strike="noStrike" cap="none">
                <a:solidFill>
                  <a:schemeClr val="lt1"/>
                </a:solidFill>
                <a:latin typeface="Trebuchet MS"/>
                <a:ea typeface="Trebuchet MS"/>
                <a:cs typeface="Trebuchet MS"/>
                <a:sym typeface="Trebuchet MS"/>
              </a:rPr>
              <a:t>Training Model - Logistic Regression </a:t>
            </a:r>
            <a:endParaRPr sz="3600" b="0" i="0" u="none" strike="noStrike" cap="none">
              <a:solidFill>
                <a:schemeClr val="lt1"/>
              </a:solidFill>
              <a:latin typeface="Trebuchet MS"/>
              <a:ea typeface="Trebuchet MS"/>
              <a:cs typeface="Trebuchet MS"/>
              <a:sym typeface="Trebuchet MS"/>
            </a:endParaRPr>
          </a:p>
        </p:txBody>
      </p:sp>
      <p:sp>
        <p:nvSpPr>
          <p:cNvPr id="431" name="Google Shape;431;p57"/>
          <p:cNvSpPr/>
          <p:nvPr/>
        </p:nvSpPr>
        <p:spPr>
          <a:xfrm>
            <a:off x="6971386" y="4842662"/>
            <a:ext cx="1338681" cy="190196"/>
          </a:xfrm>
          <a:prstGeom prst="rightArrow">
            <a:avLst>
              <a:gd name="adj1" fmla="val 50000"/>
              <a:gd name="adj2" fmla="val 50000"/>
            </a:avLst>
          </a:prstGeom>
          <a:solidFill>
            <a:schemeClr val="accent1"/>
          </a:solidFill>
          <a:ln w="25400"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2" name="Google Shape;432;p57"/>
          <p:cNvSpPr txBox="1"/>
          <p:nvPr/>
        </p:nvSpPr>
        <p:spPr>
          <a:xfrm>
            <a:off x="8551470" y="4747220"/>
            <a:ext cx="206341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3F3F3F"/>
                </a:solidFill>
                <a:latin typeface="Trebuchet MS"/>
                <a:ea typeface="Trebuchet MS"/>
                <a:cs typeface="Trebuchet MS"/>
                <a:sym typeface="Trebuchet MS"/>
              </a:rPr>
              <a:t>Creating Pipeline and </a:t>
            </a:r>
            <a:endParaRPr/>
          </a:p>
          <a:p>
            <a:pPr marL="0" marR="0" lvl="0" indent="0" algn="l" rtl="0">
              <a:lnSpc>
                <a:spcPct val="100000"/>
              </a:lnSpc>
              <a:spcBef>
                <a:spcPts val="0"/>
              </a:spcBef>
              <a:spcAft>
                <a:spcPts val="0"/>
              </a:spcAft>
              <a:buNone/>
            </a:pPr>
            <a:r>
              <a:rPr lang="en-US" sz="1600" b="0" i="0" u="none" strike="noStrike" cap="none">
                <a:solidFill>
                  <a:srgbClr val="3F3F3F"/>
                </a:solidFill>
                <a:latin typeface="Trebuchet MS"/>
                <a:ea typeface="Trebuchet MS"/>
                <a:cs typeface="Trebuchet MS"/>
                <a:sym typeface="Trebuchet MS"/>
              </a:rPr>
              <a:t>Transformer Objects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8"/>
          <p:cNvSpPr txBox="1">
            <a:spLocks noGrp="1"/>
          </p:cNvSpPr>
          <p:nvPr>
            <p:ph type="title"/>
          </p:nvPr>
        </p:nvSpPr>
        <p:spPr>
          <a:xfrm>
            <a:off x="655607" y="2021658"/>
            <a:ext cx="6869658" cy="40327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2000">
                <a:solidFill>
                  <a:srgbClr val="3F3F3F"/>
                </a:solidFill>
              </a:rPr>
              <a:t>Data Preprocessing</a:t>
            </a:r>
            <a:endParaRPr sz="2000">
              <a:solidFill>
                <a:srgbClr val="3F3F3F"/>
              </a:solidFill>
            </a:endParaRPr>
          </a:p>
        </p:txBody>
      </p:sp>
      <p:sp>
        <p:nvSpPr>
          <p:cNvPr id="438" name="Google Shape;438;p58"/>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400"/>
              <a:buNone/>
            </a:pPr>
            <a:r>
              <a:rPr lang="en-US"/>
              <a:t>fjijdkdjdhskjhckha</a:t>
            </a:r>
            <a:endParaRPr/>
          </a:p>
        </p:txBody>
      </p:sp>
      <p:sp>
        <p:nvSpPr>
          <p:cNvPr id="439" name="Google Shape;439;p58"/>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3600"/>
              <a:buFont typeface="Arial"/>
              <a:buNone/>
            </a:pPr>
            <a:fld id="{00000000-1234-1234-1234-123412341234}" type="slidenum">
              <a:rPr lang="en-US"/>
              <a:t>24</a:t>
            </a:fld>
            <a:endParaRPr/>
          </a:p>
        </p:txBody>
      </p:sp>
      <p:pic>
        <p:nvPicPr>
          <p:cNvPr id="440" name="Google Shape;440;p58"/>
          <p:cNvPicPr preferRelativeResize="0"/>
          <p:nvPr/>
        </p:nvPicPr>
        <p:blipFill rotWithShape="1">
          <a:blip r:embed="rId3">
            <a:alphaModFix/>
          </a:blip>
          <a:srcRect/>
          <a:stretch/>
        </p:blipFill>
        <p:spPr>
          <a:xfrm>
            <a:off x="680322" y="2604211"/>
            <a:ext cx="7051844" cy="3648846"/>
          </a:xfrm>
          <a:prstGeom prst="rect">
            <a:avLst/>
          </a:prstGeom>
          <a:noFill/>
          <a:ln>
            <a:noFill/>
          </a:ln>
          <a:effectLst>
            <a:outerShdw blurRad="292100" dist="139700" dir="2700000" algn="tl" rotWithShape="0">
              <a:srgbClr val="333333">
                <a:alpha val="64705"/>
              </a:srgbClr>
            </a:outerShdw>
          </a:effectLst>
        </p:spPr>
      </p:pic>
      <p:sp>
        <p:nvSpPr>
          <p:cNvPr id="441" name="Google Shape;441;p58"/>
          <p:cNvSpPr txBox="1"/>
          <p:nvPr/>
        </p:nvSpPr>
        <p:spPr>
          <a:xfrm>
            <a:off x="647700" y="836764"/>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Trebuchet MS"/>
              <a:buNone/>
            </a:pPr>
            <a:r>
              <a:rPr lang="en-US" sz="3600" b="0" i="0" u="none" strike="noStrike" cap="none">
                <a:solidFill>
                  <a:schemeClr val="lt1"/>
                </a:solidFill>
                <a:latin typeface="Trebuchet MS"/>
                <a:ea typeface="Trebuchet MS"/>
                <a:cs typeface="Trebuchet MS"/>
                <a:sym typeface="Trebuchet MS"/>
              </a:rPr>
              <a:t>Training Model - Logistic Regression </a:t>
            </a:r>
            <a:endParaRPr sz="3600" b="0" i="0" u="none" strike="noStrike" cap="none">
              <a:solidFill>
                <a:schemeClr val="lt1"/>
              </a:solidFill>
              <a:latin typeface="Trebuchet MS"/>
              <a:ea typeface="Trebuchet MS"/>
              <a:cs typeface="Trebuchet MS"/>
              <a:sym typeface="Trebuchet MS"/>
            </a:endParaRPr>
          </a:p>
        </p:txBody>
      </p:sp>
      <p:sp>
        <p:nvSpPr>
          <p:cNvPr id="442" name="Google Shape;442;p58"/>
          <p:cNvSpPr/>
          <p:nvPr/>
        </p:nvSpPr>
        <p:spPr>
          <a:xfrm>
            <a:off x="10959172" y="6562580"/>
            <a:ext cx="1292341"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Jagruti Divse </a:t>
            </a:r>
            <a:endParaRPr/>
          </a:p>
        </p:txBody>
      </p:sp>
      <p:sp>
        <p:nvSpPr>
          <p:cNvPr id="443" name="Google Shape;443;p58"/>
          <p:cNvSpPr/>
          <p:nvPr/>
        </p:nvSpPr>
        <p:spPr>
          <a:xfrm>
            <a:off x="7483450" y="3174797"/>
            <a:ext cx="1089964" cy="241401"/>
          </a:xfrm>
          <a:prstGeom prst="rightArrow">
            <a:avLst>
              <a:gd name="adj1" fmla="val 50000"/>
              <a:gd name="adj2" fmla="val 50000"/>
            </a:avLst>
          </a:prstGeom>
          <a:solidFill>
            <a:schemeClr val="accent1"/>
          </a:solidFill>
          <a:ln w="25400"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4" name="Google Shape;444;p58"/>
          <p:cNvSpPr txBox="1"/>
          <p:nvPr/>
        </p:nvSpPr>
        <p:spPr>
          <a:xfrm>
            <a:off x="8778241" y="2969971"/>
            <a:ext cx="225868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3F3F3F"/>
                </a:solidFill>
                <a:latin typeface="Trebuchet MS"/>
                <a:ea typeface="Trebuchet MS"/>
                <a:cs typeface="Trebuchet MS"/>
                <a:sym typeface="Trebuchet MS"/>
              </a:rPr>
              <a:t>Hashing String features </a:t>
            </a:r>
            <a:endParaRPr/>
          </a:p>
          <a:p>
            <a:pPr marL="0" marR="0" lvl="0" indent="0" algn="l" rtl="0">
              <a:lnSpc>
                <a:spcPct val="100000"/>
              </a:lnSpc>
              <a:spcBef>
                <a:spcPts val="0"/>
              </a:spcBef>
              <a:spcAft>
                <a:spcPts val="0"/>
              </a:spcAft>
              <a:buNone/>
            </a:pPr>
            <a:r>
              <a:rPr lang="en-US" sz="1600" b="0" i="0" u="none" strike="noStrike" cap="none">
                <a:solidFill>
                  <a:srgbClr val="3F3F3F"/>
                </a:solidFill>
                <a:latin typeface="Trebuchet MS"/>
                <a:ea typeface="Trebuchet MS"/>
                <a:cs typeface="Trebuchet MS"/>
                <a:sym typeface="Trebuchet MS"/>
              </a:rPr>
              <a:t>To Numeric values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9"/>
          <p:cNvSpPr txBox="1">
            <a:spLocks noGrp="1"/>
          </p:cNvSpPr>
          <p:nvPr>
            <p:ph type="title"/>
          </p:nvPr>
        </p:nvSpPr>
        <p:spPr>
          <a:xfrm>
            <a:off x="680321" y="1622937"/>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2000">
                <a:solidFill>
                  <a:srgbClr val="3F3F3F"/>
                </a:solidFill>
              </a:rPr>
              <a:t>Train Test Split of Dataset</a:t>
            </a:r>
            <a:endParaRPr sz="2000">
              <a:solidFill>
                <a:srgbClr val="3F3F3F"/>
              </a:solidFill>
            </a:endParaRPr>
          </a:p>
        </p:txBody>
      </p:sp>
      <p:sp>
        <p:nvSpPr>
          <p:cNvPr id="450" name="Google Shape;450;p59"/>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400"/>
              <a:buNone/>
            </a:pPr>
            <a:endParaRPr/>
          </a:p>
        </p:txBody>
      </p:sp>
      <p:sp>
        <p:nvSpPr>
          <p:cNvPr id="451" name="Google Shape;451;p59"/>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3600"/>
              <a:buFont typeface="Arial"/>
              <a:buNone/>
            </a:pPr>
            <a:fld id="{00000000-1234-1234-1234-123412341234}" type="slidenum">
              <a:rPr lang="en-US"/>
              <a:t>25</a:t>
            </a:fld>
            <a:endParaRPr/>
          </a:p>
        </p:txBody>
      </p:sp>
      <p:pic>
        <p:nvPicPr>
          <p:cNvPr id="452" name="Google Shape;452;p59"/>
          <p:cNvPicPr preferRelativeResize="0"/>
          <p:nvPr/>
        </p:nvPicPr>
        <p:blipFill rotWithShape="1">
          <a:blip r:embed="rId3">
            <a:alphaModFix/>
          </a:blip>
          <a:srcRect/>
          <a:stretch/>
        </p:blipFill>
        <p:spPr>
          <a:xfrm>
            <a:off x="647700" y="2509114"/>
            <a:ext cx="7368080" cy="3454090"/>
          </a:xfrm>
          <a:prstGeom prst="rect">
            <a:avLst/>
          </a:prstGeom>
          <a:noFill/>
          <a:ln>
            <a:noFill/>
          </a:ln>
          <a:effectLst>
            <a:outerShdw blurRad="292100" dist="139700" dir="2700000" algn="tl" rotWithShape="0">
              <a:srgbClr val="333333">
                <a:alpha val="64705"/>
              </a:srgbClr>
            </a:outerShdw>
          </a:effectLst>
        </p:spPr>
      </p:pic>
      <p:sp>
        <p:nvSpPr>
          <p:cNvPr id="453" name="Google Shape;453;p59"/>
          <p:cNvSpPr/>
          <p:nvPr/>
        </p:nvSpPr>
        <p:spPr>
          <a:xfrm>
            <a:off x="10959172" y="6562580"/>
            <a:ext cx="1292341"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Jagruti Divse </a:t>
            </a:r>
            <a:endParaRPr/>
          </a:p>
        </p:txBody>
      </p:sp>
      <p:sp>
        <p:nvSpPr>
          <p:cNvPr id="454" name="Google Shape;454;p59"/>
          <p:cNvSpPr txBox="1"/>
          <p:nvPr/>
        </p:nvSpPr>
        <p:spPr>
          <a:xfrm>
            <a:off x="647700" y="836764"/>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Trebuchet MS"/>
              <a:buNone/>
            </a:pPr>
            <a:r>
              <a:rPr lang="en-US" sz="3600" b="0" i="0" u="none" strike="noStrike" cap="none">
                <a:solidFill>
                  <a:schemeClr val="lt1"/>
                </a:solidFill>
                <a:latin typeface="Trebuchet MS"/>
                <a:ea typeface="Trebuchet MS"/>
                <a:cs typeface="Trebuchet MS"/>
                <a:sym typeface="Trebuchet MS"/>
              </a:rPr>
              <a:t>Training Model - Logistic Regression </a:t>
            </a:r>
            <a:endParaRPr sz="3600" b="0" i="0" u="none" strike="noStrike" cap="none">
              <a:solidFill>
                <a:schemeClr val="lt1"/>
              </a:solidFill>
              <a:latin typeface="Trebuchet MS"/>
              <a:ea typeface="Trebuchet MS"/>
              <a:cs typeface="Trebuchet MS"/>
              <a:sym typeface="Trebuchet MS"/>
            </a:endParaRPr>
          </a:p>
        </p:txBody>
      </p:sp>
      <p:sp>
        <p:nvSpPr>
          <p:cNvPr id="455" name="Google Shape;455;p59"/>
          <p:cNvSpPr txBox="1"/>
          <p:nvPr/>
        </p:nvSpPr>
        <p:spPr>
          <a:xfrm>
            <a:off x="8149134" y="3143801"/>
            <a:ext cx="2187244"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3F3F3F"/>
                </a:solidFill>
                <a:latin typeface="Trebuchet MS"/>
                <a:ea typeface="Trebuchet MS"/>
                <a:cs typeface="Trebuchet MS"/>
                <a:sym typeface="Trebuchet MS"/>
              </a:rPr>
              <a:t>Splitting the data</a:t>
            </a:r>
            <a:endParaRPr/>
          </a:p>
          <a:p>
            <a:pPr marL="0" marR="0" lvl="0" indent="0" algn="l" rtl="0">
              <a:lnSpc>
                <a:spcPct val="100000"/>
              </a:lnSpc>
              <a:spcBef>
                <a:spcPts val="0"/>
              </a:spcBef>
              <a:spcAft>
                <a:spcPts val="0"/>
              </a:spcAft>
              <a:buNone/>
            </a:pPr>
            <a:r>
              <a:rPr lang="en-US" sz="1600" b="0" i="0" u="none" strike="noStrike" cap="none">
                <a:solidFill>
                  <a:srgbClr val="3F3F3F"/>
                </a:solidFill>
                <a:latin typeface="Trebuchet MS"/>
                <a:ea typeface="Trebuchet MS"/>
                <a:cs typeface="Trebuchet MS"/>
                <a:sym typeface="Trebuchet MS"/>
              </a:rPr>
              <a:t>Into training and testing part.</a:t>
            </a:r>
            <a:endParaRPr/>
          </a:p>
          <a:p>
            <a:pPr marL="0" marR="0" lvl="0" indent="0" algn="l" rtl="0">
              <a:lnSpc>
                <a:spcPct val="100000"/>
              </a:lnSpc>
              <a:spcBef>
                <a:spcPts val="0"/>
              </a:spcBef>
              <a:spcAft>
                <a:spcPts val="0"/>
              </a:spcAft>
              <a:buNone/>
            </a:pPr>
            <a:endParaRPr sz="16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6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600" b="0" i="0" u="none" strike="noStrike" cap="none">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None/>
            </a:pPr>
            <a:r>
              <a:rPr lang="en-US" sz="1600" b="0" i="0" u="none" strike="noStrike" cap="none">
                <a:solidFill>
                  <a:srgbClr val="3F3F3F"/>
                </a:solidFill>
                <a:latin typeface="Trebuchet MS"/>
                <a:ea typeface="Trebuchet MS"/>
                <a:cs typeface="Trebuchet MS"/>
                <a:sym typeface="Trebuchet MS"/>
              </a:rPr>
              <a:t>Test size: 33%</a:t>
            </a:r>
            <a:endParaRPr/>
          </a:p>
        </p:txBody>
      </p:sp>
      <p:sp>
        <p:nvSpPr>
          <p:cNvPr id="456" name="Google Shape;456;p59"/>
          <p:cNvSpPr/>
          <p:nvPr/>
        </p:nvSpPr>
        <p:spPr>
          <a:xfrm>
            <a:off x="7293254" y="3511296"/>
            <a:ext cx="855880" cy="138989"/>
          </a:xfrm>
          <a:prstGeom prst="rightArrow">
            <a:avLst>
              <a:gd name="adj1" fmla="val 50000"/>
              <a:gd name="adj2" fmla="val 50000"/>
            </a:avLst>
          </a:prstGeom>
          <a:solidFill>
            <a:schemeClr val="accent1"/>
          </a:solidFill>
          <a:ln w="25400"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0"/>
          <p:cNvSpPr txBox="1">
            <a:spLocks noGrp="1"/>
          </p:cNvSpPr>
          <p:nvPr>
            <p:ph type="title"/>
          </p:nvPr>
        </p:nvSpPr>
        <p:spPr>
          <a:xfrm>
            <a:off x="759469" y="1920787"/>
            <a:ext cx="7573993" cy="49284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2000">
                <a:solidFill>
                  <a:srgbClr val="3F3F3F"/>
                </a:solidFill>
              </a:rPr>
              <a:t>Using K-fold CV technique </a:t>
            </a:r>
            <a:endParaRPr sz="2000">
              <a:solidFill>
                <a:srgbClr val="3F3F3F"/>
              </a:solidFill>
            </a:endParaRPr>
          </a:p>
        </p:txBody>
      </p:sp>
      <p:sp>
        <p:nvSpPr>
          <p:cNvPr id="462" name="Google Shape;462;p60"/>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400"/>
              <a:buNone/>
            </a:pPr>
            <a:endParaRPr/>
          </a:p>
        </p:txBody>
      </p:sp>
      <p:sp>
        <p:nvSpPr>
          <p:cNvPr id="463" name="Google Shape;463;p60"/>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3600"/>
              <a:buFont typeface="Arial"/>
              <a:buNone/>
            </a:pPr>
            <a:fld id="{00000000-1234-1234-1234-123412341234}" type="slidenum">
              <a:rPr lang="en-US"/>
              <a:t>26</a:t>
            </a:fld>
            <a:endParaRPr/>
          </a:p>
        </p:txBody>
      </p:sp>
      <p:pic>
        <p:nvPicPr>
          <p:cNvPr id="464" name="Google Shape;464;p60"/>
          <p:cNvPicPr preferRelativeResize="0"/>
          <p:nvPr/>
        </p:nvPicPr>
        <p:blipFill rotWithShape="1">
          <a:blip r:embed="rId3">
            <a:alphaModFix/>
          </a:blip>
          <a:srcRect l="-1280" r="1278"/>
          <a:stretch/>
        </p:blipFill>
        <p:spPr>
          <a:xfrm>
            <a:off x="701919" y="2371555"/>
            <a:ext cx="6942465" cy="3991146"/>
          </a:xfrm>
          <a:prstGeom prst="rect">
            <a:avLst/>
          </a:prstGeom>
          <a:noFill/>
          <a:ln>
            <a:noFill/>
          </a:ln>
        </p:spPr>
      </p:pic>
      <p:sp>
        <p:nvSpPr>
          <p:cNvPr id="465" name="Google Shape;465;p60"/>
          <p:cNvSpPr/>
          <p:nvPr/>
        </p:nvSpPr>
        <p:spPr>
          <a:xfrm>
            <a:off x="10959172" y="6562580"/>
            <a:ext cx="1292341"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Jagruti Divse </a:t>
            </a:r>
            <a:endParaRPr/>
          </a:p>
        </p:txBody>
      </p:sp>
      <p:sp>
        <p:nvSpPr>
          <p:cNvPr id="466" name="Google Shape;466;p60"/>
          <p:cNvSpPr txBox="1"/>
          <p:nvPr/>
        </p:nvSpPr>
        <p:spPr>
          <a:xfrm>
            <a:off x="647700" y="836764"/>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Trebuchet MS"/>
              <a:buNone/>
            </a:pPr>
            <a:r>
              <a:rPr lang="en-US" sz="3600" b="0" i="0" u="none" strike="noStrike" cap="none">
                <a:solidFill>
                  <a:schemeClr val="lt1"/>
                </a:solidFill>
                <a:latin typeface="Trebuchet MS"/>
                <a:ea typeface="Trebuchet MS"/>
                <a:cs typeface="Trebuchet MS"/>
                <a:sym typeface="Trebuchet MS"/>
              </a:rPr>
              <a:t>Training Model - Logistic Regression </a:t>
            </a:r>
            <a:endParaRPr sz="3600" b="0" i="0" u="none" strike="noStrike" cap="none">
              <a:solidFill>
                <a:schemeClr val="lt1"/>
              </a:solidFill>
              <a:latin typeface="Trebuchet MS"/>
              <a:ea typeface="Trebuchet MS"/>
              <a:cs typeface="Trebuchet MS"/>
              <a:sym typeface="Trebuchet MS"/>
            </a:endParaRPr>
          </a:p>
        </p:txBody>
      </p:sp>
      <p:sp>
        <p:nvSpPr>
          <p:cNvPr id="467" name="Google Shape;467;p60"/>
          <p:cNvSpPr txBox="1"/>
          <p:nvPr/>
        </p:nvSpPr>
        <p:spPr>
          <a:xfrm>
            <a:off x="8105241" y="3247948"/>
            <a:ext cx="247253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3F3F3F"/>
                </a:solidFill>
                <a:latin typeface="Trebuchet MS"/>
                <a:ea typeface="Trebuchet MS"/>
                <a:cs typeface="Trebuchet MS"/>
                <a:sym typeface="Trebuchet MS"/>
              </a:rPr>
              <a:t>Using K fold cross validation</a:t>
            </a:r>
            <a:endParaRPr/>
          </a:p>
          <a:p>
            <a:pPr marL="0" marR="0" lvl="0" indent="0" algn="l" rtl="0">
              <a:lnSpc>
                <a:spcPct val="100000"/>
              </a:lnSpc>
              <a:spcBef>
                <a:spcPts val="0"/>
              </a:spcBef>
              <a:spcAft>
                <a:spcPts val="0"/>
              </a:spcAft>
              <a:buNone/>
            </a:pPr>
            <a:r>
              <a:rPr lang="en-US" sz="1600" b="0" i="0" u="none" strike="noStrike" cap="none">
                <a:solidFill>
                  <a:srgbClr val="3F3F3F"/>
                </a:solidFill>
                <a:latin typeface="Trebuchet MS"/>
                <a:ea typeface="Trebuchet MS"/>
                <a:cs typeface="Trebuchet MS"/>
                <a:sym typeface="Trebuchet MS"/>
              </a:rPr>
              <a:t>To select the best model.</a:t>
            </a:r>
            <a:endParaRPr/>
          </a:p>
        </p:txBody>
      </p:sp>
      <p:sp>
        <p:nvSpPr>
          <p:cNvPr id="468" name="Google Shape;468;p60"/>
          <p:cNvSpPr/>
          <p:nvPr/>
        </p:nvSpPr>
        <p:spPr>
          <a:xfrm>
            <a:off x="7176211" y="3509559"/>
            <a:ext cx="833933" cy="169987"/>
          </a:xfrm>
          <a:prstGeom prst="rightArrow">
            <a:avLst>
              <a:gd name="adj1" fmla="val 50000"/>
              <a:gd name="adj2" fmla="val 50000"/>
            </a:avLst>
          </a:prstGeom>
          <a:solidFill>
            <a:schemeClr val="accent1"/>
          </a:solidFill>
          <a:ln w="25400" cap="flat"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1"/>
          <p:cNvSpPr txBox="1">
            <a:spLocks noGrp="1"/>
          </p:cNvSpPr>
          <p:nvPr>
            <p:ph type="title"/>
          </p:nvPr>
        </p:nvSpPr>
        <p:spPr>
          <a:xfrm>
            <a:off x="680321" y="1638877"/>
            <a:ext cx="101001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2000">
                <a:solidFill>
                  <a:srgbClr val="3F3F3F"/>
                </a:solidFill>
              </a:rPr>
              <a:t>Accuracy using Logistic Regression Model                                </a:t>
            </a:r>
            <a:endParaRPr sz="2000">
              <a:solidFill>
                <a:srgbClr val="3F3F3F"/>
              </a:solidFill>
            </a:endParaRPr>
          </a:p>
        </p:txBody>
      </p:sp>
      <p:sp>
        <p:nvSpPr>
          <p:cNvPr id="474" name="Google Shape;474;p61"/>
          <p:cNvSpPr txBox="1">
            <a:spLocks noGrp="1"/>
          </p:cNvSpPr>
          <p:nvPr>
            <p:ph type="body" idx="1"/>
          </p:nvPr>
        </p:nvSpPr>
        <p:spPr>
          <a:xfrm>
            <a:off x="680321" y="2889503"/>
            <a:ext cx="9613800" cy="304676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400"/>
              <a:buNone/>
            </a:pPr>
            <a:r>
              <a:rPr lang="en-US"/>
              <a:t>f</a:t>
            </a:r>
            <a:endParaRPr/>
          </a:p>
        </p:txBody>
      </p:sp>
      <p:sp>
        <p:nvSpPr>
          <p:cNvPr id="475" name="Google Shape;475;p61"/>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3600"/>
              <a:buFont typeface="Arial"/>
              <a:buNone/>
            </a:pPr>
            <a:fld id="{00000000-1234-1234-1234-123412341234}" type="slidenum">
              <a:rPr lang="en-US"/>
              <a:t>27</a:t>
            </a:fld>
            <a:endParaRPr/>
          </a:p>
        </p:txBody>
      </p:sp>
      <p:pic>
        <p:nvPicPr>
          <p:cNvPr id="476" name="Google Shape;476;p61"/>
          <p:cNvPicPr preferRelativeResize="0"/>
          <p:nvPr/>
        </p:nvPicPr>
        <p:blipFill rotWithShape="1">
          <a:blip r:embed="rId3">
            <a:alphaModFix/>
          </a:blip>
          <a:srcRect/>
          <a:stretch/>
        </p:blipFill>
        <p:spPr>
          <a:xfrm>
            <a:off x="680321" y="2440989"/>
            <a:ext cx="8236908" cy="4177640"/>
          </a:xfrm>
          <a:prstGeom prst="rect">
            <a:avLst/>
          </a:prstGeom>
          <a:noFill/>
          <a:ln>
            <a:noFill/>
          </a:ln>
          <a:effectLst>
            <a:outerShdw blurRad="292100" dist="139700" dir="2700000" algn="tl" rotWithShape="0">
              <a:srgbClr val="333333">
                <a:alpha val="64705"/>
              </a:srgbClr>
            </a:outerShdw>
          </a:effectLst>
        </p:spPr>
      </p:pic>
      <p:sp>
        <p:nvSpPr>
          <p:cNvPr id="477" name="Google Shape;477;p61"/>
          <p:cNvSpPr/>
          <p:nvPr/>
        </p:nvSpPr>
        <p:spPr>
          <a:xfrm>
            <a:off x="1031227" y="6254170"/>
            <a:ext cx="961901" cy="344775"/>
          </a:xfrm>
          <a:prstGeom prst="wedgeEllipseCallout">
            <a:avLst>
              <a:gd name="adj1" fmla="val -20833"/>
              <a:gd name="adj2" fmla="val 62500"/>
            </a:avLst>
          </a:prstGeom>
          <a:no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Trebuchet MS"/>
              <a:ea typeface="Trebuchet MS"/>
              <a:cs typeface="Trebuchet MS"/>
              <a:sym typeface="Trebuchet MS"/>
            </a:endParaRPr>
          </a:p>
        </p:txBody>
      </p:sp>
      <p:sp>
        <p:nvSpPr>
          <p:cNvPr id="478" name="Google Shape;478;p61"/>
          <p:cNvSpPr/>
          <p:nvPr/>
        </p:nvSpPr>
        <p:spPr>
          <a:xfrm>
            <a:off x="10959172" y="6562580"/>
            <a:ext cx="1292341"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Jagruti Divse </a:t>
            </a:r>
            <a:endParaRPr/>
          </a:p>
        </p:txBody>
      </p:sp>
      <p:sp>
        <p:nvSpPr>
          <p:cNvPr id="479" name="Google Shape;479;p61"/>
          <p:cNvSpPr txBox="1"/>
          <p:nvPr/>
        </p:nvSpPr>
        <p:spPr>
          <a:xfrm>
            <a:off x="647700" y="836764"/>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Trebuchet MS"/>
              <a:buNone/>
            </a:pPr>
            <a:r>
              <a:rPr lang="en-US" sz="3600" b="0" i="0" u="none" strike="noStrike" cap="none">
                <a:solidFill>
                  <a:schemeClr val="lt1"/>
                </a:solidFill>
                <a:latin typeface="Trebuchet MS"/>
                <a:ea typeface="Trebuchet MS"/>
                <a:cs typeface="Trebuchet MS"/>
                <a:sym typeface="Trebuchet MS"/>
              </a:rPr>
              <a:t>Training Model - Logistic Regression </a:t>
            </a:r>
            <a:endParaRPr sz="3600" b="0" i="0" u="none" strike="noStrike" cap="none">
              <a:solidFill>
                <a:schemeClr val="lt1"/>
              </a:solidFill>
              <a:latin typeface="Trebuchet MS"/>
              <a:ea typeface="Trebuchet MS"/>
              <a:cs typeface="Trebuchet MS"/>
              <a:sym typeface="Trebuchet MS"/>
            </a:endParaRPr>
          </a:p>
        </p:txBody>
      </p:sp>
      <p:sp>
        <p:nvSpPr>
          <p:cNvPr id="480" name="Google Shape;480;p61"/>
          <p:cNvSpPr txBox="1"/>
          <p:nvPr/>
        </p:nvSpPr>
        <p:spPr>
          <a:xfrm>
            <a:off x="9136686" y="3313786"/>
            <a:ext cx="24403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3F3F3F"/>
                </a:solidFill>
                <a:latin typeface="Trebuchet MS"/>
                <a:ea typeface="Trebuchet MS"/>
                <a:cs typeface="Trebuchet MS"/>
                <a:sym typeface="Trebuchet MS"/>
              </a:rPr>
              <a:t>Finding the Accuracy: 59.13%</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8"/>
          <p:cNvSpPr txBox="1">
            <a:spLocks noGrp="1"/>
          </p:cNvSpPr>
          <p:nvPr>
            <p:ph type="title"/>
          </p:nvPr>
        </p:nvSpPr>
        <p:spPr>
          <a:xfrm>
            <a:off x="680321" y="812008"/>
            <a:ext cx="101061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a:t>Training Model – Support Vector Machine	</a:t>
            </a:r>
            <a:endParaRPr/>
          </a:p>
        </p:txBody>
      </p:sp>
      <p:sp>
        <p:nvSpPr>
          <p:cNvPr id="486" name="Google Shape;486;p1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SzPts val="2400"/>
              <a:buNone/>
            </a:pPr>
            <a:r>
              <a:rPr lang="en-US"/>
              <a:t>Data Extraction</a:t>
            </a:r>
            <a:endParaRPr/>
          </a:p>
        </p:txBody>
      </p:sp>
      <p:pic>
        <p:nvPicPr>
          <p:cNvPr id="487" name="Google Shape;487;p18" descr="Table&#10;&#10;Description automatically generated"/>
          <p:cNvPicPr preferRelativeResize="0"/>
          <p:nvPr/>
        </p:nvPicPr>
        <p:blipFill rotWithShape="1">
          <a:blip r:embed="rId3">
            <a:alphaModFix/>
          </a:blip>
          <a:srcRect r="28429" b="-1"/>
          <a:stretch/>
        </p:blipFill>
        <p:spPr>
          <a:xfrm>
            <a:off x="647700" y="2336873"/>
            <a:ext cx="10863979" cy="3767900"/>
          </a:xfrm>
          <a:prstGeom prst="rect">
            <a:avLst/>
          </a:prstGeom>
          <a:noFill/>
          <a:ln>
            <a:noFill/>
          </a:ln>
          <a:effectLst>
            <a:outerShdw blurRad="292100" dist="139700" dir="2700000" algn="tl" rotWithShape="0">
              <a:srgbClr val="333333">
                <a:alpha val="64705"/>
              </a:srgbClr>
            </a:outerShdw>
          </a:effectLst>
        </p:spPr>
      </p:pic>
      <p:sp>
        <p:nvSpPr>
          <p:cNvPr id="488" name="Google Shape;488;p1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28</a:t>
            </a:fld>
            <a:endParaRPr/>
          </a:p>
        </p:txBody>
      </p:sp>
      <p:sp>
        <p:nvSpPr>
          <p:cNvPr id="489" name="Google Shape;489;p18"/>
          <p:cNvSpPr/>
          <p:nvPr/>
        </p:nvSpPr>
        <p:spPr>
          <a:xfrm>
            <a:off x="10016404" y="6550223"/>
            <a:ext cx="2175596"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Akshay Dattatray Jadhav</a:t>
            </a:r>
            <a:endParaRPr/>
          </a:p>
        </p:txBody>
      </p:sp>
      <p:sp>
        <p:nvSpPr>
          <p:cNvPr id="490" name="Google Shape;490;p18"/>
          <p:cNvSpPr txBox="1"/>
          <p:nvPr/>
        </p:nvSpPr>
        <p:spPr>
          <a:xfrm>
            <a:off x="680321" y="1596700"/>
            <a:ext cx="9613800" cy="1300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Trebuchet MS"/>
              <a:buNone/>
            </a:pPr>
            <a:r>
              <a:rPr lang="en-US" sz="2000" b="0" i="0" u="none" strike="noStrike" cap="none">
                <a:solidFill>
                  <a:srgbClr val="3F3F3F"/>
                </a:solidFill>
                <a:latin typeface="Trebuchet MS"/>
                <a:ea typeface="Trebuchet MS"/>
                <a:cs typeface="Trebuchet MS"/>
                <a:sym typeface="Trebuchet MS"/>
              </a:rPr>
              <a:t>Import Data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pic>
        <p:nvPicPr>
          <p:cNvPr id="495" name="Google Shape;495;p19" descr="Graphical user interface, text&#10;&#10;Description automatically generated"/>
          <p:cNvPicPr preferRelativeResize="0"/>
          <p:nvPr/>
        </p:nvPicPr>
        <p:blipFill rotWithShape="1">
          <a:blip r:embed="rId3">
            <a:alphaModFix/>
          </a:blip>
          <a:srcRect/>
          <a:stretch/>
        </p:blipFill>
        <p:spPr>
          <a:xfrm>
            <a:off x="647700" y="2291991"/>
            <a:ext cx="8054776" cy="1670475"/>
          </a:xfrm>
          <a:prstGeom prst="rect">
            <a:avLst/>
          </a:prstGeom>
          <a:noFill/>
          <a:ln>
            <a:noFill/>
          </a:ln>
          <a:effectLst>
            <a:outerShdw blurRad="292100" dist="139700" dir="2700000" algn="tl" rotWithShape="0">
              <a:srgbClr val="333333">
                <a:alpha val="64705"/>
              </a:srgbClr>
            </a:outerShdw>
          </a:effectLst>
        </p:spPr>
      </p:pic>
      <p:pic>
        <p:nvPicPr>
          <p:cNvPr id="496" name="Google Shape;496;p19" descr="Graphical user interface, text, application&#10;&#10;Description automatically generated"/>
          <p:cNvPicPr preferRelativeResize="0"/>
          <p:nvPr/>
        </p:nvPicPr>
        <p:blipFill rotWithShape="1">
          <a:blip r:embed="rId4">
            <a:alphaModFix/>
          </a:blip>
          <a:srcRect/>
          <a:stretch/>
        </p:blipFill>
        <p:spPr>
          <a:xfrm>
            <a:off x="647700" y="5195066"/>
            <a:ext cx="5724676" cy="1328275"/>
          </a:xfrm>
          <a:prstGeom prst="rect">
            <a:avLst/>
          </a:prstGeom>
          <a:noFill/>
          <a:ln>
            <a:noFill/>
          </a:ln>
          <a:effectLst>
            <a:outerShdw blurRad="292100" dist="139700" dir="2700000" algn="tl" rotWithShape="0">
              <a:srgbClr val="333333">
                <a:alpha val="64705"/>
              </a:srgbClr>
            </a:outerShdw>
          </a:effectLst>
        </p:spPr>
      </p:pic>
      <p:pic>
        <p:nvPicPr>
          <p:cNvPr id="497" name="Google Shape;497;p19" descr="A picture containing application&#10;&#10;Description automatically generated"/>
          <p:cNvPicPr preferRelativeResize="0"/>
          <p:nvPr/>
        </p:nvPicPr>
        <p:blipFill rotWithShape="1">
          <a:blip r:embed="rId5">
            <a:alphaModFix/>
          </a:blip>
          <a:srcRect/>
          <a:stretch/>
        </p:blipFill>
        <p:spPr>
          <a:xfrm>
            <a:off x="647700" y="4015866"/>
            <a:ext cx="5978675" cy="1146550"/>
          </a:xfrm>
          <a:prstGeom prst="rect">
            <a:avLst/>
          </a:prstGeom>
          <a:noFill/>
          <a:ln>
            <a:noFill/>
          </a:ln>
          <a:effectLst>
            <a:outerShdw blurRad="292100" dist="139700" dir="2700000" algn="tl" rotWithShape="0">
              <a:srgbClr val="333333">
                <a:alpha val="64705"/>
              </a:srgbClr>
            </a:outerShdw>
          </a:effectLst>
        </p:spPr>
      </p:pic>
      <p:sp>
        <p:nvSpPr>
          <p:cNvPr id="498" name="Google Shape;498;p1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29</a:t>
            </a:fld>
            <a:endParaRPr/>
          </a:p>
        </p:txBody>
      </p:sp>
      <p:sp>
        <p:nvSpPr>
          <p:cNvPr id="499" name="Google Shape;499;p19"/>
          <p:cNvSpPr/>
          <p:nvPr/>
        </p:nvSpPr>
        <p:spPr>
          <a:xfrm>
            <a:off x="10016404" y="6550223"/>
            <a:ext cx="2175596"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Akshay Dattatray Jadhav</a:t>
            </a:r>
            <a:endParaRPr/>
          </a:p>
        </p:txBody>
      </p:sp>
      <p:sp>
        <p:nvSpPr>
          <p:cNvPr id="500" name="Google Shape;500;p19"/>
          <p:cNvSpPr txBox="1">
            <a:spLocks noGrp="1"/>
          </p:cNvSpPr>
          <p:nvPr>
            <p:ph type="title"/>
          </p:nvPr>
        </p:nvSpPr>
        <p:spPr>
          <a:xfrm>
            <a:off x="680321" y="812008"/>
            <a:ext cx="101061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a:t>Training Model – Support Vector Machine	</a:t>
            </a:r>
            <a:endParaRPr/>
          </a:p>
        </p:txBody>
      </p:sp>
      <p:sp>
        <p:nvSpPr>
          <p:cNvPr id="501" name="Google Shape;501;p19"/>
          <p:cNvSpPr txBox="1"/>
          <p:nvPr/>
        </p:nvSpPr>
        <p:spPr>
          <a:xfrm>
            <a:off x="680321" y="1541163"/>
            <a:ext cx="9613800" cy="13008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Trebuchet MS"/>
              <a:buNone/>
            </a:pPr>
            <a:r>
              <a:rPr lang="en-US" sz="2000" b="0" i="0" u="none" strike="noStrike" cap="none">
                <a:solidFill>
                  <a:srgbClr val="3F3F3F"/>
                </a:solidFill>
                <a:latin typeface="Trebuchet MS"/>
                <a:ea typeface="Trebuchet MS"/>
                <a:cs typeface="Trebuchet MS"/>
                <a:sym typeface="Trebuchet MS"/>
              </a:rPr>
              <a:t>Data Processing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Trebuchet MS"/>
              <a:buNone/>
            </a:pPr>
            <a:r>
              <a:rPr lang="en-US"/>
              <a:t>Problem Statement</a:t>
            </a:r>
            <a:endParaRPr/>
          </a:p>
        </p:txBody>
      </p:sp>
      <p:sp>
        <p:nvSpPr>
          <p:cNvPr id="211" name="Google Shape;211;p3"/>
          <p:cNvSpPr txBox="1">
            <a:spLocks noGrp="1"/>
          </p:cNvSpPr>
          <p:nvPr>
            <p:ph type="body" idx="1"/>
          </p:nvPr>
        </p:nvSpPr>
        <p:spPr>
          <a:xfrm>
            <a:off x="680325" y="2176225"/>
            <a:ext cx="9613800" cy="4281000"/>
          </a:xfrm>
          <a:prstGeom prst="rect">
            <a:avLst/>
          </a:prstGeom>
          <a:noFill/>
          <a:ln>
            <a:noFill/>
          </a:ln>
        </p:spPr>
        <p:txBody>
          <a:bodyPr spcFirstLastPara="1" wrap="square" lIns="91425" tIns="45700" rIns="91425" bIns="45700" anchor="t" anchorCtr="0">
            <a:noAutofit/>
          </a:bodyPr>
          <a:lstStyle/>
          <a:p>
            <a:pPr marL="457200" lvl="0" indent="-374650" algn="l" rtl="0">
              <a:lnSpc>
                <a:spcPct val="115000"/>
              </a:lnSpc>
              <a:spcBef>
                <a:spcPts val="0"/>
              </a:spcBef>
              <a:spcAft>
                <a:spcPts val="0"/>
              </a:spcAft>
              <a:buClr>
                <a:srgbClr val="4A86E8"/>
              </a:buClr>
              <a:buSzPts val="2300"/>
              <a:buChar char="❏"/>
            </a:pPr>
            <a:r>
              <a:rPr lang="en-US" sz="2300">
                <a:solidFill>
                  <a:srgbClr val="262626"/>
                </a:solidFill>
              </a:rPr>
              <a:t>Using data provided by the Research and Innovative Technology Administration (RITA) and Bureau of Transportation Statistics (BTS) regarding flight delays for domestic flights from the years 1994, 1995, 2000, 2004, 2006, and 2008; </a:t>
            </a:r>
            <a:endParaRPr sz="2300">
              <a:solidFill>
                <a:srgbClr val="262626"/>
              </a:solidFill>
            </a:endParaRPr>
          </a:p>
          <a:p>
            <a:pPr marL="457200" lvl="0" indent="-374650" algn="l" rtl="0">
              <a:lnSpc>
                <a:spcPct val="115000"/>
              </a:lnSpc>
              <a:spcBef>
                <a:spcPts val="0"/>
              </a:spcBef>
              <a:spcAft>
                <a:spcPts val="0"/>
              </a:spcAft>
              <a:buClr>
                <a:srgbClr val="4A86E8"/>
              </a:buClr>
              <a:buSzPts val="2300"/>
              <a:buChar char="❏"/>
            </a:pPr>
            <a:r>
              <a:rPr lang="en-US" sz="2300">
                <a:solidFill>
                  <a:srgbClr val="262626"/>
                </a:solidFill>
              </a:rPr>
              <a:t>we used various predictive modeling techniques in order to build a model. </a:t>
            </a:r>
            <a:endParaRPr sz="2300">
              <a:solidFill>
                <a:srgbClr val="262626"/>
              </a:solidFill>
            </a:endParaRPr>
          </a:p>
          <a:p>
            <a:pPr marL="457200" lvl="0" indent="-374650" algn="l" rtl="0">
              <a:lnSpc>
                <a:spcPct val="115000"/>
              </a:lnSpc>
              <a:spcBef>
                <a:spcPts val="0"/>
              </a:spcBef>
              <a:spcAft>
                <a:spcPts val="0"/>
              </a:spcAft>
              <a:buClr>
                <a:srgbClr val="4A86E8"/>
              </a:buClr>
              <a:buSzPts val="2300"/>
              <a:buChar char="❏"/>
            </a:pPr>
            <a:r>
              <a:rPr lang="en-US" sz="2300">
                <a:solidFill>
                  <a:srgbClr val="262626"/>
                </a:solidFill>
              </a:rPr>
              <a:t>We then used the highest performing model to predict whether a new set of flights would be delayed or not.</a:t>
            </a:r>
            <a:endParaRPr sz="2300">
              <a:solidFill>
                <a:srgbClr val="262626"/>
              </a:solidFill>
            </a:endParaRPr>
          </a:p>
        </p:txBody>
      </p:sp>
      <p:sp>
        <p:nvSpPr>
          <p:cNvPr id="212" name="Google Shape;212;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3</a:t>
            </a:fld>
            <a:endParaRPr/>
          </a:p>
        </p:txBody>
      </p:sp>
      <p:sp>
        <p:nvSpPr>
          <p:cNvPr id="213" name="Google Shape;213;p3"/>
          <p:cNvSpPr/>
          <p:nvPr/>
        </p:nvSpPr>
        <p:spPr>
          <a:xfrm>
            <a:off x="10667670" y="6568142"/>
            <a:ext cx="1548822"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Kayla Choothesa</a:t>
            </a:r>
            <a:endParaRPr sz="14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0"/>
          <p:cNvSpPr txBox="1">
            <a:spLocks noGrp="1"/>
          </p:cNvSpPr>
          <p:nvPr>
            <p:ph type="title"/>
          </p:nvPr>
        </p:nvSpPr>
        <p:spPr>
          <a:xfrm>
            <a:off x="725695" y="1663810"/>
            <a:ext cx="101940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2000">
                <a:solidFill>
                  <a:srgbClr val="3F3F3F"/>
                </a:solidFill>
              </a:rPr>
              <a:t>Train Test Split of dataset 				</a:t>
            </a:r>
            <a:endParaRPr sz="2000">
              <a:solidFill>
                <a:srgbClr val="3F3F3F"/>
              </a:solidFill>
            </a:endParaRPr>
          </a:p>
        </p:txBody>
      </p:sp>
      <p:pic>
        <p:nvPicPr>
          <p:cNvPr id="507" name="Google Shape;507;p20" descr="Table&#10;&#10;Description automatically generated"/>
          <p:cNvPicPr preferRelativeResize="0"/>
          <p:nvPr/>
        </p:nvPicPr>
        <p:blipFill rotWithShape="1">
          <a:blip r:embed="rId3">
            <a:alphaModFix/>
          </a:blip>
          <a:srcRect/>
          <a:stretch/>
        </p:blipFill>
        <p:spPr>
          <a:xfrm>
            <a:off x="696621" y="2339113"/>
            <a:ext cx="9397448" cy="2494975"/>
          </a:xfrm>
          <a:prstGeom prst="rect">
            <a:avLst/>
          </a:prstGeom>
          <a:noFill/>
          <a:ln>
            <a:noFill/>
          </a:ln>
          <a:effectLst>
            <a:outerShdw blurRad="292100" dist="139700" dir="2700000" algn="tl" rotWithShape="0">
              <a:srgbClr val="333333">
                <a:alpha val="64705"/>
              </a:srgbClr>
            </a:outerShdw>
          </a:effectLst>
        </p:spPr>
      </p:pic>
      <p:pic>
        <p:nvPicPr>
          <p:cNvPr id="508" name="Google Shape;508;p20" descr="Graphical user interface, text&#10;&#10;Description automatically generated"/>
          <p:cNvPicPr preferRelativeResize="0"/>
          <p:nvPr/>
        </p:nvPicPr>
        <p:blipFill rotWithShape="1">
          <a:blip r:embed="rId4">
            <a:alphaModFix/>
          </a:blip>
          <a:srcRect/>
          <a:stretch/>
        </p:blipFill>
        <p:spPr>
          <a:xfrm>
            <a:off x="725695" y="4189375"/>
            <a:ext cx="9364851" cy="2173325"/>
          </a:xfrm>
          <a:prstGeom prst="rect">
            <a:avLst/>
          </a:prstGeom>
          <a:noFill/>
          <a:ln>
            <a:noFill/>
          </a:ln>
          <a:effectLst>
            <a:outerShdw blurRad="292100" dist="139700" dir="2700000" algn="tl" rotWithShape="0">
              <a:srgbClr val="333333">
                <a:alpha val="64705"/>
              </a:srgbClr>
            </a:outerShdw>
          </a:effectLst>
        </p:spPr>
      </p:pic>
      <p:sp>
        <p:nvSpPr>
          <p:cNvPr id="509" name="Google Shape;509;p2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30</a:t>
            </a:fld>
            <a:endParaRPr/>
          </a:p>
        </p:txBody>
      </p:sp>
      <p:sp>
        <p:nvSpPr>
          <p:cNvPr id="510" name="Google Shape;510;p20"/>
          <p:cNvSpPr/>
          <p:nvPr/>
        </p:nvSpPr>
        <p:spPr>
          <a:xfrm>
            <a:off x="10090546" y="6550223"/>
            <a:ext cx="2175596"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Akshay Dattatray Jadhav</a:t>
            </a:r>
            <a:endParaRPr/>
          </a:p>
        </p:txBody>
      </p:sp>
      <p:sp>
        <p:nvSpPr>
          <p:cNvPr id="511" name="Google Shape;511;p20"/>
          <p:cNvSpPr txBox="1"/>
          <p:nvPr/>
        </p:nvSpPr>
        <p:spPr>
          <a:xfrm>
            <a:off x="680321" y="812008"/>
            <a:ext cx="101061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Trebuchet MS"/>
              <a:buNone/>
            </a:pPr>
            <a:r>
              <a:rPr lang="en-US" sz="3600" b="0" i="0" u="none" strike="noStrike" cap="none">
                <a:solidFill>
                  <a:schemeClr val="lt1"/>
                </a:solidFill>
                <a:latin typeface="Trebuchet MS"/>
                <a:ea typeface="Trebuchet MS"/>
                <a:cs typeface="Trebuchet MS"/>
                <a:sym typeface="Trebuchet MS"/>
              </a:rPr>
              <a:t>Training Model – Support Vector Machine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21"/>
          <p:cNvSpPr txBox="1">
            <a:spLocks noGrp="1"/>
          </p:cNvSpPr>
          <p:nvPr>
            <p:ph type="title"/>
          </p:nvPr>
        </p:nvSpPr>
        <p:spPr>
          <a:xfrm>
            <a:off x="735602" y="1587800"/>
            <a:ext cx="103686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2000">
                <a:solidFill>
                  <a:srgbClr val="3F3F3F"/>
                </a:solidFill>
              </a:rPr>
              <a:t>SVM model import and Data preprocess</a:t>
            </a:r>
            <a:endParaRPr sz="2000">
              <a:solidFill>
                <a:srgbClr val="3F3F3F"/>
              </a:solidFill>
            </a:endParaRPr>
          </a:p>
        </p:txBody>
      </p:sp>
      <p:sp>
        <p:nvSpPr>
          <p:cNvPr id="517" name="Google Shape;517;p2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chemeClr val="lt1"/>
              </a:buClr>
              <a:buSzPts val="2400"/>
              <a:buNone/>
            </a:pPr>
            <a:endParaRPr/>
          </a:p>
        </p:txBody>
      </p:sp>
      <p:pic>
        <p:nvPicPr>
          <p:cNvPr id="518" name="Google Shape;518;p21" descr="Graphical user interface, text, application, email&#10;&#10;Description automatically generated"/>
          <p:cNvPicPr preferRelativeResize="0"/>
          <p:nvPr/>
        </p:nvPicPr>
        <p:blipFill rotWithShape="1">
          <a:blip r:embed="rId3">
            <a:alphaModFix/>
          </a:blip>
          <a:srcRect b="22428"/>
          <a:stretch/>
        </p:blipFill>
        <p:spPr>
          <a:xfrm>
            <a:off x="647700" y="2448159"/>
            <a:ext cx="9613861" cy="3788916"/>
          </a:xfrm>
          <a:prstGeom prst="rect">
            <a:avLst/>
          </a:prstGeom>
          <a:noFill/>
          <a:ln>
            <a:noFill/>
          </a:ln>
          <a:effectLst>
            <a:outerShdw blurRad="292100" dist="139700" dir="2700000" algn="tl" rotWithShape="0">
              <a:srgbClr val="333333">
                <a:alpha val="64705"/>
              </a:srgbClr>
            </a:outerShdw>
          </a:effectLst>
        </p:spPr>
      </p:pic>
      <p:sp>
        <p:nvSpPr>
          <p:cNvPr id="519" name="Google Shape;519;p2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31</a:t>
            </a:fld>
            <a:endParaRPr/>
          </a:p>
        </p:txBody>
      </p:sp>
      <p:sp>
        <p:nvSpPr>
          <p:cNvPr id="520" name="Google Shape;520;p21"/>
          <p:cNvSpPr/>
          <p:nvPr/>
        </p:nvSpPr>
        <p:spPr>
          <a:xfrm>
            <a:off x="10016404" y="6550223"/>
            <a:ext cx="2175596"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Akshay Dattatray Jadhav</a:t>
            </a:r>
            <a:endParaRPr/>
          </a:p>
        </p:txBody>
      </p:sp>
      <p:sp>
        <p:nvSpPr>
          <p:cNvPr id="521" name="Google Shape;521;p21"/>
          <p:cNvSpPr txBox="1"/>
          <p:nvPr/>
        </p:nvSpPr>
        <p:spPr>
          <a:xfrm>
            <a:off x="680321" y="812008"/>
            <a:ext cx="101061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Trebuchet MS"/>
              <a:buNone/>
            </a:pPr>
            <a:r>
              <a:rPr lang="en-US" sz="3600" b="0" i="0" u="none" strike="noStrike" cap="none">
                <a:solidFill>
                  <a:schemeClr val="lt1"/>
                </a:solidFill>
                <a:latin typeface="Trebuchet MS"/>
                <a:ea typeface="Trebuchet MS"/>
                <a:cs typeface="Trebuchet MS"/>
                <a:sym typeface="Trebuchet MS"/>
              </a:rPr>
              <a:t>Training Model – Support Vector Machine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2"/>
          <p:cNvSpPr txBox="1">
            <a:spLocks noGrp="1"/>
          </p:cNvSpPr>
          <p:nvPr>
            <p:ph type="title"/>
          </p:nvPr>
        </p:nvSpPr>
        <p:spPr>
          <a:xfrm>
            <a:off x="647700" y="1715820"/>
            <a:ext cx="102942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2000">
                <a:solidFill>
                  <a:srgbClr val="3F3F3F"/>
                </a:solidFill>
              </a:rPr>
              <a:t>Training SVM model using K-fold CV technique</a:t>
            </a:r>
            <a:endParaRPr sz="2000">
              <a:solidFill>
                <a:srgbClr val="3F3F3F"/>
              </a:solidFill>
            </a:endParaRPr>
          </a:p>
        </p:txBody>
      </p:sp>
      <p:pic>
        <p:nvPicPr>
          <p:cNvPr id="527" name="Google Shape;527;p22"/>
          <p:cNvPicPr preferRelativeResize="0"/>
          <p:nvPr/>
        </p:nvPicPr>
        <p:blipFill rotWithShape="1">
          <a:blip r:embed="rId3">
            <a:alphaModFix/>
          </a:blip>
          <a:srcRect/>
          <a:stretch/>
        </p:blipFill>
        <p:spPr>
          <a:xfrm>
            <a:off x="680325" y="6261100"/>
            <a:ext cx="8984252" cy="420075"/>
          </a:xfrm>
          <a:prstGeom prst="rect">
            <a:avLst/>
          </a:prstGeom>
          <a:noFill/>
          <a:ln>
            <a:noFill/>
          </a:ln>
        </p:spPr>
      </p:pic>
      <p:sp>
        <p:nvSpPr>
          <p:cNvPr id="528" name="Google Shape;528;p2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32</a:t>
            </a:fld>
            <a:endParaRPr/>
          </a:p>
        </p:txBody>
      </p:sp>
      <p:pic>
        <p:nvPicPr>
          <p:cNvPr id="529" name="Google Shape;529;p22"/>
          <p:cNvPicPr preferRelativeResize="0"/>
          <p:nvPr/>
        </p:nvPicPr>
        <p:blipFill rotWithShape="1">
          <a:blip r:embed="rId4">
            <a:alphaModFix/>
          </a:blip>
          <a:srcRect/>
          <a:stretch/>
        </p:blipFill>
        <p:spPr>
          <a:xfrm>
            <a:off x="680329" y="2497712"/>
            <a:ext cx="8984248" cy="3743068"/>
          </a:xfrm>
          <a:prstGeom prst="rect">
            <a:avLst/>
          </a:prstGeom>
          <a:noFill/>
          <a:ln>
            <a:noFill/>
          </a:ln>
          <a:effectLst>
            <a:outerShdw blurRad="292100" dist="139700" dir="2700000" algn="tl" rotWithShape="0">
              <a:srgbClr val="333333">
                <a:alpha val="64705"/>
              </a:srgbClr>
            </a:outerShdw>
          </a:effectLst>
        </p:spPr>
      </p:pic>
      <p:sp>
        <p:nvSpPr>
          <p:cNvPr id="530" name="Google Shape;530;p22"/>
          <p:cNvSpPr/>
          <p:nvPr/>
        </p:nvSpPr>
        <p:spPr>
          <a:xfrm>
            <a:off x="10016404" y="6550223"/>
            <a:ext cx="2175596"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Akshay Dattatray Jadhav</a:t>
            </a:r>
            <a:endParaRPr/>
          </a:p>
        </p:txBody>
      </p:sp>
      <p:sp>
        <p:nvSpPr>
          <p:cNvPr id="531" name="Google Shape;531;p22"/>
          <p:cNvSpPr txBox="1"/>
          <p:nvPr/>
        </p:nvSpPr>
        <p:spPr>
          <a:xfrm>
            <a:off x="680321" y="812008"/>
            <a:ext cx="101061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Trebuchet MS"/>
              <a:buNone/>
            </a:pPr>
            <a:r>
              <a:rPr lang="en-US" sz="3600" b="0" i="0" u="none" strike="noStrike" cap="none">
                <a:solidFill>
                  <a:schemeClr val="lt1"/>
                </a:solidFill>
                <a:latin typeface="Trebuchet MS"/>
                <a:ea typeface="Trebuchet MS"/>
                <a:cs typeface="Trebuchet MS"/>
                <a:sym typeface="Trebuchet MS"/>
              </a:rPr>
              <a:t>Training Model – Support Vector Machine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23"/>
          <p:cNvSpPr txBox="1">
            <a:spLocks noGrp="1"/>
          </p:cNvSpPr>
          <p:nvPr>
            <p:ph type="title"/>
          </p:nvPr>
        </p:nvSpPr>
        <p:spPr>
          <a:xfrm>
            <a:off x="696797" y="1674898"/>
            <a:ext cx="101562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2000">
                <a:solidFill>
                  <a:srgbClr val="3F3F3F"/>
                </a:solidFill>
              </a:rPr>
              <a:t>HyperParameter Tuning Techniques</a:t>
            </a:r>
            <a:endParaRPr sz="2000">
              <a:solidFill>
                <a:srgbClr val="3F3F3F"/>
              </a:solidFill>
            </a:endParaRPr>
          </a:p>
        </p:txBody>
      </p:sp>
      <p:pic>
        <p:nvPicPr>
          <p:cNvPr id="537" name="Google Shape;537;p23" descr="Text&#10;&#10;Description automatically generated"/>
          <p:cNvPicPr preferRelativeResize="0"/>
          <p:nvPr/>
        </p:nvPicPr>
        <p:blipFill rotWithShape="1">
          <a:blip r:embed="rId3">
            <a:alphaModFix/>
          </a:blip>
          <a:srcRect/>
          <a:stretch/>
        </p:blipFill>
        <p:spPr>
          <a:xfrm>
            <a:off x="7816538" y="2586679"/>
            <a:ext cx="3797800" cy="796625"/>
          </a:xfrm>
          <a:prstGeom prst="rect">
            <a:avLst/>
          </a:prstGeom>
          <a:noFill/>
          <a:ln>
            <a:noFill/>
          </a:ln>
          <a:effectLst>
            <a:outerShdw blurRad="292100" dist="139700" dir="2700000" algn="tl" rotWithShape="0">
              <a:srgbClr val="333333">
                <a:alpha val="64705"/>
              </a:srgbClr>
            </a:outerShdw>
          </a:effectLst>
        </p:spPr>
      </p:pic>
      <p:pic>
        <p:nvPicPr>
          <p:cNvPr id="538" name="Google Shape;538;p23" descr="Graphical user interface, text, application, email&#10;&#10;Description automatically generated"/>
          <p:cNvPicPr preferRelativeResize="0"/>
          <p:nvPr/>
        </p:nvPicPr>
        <p:blipFill rotWithShape="1">
          <a:blip r:embed="rId4">
            <a:alphaModFix/>
          </a:blip>
          <a:srcRect/>
          <a:stretch/>
        </p:blipFill>
        <p:spPr>
          <a:xfrm>
            <a:off x="680321" y="2458995"/>
            <a:ext cx="6973551" cy="2322454"/>
          </a:xfrm>
          <a:prstGeom prst="rect">
            <a:avLst/>
          </a:prstGeom>
          <a:noFill/>
          <a:ln>
            <a:noFill/>
          </a:ln>
          <a:effectLst>
            <a:outerShdw blurRad="292100" dist="139700" dir="2700000" algn="tl" rotWithShape="0">
              <a:srgbClr val="333333">
                <a:alpha val="64705"/>
              </a:srgbClr>
            </a:outerShdw>
          </a:effectLst>
        </p:spPr>
      </p:pic>
      <p:pic>
        <p:nvPicPr>
          <p:cNvPr id="539" name="Google Shape;539;p23" descr="Graphical user interface, text, application, email&#10;&#10;Description automatically generated"/>
          <p:cNvPicPr preferRelativeResize="0"/>
          <p:nvPr/>
        </p:nvPicPr>
        <p:blipFill rotWithShape="1">
          <a:blip r:embed="rId5">
            <a:alphaModFix/>
          </a:blip>
          <a:srcRect b="59808"/>
          <a:stretch/>
        </p:blipFill>
        <p:spPr>
          <a:xfrm>
            <a:off x="680321" y="4894300"/>
            <a:ext cx="6973551" cy="1492150"/>
          </a:xfrm>
          <a:prstGeom prst="rect">
            <a:avLst/>
          </a:prstGeom>
          <a:noFill/>
          <a:ln>
            <a:noFill/>
          </a:ln>
          <a:effectLst>
            <a:outerShdw blurRad="292100" dist="139700" dir="2700000" algn="tl" rotWithShape="0">
              <a:srgbClr val="333333">
                <a:alpha val="64705"/>
              </a:srgbClr>
            </a:outerShdw>
          </a:effectLst>
        </p:spPr>
      </p:pic>
      <p:pic>
        <p:nvPicPr>
          <p:cNvPr id="540" name="Google Shape;540;p23" descr="Graphical user interface, text, application, email&#10;&#10;Description automatically generated"/>
          <p:cNvPicPr preferRelativeResize="0"/>
          <p:nvPr/>
        </p:nvPicPr>
        <p:blipFill rotWithShape="1">
          <a:blip r:embed="rId5">
            <a:alphaModFix/>
          </a:blip>
          <a:srcRect t="90192" r="52663"/>
          <a:stretch/>
        </p:blipFill>
        <p:spPr>
          <a:xfrm>
            <a:off x="7816538" y="5616625"/>
            <a:ext cx="3151421" cy="662400"/>
          </a:xfrm>
          <a:prstGeom prst="rect">
            <a:avLst/>
          </a:prstGeom>
          <a:noFill/>
          <a:ln>
            <a:noFill/>
          </a:ln>
          <a:effectLst>
            <a:outerShdw blurRad="292100" dist="139700" dir="2700000" algn="tl" rotWithShape="0">
              <a:srgbClr val="333333">
                <a:alpha val="64705"/>
              </a:srgbClr>
            </a:outerShdw>
          </a:effectLst>
        </p:spPr>
      </p:pic>
      <p:sp>
        <p:nvSpPr>
          <p:cNvPr id="541" name="Google Shape;541;p2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33</a:t>
            </a:fld>
            <a:endParaRPr/>
          </a:p>
        </p:txBody>
      </p:sp>
      <p:sp>
        <p:nvSpPr>
          <p:cNvPr id="542" name="Google Shape;542;p23"/>
          <p:cNvSpPr/>
          <p:nvPr/>
        </p:nvSpPr>
        <p:spPr>
          <a:xfrm>
            <a:off x="10016404" y="6550223"/>
            <a:ext cx="2175596"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Akshay Dattatray Jadhav</a:t>
            </a:r>
            <a:endParaRPr/>
          </a:p>
        </p:txBody>
      </p:sp>
      <p:sp>
        <p:nvSpPr>
          <p:cNvPr id="543" name="Google Shape;543;p23"/>
          <p:cNvSpPr txBox="1"/>
          <p:nvPr/>
        </p:nvSpPr>
        <p:spPr>
          <a:xfrm>
            <a:off x="680321" y="812008"/>
            <a:ext cx="101061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Trebuchet MS"/>
              <a:buNone/>
            </a:pPr>
            <a:r>
              <a:rPr lang="en-US" sz="3600" b="0" i="0" u="none" strike="noStrike" cap="none">
                <a:solidFill>
                  <a:schemeClr val="lt1"/>
                </a:solidFill>
                <a:latin typeface="Trebuchet MS"/>
                <a:ea typeface="Trebuchet MS"/>
                <a:cs typeface="Trebuchet MS"/>
                <a:sym typeface="Trebuchet MS"/>
              </a:rPr>
              <a:t>Training Model – Support Vector Machine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4"/>
          <p:cNvSpPr txBox="1">
            <a:spLocks noGrp="1"/>
          </p:cNvSpPr>
          <p:nvPr>
            <p:ph type="title"/>
          </p:nvPr>
        </p:nvSpPr>
        <p:spPr>
          <a:xfrm>
            <a:off x="303678" y="1602325"/>
            <a:ext cx="101940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2000">
                <a:solidFill>
                  <a:srgbClr val="3F3F3F"/>
                </a:solidFill>
              </a:rPr>
              <a:t>Oversampling Technique - SMOTE Analysis</a:t>
            </a:r>
            <a:endParaRPr sz="2000">
              <a:solidFill>
                <a:srgbClr val="3F3F3F"/>
              </a:solidFill>
            </a:endParaRPr>
          </a:p>
        </p:txBody>
      </p:sp>
      <p:sp>
        <p:nvSpPr>
          <p:cNvPr id="549" name="Google Shape;549;p24"/>
          <p:cNvSpPr txBox="1">
            <a:spLocks noGrp="1"/>
          </p:cNvSpPr>
          <p:nvPr>
            <p:ph type="body" idx="1"/>
          </p:nvPr>
        </p:nvSpPr>
        <p:spPr>
          <a:xfrm>
            <a:off x="770998" y="2085825"/>
            <a:ext cx="5325000" cy="3599400"/>
          </a:xfrm>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1000"/>
              </a:spcBef>
              <a:spcAft>
                <a:spcPts val="0"/>
              </a:spcAft>
              <a:buClr>
                <a:schemeClr val="lt1"/>
              </a:buClr>
              <a:buSzPts val="2400"/>
              <a:buNone/>
            </a:pPr>
            <a:endParaRPr/>
          </a:p>
        </p:txBody>
      </p:sp>
      <p:pic>
        <p:nvPicPr>
          <p:cNvPr id="550" name="Google Shape;550;p24" descr="A picture containing table&#10;&#10;Description automatically generated"/>
          <p:cNvPicPr preferRelativeResize="0"/>
          <p:nvPr/>
        </p:nvPicPr>
        <p:blipFill rotWithShape="1">
          <a:blip r:embed="rId3">
            <a:alphaModFix/>
          </a:blip>
          <a:srcRect/>
          <a:stretch/>
        </p:blipFill>
        <p:spPr>
          <a:xfrm>
            <a:off x="3136800" y="5376305"/>
            <a:ext cx="2650975" cy="1172775"/>
          </a:xfrm>
          <a:prstGeom prst="rect">
            <a:avLst/>
          </a:prstGeom>
          <a:noFill/>
          <a:ln>
            <a:noFill/>
          </a:ln>
          <a:effectLst>
            <a:outerShdw blurRad="292100" dist="139700" dir="2700000" algn="tl" rotWithShape="0">
              <a:srgbClr val="333333">
                <a:alpha val="64705"/>
              </a:srgbClr>
            </a:outerShdw>
          </a:effectLst>
        </p:spPr>
      </p:pic>
      <p:sp>
        <p:nvSpPr>
          <p:cNvPr id="551" name="Google Shape;551;p2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34</a:t>
            </a:fld>
            <a:endParaRPr/>
          </a:p>
        </p:txBody>
      </p:sp>
      <p:pic>
        <p:nvPicPr>
          <p:cNvPr id="552" name="Google Shape;552;p24"/>
          <p:cNvPicPr preferRelativeResize="0"/>
          <p:nvPr/>
        </p:nvPicPr>
        <p:blipFill rotWithShape="1">
          <a:blip r:embed="rId4">
            <a:alphaModFix/>
          </a:blip>
          <a:srcRect/>
          <a:stretch/>
        </p:blipFill>
        <p:spPr>
          <a:xfrm>
            <a:off x="303678" y="2295461"/>
            <a:ext cx="5484097" cy="3092090"/>
          </a:xfrm>
          <a:prstGeom prst="rect">
            <a:avLst/>
          </a:prstGeom>
          <a:noFill/>
          <a:ln>
            <a:noFill/>
          </a:ln>
          <a:effectLst>
            <a:outerShdw blurRad="292100" dist="139700" dir="2700000" algn="tl" rotWithShape="0">
              <a:srgbClr val="333333">
                <a:alpha val="64705"/>
              </a:srgbClr>
            </a:outerShdw>
          </a:effectLst>
        </p:spPr>
      </p:pic>
      <p:pic>
        <p:nvPicPr>
          <p:cNvPr id="553" name="Google Shape;553;p24"/>
          <p:cNvPicPr preferRelativeResize="0"/>
          <p:nvPr/>
        </p:nvPicPr>
        <p:blipFill rotWithShape="1">
          <a:blip r:embed="rId5">
            <a:alphaModFix/>
          </a:blip>
          <a:srcRect/>
          <a:stretch/>
        </p:blipFill>
        <p:spPr>
          <a:xfrm>
            <a:off x="6095998" y="2295460"/>
            <a:ext cx="5964197" cy="4488403"/>
          </a:xfrm>
          <a:prstGeom prst="rect">
            <a:avLst/>
          </a:prstGeom>
          <a:noFill/>
          <a:ln>
            <a:noFill/>
          </a:ln>
          <a:effectLst>
            <a:outerShdw blurRad="292100" dist="139700" dir="2700000" algn="tl" rotWithShape="0">
              <a:srgbClr val="333333">
                <a:alpha val="64705"/>
              </a:srgbClr>
            </a:outerShdw>
          </a:effectLst>
        </p:spPr>
      </p:pic>
      <p:sp>
        <p:nvSpPr>
          <p:cNvPr id="554" name="Google Shape;554;p24"/>
          <p:cNvSpPr/>
          <p:nvPr/>
        </p:nvSpPr>
        <p:spPr>
          <a:xfrm>
            <a:off x="3165880" y="5653511"/>
            <a:ext cx="2283450" cy="283414"/>
          </a:xfrm>
          <a:prstGeom prst="rect">
            <a:avLst/>
          </a:prstGeom>
          <a:noFill/>
          <a:ln w="44450" cap="flat" cmpd="sng">
            <a:solidFill>
              <a:srgbClr val="FFC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rebuchet MS"/>
              <a:ea typeface="Trebuchet MS"/>
              <a:cs typeface="Trebuchet MS"/>
              <a:sym typeface="Trebuchet MS"/>
            </a:endParaRPr>
          </a:p>
        </p:txBody>
      </p:sp>
      <p:sp>
        <p:nvSpPr>
          <p:cNvPr id="555" name="Google Shape;555;p24"/>
          <p:cNvSpPr/>
          <p:nvPr/>
        </p:nvSpPr>
        <p:spPr>
          <a:xfrm>
            <a:off x="10016404" y="6550223"/>
            <a:ext cx="2175596"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Akshay Dattatray Jadhav</a:t>
            </a:r>
            <a:endParaRPr/>
          </a:p>
        </p:txBody>
      </p:sp>
      <p:sp>
        <p:nvSpPr>
          <p:cNvPr id="556" name="Google Shape;556;p24"/>
          <p:cNvSpPr txBox="1"/>
          <p:nvPr/>
        </p:nvSpPr>
        <p:spPr>
          <a:xfrm>
            <a:off x="680321" y="812008"/>
            <a:ext cx="101061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Trebuchet MS"/>
              <a:buNone/>
            </a:pPr>
            <a:r>
              <a:rPr lang="en-US" sz="3600" b="0" i="0" u="none" strike="noStrike" cap="none">
                <a:solidFill>
                  <a:schemeClr val="lt1"/>
                </a:solidFill>
                <a:latin typeface="Trebuchet MS"/>
                <a:ea typeface="Trebuchet MS"/>
                <a:cs typeface="Trebuchet MS"/>
                <a:sym typeface="Trebuchet MS"/>
              </a:rPr>
              <a:t>Training Model – Support Vector Machine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2" name="Google Shape;632;gac458d9728_1_21"/>
          <p:cNvSpPr txBox="1">
            <a:spLocks noGrp="1"/>
          </p:cNvSpPr>
          <p:nvPr>
            <p:ph type="body" idx="1"/>
          </p:nvPr>
        </p:nvSpPr>
        <p:spPr>
          <a:xfrm>
            <a:off x="680325" y="2336875"/>
            <a:ext cx="9937800" cy="35994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0"/>
              </a:spcBef>
              <a:spcAft>
                <a:spcPts val="0"/>
              </a:spcAft>
              <a:buSzPts val="2400"/>
              <a:buChar char="•"/>
            </a:pPr>
            <a:r>
              <a:rPr lang="en-US"/>
              <a:t>Confusion Matrix</a:t>
            </a:r>
            <a:endParaRPr/>
          </a:p>
          <a:p>
            <a:pPr marL="457200" lvl="0" indent="-381000" algn="l" rtl="0">
              <a:lnSpc>
                <a:spcPct val="90000"/>
              </a:lnSpc>
              <a:spcBef>
                <a:spcPts val="0"/>
              </a:spcBef>
              <a:spcAft>
                <a:spcPts val="0"/>
              </a:spcAft>
              <a:buSzPts val="2400"/>
              <a:buChar char="•"/>
            </a:pPr>
            <a:r>
              <a:rPr lang="en-US"/>
              <a:t>Recall and Precision </a:t>
            </a:r>
            <a:endParaRPr/>
          </a:p>
          <a:p>
            <a:pPr marL="0" lvl="0" indent="0" algn="l" rtl="0">
              <a:lnSpc>
                <a:spcPct val="90000"/>
              </a:lnSpc>
              <a:spcBef>
                <a:spcPts val="1000"/>
              </a:spcBef>
              <a:spcAft>
                <a:spcPts val="0"/>
              </a:spcAft>
              <a:buSzPts val="2400"/>
              <a:buNone/>
            </a:pPr>
            <a:endParaRPr/>
          </a:p>
        </p:txBody>
      </p:sp>
      <p:sp>
        <p:nvSpPr>
          <p:cNvPr id="633" name="Google Shape;633;gac458d9728_1_21"/>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35</a:t>
            </a:fld>
            <a:endParaRPr/>
          </a:p>
        </p:txBody>
      </p:sp>
      <p:pic>
        <p:nvPicPr>
          <p:cNvPr id="634" name="Google Shape;634;gac458d9728_1_21"/>
          <p:cNvPicPr preferRelativeResize="0"/>
          <p:nvPr/>
        </p:nvPicPr>
        <p:blipFill rotWithShape="1">
          <a:blip r:embed="rId3">
            <a:alphaModFix/>
          </a:blip>
          <a:srcRect/>
          <a:stretch/>
        </p:blipFill>
        <p:spPr>
          <a:xfrm>
            <a:off x="680321" y="2638387"/>
            <a:ext cx="4770600" cy="3466500"/>
          </a:xfrm>
          <a:prstGeom prst="rect">
            <a:avLst/>
          </a:prstGeom>
          <a:noFill/>
          <a:ln>
            <a:noFill/>
          </a:ln>
        </p:spPr>
      </p:pic>
      <p:sp>
        <p:nvSpPr>
          <p:cNvPr id="635" name="Google Shape;635;gac458d9728_1_21"/>
          <p:cNvSpPr/>
          <p:nvPr/>
        </p:nvSpPr>
        <p:spPr>
          <a:xfrm>
            <a:off x="10016404" y="6550223"/>
            <a:ext cx="2175600" cy="307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Akshay Dattatray Jadhav</a:t>
            </a:r>
            <a:endParaRPr/>
          </a:p>
        </p:txBody>
      </p:sp>
      <p:sp>
        <p:nvSpPr>
          <p:cNvPr id="636" name="Google Shape;636;gac458d9728_1_21"/>
          <p:cNvSpPr txBox="1"/>
          <p:nvPr/>
        </p:nvSpPr>
        <p:spPr>
          <a:xfrm>
            <a:off x="5653102" y="2589741"/>
            <a:ext cx="5891100" cy="30936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000" b="0" i="0" u="none" strike="noStrike" cap="none">
                <a:solidFill>
                  <a:srgbClr val="000000"/>
                </a:solidFill>
                <a:latin typeface="Trebuchet MS"/>
                <a:ea typeface="Trebuchet MS"/>
                <a:cs typeface="Trebuchet MS"/>
                <a:sym typeface="Trebuchet MS"/>
              </a:rPr>
              <a:t>Why we are going for SVM over other classifiers?</a:t>
            </a:r>
            <a:endParaRPr/>
          </a:p>
          <a:p>
            <a:pPr marL="342900" marR="0" lvl="0" indent="-342900" algn="l" rtl="0">
              <a:lnSpc>
                <a:spcPct val="15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Trebuchet MS"/>
                <a:ea typeface="Trebuchet MS"/>
                <a:cs typeface="Trebuchet MS"/>
                <a:sym typeface="Trebuchet MS"/>
              </a:rPr>
              <a:t>One main reason is we got a good accuracy results among all other classifiers.</a:t>
            </a:r>
            <a:endParaRPr/>
          </a:p>
          <a:p>
            <a:pPr marL="342900" marR="0" lvl="0" indent="-342900" algn="l" rtl="0">
              <a:lnSpc>
                <a:spcPct val="15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Trebuchet MS"/>
                <a:ea typeface="Trebuchet MS"/>
                <a:cs typeface="Trebuchet MS"/>
                <a:sym typeface="Trebuchet MS"/>
              </a:rPr>
              <a:t>SVM is scalable while dealing with high-dimensional data.</a:t>
            </a:r>
            <a:endParaRPr/>
          </a:p>
          <a:p>
            <a:pPr marL="342900" marR="0" lvl="0" indent="-342900" algn="l" rtl="0">
              <a:lnSpc>
                <a:spcPct val="150000"/>
              </a:lnSpc>
              <a:spcBef>
                <a:spcPts val="0"/>
              </a:spcBef>
              <a:spcAft>
                <a:spcPts val="0"/>
              </a:spcAft>
              <a:buClr>
                <a:srgbClr val="000000"/>
              </a:buClr>
              <a:buSzPts val="1600"/>
              <a:buFont typeface="Arial"/>
              <a:buAutoNum type="arabicPeriod"/>
            </a:pPr>
            <a:r>
              <a:rPr lang="en-US" sz="1600" b="0" i="0" u="none" strike="noStrike" cap="none">
                <a:solidFill>
                  <a:srgbClr val="000000"/>
                </a:solidFill>
                <a:latin typeface="Trebuchet MS"/>
                <a:ea typeface="Trebuchet MS"/>
                <a:cs typeface="Trebuchet MS"/>
                <a:sym typeface="Trebuchet MS"/>
              </a:rPr>
              <a:t>In SVM, we can use a feature called 'L2 Regularization' which could be used to increase the generalization capabilities of the model which prevents the problem of overfitting.</a:t>
            </a:r>
            <a:endParaRPr/>
          </a:p>
        </p:txBody>
      </p:sp>
      <p:sp>
        <p:nvSpPr>
          <p:cNvPr id="8" name="Google Shape;623;p26">
            <a:extLst>
              <a:ext uri="{FF2B5EF4-FFF2-40B4-BE49-F238E27FC236}">
                <a16:creationId xmlns:a16="http://schemas.microsoft.com/office/drawing/2014/main" id="{2E3D578B-B4AC-4445-8327-628195D8325A}"/>
              </a:ext>
            </a:extLst>
          </p:cNvPr>
          <p:cNvSpPr txBox="1">
            <a:spLocks/>
          </p:cNvSpPr>
          <p:nvPr/>
        </p:nvSpPr>
        <p:spPr>
          <a:xfrm>
            <a:off x="680321" y="710063"/>
            <a:ext cx="9613800" cy="10809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Trebuchet MS"/>
              <a:buNone/>
              <a:defRPr sz="3600" b="0"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200" dirty="0"/>
              <a:t>SVM has the highest accuracy in airline delay case. </a:t>
            </a:r>
          </a:p>
        </p:txBody>
      </p:sp>
    </p:spTree>
    <p:extLst>
      <p:ext uri="{BB962C8B-B14F-4D97-AF65-F5344CB8AC3E}">
        <p14:creationId xmlns:p14="http://schemas.microsoft.com/office/powerpoint/2010/main" val="2823158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6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3200"/>
              <a:t>FeatureHasher boost the accuracy </a:t>
            </a:r>
            <a:endParaRPr sz="3200"/>
          </a:p>
        </p:txBody>
      </p:sp>
      <p:sp>
        <p:nvSpPr>
          <p:cNvPr id="642" name="Google Shape;642;p62"/>
          <p:cNvSpPr txBox="1">
            <a:spLocks noGrp="1"/>
          </p:cNvSpPr>
          <p:nvPr>
            <p:ph type="body" idx="1"/>
          </p:nvPr>
        </p:nvSpPr>
        <p:spPr>
          <a:xfrm>
            <a:off x="1290902" y="4324105"/>
            <a:ext cx="1079461" cy="507791"/>
          </a:xfrm>
          <a:prstGeom prst="rect">
            <a:avLst/>
          </a:prstGeom>
          <a:noFill/>
          <a:ln>
            <a:noFill/>
          </a:ln>
        </p:spPr>
        <p:txBody>
          <a:bodyPr spcFirstLastPara="1" wrap="square" lIns="91425" tIns="45700" rIns="91425" bIns="45700" anchor="t" anchorCtr="0">
            <a:spAutoFit/>
          </a:bodyPr>
          <a:lstStyle/>
          <a:p>
            <a:pPr marL="76200" lvl="0" indent="0" algn="l" rtl="0">
              <a:lnSpc>
                <a:spcPct val="150000"/>
              </a:lnSpc>
              <a:spcBef>
                <a:spcPts val="0"/>
              </a:spcBef>
              <a:spcAft>
                <a:spcPts val="0"/>
              </a:spcAft>
              <a:buClr>
                <a:srgbClr val="000000"/>
              </a:buClr>
              <a:buSzPts val="2400"/>
              <a:buNone/>
            </a:pPr>
            <a:r>
              <a:rPr lang="en-US" sz="1800">
                <a:solidFill>
                  <a:srgbClr val="000000"/>
                </a:solidFill>
                <a:latin typeface="Trebuchet MS"/>
                <a:ea typeface="Trebuchet MS"/>
                <a:cs typeface="Trebuchet MS"/>
                <a:sym typeface="Trebuchet MS"/>
              </a:rPr>
              <a:t>Fast</a:t>
            </a:r>
            <a:endParaRPr/>
          </a:p>
        </p:txBody>
      </p:sp>
      <p:sp>
        <p:nvSpPr>
          <p:cNvPr id="643" name="Google Shape;643;p6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600"/>
              <a:buNone/>
            </a:pPr>
            <a:fld id="{00000000-1234-1234-1234-123412341234}" type="slidenum">
              <a:rPr lang="en-US"/>
              <a:t>36</a:t>
            </a:fld>
            <a:endParaRPr/>
          </a:p>
        </p:txBody>
      </p:sp>
      <p:sp>
        <p:nvSpPr>
          <p:cNvPr id="644" name="Google Shape;644;p62"/>
          <p:cNvSpPr/>
          <p:nvPr/>
        </p:nvSpPr>
        <p:spPr>
          <a:xfrm>
            <a:off x="6762220" y="4349764"/>
            <a:ext cx="966931" cy="456472"/>
          </a:xfrm>
          <a:prstGeom prst="rect">
            <a:avLst/>
          </a:prstGeom>
          <a:noFill/>
          <a:ln>
            <a:noFill/>
          </a:ln>
        </p:spPr>
        <p:txBody>
          <a:bodyPr spcFirstLastPara="1" wrap="square" lIns="91425" tIns="45700" rIns="91425" bIns="45700" anchor="t" anchorCtr="0">
            <a:spAutoFit/>
          </a:bodyPr>
          <a:lstStyle/>
          <a:p>
            <a:pPr marL="76200" marR="0" lvl="0" indent="0" algn="l" rtl="0">
              <a:lnSpc>
                <a:spcPct val="150000"/>
              </a:lnSpc>
              <a:spcBef>
                <a:spcPts val="0"/>
              </a:spcBef>
              <a:spcAft>
                <a:spcPts val="0"/>
              </a:spcAft>
              <a:buNone/>
            </a:pPr>
            <a:r>
              <a:rPr lang="en-US" sz="1800" b="0" i="0" u="none" strike="noStrike" cap="none">
                <a:solidFill>
                  <a:srgbClr val="000000"/>
                </a:solidFill>
                <a:latin typeface="Trebuchet MS"/>
                <a:ea typeface="Trebuchet MS"/>
                <a:cs typeface="Trebuchet MS"/>
                <a:sym typeface="Trebuchet MS"/>
              </a:rPr>
              <a:t>Simple</a:t>
            </a:r>
            <a:endParaRPr/>
          </a:p>
        </p:txBody>
      </p:sp>
      <p:sp>
        <p:nvSpPr>
          <p:cNvPr id="645" name="Google Shape;645;p62"/>
          <p:cNvSpPr/>
          <p:nvPr/>
        </p:nvSpPr>
        <p:spPr>
          <a:xfrm>
            <a:off x="3656230" y="4374664"/>
            <a:ext cx="2023311" cy="456856"/>
          </a:xfrm>
          <a:prstGeom prst="rect">
            <a:avLst/>
          </a:prstGeom>
          <a:noFill/>
          <a:ln>
            <a:noFill/>
          </a:ln>
        </p:spPr>
        <p:txBody>
          <a:bodyPr spcFirstLastPara="1" wrap="square" lIns="91425" tIns="45700" rIns="91425" bIns="45700" anchor="t" anchorCtr="0">
            <a:spAutoFit/>
          </a:bodyPr>
          <a:lstStyle/>
          <a:p>
            <a:pPr marL="76200" marR="0" lvl="0" indent="0" algn="l" rtl="0">
              <a:lnSpc>
                <a:spcPct val="150000"/>
              </a:lnSpc>
              <a:spcBef>
                <a:spcPts val="0"/>
              </a:spcBef>
              <a:spcAft>
                <a:spcPts val="0"/>
              </a:spcAft>
              <a:buNone/>
            </a:pPr>
            <a:r>
              <a:rPr lang="en-US" sz="1800" b="0" i="0" u="none" strike="noStrike" cap="none">
                <a:solidFill>
                  <a:srgbClr val="000000"/>
                </a:solidFill>
                <a:latin typeface="Trebuchet MS"/>
                <a:ea typeface="Trebuchet MS"/>
                <a:cs typeface="Trebuchet MS"/>
                <a:sym typeface="Trebuchet MS"/>
              </a:rPr>
              <a:t>Memory Efficient</a:t>
            </a:r>
            <a:endParaRPr/>
          </a:p>
        </p:txBody>
      </p:sp>
      <p:sp>
        <p:nvSpPr>
          <p:cNvPr id="646" name="Google Shape;646;p62"/>
          <p:cNvSpPr/>
          <p:nvPr/>
        </p:nvSpPr>
        <p:spPr>
          <a:xfrm>
            <a:off x="9019526" y="4349764"/>
            <a:ext cx="2287004" cy="871970"/>
          </a:xfrm>
          <a:prstGeom prst="rect">
            <a:avLst/>
          </a:prstGeom>
          <a:noFill/>
          <a:ln>
            <a:noFill/>
          </a:ln>
        </p:spPr>
        <p:txBody>
          <a:bodyPr spcFirstLastPara="1" wrap="square" lIns="91425" tIns="45700" rIns="91425" bIns="45700" anchor="t" anchorCtr="0">
            <a:spAutoFit/>
          </a:bodyPr>
          <a:lstStyle/>
          <a:p>
            <a:pPr marL="76200" marR="0" lvl="0" indent="0" algn="l" rtl="0">
              <a:lnSpc>
                <a:spcPct val="150000"/>
              </a:lnSpc>
              <a:spcBef>
                <a:spcPts val="0"/>
              </a:spcBef>
              <a:spcAft>
                <a:spcPts val="0"/>
              </a:spcAft>
              <a:buNone/>
            </a:pPr>
            <a:r>
              <a:rPr lang="en-US" sz="1800" b="0" i="0" u="none" strike="noStrike" cap="none">
                <a:solidFill>
                  <a:srgbClr val="000000"/>
                </a:solidFill>
                <a:latin typeface="Trebuchet MS"/>
                <a:ea typeface="Trebuchet MS"/>
                <a:cs typeface="Trebuchet MS"/>
                <a:sym typeface="Trebuchet MS"/>
              </a:rPr>
              <a:t>Avoid the “curse of dimensionality”</a:t>
            </a:r>
            <a:endParaRPr/>
          </a:p>
        </p:txBody>
      </p:sp>
      <p:pic>
        <p:nvPicPr>
          <p:cNvPr id="647" name="Google Shape;647;p62" descr="Badge 1"/>
          <p:cNvPicPr preferRelativeResize="0"/>
          <p:nvPr/>
        </p:nvPicPr>
        <p:blipFill rotWithShape="1">
          <a:blip r:embed="rId3">
            <a:alphaModFix/>
          </a:blip>
          <a:srcRect/>
          <a:stretch/>
        </p:blipFill>
        <p:spPr>
          <a:xfrm>
            <a:off x="1197700" y="3195701"/>
            <a:ext cx="914400" cy="914400"/>
          </a:xfrm>
          <a:prstGeom prst="rect">
            <a:avLst/>
          </a:prstGeom>
          <a:noFill/>
          <a:ln>
            <a:noFill/>
          </a:ln>
        </p:spPr>
      </p:pic>
      <p:pic>
        <p:nvPicPr>
          <p:cNvPr id="648" name="Google Shape;648;p62" descr="Badge 4"/>
          <p:cNvPicPr preferRelativeResize="0"/>
          <p:nvPr/>
        </p:nvPicPr>
        <p:blipFill rotWithShape="1">
          <a:blip r:embed="rId4">
            <a:alphaModFix/>
          </a:blip>
          <a:srcRect/>
          <a:stretch/>
        </p:blipFill>
        <p:spPr>
          <a:xfrm>
            <a:off x="9379782" y="3195701"/>
            <a:ext cx="914400" cy="914400"/>
          </a:xfrm>
          <a:prstGeom prst="rect">
            <a:avLst/>
          </a:prstGeom>
          <a:noFill/>
          <a:ln>
            <a:noFill/>
          </a:ln>
        </p:spPr>
      </p:pic>
      <p:pic>
        <p:nvPicPr>
          <p:cNvPr id="649" name="Google Shape;649;p62" descr="Badge"/>
          <p:cNvPicPr preferRelativeResize="0"/>
          <p:nvPr/>
        </p:nvPicPr>
        <p:blipFill rotWithShape="1">
          <a:blip r:embed="rId5">
            <a:alphaModFix/>
          </a:blip>
          <a:srcRect/>
          <a:stretch/>
        </p:blipFill>
        <p:spPr>
          <a:xfrm>
            <a:off x="4189045" y="3195701"/>
            <a:ext cx="914400" cy="914400"/>
          </a:xfrm>
          <a:prstGeom prst="rect">
            <a:avLst/>
          </a:prstGeom>
          <a:noFill/>
          <a:ln>
            <a:noFill/>
          </a:ln>
        </p:spPr>
      </p:pic>
      <p:pic>
        <p:nvPicPr>
          <p:cNvPr id="650" name="Google Shape;650;p62" descr="Badge 3"/>
          <p:cNvPicPr preferRelativeResize="0"/>
          <p:nvPr/>
        </p:nvPicPr>
        <p:blipFill rotWithShape="1">
          <a:blip r:embed="rId6">
            <a:alphaModFix/>
          </a:blip>
          <a:srcRect/>
          <a:stretch/>
        </p:blipFill>
        <p:spPr>
          <a:xfrm>
            <a:off x="6788485" y="3195701"/>
            <a:ext cx="914400" cy="914400"/>
          </a:xfrm>
          <a:prstGeom prst="rect">
            <a:avLst/>
          </a:prstGeom>
          <a:noFill/>
          <a:ln>
            <a:noFill/>
          </a:ln>
        </p:spPr>
      </p:pic>
    </p:spTree>
    <p:extLst>
      <p:ext uri="{BB962C8B-B14F-4D97-AF65-F5344CB8AC3E}">
        <p14:creationId xmlns:p14="http://schemas.microsoft.com/office/powerpoint/2010/main" val="212758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27"/>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3600"/>
              <a:buFont typeface="Trebuchet MS"/>
              <a:buNone/>
            </a:pPr>
            <a:r>
              <a:rPr lang="en-US"/>
              <a:t>Prediction</a:t>
            </a:r>
            <a:endParaRPr/>
          </a:p>
        </p:txBody>
      </p:sp>
      <p:sp>
        <p:nvSpPr>
          <p:cNvPr id="562" name="Google Shape;562;p27"/>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Autofit/>
          </a:bodyPr>
          <a:lstStyle/>
          <a:p>
            <a:pPr marL="457200" lvl="0" indent="-228600" algn="r" rtl="0">
              <a:lnSpc>
                <a:spcPct val="90000"/>
              </a:lnSpc>
              <a:spcBef>
                <a:spcPts val="1000"/>
              </a:spcBef>
              <a:spcAft>
                <a:spcPts val="0"/>
              </a:spcAft>
              <a:buClr>
                <a:schemeClr val="lt1"/>
              </a:buClr>
              <a:buSzPts val="2000"/>
              <a:buNone/>
            </a:pPr>
            <a:endParaRPr/>
          </a:p>
        </p:txBody>
      </p:sp>
      <p:sp>
        <p:nvSpPr>
          <p:cNvPr id="563" name="Google Shape;563;p27"/>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ga216de26fa_0_4"/>
          <p:cNvSpPr txBox="1">
            <a:spLocks noGrp="1"/>
          </p:cNvSpPr>
          <p:nvPr>
            <p:ph type="title"/>
          </p:nvPr>
        </p:nvSpPr>
        <p:spPr>
          <a:xfrm>
            <a:off x="680321" y="753227"/>
            <a:ext cx="10168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3100" dirty="0"/>
              <a:t>Prediction on New Unseen Dataset - SVM</a:t>
            </a:r>
            <a:endParaRPr sz="3100" dirty="0"/>
          </a:p>
        </p:txBody>
      </p:sp>
      <p:sp>
        <p:nvSpPr>
          <p:cNvPr id="569" name="Google Shape;569;ga216de26fa_0_4"/>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400"/>
              <a:buNone/>
            </a:pPr>
            <a:endParaRPr/>
          </a:p>
        </p:txBody>
      </p:sp>
      <p:sp>
        <p:nvSpPr>
          <p:cNvPr id="570" name="Google Shape;570;ga216de26fa_0_4"/>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3600"/>
              <a:buFont typeface="Arial"/>
              <a:buNone/>
            </a:pPr>
            <a:fld id="{00000000-1234-1234-1234-123412341234}" type="slidenum">
              <a:rPr lang="en-US"/>
              <a:t>38</a:t>
            </a:fld>
            <a:endParaRPr/>
          </a:p>
        </p:txBody>
      </p:sp>
      <p:pic>
        <p:nvPicPr>
          <p:cNvPr id="571" name="Google Shape;571;ga216de26fa_0_4"/>
          <p:cNvPicPr preferRelativeResize="0"/>
          <p:nvPr/>
        </p:nvPicPr>
        <p:blipFill rotWithShape="1">
          <a:blip r:embed="rId3">
            <a:alphaModFix/>
          </a:blip>
          <a:srcRect/>
          <a:stretch/>
        </p:blipFill>
        <p:spPr>
          <a:xfrm>
            <a:off x="647701" y="2149435"/>
            <a:ext cx="10168800" cy="4213266"/>
          </a:xfrm>
          <a:prstGeom prst="rect">
            <a:avLst/>
          </a:prstGeom>
          <a:noFill/>
          <a:ln>
            <a:noFill/>
          </a:ln>
          <a:effectLst>
            <a:outerShdw blurRad="292100" dist="139700" dir="2700000" algn="tl" rotWithShape="0">
              <a:srgbClr val="333333">
                <a:alpha val="64705"/>
              </a:srgbClr>
            </a:outerShdw>
          </a:effectLst>
        </p:spPr>
      </p:pic>
      <p:sp>
        <p:nvSpPr>
          <p:cNvPr id="572" name="Google Shape;572;ga216de26fa_0_4"/>
          <p:cNvSpPr/>
          <p:nvPr/>
        </p:nvSpPr>
        <p:spPr>
          <a:xfrm>
            <a:off x="10016404" y="6550223"/>
            <a:ext cx="2175596"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Akshay Dattatray Jadhav</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ga216de26fa_0_12"/>
          <p:cNvSpPr txBox="1">
            <a:spLocks noGrp="1"/>
          </p:cNvSpPr>
          <p:nvPr>
            <p:ph type="title"/>
          </p:nvPr>
        </p:nvSpPr>
        <p:spPr>
          <a:xfrm>
            <a:off x="647700" y="725217"/>
            <a:ext cx="99432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3000" dirty="0"/>
              <a:t>Prediction Results for New Unseen Dataset - SVM</a:t>
            </a:r>
            <a:endParaRPr sz="3000" dirty="0"/>
          </a:p>
        </p:txBody>
      </p:sp>
      <p:sp>
        <p:nvSpPr>
          <p:cNvPr id="578" name="Google Shape;578;ga216de26fa_0_12"/>
          <p:cNvSpPr txBox="1">
            <a:spLocks noGrp="1"/>
          </p:cNvSpPr>
          <p:nvPr>
            <p:ph type="body" idx="1"/>
          </p:nvPr>
        </p:nvSpPr>
        <p:spPr>
          <a:xfrm>
            <a:off x="680321" y="2336873"/>
            <a:ext cx="9613800" cy="359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400"/>
              <a:buNone/>
            </a:pPr>
            <a:endParaRPr/>
          </a:p>
        </p:txBody>
      </p:sp>
      <p:sp>
        <p:nvSpPr>
          <p:cNvPr id="579" name="Google Shape;579;ga216de26fa_0_12"/>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3600"/>
              <a:buFont typeface="Arial"/>
              <a:buNone/>
            </a:pPr>
            <a:fld id="{00000000-1234-1234-1234-123412341234}" type="slidenum">
              <a:rPr lang="en-US"/>
              <a:t>39</a:t>
            </a:fld>
            <a:endParaRPr/>
          </a:p>
        </p:txBody>
      </p:sp>
      <p:pic>
        <p:nvPicPr>
          <p:cNvPr id="580" name="Google Shape;580;ga216de26fa_0_12"/>
          <p:cNvPicPr preferRelativeResize="0"/>
          <p:nvPr/>
        </p:nvPicPr>
        <p:blipFill rotWithShape="1">
          <a:blip r:embed="rId3">
            <a:alphaModFix/>
          </a:blip>
          <a:srcRect/>
          <a:stretch/>
        </p:blipFill>
        <p:spPr>
          <a:xfrm>
            <a:off x="680322" y="2131650"/>
            <a:ext cx="10902078" cy="4625410"/>
          </a:xfrm>
          <a:prstGeom prst="rect">
            <a:avLst/>
          </a:prstGeom>
          <a:noFill/>
          <a:ln>
            <a:noFill/>
          </a:ln>
          <a:effectLst>
            <a:outerShdw blurRad="292100" dist="139700" dir="2700000" algn="tl" rotWithShape="0">
              <a:srgbClr val="333333">
                <a:alpha val="64705"/>
              </a:srgbClr>
            </a:outerShdw>
          </a:effectLst>
        </p:spPr>
      </p:pic>
      <p:sp>
        <p:nvSpPr>
          <p:cNvPr id="581" name="Google Shape;581;ga216de26fa_0_12"/>
          <p:cNvSpPr/>
          <p:nvPr/>
        </p:nvSpPr>
        <p:spPr>
          <a:xfrm>
            <a:off x="9109298" y="2891807"/>
            <a:ext cx="2402379" cy="3599400"/>
          </a:xfrm>
          <a:prstGeom prst="rect">
            <a:avLst/>
          </a:prstGeom>
          <a:noFill/>
          <a:ln w="34925" cap="flat" cmpd="sng">
            <a:solidFill>
              <a:srgbClr val="FFC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rebuchet MS"/>
              <a:ea typeface="Trebuchet MS"/>
              <a:cs typeface="Trebuchet MS"/>
              <a:sym typeface="Trebuchet MS"/>
            </a:endParaRPr>
          </a:p>
        </p:txBody>
      </p:sp>
      <p:sp>
        <p:nvSpPr>
          <p:cNvPr id="582" name="Google Shape;582;ga216de26fa_0_12"/>
          <p:cNvSpPr/>
          <p:nvPr/>
        </p:nvSpPr>
        <p:spPr>
          <a:xfrm>
            <a:off x="10016404" y="6550223"/>
            <a:ext cx="2175596"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Akshay Dattatray Jadhav</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4" descr="Graphical user interface, text&#10;&#10;Description automatically generated"/>
          <p:cNvPicPr preferRelativeResize="0"/>
          <p:nvPr/>
        </p:nvPicPr>
        <p:blipFill rotWithShape="1">
          <a:blip r:embed="rId3">
            <a:alphaModFix/>
          </a:blip>
          <a:srcRect/>
          <a:stretch/>
        </p:blipFill>
        <p:spPr>
          <a:xfrm>
            <a:off x="644213" y="2152088"/>
            <a:ext cx="6093490" cy="4210612"/>
          </a:xfrm>
          <a:prstGeom prst="rect">
            <a:avLst/>
          </a:prstGeom>
          <a:noFill/>
          <a:ln>
            <a:noFill/>
          </a:ln>
        </p:spPr>
      </p:pic>
      <p:sp>
        <p:nvSpPr>
          <p:cNvPr id="219" name="Google Shape;219;p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Airline Delay Data</a:t>
            </a:r>
            <a:r>
              <a:rPr lang="en-US" sz="2000">
                <a:solidFill>
                  <a:schemeClr val="lt1"/>
                </a:solidFill>
                <a:latin typeface="Trebuchet MS"/>
                <a:ea typeface="Trebuchet MS"/>
                <a:cs typeface="Trebuchet MS"/>
                <a:sym typeface="Trebuchet MS"/>
              </a:rPr>
              <a:t> </a:t>
            </a:r>
            <a:r>
              <a:rPr lang="en-US"/>
              <a:t>Extraction</a:t>
            </a:r>
            <a:endParaRPr/>
          </a:p>
        </p:txBody>
      </p:sp>
      <p:sp>
        <p:nvSpPr>
          <p:cNvPr id="220" name="Google Shape;220;p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4</a:t>
            </a:fld>
            <a:endParaRPr/>
          </a:p>
        </p:txBody>
      </p:sp>
      <p:sp>
        <p:nvSpPr>
          <p:cNvPr id="221" name="Google Shape;221;p4"/>
          <p:cNvSpPr/>
          <p:nvPr/>
        </p:nvSpPr>
        <p:spPr>
          <a:xfrm>
            <a:off x="4962850" y="3994825"/>
            <a:ext cx="3163200" cy="218100"/>
          </a:xfrm>
          <a:prstGeom prst="leftArrow">
            <a:avLst>
              <a:gd name="adj1" fmla="val 50000"/>
              <a:gd name="adj2" fmla="val 50000"/>
            </a:avLst>
          </a:prstGeom>
          <a:solidFill>
            <a:srgbClr val="3394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22" name="Google Shape;222;p4"/>
          <p:cNvSpPr/>
          <p:nvPr/>
        </p:nvSpPr>
        <p:spPr>
          <a:xfrm>
            <a:off x="4975871" y="4736538"/>
            <a:ext cx="3163200" cy="218100"/>
          </a:xfrm>
          <a:prstGeom prst="leftArrow">
            <a:avLst>
              <a:gd name="adj1" fmla="val 50000"/>
              <a:gd name="adj2" fmla="val 50000"/>
            </a:avLst>
          </a:prstGeom>
          <a:solidFill>
            <a:srgbClr val="3394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23" name="Google Shape;223;p4"/>
          <p:cNvSpPr/>
          <p:nvPr/>
        </p:nvSpPr>
        <p:spPr>
          <a:xfrm>
            <a:off x="5722039" y="5446484"/>
            <a:ext cx="2217600" cy="218100"/>
          </a:xfrm>
          <a:prstGeom prst="leftArrow">
            <a:avLst>
              <a:gd name="adj1" fmla="val 50000"/>
              <a:gd name="adj2" fmla="val 50000"/>
            </a:avLst>
          </a:prstGeom>
          <a:solidFill>
            <a:srgbClr val="3394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24" name="Google Shape;224;p4"/>
          <p:cNvSpPr txBox="1"/>
          <p:nvPr/>
        </p:nvSpPr>
        <p:spPr>
          <a:xfrm>
            <a:off x="6975627" y="3584733"/>
            <a:ext cx="4904768" cy="34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rebuchet MS"/>
                <a:ea typeface="Trebuchet MS"/>
                <a:cs typeface="Trebuchet MS"/>
                <a:sym typeface="Trebuchet MS"/>
              </a:rPr>
              <a:t>Randomly Selecting 1000 records from each years</a:t>
            </a:r>
            <a:endParaRPr sz="1600" b="0" i="0" u="none" strike="noStrike" cap="none">
              <a:solidFill>
                <a:srgbClr val="000000"/>
              </a:solidFill>
              <a:latin typeface="Trebuchet MS"/>
              <a:ea typeface="Trebuchet MS"/>
              <a:cs typeface="Trebuchet MS"/>
              <a:sym typeface="Trebuchet MS"/>
            </a:endParaRPr>
          </a:p>
        </p:txBody>
      </p:sp>
      <p:sp>
        <p:nvSpPr>
          <p:cNvPr id="225" name="Google Shape;225;p4"/>
          <p:cNvSpPr txBox="1"/>
          <p:nvPr/>
        </p:nvSpPr>
        <p:spPr>
          <a:xfrm>
            <a:off x="6975627" y="4383346"/>
            <a:ext cx="4232575" cy="34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rebuchet MS"/>
                <a:ea typeface="Trebuchet MS"/>
                <a:cs typeface="Trebuchet MS"/>
                <a:sym typeface="Trebuchet MS"/>
              </a:rPr>
              <a:t>Save randomly selected data for each year</a:t>
            </a:r>
            <a:endParaRPr sz="1600" b="0" i="0" u="none" strike="noStrike" cap="none">
              <a:solidFill>
                <a:srgbClr val="000000"/>
              </a:solidFill>
              <a:latin typeface="Trebuchet MS"/>
              <a:ea typeface="Trebuchet MS"/>
              <a:cs typeface="Trebuchet MS"/>
              <a:sym typeface="Trebuchet MS"/>
            </a:endParaRPr>
          </a:p>
        </p:txBody>
      </p:sp>
      <p:sp>
        <p:nvSpPr>
          <p:cNvPr id="226" name="Google Shape;226;p4"/>
          <p:cNvSpPr txBox="1"/>
          <p:nvPr/>
        </p:nvSpPr>
        <p:spPr>
          <a:xfrm>
            <a:off x="6975626" y="5095249"/>
            <a:ext cx="4232575" cy="34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Trebuchet MS"/>
                <a:ea typeface="Trebuchet MS"/>
                <a:cs typeface="Trebuchet MS"/>
                <a:sym typeface="Trebuchet MS"/>
              </a:rPr>
              <a:t>Merger each year records together </a:t>
            </a:r>
            <a:endParaRPr sz="1600" b="0" i="0" u="none" strike="noStrike" cap="none">
              <a:solidFill>
                <a:srgbClr val="000000"/>
              </a:solidFill>
              <a:latin typeface="Trebuchet MS"/>
              <a:ea typeface="Trebuchet MS"/>
              <a:cs typeface="Trebuchet MS"/>
              <a:sym typeface="Trebuchet MS"/>
            </a:endParaRPr>
          </a:p>
        </p:txBody>
      </p:sp>
      <p:sp>
        <p:nvSpPr>
          <p:cNvPr id="227" name="Google Shape;227;p4"/>
          <p:cNvSpPr/>
          <p:nvPr/>
        </p:nvSpPr>
        <p:spPr>
          <a:xfrm>
            <a:off x="10667670" y="6568142"/>
            <a:ext cx="1548822"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Kayla Choothesa</a:t>
            </a:r>
            <a:endParaRPr sz="14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gac458d9728_2_0"/>
          <p:cNvSpPr txBox="1">
            <a:spLocks noGrp="1"/>
          </p:cNvSpPr>
          <p:nvPr>
            <p:ph type="title"/>
          </p:nvPr>
        </p:nvSpPr>
        <p:spPr>
          <a:xfrm>
            <a:off x="680321" y="753228"/>
            <a:ext cx="9613800" cy="1080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800"/>
              <a:buFont typeface="Arial"/>
              <a:buNone/>
            </a:pPr>
            <a:r>
              <a:rPr lang="en-US" sz="3100"/>
              <a:t>Prediction on New Unseen Dataset - KNN</a:t>
            </a:r>
            <a:endParaRPr/>
          </a:p>
        </p:txBody>
      </p:sp>
      <p:sp>
        <p:nvSpPr>
          <p:cNvPr id="596" name="Google Shape;596;gac458d9728_2_0"/>
          <p:cNvSpPr txBox="1">
            <a:spLocks noGrp="1"/>
          </p:cNvSpPr>
          <p:nvPr>
            <p:ph type="sldNum" idx="12"/>
          </p:nvPr>
        </p:nvSpPr>
        <p:spPr>
          <a:xfrm>
            <a:off x="10729455" y="753227"/>
            <a:ext cx="1154100" cy="109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SzPts val="3600"/>
              <a:buFont typeface="Arial"/>
              <a:buNone/>
            </a:pPr>
            <a:fld id="{00000000-1234-1234-1234-123412341234}" type="slidenum">
              <a:rPr lang="en-US"/>
              <a:t>40</a:t>
            </a:fld>
            <a:endParaRPr/>
          </a:p>
        </p:txBody>
      </p:sp>
      <p:sp>
        <p:nvSpPr>
          <p:cNvPr id="597" name="Google Shape;597;gac458d9728_2_0"/>
          <p:cNvSpPr/>
          <p:nvPr/>
        </p:nvSpPr>
        <p:spPr>
          <a:xfrm>
            <a:off x="10667670" y="6568142"/>
            <a:ext cx="1548900" cy="307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Kayla Choothesa</a:t>
            </a:r>
            <a:endParaRPr sz="1400" b="0" i="0" u="none" strike="noStrike" cap="none">
              <a:solidFill>
                <a:schemeClr val="lt1"/>
              </a:solidFill>
              <a:latin typeface="Trebuchet MS"/>
              <a:ea typeface="Trebuchet MS"/>
              <a:cs typeface="Trebuchet MS"/>
              <a:sym typeface="Trebuchet MS"/>
            </a:endParaRPr>
          </a:p>
        </p:txBody>
      </p:sp>
      <p:pic>
        <p:nvPicPr>
          <p:cNvPr id="598" name="Google Shape;598;gac458d9728_2_0"/>
          <p:cNvPicPr preferRelativeResize="0"/>
          <p:nvPr/>
        </p:nvPicPr>
        <p:blipFill>
          <a:blip r:embed="rId3">
            <a:alphaModFix/>
          </a:blip>
          <a:stretch>
            <a:fillRect/>
          </a:stretch>
        </p:blipFill>
        <p:spPr>
          <a:xfrm>
            <a:off x="850299" y="5525532"/>
            <a:ext cx="7107452" cy="714630"/>
          </a:xfrm>
          <a:prstGeom prst="rect">
            <a:avLst/>
          </a:prstGeom>
          <a:ln>
            <a:noFill/>
          </a:ln>
          <a:effectLst>
            <a:outerShdw blurRad="292100" dist="139700" dir="2700000" algn="tl" rotWithShape="0">
              <a:srgbClr val="333333">
                <a:alpha val="65000"/>
              </a:srgbClr>
            </a:outerShdw>
          </a:effectLst>
        </p:spPr>
      </p:pic>
      <p:pic>
        <p:nvPicPr>
          <p:cNvPr id="599" name="Google Shape;599;gac458d9728_2_0"/>
          <p:cNvPicPr preferRelativeResize="0"/>
          <p:nvPr/>
        </p:nvPicPr>
        <p:blipFill>
          <a:blip r:embed="rId4">
            <a:alphaModFix/>
          </a:blip>
          <a:stretch>
            <a:fillRect/>
          </a:stretch>
        </p:blipFill>
        <p:spPr>
          <a:xfrm>
            <a:off x="850299" y="2064291"/>
            <a:ext cx="10491402" cy="323107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gac458d9728_1_0"/>
          <p:cNvSpPr txBox="1">
            <a:spLocks noGrp="1"/>
          </p:cNvSpPr>
          <p:nvPr>
            <p:ph type="sldNum" idx="12"/>
          </p:nvPr>
        </p:nvSpPr>
        <p:spPr>
          <a:xfrm>
            <a:off x="10729455" y="753227"/>
            <a:ext cx="1154100" cy="1090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41</a:t>
            </a:fld>
            <a:endParaRPr/>
          </a:p>
        </p:txBody>
      </p:sp>
      <p:sp>
        <p:nvSpPr>
          <p:cNvPr id="605" name="Google Shape;605;gac458d9728_1_0"/>
          <p:cNvSpPr txBox="1"/>
          <p:nvPr/>
        </p:nvSpPr>
        <p:spPr>
          <a:xfrm>
            <a:off x="0" y="6362700"/>
            <a:ext cx="7707000" cy="309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262626"/>
                </a:solidFill>
                <a:latin typeface="Trebuchet MS"/>
                <a:ea typeface="Trebuchet MS"/>
                <a:cs typeface="Trebuchet MS"/>
                <a:sym typeface="Trebuchet MS"/>
              </a:rPr>
              <a:t>http://stat-computing.org/dataexpo/2009/supplemental-data.html</a:t>
            </a:r>
            <a:endParaRPr sz="1100" b="0" i="0" u="none" strike="noStrike" cap="none">
              <a:solidFill>
                <a:srgbClr val="262626"/>
              </a:solidFill>
              <a:latin typeface="Trebuchet MS"/>
              <a:ea typeface="Trebuchet MS"/>
              <a:cs typeface="Trebuchet MS"/>
              <a:sym typeface="Trebuchet MS"/>
            </a:endParaRPr>
          </a:p>
        </p:txBody>
      </p:sp>
      <p:sp>
        <p:nvSpPr>
          <p:cNvPr id="606" name="Google Shape;606;gac458d9728_1_0"/>
          <p:cNvSpPr/>
          <p:nvPr/>
        </p:nvSpPr>
        <p:spPr>
          <a:xfrm>
            <a:off x="10667670" y="6568142"/>
            <a:ext cx="1548900" cy="307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Kayla Choothesa</a:t>
            </a:r>
            <a:endParaRPr sz="1400" b="0" i="0" u="none" strike="noStrike" cap="none">
              <a:solidFill>
                <a:schemeClr val="lt1"/>
              </a:solidFill>
              <a:latin typeface="Trebuchet MS"/>
              <a:ea typeface="Trebuchet MS"/>
              <a:cs typeface="Trebuchet MS"/>
              <a:sym typeface="Trebuchet MS"/>
            </a:endParaRPr>
          </a:p>
        </p:txBody>
      </p:sp>
      <p:grpSp>
        <p:nvGrpSpPr>
          <p:cNvPr id="607" name="Google Shape;607;gac458d9728_1_0"/>
          <p:cNvGrpSpPr/>
          <p:nvPr/>
        </p:nvGrpSpPr>
        <p:grpSpPr>
          <a:xfrm>
            <a:off x="978286" y="2393422"/>
            <a:ext cx="6435215" cy="3409983"/>
            <a:chOff x="2029663" y="1981201"/>
            <a:chExt cx="6915125" cy="3937624"/>
          </a:xfrm>
        </p:grpSpPr>
        <p:pic>
          <p:nvPicPr>
            <p:cNvPr id="608" name="Google Shape;608;gac458d9728_1_0"/>
            <p:cNvPicPr preferRelativeResize="0"/>
            <p:nvPr/>
          </p:nvPicPr>
          <p:blipFill>
            <a:blip r:embed="rId3">
              <a:alphaModFix/>
            </a:blip>
            <a:stretch>
              <a:fillRect/>
            </a:stretch>
          </p:blipFill>
          <p:spPr>
            <a:xfrm>
              <a:off x="2029663" y="1981201"/>
              <a:ext cx="6915125" cy="3478349"/>
            </a:xfrm>
            <a:prstGeom prst="rect">
              <a:avLst/>
            </a:prstGeom>
            <a:ln>
              <a:noFill/>
            </a:ln>
            <a:effectLst>
              <a:outerShdw blurRad="292100" dist="139700" dir="2700000" algn="tl" rotWithShape="0">
                <a:srgbClr val="333333">
                  <a:alpha val="65000"/>
                </a:srgbClr>
              </a:outerShdw>
            </a:effectLst>
          </p:spPr>
        </p:pic>
        <p:pic>
          <p:nvPicPr>
            <p:cNvPr id="609" name="Google Shape;609;gac458d9728_1_0"/>
            <p:cNvPicPr preferRelativeResize="0"/>
            <p:nvPr/>
          </p:nvPicPr>
          <p:blipFill>
            <a:blip r:embed="rId4">
              <a:alphaModFix/>
            </a:blip>
            <a:stretch>
              <a:fillRect/>
            </a:stretch>
          </p:blipFill>
          <p:spPr>
            <a:xfrm>
              <a:off x="2029676" y="5387967"/>
              <a:ext cx="6915101" cy="530858"/>
            </a:xfrm>
            <a:prstGeom prst="rect">
              <a:avLst/>
            </a:prstGeom>
            <a:noFill/>
            <a:ln>
              <a:noFill/>
            </a:ln>
          </p:spPr>
        </p:pic>
      </p:grpSp>
      <p:sp>
        <p:nvSpPr>
          <p:cNvPr id="611" name="Google Shape;611;gac458d9728_1_0"/>
          <p:cNvSpPr txBox="1"/>
          <p:nvPr/>
        </p:nvSpPr>
        <p:spPr>
          <a:xfrm>
            <a:off x="7996107" y="2807859"/>
            <a:ext cx="3548193" cy="1572802"/>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dirty="0">
                <a:latin typeface="Trebuchet MS"/>
                <a:ea typeface="Trebuchet MS"/>
                <a:cs typeface="Trebuchet MS"/>
                <a:sym typeface="Trebuchet MS"/>
              </a:rPr>
              <a:t>Prediction for unseen data using the variables:</a:t>
            </a:r>
          </a:p>
          <a:p>
            <a:pPr marL="285750" lvl="0" indent="-285750" algn="l" rtl="0">
              <a:lnSpc>
                <a:spcPct val="150000"/>
              </a:lnSpc>
              <a:spcBef>
                <a:spcPts val="0"/>
              </a:spcBef>
              <a:spcAft>
                <a:spcPts val="0"/>
              </a:spcAft>
              <a:buFont typeface="Arial" panose="020B0604020202020204" pitchFamily="34" charset="0"/>
              <a:buChar char="•"/>
            </a:pPr>
            <a:r>
              <a:rPr lang="en-US" sz="1800" dirty="0">
                <a:latin typeface="Trebuchet MS"/>
                <a:ea typeface="Trebuchet MS"/>
                <a:cs typeface="Trebuchet MS"/>
                <a:sym typeface="Trebuchet MS"/>
              </a:rPr>
              <a:t>CRS Departure Time, </a:t>
            </a:r>
          </a:p>
          <a:p>
            <a:pPr marL="285750" lvl="0" indent="-285750" algn="l" rtl="0">
              <a:lnSpc>
                <a:spcPct val="150000"/>
              </a:lnSpc>
              <a:spcBef>
                <a:spcPts val="0"/>
              </a:spcBef>
              <a:spcAft>
                <a:spcPts val="0"/>
              </a:spcAft>
              <a:buFont typeface="Arial" panose="020B0604020202020204" pitchFamily="34" charset="0"/>
              <a:buChar char="•"/>
            </a:pPr>
            <a:r>
              <a:rPr lang="en-US" sz="1800" dirty="0">
                <a:latin typeface="Trebuchet MS"/>
                <a:ea typeface="Trebuchet MS"/>
                <a:cs typeface="Trebuchet MS"/>
                <a:sym typeface="Trebuchet MS"/>
              </a:rPr>
              <a:t>CRS Arrival Time,</a:t>
            </a:r>
          </a:p>
          <a:p>
            <a:pPr marL="285750" lvl="0" indent="-285750" algn="l" rtl="0">
              <a:lnSpc>
                <a:spcPct val="150000"/>
              </a:lnSpc>
              <a:spcBef>
                <a:spcPts val="0"/>
              </a:spcBef>
              <a:spcAft>
                <a:spcPts val="0"/>
              </a:spcAft>
              <a:buFont typeface="Arial" panose="020B0604020202020204" pitchFamily="34" charset="0"/>
              <a:buChar char="•"/>
            </a:pPr>
            <a:r>
              <a:rPr lang="en-US" sz="1800" dirty="0">
                <a:latin typeface="Trebuchet MS"/>
                <a:ea typeface="Trebuchet MS"/>
                <a:cs typeface="Trebuchet MS"/>
                <a:sym typeface="Trebuchet MS"/>
              </a:rPr>
              <a:t>CRS Elapsed Time</a:t>
            </a:r>
            <a:endParaRPr sz="1800" dirty="0">
              <a:latin typeface="Trebuchet MS"/>
              <a:ea typeface="Trebuchet MS"/>
              <a:cs typeface="Trebuchet MS"/>
              <a:sym typeface="Trebuchet MS"/>
            </a:endParaRPr>
          </a:p>
        </p:txBody>
      </p:sp>
      <p:sp>
        <p:nvSpPr>
          <p:cNvPr id="12" name="Google Shape;577;ga216de26fa_0_12">
            <a:extLst>
              <a:ext uri="{FF2B5EF4-FFF2-40B4-BE49-F238E27FC236}">
                <a16:creationId xmlns:a16="http://schemas.microsoft.com/office/drawing/2014/main" id="{0D0AF612-D9D1-7D4E-A1DB-1C8AFDC82785}"/>
              </a:ext>
            </a:extLst>
          </p:cNvPr>
          <p:cNvSpPr txBox="1">
            <a:spLocks noGrp="1"/>
          </p:cNvSpPr>
          <p:nvPr>
            <p:ph type="title"/>
          </p:nvPr>
        </p:nvSpPr>
        <p:spPr>
          <a:xfrm>
            <a:off x="647700" y="725217"/>
            <a:ext cx="99432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3000" dirty="0"/>
              <a:t>Prediction Results for New Unseen Dataset - KNN</a:t>
            </a:r>
            <a:endParaRPr sz="3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5"/>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3600"/>
              <a:buFont typeface="Trebuchet MS"/>
              <a:buNone/>
            </a:pPr>
            <a:r>
              <a:rPr lang="en-US" dirty="0"/>
              <a:t>Summary</a:t>
            </a:r>
            <a:endParaRPr dirty="0"/>
          </a:p>
        </p:txBody>
      </p:sp>
      <p:sp>
        <p:nvSpPr>
          <p:cNvPr id="617" name="Google Shape;617;p25"/>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Autofit/>
          </a:bodyPr>
          <a:lstStyle/>
          <a:p>
            <a:pPr marL="457200" lvl="0" indent="-228600" algn="r" rtl="0">
              <a:lnSpc>
                <a:spcPct val="90000"/>
              </a:lnSpc>
              <a:spcBef>
                <a:spcPts val="1000"/>
              </a:spcBef>
              <a:spcAft>
                <a:spcPts val="0"/>
              </a:spcAft>
              <a:buClr>
                <a:schemeClr val="lt1"/>
              </a:buClr>
              <a:buSzPts val="2000"/>
              <a:buNone/>
            </a:pPr>
            <a:endParaRPr/>
          </a:p>
        </p:txBody>
      </p:sp>
      <p:sp>
        <p:nvSpPr>
          <p:cNvPr id="618" name="Google Shape;618;p25"/>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5" name="Google Shape;625;p2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43</a:t>
            </a:fld>
            <a:endParaRPr/>
          </a:p>
        </p:txBody>
      </p:sp>
      <p:sp>
        <p:nvSpPr>
          <p:cNvPr id="626" name="Google Shape;626;p26"/>
          <p:cNvSpPr/>
          <p:nvPr/>
        </p:nvSpPr>
        <p:spPr>
          <a:xfrm>
            <a:off x="10016404" y="6550223"/>
            <a:ext cx="2175596"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Akshay Dattatray Jadhav</a:t>
            </a:r>
            <a:endParaRPr/>
          </a:p>
        </p:txBody>
      </p:sp>
      <p:sp>
        <p:nvSpPr>
          <p:cNvPr id="6" name="Rectangle 5">
            <a:extLst>
              <a:ext uri="{FF2B5EF4-FFF2-40B4-BE49-F238E27FC236}">
                <a16:creationId xmlns:a16="http://schemas.microsoft.com/office/drawing/2014/main" id="{2BE1B142-17B0-2043-B34C-49FCC65CFABE}"/>
              </a:ext>
            </a:extLst>
          </p:cNvPr>
          <p:cNvSpPr/>
          <p:nvPr/>
        </p:nvSpPr>
        <p:spPr>
          <a:xfrm>
            <a:off x="815546" y="1991116"/>
            <a:ext cx="9913909" cy="1887696"/>
          </a:xfrm>
          <a:prstGeom prst="rect">
            <a:avLst/>
          </a:prstGeom>
        </p:spPr>
        <p:txBody>
          <a:bodyPr wrap="square">
            <a:spAutoFit/>
          </a:bodyPr>
          <a:lstStyle/>
          <a:p>
            <a:pPr>
              <a:lnSpc>
                <a:spcPts val="1960"/>
              </a:lnSpc>
            </a:pPr>
            <a:r>
              <a:rPr lang="en-US" sz="1800" dirty="0">
                <a:solidFill>
                  <a:schemeClr val="tx1">
                    <a:lumMod val="85000"/>
                    <a:lumOff val="15000"/>
                  </a:schemeClr>
                </a:solidFill>
                <a:latin typeface="Trebuchet MS" panose="020B0703020202090204" pitchFamily="34" charset="0"/>
              </a:rPr>
              <a:t>After careful training and observing testing results from 6 classification models, we have come to make the conclusion that </a:t>
            </a:r>
          </a:p>
          <a:p>
            <a:pPr marL="285750" indent="-285750">
              <a:lnSpc>
                <a:spcPts val="1960"/>
              </a:lnSpc>
              <a:buFont typeface="Arial" panose="020B0604020202020204" pitchFamily="34" charset="0"/>
              <a:buChar char="•"/>
            </a:pPr>
            <a:r>
              <a:rPr lang="en-US" sz="1800" dirty="0">
                <a:solidFill>
                  <a:schemeClr val="tx1">
                    <a:lumMod val="85000"/>
                    <a:lumOff val="15000"/>
                  </a:schemeClr>
                </a:solidFill>
                <a:latin typeface="Trebuchet MS" panose="020B0703020202090204" pitchFamily="34" charset="0"/>
              </a:rPr>
              <a:t>KNN would be a best generalized model according to the prediction results on our unseen data with considerable accuracy rate.</a:t>
            </a:r>
          </a:p>
          <a:p>
            <a:pPr marL="285750" indent="-285750">
              <a:lnSpc>
                <a:spcPts val="1960"/>
              </a:lnSpc>
              <a:buFont typeface="Arial" panose="020B0604020202020204" pitchFamily="34" charset="0"/>
              <a:buChar char="•"/>
            </a:pPr>
            <a:r>
              <a:rPr lang="en-US" sz="1800" dirty="0">
                <a:solidFill>
                  <a:schemeClr val="tx1">
                    <a:lumMod val="85000"/>
                    <a:lumOff val="15000"/>
                  </a:schemeClr>
                </a:solidFill>
                <a:latin typeface="Trebuchet MS" panose="020B0703020202090204" pitchFamily="34" charset="0"/>
              </a:rPr>
              <a:t>The best model – KNN used </a:t>
            </a:r>
            <a:r>
              <a:rPr lang="en-US" sz="1800" dirty="0">
                <a:solidFill>
                  <a:schemeClr val="tx1">
                    <a:lumMod val="85000"/>
                    <a:lumOff val="15000"/>
                  </a:schemeClr>
                </a:solidFill>
                <a:latin typeface="Trebuchet MS"/>
                <a:ea typeface="Trebuchet MS"/>
                <a:cs typeface="Trebuchet MS"/>
                <a:sym typeface="Trebuchet MS"/>
              </a:rPr>
              <a:t>CRS</a:t>
            </a:r>
            <a:r>
              <a:rPr lang="en-US" sz="1800" dirty="0">
                <a:solidFill>
                  <a:schemeClr val="tx1">
                    <a:lumMod val="85000"/>
                    <a:lumOff val="15000"/>
                  </a:schemeClr>
                </a:solidFill>
                <a:latin typeface="Trebuchet MS" panose="020B0703020202090204" pitchFamily="34" charset="0"/>
              </a:rPr>
              <a:t> Departure Time, </a:t>
            </a:r>
            <a:r>
              <a:rPr lang="en-US" sz="1800" dirty="0">
                <a:solidFill>
                  <a:schemeClr val="tx1">
                    <a:lumMod val="85000"/>
                    <a:lumOff val="15000"/>
                  </a:schemeClr>
                </a:solidFill>
                <a:latin typeface="Trebuchet MS"/>
                <a:ea typeface="Trebuchet MS"/>
                <a:cs typeface="Trebuchet MS"/>
                <a:sym typeface="Trebuchet MS"/>
              </a:rPr>
              <a:t>CRS Arrive Time, CRS Elapsed Time as independent variables </a:t>
            </a:r>
          </a:p>
          <a:p>
            <a:pPr marL="285750" indent="-285750">
              <a:lnSpc>
                <a:spcPts val="1960"/>
              </a:lnSpc>
              <a:buFont typeface="Arial" panose="020B0604020202020204" pitchFamily="34" charset="0"/>
              <a:buChar char="•"/>
            </a:pPr>
            <a:r>
              <a:rPr lang="en-US" sz="1800" dirty="0">
                <a:solidFill>
                  <a:schemeClr val="tx1">
                    <a:lumMod val="85000"/>
                    <a:lumOff val="15000"/>
                  </a:schemeClr>
                </a:solidFill>
                <a:latin typeface="Trebuchet MS"/>
                <a:sym typeface="Trebuchet MS"/>
              </a:rPr>
              <a:t>The final prediction for new 12 record showed as below </a:t>
            </a:r>
            <a:endParaRPr lang="en-US" sz="1800" dirty="0">
              <a:solidFill>
                <a:schemeClr val="tx1">
                  <a:lumMod val="85000"/>
                  <a:lumOff val="15000"/>
                </a:schemeClr>
              </a:solidFill>
              <a:latin typeface="Trebuchet MS" panose="020B0703020202090204" pitchFamily="34" charset="0"/>
            </a:endParaRPr>
          </a:p>
        </p:txBody>
      </p:sp>
      <p:sp>
        <p:nvSpPr>
          <p:cNvPr id="13" name="Google Shape;616;p25">
            <a:extLst>
              <a:ext uri="{FF2B5EF4-FFF2-40B4-BE49-F238E27FC236}">
                <a16:creationId xmlns:a16="http://schemas.microsoft.com/office/drawing/2014/main" id="{E154B98D-26E5-8B46-B3B2-2F881333C819}"/>
              </a:ext>
            </a:extLst>
          </p:cNvPr>
          <p:cNvSpPr txBox="1">
            <a:spLocks noGrp="1"/>
          </p:cNvSpPr>
          <p:nvPr>
            <p:ph type="title"/>
          </p:nvPr>
        </p:nvSpPr>
        <p:spPr>
          <a:xfrm>
            <a:off x="647700" y="753227"/>
            <a:ext cx="9613860" cy="1090788"/>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lt1"/>
              </a:buClr>
              <a:buSzPts val="3600"/>
              <a:buFont typeface="Trebuchet MS"/>
              <a:buNone/>
            </a:pPr>
            <a:r>
              <a:rPr lang="en-US" dirty="0"/>
              <a:t>Summary</a:t>
            </a:r>
            <a:endParaRPr dirty="0"/>
          </a:p>
        </p:txBody>
      </p:sp>
      <p:grpSp>
        <p:nvGrpSpPr>
          <p:cNvPr id="14" name="Google Shape;607;gac458d9728_1_0">
            <a:extLst>
              <a:ext uri="{FF2B5EF4-FFF2-40B4-BE49-F238E27FC236}">
                <a16:creationId xmlns:a16="http://schemas.microsoft.com/office/drawing/2014/main" id="{95787865-7841-C746-8A9A-603623C410F3}"/>
              </a:ext>
            </a:extLst>
          </p:cNvPr>
          <p:cNvGrpSpPr/>
          <p:nvPr/>
        </p:nvGrpSpPr>
        <p:grpSpPr>
          <a:xfrm>
            <a:off x="1200707" y="3951770"/>
            <a:ext cx="8548774" cy="2410930"/>
            <a:chOff x="2029663" y="1981201"/>
            <a:chExt cx="6915125" cy="3937624"/>
          </a:xfrm>
        </p:grpSpPr>
        <p:pic>
          <p:nvPicPr>
            <p:cNvPr id="15" name="Google Shape;608;gac458d9728_1_0">
              <a:extLst>
                <a:ext uri="{FF2B5EF4-FFF2-40B4-BE49-F238E27FC236}">
                  <a16:creationId xmlns:a16="http://schemas.microsoft.com/office/drawing/2014/main" id="{76861C06-DE0F-4A4F-842D-A06BE077BBA7}"/>
                </a:ext>
              </a:extLst>
            </p:cNvPr>
            <p:cNvPicPr preferRelativeResize="0"/>
            <p:nvPr/>
          </p:nvPicPr>
          <p:blipFill>
            <a:blip r:embed="rId3">
              <a:alphaModFix/>
            </a:blip>
            <a:stretch>
              <a:fillRect/>
            </a:stretch>
          </p:blipFill>
          <p:spPr>
            <a:xfrm>
              <a:off x="2029663" y="1981201"/>
              <a:ext cx="6915125" cy="3478349"/>
            </a:xfrm>
            <a:prstGeom prst="rect">
              <a:avLst/>
            </a:prstGeom>
            <a:ln>
              <a:noFill/>
            </a:ln>
            <a:effectLst>
              <a:outerShdw blurRad="292100" dist="139700" dir="2700000" algn="tl" rotWithShape="0">
                <a:srgbClr val="333333">
                  <a:alpha val="65000"/>
                </a:srgbClr>
              </a:outerShdw>
            </a:effectLst>
          </p:spPr>
        </p:pic>
        <p:pic>
          <p:nvPicPr>
            <p:cNvPr id="16" name="Google Shape;609;gac458d9728_1_0">
              <a:extLst>
                <a:ext uri="{FF2B5EF4-FFF2-40B4-BE49-F238E27FC236}">
                  <a16:creationId xmlns:a16="http://schemas.microsoft.com/office/drawing/2014/main" id="{8FA04C10-153D-BC4A-AE39-2FE8B8F42FD4}"/>
                </a:ext>
              </a:extLst>
            </p:cNvPr>
            <p:cNvPicPr preferRelativeResize="0"/>
            <p:nvPr/>
          </p:nvPicPr>
          <p:blipFill>
            <a:blip r:embed="rId4">
              <a:alphaModFix/>
            </a:blip>
            <a:stretch>
              <a:fillRect/>
            </a:stretch>
          </p:blipFill>
          <p:spPr>
            <a:xfrm>
              <a:off x="2029676" y="5387967"/>
              <a:ext cx="6915101" cy="530858"/>
            </a:xfrm>
            <a:prstGeom prst="rect">
              <a:avLst/>
            </a:prstGeom>
            <a:noFill/>
            <a:ln>
              <a:noFill/>
            </a:ln>
          </p:spPr>
        </p:pic>
      </p:grpSp>
      <p:sp>
        <p:nvSpPr>
          <p:cNvPr id="2" name="TextBox 1">
            <a:extLst>
              <a:ext uri="{FF2B5EF4-FFF2-40B4-BE49-F238E27FC236}">
                <a16:creationId xmlns:a16="http://schemas.microsoft.com/office/drawing/2014/main" id="{E31D5F76-536C-B046-A3FF-C068012A8F6D}"/>
              </a:ext>
            </a:extLst>
          </p:cNvPr>
          <p:cNvSpPr txBox="1"/>
          <p:nvPr/>
        </p:nvSpPr>
        <p:spPr>
          <a:xfrm>
            <a:off x="9895566" y="3951770"/>
            <a:ext cx="1410964" cy="430887"/>
          </a:xfrm>
          <a:prstGeom prst="rect">
            <a:avLst/>
          </a:prstGeom>
          <a:noFill/>
        </p:spPr>
        <p:txBody>
          <a:bodyPr wrap="none" rtlCol="0">
            <a:spAutoFit/>
          </a:bodyPr>
          <a:lstStyle/>
          <a:p>
            <a:r>
              <a:rPr lang="en-US" sz="1100" dirty="0">
                <a:latin typeface="Trebuchet MS" panose="020B0703020202090204" pitchFamily="34" charset="0"/>
              </a:rPr>
              <a:t>0 means non –delay</a:t>
            </a:r>
          </a:p>
          <a:p>
            <a:r>
              <a:rPr lang="en-US" sz="1100" dirty="0">
                <a:latin typeface="Trebuchet MS" panose="020B0703020202090204" pitchFamily="34" charset="0"/>
              </a:rPr>
              <a:t>1 means delay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31"/>
          <p:cNvSpPr txBox="1">
            <a:spLocks noGrp="1"/>
          </p:cNvSpPr>
          <p:nvPr>
            <p:ph type="sldNum" idx="4294967295"/>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44</a:t>
            </a:fld>
            <a:endParaRPr/>
          </a:p>
        </p:txBody>
      </p:sp>
      <p:sp>
        <p:nvSpPr>
          <p:cNvPr id="656" name="Google Shape;656;p31"/>
          <p:cNvSpPr txBox="1"/>
          <p:nvPr/>
        </p:nvSpPr>
        <p:spPr>
          <a:xfrm>
            <a:off x="3681717" y="2778166"/>
            <a:ext cx="5091458" cy="1089529"/>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7200"/>
              <a:buFont typeface="Arial"/>
              <a:buNone/>
            </a:pPr>
            <a:r>
              <a:rPr lang="en-US" sz="7200" b="1" i="0" u="none" strike="noStrike" cap="none">
                <a:solidFill>
                  <a:schemeClr val="accent1"/>
                </a:solidFill>
                <a:latin typeface="Trebuchet MS"/>
                <a:ea typeface="Trebuchet MS"/>
                <a:cs typeface="Trebuchet MS"/>
                <a:sym typeface="Trebuchet MS"/>
              </a:rPr>
              <a:t>Thank You!</a:t>
            </a:r>
            <a:endParaRPr sz="14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5"/>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3600"/>
              <a:buFont typeface="Trebuchet MS"/>
              <a:buNone/>
            </a:pPr>
            <a:r>
              <a:rPr lang="en-US"/>
              <a:t>Data Visualization</a:t>
            </a:r>
            <a:endParaRPr/>
          </a:p>
        </p:txBody>
      </p:sp>
      <p:sp>
        <p:nvSpPr>
          <p:cNvPr id="233" name="Google Shape;233;p5"/>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Autofit/>
          </a:bodyPr>
          <a:lstStyle/>
          <a:p>
            <a:pPr marL="457200" lvl="0" indent="-228600" algn="r" rtl="0">
              <a:lnSpc>
                <a:spcPct val="90000"/>
              </a:lnSpc>
              <a:spcBef>
                <a:spcPts val="1000"/>
              </a:spcBef>
              <a:spcAft>
                <a:spcPts val="0"/>
              </a:spcAft>
              <a:buClr>
                <a:schemeClr val="lt1"/>
              </a:buClr>
              <a:buSzPts val="2000"/>
              <a:buNone/>
            </a:pPr>
            <a:endParaRPr/>
          </a:p>
        </p:txBody>
      </p:sp>
      <p:sp>
        <p:nvSpPr>
          <p:cNvPr id="234" name="Google Shape;234;p5"/>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2800"/>
              <a:t>Delay rate had decreasing since 2004, compared before 2004; December has the highest delay chance, following by June and May.</a:t>
            </a:r>
            <a:endParaRPr sz="2800"/>
          </a:p>
        </p:txBody>
      </p:sp>
      <p:graphicFrame>
        <p:nvGraphicFramePr>
          <p:cNvPr id="240" name="Google Shape;240;p6"/>
          <p:cNvGraphicFramePr/>
          <p:nvPr/>
        </p:nvGraphicFramePr>
        <p:xfrm>
          <a:off x="680320" y="3192690"/>
          <a:ext cx="4036385" cy="3170010"/>
        </p:xfrm>
        <a:graphic>
          <a:graphicData uri="http://schemas.openxmlformats.org/drawingml/2006/chart">
            <c:chart xmlns:c="http://schemas.openxmlformats.org/drawingml/2006/chart" xmlns:r="http://schemas.openxmlformats.org/officeDocument/2006/relationships" r:id="rId3"/>
          </a:graphicData>
        </a:graphic>
      </p:graphicFrame>
      <p:sp>
        <p:nvSpPr>
          <p:cNvPr id="241" name="Google Shape;241;p6"/>
          <p:cNvSpPr txBox="1"/>
          <p:nvPr/>
        </p:nvSpPr>
        <p:spPr>
          <a:xfrm>
            <a:off x="1129813" y="2569028"/>
            <a:ext cx="313739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262626"/>
                </a:solidFill>
                <a:latin typeface="Trebuchet MS"/>
                <a:ea typeface="Trebuchet MS"/>
                <a:cs typeface="Trebuchet MS"/>
                <a:sym typeface="Trebuchet MS"/>
              </a:rPr>
              <a:t>Percentage of  Delay By Years</a:t>
            </a:r>
            <a:endParaRPr sz="1400" b="1" i="0" u="none" strike="noStrike" cap="none">
              <a:solidFill>
                <a:srgbClr val="000000"/>
              </a:solidFill>
              <a:latin typeface="Trebuchet MS"/>
              <a:ea typeface="Trebuchet MS"/>
              <a:cs typeface="Trebuchet MS"/>
              <a:sym typeface="Trebuchet MS"/>
            </a:endParaRPr>
          </a:p>
        </p:txBody>
      </p:sp>
      <p:graphicFrame>
        <p:nvGraphicFramePr>
          <p:cNvPr id="242" name="Google Shape;242;p6"/>
          <p:cNvGraphicFramePr/>
          <p:nvPr/>
        </p:nvGraphicFramePr>
        <p:xfrm>
          <a:off x="5029200" y="3192688"/>
          <a:ext cx="6515100" cy="3170011"/>
        </p:xfrm>
        <a:graphic>
          <a:graphicData uri="http://schemas.openxmlformats.org/drawingml/2006/chart">
            <c:chart xmlns:c="http://schemas.openxmlformats.org/drawingml/2006/chart" xmlns:r="http://schemas.openxmlformats.org/officeDocument/2006/relationships" r:id="rId4"/>
          </a:graphicData>
        </a:graphic>
      </p:graphicFrame>
      <p:sp>
        <p:nvSpPr>
          <p:cNvPr id="243" name="Google Shape;243;p6"/>
          <p:cNvSpPr txBox="1"/>
          <p:nvPr/>
        </p:nvSpPr>
        <p:spPr>
          <a:xfrm>
            <a:off x="6718051" y="2569028"/>
            <a:ext cx="227177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262626"/>
                </a:solidFill>
                <a:latin typeface="Trebuchet MS"/>
                <a:ea typeface="Trebuchet MS"/>
                <a:cs typeface="Trebuchet MS"/>
                <a:sym typeface="Trebuchet MS"/>
              </a:rPr>
              <a:t>Percentage of Month</a:t>
            </a:r>
            <a:endParaRPr sz="1400" b="1" i="0" u="none" strike="noStrike" cap="none">
              <a:solidFill>
                <a:srgbClr val="000000"/>
              </a:solidFill>
              <a:latin typeface="Trebuchet MS"/>
              <a:ea typeface="Trebuchet MS"/>
              <a:cs typeface="Trebuchet MS"/>
              <a:sym typeface="Trebuchet MS"/>
            </a:endParaRPr>
          </a:p>
        </p:txBody>
      </p:sp>
      <p:sp>
        <p:nvSpPr>
          <p:cNvPr id="244" name="Google Shape;244;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6</a:t>
            </a:fld>
            <a:endParaRPr/>
          </a:p>
        </p:txBody>
      </p:sp>
      <p:cxnSp>
        <p:nvCxnSpPr>
          <p:cNvPr id="245" name="Google Shape;245;p6"/>
          <p:cNvCxnSpPr/>
          <p:nvPr/>
        </p:nvCxnSpPr>
        <p:spPr>
          <a:xfrm>
            <a:off x="4939862" y="2364828"/>
            <a:ext cx="0" cy="3997872"/>
          </a:xfrm>
          <a:prstGeom prst="straightConnector1">
            <a:avLst/>
          </a:prstGeom>
          <a:noFill/>
          <a:ln w="19050" cap="flat" cmpd="sng">
            <a:solidFill>
              <a:srgbClr val="2E91B8"/>
            </a:solidFill>
            <a:prstDash val="dash"/>
            <a:round/>
            <a:headEnd type="none" w="sm" len="sm"/>
            <a:tailEnd type="none" w="sm" len="sm"/>
          </a:ln>
        </p:spPr>
      </p:cxnSp>
      <p:sp>
        <p:nvSpPr>
          <p:cNvPr id="246" name="Google Shape;246;p6"/>
          <p:cNvSpPr/>
          <p:nvPr/>
        </p:nvSpPr>
        <p:spPr>
          <a:xfrm>
            <a:off x="10956433" y="6563544"/>
            <a:ext cx="1260281"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Bowen Duan </a:t>
            </a:r>
            <a:endParaRPr/>
          </a:p>
        </p:txBody>
      </p:sp>
      <p:cxnSp>
        <p:nvCxnSpPr>
          <p:cNvPr id="247" name="Google Shape;247;p6"/>
          <p:cNvCxnSpPr/>
          <p:nvPr/>
        </p:nvCxnSpPr>
        <p:spPr>
          <a:xfrm>
            <a:off x="5398994" y="4975413"/>
            <a:ext cx="6356865" cy="0"/>
          </a:xfrm>
          <a:prstGeom prst="straightConnector1">
            <a:avLst/>
          </a:prstGeom>
          <a:noFill/>
          <a:ln w="19050" cap="flat" cmpd="sng">
            <a:solidFill>
              <a:srgbClr val="FFC000"/>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2800"/>
              <a:t>Delay rate vary from carriers, and not related to flight frequency. But majority of carriers delay more than 50% </a:t>
            </a:r>
            <a:endParaRPr sz="2800"/>
          </a:p>
        </p:txBody>
      </p:sp>
      <p:graphicFrame>
        <p:nvGraphicFramePr>
          <p:cNvPr id="253" name="Google Shape;253;p7"/>
          <p:cNvGraphicFramePr/>
          <p:nvPr/>
        </p:nvGraphicFramePr>
        <p:xfrm>
          <a:off x="647700" y="2529721"/>
          <a:ext cx="11005456" cy="16684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4" name="Google Shape;254;p7"/>
          <p:cNvGraphicFramePr/>
          <p:nvPr/>
        </p:nvGraphicFramePr>
        <p:xfrm>
          <a:off x="647700" y="4278086"/>
          <a:ext cx="11005456" cy="2212747"/>
        </p:xfrm>
        <a:graphic>
          <a:graphicData uri="http://schemas.openxmlformats.org/drawingml/2006/chart">
            <c:chart xmlns:c="http://schemas.openxmlformats.org/drawingml/2006/chart" xmlns:r="http://schemas.openxmlformats.org/officeDocument/2006/relationships" r:id="rId4"/>
          </a:graphicData>
        </a:graphic>
      </p:graphicFrame>
      <p:sp>
        <p:nvSpPr>
          <p:cNvPr id="255" name="Google Shape;255;p7"/>
          <p:cNvSpPr txBox="1"/>
          <p:nvPr/>
        </p:nvSpPr>
        <p:spPr>
          <a:xfrm>
            <a:off x="4689442" y="2191167"/>
            <a:ext cx="325281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262626"/>
                </a:solidFill>
                <a:latin typeface="Trebuchet MS"/>
                <a:ea typeface="Trebuchet MS"/>
                <a:cs typeface="Trebuchet MS"/>
                <a:sym typeface="Trebuchet MS"/>
              </a:rPr>
              <a:t>Percentage of Delay By Carrier</a:t>
            </a:r>
            <a:endParaRPr sz="1400" b="1" i="0" u="none" strike="noStrike" cap="none">
              <a:solidFill>
                <a:srgbClr val="000000"/>
              </a:solidFill>
              <a:latin typeface="Trebuchet MS"/>
              <a:ea typeface="Trebuchet MS"/>
              <a:cs typeface="Trebuchet MS"/>
              <a:sym typeface="Trebuchet MS"/>
            </a:endParaRPr>
          </a:p>
        </p:txBody>
      </p:sp>
      <p:sp>
        <p:nvSpPr>
          <p:cNvPr id="256" name="Google Shape;256;p7"/>
          <p:cNvSpPr/>
          <p:nvPr/>
        </p:nvSpPr>
        <p:spPr>
          <a:xfrm>
            <a:off x="1088572" y="2459190"/>
            <a:ext cx="2177142" cy="3903510"/>
          </a:xfrm>
          <a:prstGeom prst="rect">
            <a:avLst/>
          </a:prstGeom>
          <a:noFill/>
          <a:ln w="25400" cap="flat" cmpd="sng">
            <a:solidFill>
              <a:srgbClr val="FFC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rebuchet MS"/>
              <a:ea typeface="Trebuchet MS"/>
              <a:cs typeface="Trebuchet MS"/>
              <a:sym typeface="Trebuchet MS"/>
            </a:endParaRPr>
          </a:p>
        </p:txBody>
      </p:sp>
      <p:sp>
        <p:nvSpPr>
          <p:cNvPr id="257" name="Google Shape;257;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7</a:t>
            </a:fld>
            <a:endParaRPr/>
          </a:p>
        </p:txBody>
      </p:sp>
      <p:sp>
        <p:nvSpPr>
          <p:cNvPr id="258" name="Google Shape;258;p7"/>
          <p:cNvSpPr/>
          <p:nvPr/>
        </p:nvSpPr>
        <p:spPr>
          <a:xfrm>
            <a:off x="10956433" y="6563544"/>
            <a:ext cx="1260281"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Bowen Duan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1800"/>
              <a:buNone/>
            </a:pPr>
            <a:r>
              <a:rPr lang="en-US" sz="2800"/>
              <a:t>Take US company as example, it had different delay percentage among different airport. </a:t>
            </a:r>
            <a:endParaRPr/>
          </a:p>
        </p:txBody>
      </p:sp>
      <p:sp>
        <p:nvSpPr>
          <p:cNvPr id="264" name="Google Shape;264;p8"/>
          <p:cNvSpPr txBox="1"/>
          <p:nvPr/>
        </p:nvSpPr>
        <p:spPr>
          <a:xfrm>
            <a:off x="5487251" y="2202330"/>
            <a:ext cx="6237962"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262626"/>
                </a:solidFill>
                <a:latin typeface="Trebuchet MS"/>
                <a:ea typeface="Trebuchet MS"/>
                <a:cs typeface="Trebuchet MS"/>
                <a:sym typeface="Trebuchet MS"/>
              </a:rPr>
              <a:t>Percentage of  Delay By Origin Airport for US company</a:t>
            </a:r>
            <a:endParaRPr sz="1400" b="1" i="0" u="none" strike="noStrike" cap="none">
              <a:solidFill>
                <a:srgbClr val="000000"/>
              </a:solidFill>
              <a:latin typeface="Trebuchet MS"/>
              <a:ea typeface="Trebuchet MS"/>
              <a:cs typeface="Trebuchet MS"/>
              <a:sym typeface="Trebuchet MS"/>
            </a:endParaRPr>
          </a:p>
        </p:txBody>
      </p:sp>
      <p:sp>
        <p:nvSpPr>
          <p:cNvPr id="265" name="Google Shape;265;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8</a:t>
            </a:fld>
            <a:endParaRPr/>
          </a:p>
        </p:txBody>
      </p:sp>
      <p:sp>
        <p:nvSpPr>
          <p:cNvPr id="266" name="Google Shape;266;p8"/>
          <p:cNvSpPr/>
          <p:nvPr/>
        </p:nvSpPr>
        <p:spPr>
          <a:xfrm>
            <a:off x="10956433" y="6563544"/>
            <a:ext cx="1260281"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lt1"/>
                </a:solidFill>
                <a:latin typeface="Trebuchet MS"/>
                <a:ea typeface="Trebuchet MS"/>
                <a:cs typeface="Trebuchet MS"/>
                <a:sym typeface="Trebuchet MS"/>
              </a:rPr>
              <a:t>Bowen Duan </a:t>
            </a:r>
            <a:endParaRPr/>
          </a:p>
        </p:txBody>
      </p:sp>
      <p:graphicFrame>
        <p:nvGraphicFramePr>
          <p:cNvPr id="267" name="Google Shape;267;p8"/>
          <p:cNvGraphicFramePr/>
          <p:nvPr/>
        </p:nvGraphicFramePr>
        <p:xfrm>
          <a:off x="4609578" y="2550694"/>
          <a:ext cx="6934722" cy="35540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8" name="Google Shape;268;p8"/>
          <p:cNvGraphicFramePr/>
          <p:nvPr/>
        </p:nvGraphicFramePr>
        <p:xfrm>
          <a:off x="647700" y="2081350"/>
          <a:ext cx="3586370" cy="428135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0"/>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Autofit/>
          </a:bodyPr>
          <a:lstStyle/>
          <a:p>
            <a:pPr marL="457200" lvl="0" indent="-228600" algn="r" rtl="0">
              <a:lnSpc>
                <a:spcPct val="90000"/>
              </a:lnSpc>
              <a:spcBef>
                <a:spcPts val="1000"/>
              </a:spcBef>
              <a:spcAft>
                <a:spcPts val="0"/>
              </a:spcAft>
              <a:buClr>
                <a:schemeClr val="lt1"/>
              </a:buClr>
              <a:buSzPts val="2000"/>
              <a:buNone/>
            </a:pPr>
            <a:endParaRPr/>
          </a:p>
        </p:txBody>
      </p:sp>
      <p:sp>
        <p:nvSpPr>
          <p:cNvPr id="274" name="Google Shape;274;p50"/>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600"/>
              <a:buNone/>
            </a:pPr>
            <a:fld id="{00000000-1234-1234-1234-123412341234}" type="slidenum">
              <a:rPr lang="en-US"/>
              <a:t>9</a:t>
            </a:fld>
            <a:endParaRPr/>
          </a:p>
        </p:txBody>
      </p:sp>
      <p:sp>
        <p:nvSpPr>
          <p:cNvPr id="275" name="Google Shape;275;p50"/>
          <p:cNvSpPr txBox="1">
            <a:spLocks noGrp="1"/>
          </p:cNvSpPr>
          <p:nvPr>
            <p:ph type="title"/>
          </p:nvPr>
        </p:nvSpPr>
        <p:spPr>
          <a:xfrm>
            <a:off x="647700" y="2869895"/>
            <a:ext cx="9613860" cy="109078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3600"/>
              <a:buFont typeface="Trebuchet MS"/>
              <a:buNone/>
            </a:pPr>
            <a:r>
              <a:rPr lang="en-US"/>
              <a:t>Cleaning Data</a:t>
            </a:r>
            <a:endParaRPr/>
          </a:p>
        </p:txBody>
      </p:sp>
    </p:spTree>
  </p:cSld>
  <p:clrMapOvr>
    <a:masterClrMapping/>
  </p:clrMapOvr>
</p:sld>
</file>

<file path=ppt/theme/theme1.xml><?xml version="1.0" encoding="utf-8"?>
<a:theme xmlns:a="http://schemas.openxmlformats.org/drawingml/2006/main" name="Berlin">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1093</Words>
  <Application>Microsoft Macintosh PowerPoint</Application>
  <PresentationFormat>Widescreen</PresentationFormat>
  <Paragraphs>247</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Noto Sans Symbols</vt:lpstr>
      <vt:lpstr>Arial</vt:lpstr>
      <vt:lpstr>Courier New</vt:lpstr>
      <vt:lpstr>Trebuchet MS</vt:lpstr>
      <vt:lpstr>Berlin</vt:lpstr>
      <vt:lpstr>Airline Delay Prediction Blue Team</vt:lpstr>
      <vt:lpstr>Agenda</vt:lpstr>
      <vt:lpstr>Problem Statement</vt:lpstr>
      <vt:lpstr>Airline Delay Data Extraction</vt:lpstr>
      <vt:lpstr>Data Visualization</vt:lpstr>
      <vt:lpstr>Delay rate had decreasing since 2004, compared before 2004; December has the highest delay chance, following by June and May.</vt:lpstr>
      <vt:lpstr>Delay rate vary from carriers, and not related to flight frequency. But majority of carriers delay more than 50% </vt:lpstr>
      <vt:lpstr>Take US company as example, it had different delay percentage among different airport. </vt:lpstr>
      <vt:lpstr>Cleaning Data</vt:lpstr>
      <vt:lpstr>Cleaning Data</vt:lpstr>
      <vt:lpstr>Training Model</vt:lpstr>
      <vt:lpstr>Training Model</vt:lpstr>
      <vt:lpstr>Training Model – Random Forest</vt:lpstr>
      <vt:lpstr>Training Model – Naive Bayes</vt:lpstr>
      <vt:lpstr>PowerPoint Presentation</vt:lpstr>
      <vt:lpstr>Training Model - Decision Tree</vt:lpstr>
      <vt:lpstr>PowerPoint Presentation</vt:lpstr>
      <vt:lpstr>Training Model – K Nearest Neighbor </vt:lpstr>
      <vt:lpstr>Training Model – K Nearest Neighbor </vt:lpstr>
      <vt:lpstr>Training Model – K Nearest Neighbor </vt:lpstr>
      <vt:lpstr>Training Model – K Nearest Neighbor </vt:lpstr>
      <vt:lpstr>Training Model - Logistic Regression </vt:lpstr>
      <vt:lpstr>Import and Data Preprocessing                                 </vt:lpstr>
      <vt:lpstr>Data Preprocessing</vt:lpstr>
      <vt:lpstr>Train Test Split of Dataset</vt:lpstr>
      <vt:lpstr>Using K-fold CV technique </vt:lpstr>
      <vt:lpstr>Accuracy using Logistic Regression Model                                </vt:lpstr>
      <vt:lpstr>Training Model – Support Vector Machine </vt:lpstr>
      <vt:lpstr>Training Model – Support Vector Machine </vt:lpstr>
      <vt:lpstr>Train Test Split of dataset     </vt:lpstr>
      <vt:lpstr>SVM model import and Data preprocess</vt:lpstr>
      <vt:lpstr>Training SVM model using K-fold CV technique</vt:lpstr>
      <vt:lpstr>HyperParameter Tuning Techniques</vt:lpstr>
      <vt:lpstr>Oversampling Technique - SMOTE Analysis</vt:lpstr>
      <vt:lpstr>PowerPoint Presentation</vt:lpstr>
      <vt:lpstr>FeatureHasher boost the accuracy </vt:lpstr>
      <vt:lpstr>Prediction</vt:lpstr>
      <vt:lpstr>Prediction on New Unseen Dataset - SVM</vt:lpstr>
      <vt:lpstr>Prediction Results for New Unseen Dataset - SVM</vt:lpstr>
      <vt:lpstr>Prediction on New Unseen Dataset - KNN</vt:lpstr>
      <vt:lpstr>Prediction Results for New Unseen Dataset - KNN</vt:lpstr>
      <vt:lpstr>Summary</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Delay Prediction Blue Team</dc:title>
  <cp:lastModifiedBy>Duan Bowen</cp:lastModifiedBy>
  <cp:revision>2</cp:revision>
  <dcterms:modified xsi:type="dcterms:W3CDTF">2020-11-24T02:37:18Z</dcterms:modified>
</cp:coreProperties>
</file>