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4"/>
  </p:notesMasterIdLst>
  <p:sldIdLst>
    <p:sldId id="339" r:id="rId3"/>
    <p:sldId id="340" r:id="rId4"/>
    <p:sldId id="357" r:id="rId5"/>
    <p:sldId id="358" r:id="rId6"/>
    <p:sldId id="355" r:id="rId7"/>
    <p:sldId id="257" r:id="rId8"/>
    <p:sldId id="341" r:id="rId9"/>
    <p:sldId id="342" r:id="rId10"/>
    <p:sldId id="343" r:id="rId11"/>
    <p:sldId id="356" r:id="rId12"/>
    <p:sldId id="3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0B4C"/>
    <a:srgbClr val="095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533EE-9F84-4938-BB2A-2A3FDC56B6EB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F4F75-9609-448B-B856-4957DB3EF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2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22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1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7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1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3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0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04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17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3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1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5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=""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9571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=""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=""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2490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62106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0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6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=""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=""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716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9066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=""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1653999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=""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=""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=""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=""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=""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=""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=""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=""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=""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49874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=""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=""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=""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=""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=""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=""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=""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=""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=""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=""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=""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=""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=""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92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47109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37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49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=""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3846534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=""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=""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=""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=""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=""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=""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3931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9521564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24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69942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3234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891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=""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9524378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39E5-1D53-4233-8692-9B027230A65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13-05-2020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8F8A-1F3C-4807-B00F-F579C061FE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56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39E5-1D53-4233-8692-9B027230A65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13-05-2020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8F8A-1F3C-4807-B00F-F579C061FE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08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39E5-1D53-4233-8692-9B027230A65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13-05-2020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8F8A-1F3C-4807-B00F-F579C061FE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33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39E5-1D53-4233-8692-9B027230A65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13-05-2020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8F8A-1F3C-4807-B00F-F579C061FE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890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39E5-1D53-4233-8692-9B027230A65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13-05-2020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8F8A-1F3C-4807-B00F-F579C061FE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500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39E5-1D53-4233-8692-9B027230A65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13-05-2020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8F8A-1F3C-4807-B00F-F579C061FE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71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39E5-1D53-4233-8692-9B027230A65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13-05-2020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8F8A-1F3C-4807-B00F-F579C061FE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227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39E5-1D53-4233-8692-9B027230A65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13-05-2020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8F8A-1F3C-4807-B00F-F579C061FE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509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39E5-1D53-4233-8692-9B027230A65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13-05-2020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8F8A-1F3C-4807-B00F-F579C061FE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372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39E5-1D53-4233-8692-9B027230A65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13-05-2020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8F8A-1F3C-4807-B00F-F579C061FE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106412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39E5-1D53-4233-8692-9B027230A65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13-05-2020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58F8A-1F3C-4807-B00F-F579C061FE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6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=""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=""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=""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=""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=""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=""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=""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=""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=""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=""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78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=""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=""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0728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=""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=""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=""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88700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54445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15221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prstClr val="white">
                    <a:lumMod val="65000"/>
                  </a:prstClr>
                </a:solidFill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47577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C39E5-1D53-4233-8692-9B027230A65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13-05-2020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8F8A-1F3C-4807-B00F-F579C061FE9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2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3" Type="http://schemas.openxmlformats.org/officeDocument/2006/relationships/image" Target="../media/image5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4" Type="http://schemas.openxmlformats.org/officeDocument/2006/relationships/image" Target="../media/image16.gif"/><Relationship Id="rId14" Type="http://schemas.openxmlformats.org/officeDocument/2006/relationships/image" Target="../media/image10.png"/><Relationship Id="rId9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svg"/><Relationship Id="rId1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5.sv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svg"/><Relationship Id="rId11" Type="http://schemas.openxmlformats.org/officeDocument/2006/relationships/image" Target="../media/image24.svg"/><Relationship Id="rId15" Type="http://schemas.openxmlformats.org/officeDocument/2006/relationships/image" Target="../media/image9.png"/><Relationship Id="rId4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6.gif"/><Relationship Id="rId14" Type="http://schemas.openxmlformats.org/officeDocument/2006/relationships/image" Target="../media/image10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I Tech Agency Google Slides Theme and PowerPoint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0"/>
            <a:ext cx="109147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3429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2CBF662F-A198-4AD3-8EBC-0EC9A52B2994}"/>
              </a:ext>
            </a:extLst>
          </p:cNvPr>
          <p:cNvSpPr/>
          <p:nvPr/>
        </p:nvSpPr>
        <p:spPr>
          <a:xfrm flipH="1">
            <a:off x="471713" y="1509486"/>
            <a:ext cx="4347029" cy="2142418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42E86C5-8E5F-4620-A4FB-D1F926179D18}"/>
              </a:ext>
            </a:extLst>
          </p:cNvPr>
          <p:cNvSpPr/>
          <p:nvPr/>
        </p:nvSpPr>
        <p:spPr>
          <a:xfrm flipH="1">
            <a:off x="652899" y="1711497"/>
            <a:ext cx="5036700" cy="1747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 txBox="1">
            <a:spLocks/>
          </p:cNvSpPr>
          <p:nvPr/>
        </p:nvSpPr>
        <p:spPr>
          <a:xfrm>
            <a:off x="812801" y="1988458"/>
            <a:ext cx="4746170" cy="12772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FINAL PHASE OF THE PREDICTION MODEL WORK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 txBox="1">
            <a:spLocks/>
          </p:cNvSpPr>
          <p:nvPr/>
        </p:nvSpPr>
        <p:spPr>
          <a:xfrm>
            <a:off x="1095828" y="968237"/>
            <a:ext cx="2090058" cy="428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GROUP 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 txBox="1">
            <a:spLocks/>
          </p:cNvSpPr>
          <p:nvPr/>
        </p:nvSpPr>
        <p:spPr>
          <a:xfrm>
            <a:off x="3425373" y="5655074"/>
            <a:ext cx="2481942" cy="4281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13-May-2020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142E86C5-8E5F-4620-A4FB-D1F926179D18}"/>
              </a:ext>
            </a:extLst>
          </p:cNvPr>
          <p:cNvSpPr/>
          <p:nvPr/>
        </p:nvSpPr>
        <p:spPr>
          <a:xfrm flipH="1">
            <a:off x="1777755" y="3794298"/>
            <a:ext cx="5036700" cy="1747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69BDC62-882D-49FD-B60A-05F493B04723}"/>
              </a:ext>
            </a:extLst>
          </p:cNvPr>
          <p:cNvSpPr/>
          <p:nvPr/>
        </p:nvSpPr>
        <p:spPr>
          <a:xfrm>
            <a:off x="2231911" y="4042730"/>
            <a:ext cx="3005138" cy="2504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prstClr val="black"/>
                </a:solidFill>
                <a:cs typeface="Segoe UI" panose="020B0502040204020203" pitchFamily="34" charset="0"/>
              </a:rPr>
              <a:t>JASPREET KAUR</a:t>
            </a:r>
            <a:endParaRPr lang="en-US" sz="2000" dirty="0">
              <a:solidFill>
                <a:prstClr val="black"/>
              </a:solidFill>
              <a:cs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A69BDC62-882D-49FD-B60A-05F493B04723}"/>
              </a:ext>
            </a:extLst>
          </p:cNvPr>
          <p:cNvSpPr/>
          <p:nvPr/>
        </p:nvSpPr>
        <p:spPr>
          <a:xfrm>
            <a:off x="2231911" y="4525529"/>
            <a:ext cx="3005138" cy="2504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prstClr val="black"/>
                </a:solidFill>
                <a:cs typeface="Segoe UI" panose="020B0502040204020203" pitchFamily="34" charset="0"/>
              </a:rPr>
              <a:t>ADITI JAIN</a:t>
            </a:r>
            <a:endParaRPr lang="en-US" sz="2000" dirty="0">
              <a:solidFill>
                <a:prstClr val="black"/>
              </a:solidFill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A69BDC62-882D-49FD-B60A-05F493B04723}"/>
              </a:ext>
            </a:extLst>
          </p:cNvPr>
          <p:cNvSpPr/>
          <p:nvPr/>
        </p:nvSpPr>
        <p:spPr>
          <a:xfrm>
            <a:off x="2224409" y="5008328"/>
            <a:ext cx="3005138" cy="2504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prstClr val="black"/>
                </a:solidFill>
                <a:cs typeface="Segoe UI" panose="020B0502040204020203" pitchFamily="34" charset="0"/>
              </a:rPr>
              <a:t>RASHMI JAIN</a:t>
            </a:r>
            <a:endParaRPr lang="en-US" sz="2000" dirty="0">
              <a:solidFill>
                <a:prstClr val="black"/>
              </a:solidFill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A69BDC62-882D-49FD-B60A-05F493B04723}"/>
              </a:ext>
            </a:extLst>
          </p:cNvPr>
          <p:cNvSpPr/>
          <p:nvPr/>
        </p:nvSpPr>
        <p:spPr>
          <a:xfrm>
            <a:off x="4590482" y="4518274"/>
            <a:ext cx="3005138" cy="2504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prstClr val="black"/>
                </a:solidFill>
                <a:cs typeface="Segoe UI" panose="020B0502040204020203" pitchFamily="34" charset="0"/>
              </a:rPr>
              <a:t>AISHWARYA KATE</a:t>
            </a:r>
            <a:endParaRPr lang="en-US" sz="2000" dirty="0">
              <a:solidFill>
                <a:prstClr val="black"/>
              </a:solidFill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A69BDC62-882D-49FD-B60A-05F493B04723}"/>
              </a:ext>
            </a:extLst>
          </p:cNvPr>
          <p:cNvSpPr/>
          <p:nvPr/>
        </p:nvSpPr>
        <p:spPr>
          <a:xfrm>
            <a:off x="4590482" y="5001073"/>
            <a:ext cx="3005138" cy="2504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prstClr val="black"/>
                </a:solidFill>
                <a:cs typeface="Segoe UI" panose="020B0502040204020203" pitchFamily="34" charset="0"/>
              </a:rPr>
              <a:t>SHIVANI JAIN</a:t>
            </a:r>
            <a:endParaRPr lang="en-US" sz="2000" dirty="0">
              <a:solidFill>
                <a:prstClr val="black"/>
              </a:solidFill>
              <a:cs typeface="Segoe UI" panose="020B050204020402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A69BDC62-882D-49FD-B60A-05F493B04723}"/>
              </a:ext>
            </a:extLst>
          </p:cNvPr>
          <p:cNvSpPr/>
          <p:nvPr/>
        </p:nvSpPr>
        <p:spPr>
          <a:xfrm>
            <a:off x="4619512" y="4064504"/>
            <a:ext cx="3005138" cy="2504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dirty="0" smtClean="0">
                <a:solidFill>
                  <a:prstClr val="black"/>
                </a:solidFill>
                <a:cs typeface="Segoe UI" panose="020B0502040204020203" pitchFamily="34" charset="0"/>
              </a:rPr>
              <a:t>AKSHAY JADHAV</a:t>
            </a:r>
            <a:endParaRPr lang="en-US" sz="2000" dirty="0">
              <a:solidFill>
                <a:prstClr val="black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674B9A6-D55C-478C-8D92-D0BFBCD7B5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278592" y="819777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212" y="6365362"/>
            <a:ext cx="1409396" cy="396949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157413" y="272344"/>
            <a:ext cx="8458199" cy="432000"/>
          </a:xfrm>
        </p:spPr>
        <p:txBody>
          <a:bodyPr/>
          <a:lstStyle/>
          <a:p>
            <a:pPr algn="ctr"/>
            <a:r>
              <a:rPr lang="en-IN" sz="2800" b="1" dirty="0" smtClean="0">
                <a:latin typeface="Century Gothic" panose="020B0502020202020204" pitchFamily="34" charset="0"/>
              </a:rPr>
              <a:t>CONCLUSION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474549" y="1005766"/>
            <a:ext cx="10146726" cy="54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latin typeface="Century Gothic" panose="020B0502020202020204" pitchFamily="34" charset="0"/>
              </a:rPr>
              <a:t>Clearly, the model accuracy has </a:t>
            </a:r>
            <a:r>
              <a:rPr lang="en-US" sz="1600" b="1" dirty="0" smtClean="0">
                <a:latin typeface="Century Gothic" panose="020B0502020202020204" pitchFamily="34" charset="0"/>
              </a:rPr>
              <a:t>increased</a:t>
            </a:r>
            <a:r>
              <a:rPr lang="en-US" sz="1600" dirty="0" smtClean="0">
                <a:latin typeface="Century Gothic" panose="020B0502020202020204" pitchFamily="34" charset="0"/>
              </a:rPr>
              <a:t> from </a:t>
            </a:r>
            <a:r>
              <a:rPr lang="en-US" sz="1600" b="1" dirty="0" smtClean="0">
                <a:latin typeface="Century Gothic" panose="020B0502020202020204" pitchFamily="34" charset="0"/>
              </a:rPr>
              <a:t>96.06% to 98.75%.</a:t>
            </a:r>
            <a:r>
              <a:rPr lang="en-US" sz="1600" dirty="0" smtClean="0">
                <a:latin typeface="Century Gothic" panose="020B0502020202020204" pitchFamily="34" charset="0"/>
              </a:rPr>
              <a:t> Hence, the </a:t>
            </a:r>
            <a:r>
              <a:rPr lang="en-US" sz="1600" dirty="0">
                <a:latin typeface="Century Gothic" panose="020B0502020202020204" pitchFamily="34" charset="0"/>
              </a:rPr>
              <a:t>Decision Tree model can be considered in production for deployment</a:t>
            </a:r>
          </a:p>
          <a:p>
            <a:pPr algn="just"/>
            <a:r>
              <a:rPr lang="en-US" sz="1600" b="1" dirty="0" smtClean="0">
                <a:latin typeface="Century Gothic" panose="020B0502020202020204" pitchFamily="34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CBF662F-A198-4AD3-8EBC-0EC9A52B2994}"/>
              </a:ext>
            </a:extLst>
          </p:cNvPr>
          <p:cNvSpPr/>
          <p:nvPr/>
        </p:nvSpPr>
        <p:spPr>
          <a:xfrm flipH="1">
            <a:off x="8157028" y="4412340"/>
            <a:ext cx="3222170" cy="2142418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2E86C5-8E5F-4620-A4FB-D1F926179D18}"/>
              </a:ext>
            </a:extLst>
          </p:cNvPr>
          <p:cNvSpPr/>
          <p:nvPr/>
        </p:nvSpPr>
        <p:spPr>
          <a:xfrm flipH="1">
            <a:off x="8302171" y="4614351"/>
            <a:ext cx="3860800" cy="17474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8398892" y="4806883"/>
            <a:ext cx="327992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US" sz="1500" i="1" dirty="0" smtClean="0">
                <a:cs typeface="Segoe UI" panose="020B0502040204020203" pitchFamily="34" charset="0"/>
              </a:rPr>
              <a:t>Model accuracy </a:t>
            </a:r>
            <a:r>
              <a:rPr lang="en-US" sz="1500" i="1" dirty="0" smtClean="0">
                <a:cs typeface="Segoe UI" panose="020B0502040204020203" pitchFamily="34" charset="0"/>
              </a:rPr>
              <a:t>has increased </a:t>
            </a:r>
            <a:r>
              <a:rPr lang="en-US" sz="1500" i="1" dirty="0" smtClean="0">
                <a:cs typeface="Segoe UI" panose="020B0502040204020203" pitchFamily="34" charset="0"/>
              </a:rPr>
              <a:t>from </a:t>
            </a:r>
            <a:r>
              <a:rPr lang="en-US" sz="1500" b="1" i="1" dirty="0" smtClean="0">
                <a:cs typeface="Segoe UI" panose="020B0502040204020203" pitchFamily="34" charset="0"/>
              </a:rPr>
              <a:t>96.06% to 98.75%</a:t>
            </a:r>
          </a:p>
          <a:p>
            <a:pPr algn="just">
              <a:lnSpc>
                <a:spcPts val="1900"/>
              </a:lnSpc>
            </a:pPr>
            <a:endParaRPr lang="en-US" sz="1500" i="1" dirty="0">
              <a:cs typeface="Segoe UI" panose="020B0502040204020203" pitchFamily="34" charset="0"/>
            </a:endParaRPr>
          </a:p>
          <a:p>
            <a:pPr algn="just">
              <a:lnSpc>
                <a:spcPts val="1900"/>
              </a:lnSpc>
            </a:pPr>
            <a:r>
              <a:rPr lang="en-US" sz="1500" i="1" dirty="0" smtClean="0">
                <a:cs typeface="Segoe UI" panose="020B0502040204020203" pitchFamily="34" charset="0"/>
              </a:rPr>
              <a:t>Model is good and can be considered for deployment</a:t>
            </a:r>
          </a:p>
        </p:txBody>
      </p:sp>
      <p:pic>
        <p:nvPicPr>
          <p:cNvPr id="4098" name="Picture 2" descr="Thumbs Up GIFs - Get the best GIF on GIPHY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012" y="5700713"/>
            <a:ext cx="859991" cy="6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33" descr="Bullseye" title="Placeholder Icon">
            <a:extLst>
              <a:ext uri="{FF2B5EF4-FFF2-40B4-BE49-F238E27FC236}">
                <a16:creationId xmlns:a16="http://schemas.microsoft.com/office/drawing/2014/main" xmlns="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22658" y="931555"/>
            <a:ext cx="514800" cy="5148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0501312" y="128334"/>
            <a:ext cx="1566503" cy="2431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 panose="020B0502020202020204" pitchFamily="34" charset="0"/>
              </a:rPr>
              <a:t>JASPREET KAUR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474548" y="2252219"/>
            <a:ext cx="10146727" cy="718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38" name="Graphic 20" descr="Network" title="Placeholder Icon">
            <a:extLst>
              <a:ext uri="{FF2B5EF4-FFF2-40B4-BE49-F238E27FC236}">
                <a16:creationId xmlns:a16="http://schemas.microsoft.com/office/drawing/2014/main" xmlns="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22658" y="1804898"/>
            <a:ext cx="514800" cy="5148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467290" y="1898189"/>
            <a:ext cx="10153985" cy="5403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latin typeface="Century Gothic" panose="020B0502020202020204" pitchFamily="34" charset="0"/>
              </a:rPr>
              <a:t>The False Positive Rate (</a:t>
            </a:r>
            <a:r>
              <a:rPr lang="en-US" sz="1600" b="1" dirty="0" smtClean="0">
                <a:latin typeface="Century Gothic" panose="020B0502020202020204" pitchFamily="34" charset="0"/>
              </a:rPr>
              <a:t>FPR</a:t>
            </a:r>
            <a:r>
              <a:rPr lang="en-US" sz="1600" dirty="0" smtClean="0">
                <a:latin typeface="Century Gothic" panose="020B0502020202020204" pitchFamily="34" charset="0"/>
              </a:rPr>
              <a:t>) in this model is: 0.00</a:t>
            </a:r>
            <a:r>
              <a:rPr lang="en-US" sz="1600" b="1" dirty="0" smtClean="0">
                <a:latin typeface="Century Gothic" panose="020B0502020202020204" pitchFamily="34" charset="0"/>
              </a:rPr>
              <a:t>% </a:t>
            </a:r>
            <a:r>
              <a:rPr lang="en-US" sz="1600" dirty="0" smtClean="0">
                <a:latin typeface="Century Gothic" panose="020B0502020202020204" pitchFamily="34" charset="0"/>
              </a:rPr>
              <a:t>=&gt; FP/(FP+TN) - which is good (should be less than </a:t>
            </a:r>
            <a:r>
              <a:rPr lang="el-G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(= 0.10)</a:t>
            </a:r>
            <a:r>
              <a:rPr lang="en-US" sz="1600" dirty="0" smtClean="0">
                <a:latin typeface="Century Gothic" panose="020B0502020202020204" pitchFamily="34" charset="0"/>
              </a:rPr>
              <a:t>, which means that the Data Loss Detection Engine/System performs good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467290" y="2754821"/>
            <a:ext cx="10124957" cy="8028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latin typeface="Century Gothic" panose="020B0502020202020204" pitchFamily="34" charset="0"/>
              </a:rPr>
              <a:t>The False Negative Rate (</a:t>
            </a:r>
            <a:r>
              <a:rPr lang="en-US" sz="1600" b="1" dirty="0" smtClean="0">
                <a:latin typeface="Century Gothic" panose="020B0502020202020204" pitchFamily="34" charset="0"/>
              </a:rPr>
              <a:t>FNR</a:t>
            </a:r>
            <a:r>
              <a:rPr lang="en-US" sz="1600" dirty="0" smtClean="0">
                <a:latin typeface="Century Gothic" panose="020B0502020202020204" pitchFamily="34" charset="0"/>
              </a:rPr>
              <a:t>) in this model is calculated as =&gt; FN/(FN+TP)</a:t>
            </a:r>
          </a:p>
          <a:p>
            <a:pPr algn="just"/>
            <a:endParaRPr lang="en-US" sz="1600" dirty="0">
              <a:latin typeface="Century Gothic" panose="020B0502020202020204" pitchFamily="34" charset="0"/>
            </a:endParaRPr>
          </a:p>
          <a:p>
            <a:pPr algn="just"/>
            <a:r>
              <a:rPr lang="en-US" sz="1600" dirty="0" smtClean="0">
                <a:latin typeface="Century Gothic" panose="020B0502020202020204" pitchFamily="34" charset="0"/>
              </a:rPr>
              <a:t>= 9.49%     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2" y="2740551"/>
            <a:ext cx="540315" cy="54031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467291" y="3798426"/>
            <a:ext cx="10153984" cy="787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latin typeface="Century Gothic" panose="020B0502020202020204" pitchFamily="34" charset="0"/>
              </a:rPr>
              <a:t>The False Negative Rate (</a:t>
            </a:r>
            <a:r>
              <a:rPr lang="en-US" sz="1600" b="1" dirty="0" smtClean="0">
                <a:latin typeface="Century Gothic" panose="020B0502020202020204" pitchFamily="34" charset="0"/>
              </a:rPr>
              <a:t>FNR</a:t>
            </a:r>
            <a:r>
              <a:rPr lang="en-US" sz="1600" dirty="0" smtClean="0">
                <a:latin typeface="Century Gothic" panose="020B0502020202020204" pitchFamily="34" charset="0"/>
              </a:rPr>
              <a:t>) has reduced from 34.04% to 9.49% which means that </a:t>
            </a:r>
            <a:r>
              <a:rPr lang="en-US" sz="1600" dirty="0" smtClean="0">
                <a:latin typeface="Century Gothic" panose="020B0502020202020204" pitchFamily="34" charset="0"/>
              </a:rPr>
              <a:t>there is lesser risk of sabotage to CISO now as compared to the previous rate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7" y="3710135"/>
            <a:ext cx="319965" cy="50390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474549" y="4652529"/>
            <a:ext cx="6198326" cy="13726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latin typeface="Century Gothic" panose="020B0502020202020204" pitchFamily="34" charset="0"/>
              </a:rPr>
              <a:t>In the new result, we find that the maximum numbe</a:t>
            </a:r>
            <a:r>
              <a:rPr lang="en-US" sz="1600" dirty="0" smtClean="0">
                <a:latin typeface="Century Gothic" panose="020B0502020202020204" pitchFamily="34" charset="0"/>
              </a:rPr>
              <a:t>r of ‘True’ alarms are generated by Business User (User B) on Element 1 &amp; Element 3 and </a:t>
            </a:r>
            <a:r>
              <a:rPr lang="en-US" sz="1600" dirty="0">
                <a:latin typeface="Century Gothic" panose="020B0502020202020204" pitchFamily="34" charset="0"/>
              </a:rPr>
              <a:t>Analyst (User A) on Element 2 &amp; Element </a:t>
            </a:r>
            <a:r>
              <a:rPr lang="en-US" sz="1600" dirty="0" smtClean="0">
                <a:latin typeface="Century Gothic" panose="020B0502020202020204" pitchFamily="34" charset="0"/>
              </a:rPr>
              <a:t>3.</a:t>
            </a:r>
            <a:endParaRPr lang="en-US" sz="1600" b="1" dirty="0">
              <a:latin typeface="Century Gothic" panose="020B0502020202020204" pitchFamily="34" charset="0"/>
            </a:endParaRPr>
          </a:p>
        </p:txBody>
      </p:sp>
      <p:pic>
        <p:nvPicPr>
          <p:cNvPr id="25" name="Graphic 20" descr="Network" title="Placeholder Icon">
            <a:extLst>
              <a:ext uri="{FF2B5EF4-FFF2-40B4-BE49-F238E27FC236}">
                <a16:creationId xmlns=""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2658" y="4648137"/>
            <a:ext cx="5148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674B9A6-D55C-478C-8D92-D0BFBCD7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79244" y="3262940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212" y="6365362"/>
            <a:ext cx="1409396" cy="396949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43013" y="2635218"/>
            <a:ext cx="8272462" cy="432000"/>
          </a:xfrm>
        </p:spPr>
        <p:txBody>
          <a:bodyPr/>
          <a:lstStyle/>
          <a:p>
            <a:pPr algn="ctr"/>
            <a:r>
              <a:rPr lang="en-IN" sz="3000" b="1" dirty="0" smtClean="0">
                <a:latin typeface="Century Gothic" panose="020B0502020202020204" pitchFamily="34" charset="0"/>
              </a:rPr>
              <a:t>THANK YOU</a:t>
            </a:r>
            <a:endParaRPr lang="en-IN" sz="3000" b="1" dirty="0">
              <a:latin typeface="Century Gothic" panose="020B0502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0501312" y="128334"/>
            <a:ext cx="1566503" cy="2431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 panose="020B0502020202020204" pitchFamily="34" charset="0"/>
              </a:rPr>
              <a:t>JASPREET KAUR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674B9A6-D55C-478C-8D92-D0BFBCD7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8592" y="819777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212" y="6365362"/>
            <a:ext cx="1409396" cy="396949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632822" y="272344"/>
            <a:ext cx="3033485" cy="432000"/>
          </a:xfrm>
        </p:spPr>
        <p:txBody>
          <a:bodyPr/>
          <a:lstStyle/>
          <a:p>
            <a:pPr algn="ctr"/>
            <a:r>
              <a:rPr lang="en-IN" sz="3000" b="1" dirty="0" smtClean="0">
                <a:latin typeface="Century Gothic" panose="020B0502020202020204" pitchFamily="34" charset="0"/>
              </a:rPr>
              <a:t>GOAL</a:t>
            </a:r>
            <a:endParaRPr lang="en-IN" sz="3000" b="1" dirty="0">
              <a:latin typeface="Century Gothic" panose="020B0502020202020204" pitchFamily="34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155237" y="1287610"/>
            <a:ext cx="10862592" cy="54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Century Gothic" panose="020B0502020202020204" pitchFamily="34" charset="0"/>
              </a:rPr>
              <a:t>To confirm that the Decision Tree Model (chosen in Phase II) can still score records correctly as True or False using the new final Alarm file.</a:t>
            </a:r>
            <a:endParaRPr lang="en-US" sz="1800" b="1" dirty="0">
              <a:latin typeface="Century Gothic" panose="020B0502020202020204" pitchFamily="34" charset="0"/>
            </a:endParaRPr>
          </a:p>
        </p:txBody>
      </p:sp>
      <p:pic>
        <p:nvPicPr>
          <p:cNvPr id="42" name="Graphic 28" descr="Pencil" title="Placeholder Icon">
            <a:extLst>
              <a:ext uri="{FF2B5EF4-FFF2-40B4-BE49-F238E27FC236}">
                <a16:creationId xmlns=""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484" y="1252401"/>
            <a:ext cx="516155" cy="516155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0501312" y="128334"/>
            <a:ext cx="1566503" cy="2431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 panose="020B0502020202020204" pitchFamily="34" charset="0"/>
              </a:rPr>
              <a:t>JASPREET KAUR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715527" y="2992313"/>
            <a:ext cx="1787217" cy="54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latin typeface="Century Gothic" panose="020B0502020202020204" pitchFamily="34" charset="0"/>
              </a:rPr>
              <a:t>“Final” Data Mining Model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10" name="Graphic 33" descr="Bullseye" title="Placeholder Icon">
            <a:extLst>
              <a:ext uri="{FF2B5EF4-FFF2-40B4-BE49-F238E27FC236}">
                <a16:creationId xmlns:a16="http://schemas.microsoft.com/office/drawing/2014/main" xmlns="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354164" y="2490613"/>
            <a:ext cx="514800" cy="514800"/>
          </a:xfrm>
          <a:prstGeom prst="rect">
            <a:avLst/>
          </a:prstGeom>
        </p:spPr>
      </p:pic>
      <p:pic>
        <p:nvPicPr>
          <p:cNvPr id="11" name="Graphic 23" descr="Newspaper" title="Placeholder Icon">
            <a:extLst>
              <a:ext uri="{FF2B5EF4-FFF2-40B4-BE49-F238E27FC236}">
                <a16:creationId xmlns:a16="http://schemas.microsoft.com/office/drawing/2014/main" xmlns="" id="{31AFEB72-92B5-4F87-9FD9-721986F9D2A3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39245" y="2532807"/>
            <a:ext cx="516155" cy="5161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9403713" y="3027247"/>
            <a:ext cx="1787217" cy="54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latin typeface="Century Gothic" panose="020B0502020202020204" pitchFamily="34" charset="0"/>
              </a:rPr>
              <a:t>New Alarm File</a:t>
            </a:r>
          </a:p>
          <a:p>
            <a:pPr algn="ctr"/>
            <a:r>
              <a:rPr lang="en-US" sz="1400" dirty="0" smtClean="0">
                <a:latin typeface="Century Gothic" panose="020B0502020202020204" pitchFamily="34" charset="0"/>
              </a:rPr>
              <a:t>(Unlabeled)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29331" y="2518995"/>
            <a:ext cx="3033485" cy="9152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Century Gothic" panose="020B0502020202020204" pitchFamily="34" charset="0"/>
              </a:rPr>
              <a:t>Apply the final data mining model to the new dataset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2676" y="2876613"/>
            <a:ext cx="14569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57156" y="2871847"/>
            <a:ext cx="14569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52023" y="3619501"/>
            <a:ext cx="0" cy="44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35281" y="4334834"/>
            <a:ext cx="3033485" cy="9152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Century Gothic" panose="020B0502020202020204" pitchFamily="34" charset="0"/>
              </a:rPr>
              <a:t>Note </a:t>
            </a:r>
            <a:r>
              <a:rPr lang="en-IN" sz="1400" dirty="0" smtClean="0">
                <a:latin typeface="Century Gothic" panose="020B0502020202020204" pitchFamily="34" charset="0"/>
              </a:rPr>
              <a:t>the predicted </a:t>
            </a:r>
            <a:r>
              <a:rPr lang="en-IN" sz="1400" dirty="0" smtClean="0">
                <a:latin typeface="Century Gothic" panose="020B0502020202020204" pitchFamily="34" charset="0"/>
              </a:rPr>
              <a:t>“True” &amp; “False” values and compare with the given information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52389" y="4710179"/>
            <a:ext cx="14569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9568112" y="4956739"/>
            <a:ext cx="1787217" cy="786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latin typeface="Century Gothic" panose="020B0502020202020204" pitchFamily="34" charset="0"/>
              </a:rPr>
              <a:t>Manually calculate the final accuracy</a:t>
            </a:r>
          </a:p>
        </p:txBody>
      </p:sp>
      <p:pic>
        <p:nvPicPr>
          <p:cNvPr id="23" name="Graphic 26" descr="Coins" title="Placeholder Icon">
            <a:extLst>
              <a:ext uri="{FF2B5EF4-FFF2-40B4-BE49-F238E27FC236}">
                <a16:creationId xmlns:a16="http://schemas.microsoft.com/office/drawing/2014/main" xmlns="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210671" y="4447729"/>
            <a:ext cx="516155" cy="51615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2504099" y="4676835"/>
            <a:ext cx="14569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638192" y="4774186"/>
            <a:ext cx="1916096" cy="54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28" name="Graphic 20" descr="Network" title="Placeholder Icon">
            <a:extLst>
              <a:ext uri="{FF2B5EF4-FFF2-40B4-BE49-F238E27FC236}">
                <a16:creationId xmlns:a16="http://schemas.microsoft.com/office/drawing/2014/main" xmlns="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302021" y="4294454"/>
            <a:ext cx="514800" cy="51480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638417" y="4842427"/>
            <a:ext cx="1787217" cy="7199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latin typeface="Century Gothic" panose="020B0502020202020204" pitchFamily="34" charset="0"/>
              </a:rPr>
              <a:t>Given information: 3464 records, with 453 True Values</a:t>
            </a:r>
          </a:p>
        </p:txBody>
      </p:sp>
    </p:spTree>
    <p:extLst>
      <p:ext uri="{BB962C8B-B14F-4D97-AF65-F5344CB8AC3E}">
        <p14:creationId xmlns:p14="http://schemas.microsoft.com/office/powerpoint/2010/main" val="258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674B9A6-D55C-478C-8D92-D0BFBCD7B5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278592" y="819777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24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212" y="6365362"/>
            <a:ext cx="1409396" cy="396949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4388" y="272344"/>
            <a:ext cx="9529762" cy="432000"/>
          </a:xfrm>
        </p:spPr>
        <p:txBody>
          <a:bodyPr/>
          <a:lstStyle/>
          <a:p>
            <a:pPr algn="ctr"/>
            <a:r>
              <a:rPr lang="en-IN" sz="2800" b="1" dirty="0" smtClean="0">
                <a:latin typeface="Century Gothic" panose="020B0502020202020204" pitchFamily="34" charset="0"/>
              </a:rPr>
              <a:t>DECISION TREE - FINAL DATA MINING MODEL (FROM PHASE II)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7836894" y="1321620"/>
            <a:ext cx="3620052" cy="10763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We finally apply the adjusted model (in which Timestamp &amp; Violation Type variables are removed) to the validation set (as shown in the process editor)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0" y="935211"/>
            <a:ext cx="7096125" cy="4019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862" y="3855023"/>
            <a:ext cx="5999850" cy="287644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0344150" y="156911"/>
            <a:ext cx="1723665" cy="2145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 panose="020B0502020202020204" pitchFamily="34" charset="0"/>
              </a:rPr>
              <a:t>AISHWARYA KATE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674B9A6-D55C-478C-8D92-D0BFBCD7B5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278592" y="819777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26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212" y="6365362"/>
            <a:ext cx="1409396" cy="396949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499360" y="272344"/>
            <a:ext cx="7147560" cy="432000"/>
          </a:xfrm>
        </p:spPr>
        <p:txBody>
          <a:bodyPr/>
          <a:lstStyle/>
          <a:p>
            <a:pPr algn="ctr"/>
            <a:r>
              <a:rPr lang="en-IN" sz="2800" b="1" dirty="0" smtClean="0">
                <a:latin typeface="Century Gothic" panose="020B0502020202020204" pitchFamily="34" charset="0"/>
              </a:rPr>
              <a:t>ACCURACY FROM PHASE II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8" y="3829050"/>
            <a:ext cx="7573432" cy="25363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326759" y="1873676"/>
            <a:ext cx="3620052" cy="7152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b="1" dirty="0" smtClean="0">
                <a:latin typeface="Century Gothic" panose="020B0502020202020204" pitchFamily="34" charset="0"/>
              </a:rPr>
              <a:t>Test set</a:t>
            </a:r>
            <a:r>
              <a:rPr lang="en-US" sz="1400" dirty="0" smtClean="0">
                <a:latin typeface="Century Gothic" panose="020B0502020202020204" pitchFamily="34" charset="0"/>
              </a:rPr>
              <a:t> performance classification </a:t>
            </a:r>
            <a:r>
              <a:rPr lang="en-US" sz="1400" b="1" dirty="0" smtClean="0">
                <a:latin typeface="Century Gothic" panose="020B0502020202020204" pitchFamily="34" charset="0"/>
              </a:rPr>
              <a:t>result</a:t>
            </a:r>
            <a:r>
              <a:rPr lang="en-US" sz="1400" dirty="0" smtClean="0">
                <a:latin typeface="Century Gothic" panose="020B0502020202020204" pitchFamily="34" charset="0"/>
              </a:rPr>
              <a:t> shows </a:t>
            </a:r>
            <a:r>
              <a:rPr lang="en-US" sz="1400" b="1" dirty="0" smtClean="0">
                <a:latin typeface="Century Gothic" panose="020B0502020202020204" pitchFamily="34" charset="0"/>
              </a:rPr>
              <a:t>96.46% +/- 3.38%</a:t>
            </a:r>
            <a:r>
              <a:rPr lang="en-US" sz="1400" dirty="0" smtClean="0">
                <a:latin typeface="Century Gothic" panose="020B0502020202020204" pitchFamily="34" charset="0"/>
              </a:rPr>
              <a:t> accuracy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326759" y="2688056"/>
            <a:ext cx="3620052" cy="5837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b="1" dirty="0" smtClean="0">
                <a:latin typeface="Century Gothic" panose="020B0502020202020204" pitchFamily="34" charset="0"/>
              </a:rPr>
              <a:t>Sensitivity</a:t>
            </a:r>
            <a:r>
              <a:rPr lang="en-US" sz="1400" dirty="0" smtClean="0">
                <a:latin typeface="Century Gothic" panose="020B0502020202020204" pitchFamily="34" charset="0"/>
              </a:rPr>
              <a:t> or Recall of all positive classes or </a:t>
            </a:r>
            <a:r>
              <a:rPr lang="en-US" sz="1400" b="1" dirty="0" smtClean="0">
                <a:latin typeface="Century Gothic" panose="020B0502020202020204" pitchFamily="34" charset="0"/>
              </a:rPr>
              <a:t>True Positive Rate (TPR</a:t>
            </a:r>
            <a:r>
              <a:rPr lang="en-US" sz="1400" dirty="0" smtClean="0">
                <a:latin typeface="Century Gothic" panose="020B0502020202020204" pitchFamily="34" charset="0"/>
              </a:rPr>
              <a:t>) = </a:t>
            </a:r>
            <a:r>
              <a:rPr lang="en-US" sz="1400" b="1" dirty="0" smtClean="0">
                <a:latin typeface="Century Gothic" panose="020B0502020202020204" pitchFamily="34" charset="0"/>
              </a:rPr>
              <a:t>75.00%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535301" y="4383520"/>
            <a:ext cx="3620052" cy="7152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b="1" dirty="0" smtClean="0">
                <a:latin typeface="Century Gothic" panose="020B0502020202020204" pitchFamily="34" charset="0"/>
              </a:rPr>
              <a:t>Validation</a:t>
            </a:r>
            <a:r>
              <a:rPr lang="en-US" sz="1400" dirty="0" smtClean="0">
                <a:latin typeface="Century Gothic" panose="020B0502020202020204" pitchFamily="34" charset="0"/>
              </a:rPr>
              <a:t> </a:t>
            </a:r>
            <a:r>
              <a:rPr lang="en-US" sz="1400" b="1" dirty="0" smtClean="0">
                <a:latin typeface="Century Gothic" panose="020B0502020202020204" pitchFamily="34" charset="0"/>
              </a:rPr>
              <a:t>set</a:t>
            </a:r>
            <a:r>
              <a:rPr lang="en-US" sz="1400" dirty="0" smtClean="0">
                <a:latin typeface="Century Gothic" panose="020B0502020202020204" pitchFamily="34" charset="0"/>
              </a:rPr>
              <a:t> performance classification </a:t>
            </a:r>
            <a:r>
              <a:rPr lang="en-US" sz="1400" b="1" dirty="0" smtClean="0">
                <a:latin typeface="Century Gothic" panose="020B0502020202020204" pitchFamily="34" charset="0"/>
              </a:rPr>
              <a:t>result</a:t>
            </a:r>
            <a:r>
              <a:rPr lang="en-US" sz="1400" dirty="0" smtClean="0">
                <a:latin typeface="Century Gothic" panose="020B0502020202020204" pitchFamily="34" charset="0"/>
              </a:rPr>
              <a:t> shows </a:t>
            </a:r>
            <a:r>
              <a:rPr lang="en-US" sz="1400" b="1" dirty="0" smtClean="0">
                <a:latin typeface="Century Gothic" panose="020B0502020202020204" pitchFamily="34" charset="0"/>
              </a:rPr>
              <a:t>96.06%</a:t>
            </a:r>
            <a:r>
              <a:rPr lang="en-US" sz="1400" dirty="0" smtClean="0">
                <a:latin typeface="Century Gothic" panose="020B0502020202020204" pitchFamily="34" charset="0"/>
              </a:rPr>
              <a:t> accuracy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535301" y="5197900"/>
            <a:ext cx="3620052" cy="5837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b="1" dirty="0" smtClean="0">
                <a:latin typeface="Century Gothic" panose="020B0502020202020204" pitchFamily="34" charset="0"/>
              </a:rPr>
              <a:t>Sensitivity</a:t>
            </a:r>
            <a:r>
              <a:rPr lang="en-US" sz="1400" dirty="0" smtClean="0">
                <a:latin typeface="Century Gothic" panose="020B0502020202020204" pitchFamily="34" charset="0"/>
              </a:rPr>
              <a:t> or Recall of all positive classes or </a:t>
            </a:r>
            <a:r>
              <a:rPr lang="en-US" sz="1400" b="1" dirty="0" smtClean="0">
                <a:latin typeface="Century Gothic" panose="020B0502020202020204" pitchFamily="34" charset="0"/>
              </a:rPr>
              <a:t>True Positive Rate (TPR) </a:t>
            </a:r>
            <a:r>
              <a:rPr lang="en-US" sz="1400" dirty="0" smtClean="0">
                <a:latin typeface="Century Gothic" panose="020B0502020202020204" pitchFamily="34" charset="0"/>
              </a:rPr>
              <a:t>= </a:t>
            </a:r>
            <a:r>
              <a:rPr lang="en-US" sz="1400" b="1" dirty="0" smtClean="0">
                <a:latin typeface="Century Gothic" panose="020B0502020202020204" pitchFamily="34" charset="0"/>
              </a:rPr>
              <a:t>65.96%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662" y="4524575"/>
            <a:ext cx="1571625" cy="247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24" y="1116312"/>
            <a:ext cx="7942589" cy="25687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0501312" y="128334"/>
            <a:ext cx="1566503" cy="2431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 panose="020B0502020202020204" pitchFamily="34" charset="0"/>
              </a:rPr>
              <a:t>RASHMI JAIN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674B9A6-D55C-478C-8D92-D0BFBCD7B5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278592" y="819777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212" y="6365362"/>
            <a:ext cx="1409396" cy="396949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157413" y="272344"/>
            <a:ext cx="8458199" cy="432000"/>
          </a:xfrm>
        </p:spPr>
        <p:txBody>
          <a:bodyPr/>
          <a:lstStyle/>
          <a:p>
            <a:pPr algn="ctr"/>
            <a:r>
              <a:rPr lang="en-IN" sz="2800" b="1" dirty="0" smtClean="0">
                <a:latin typeface="Century Gothic" panose="020B0502020202020204" pitchFamily="34" charset="0"/>
              </a:rPr>
              <a:t>DECISION TREE 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474549" y="1420118"/>
            <a:ext cx="10146726" cy="54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latin typeface="Century Gothic" panose="020B0502020202020204" pitchFamily="34" charset="0"/>
              </a:rPr>
              <a:t>The decision tree model gives us an </a:t>
            </a:r>
            <a:r>
              <a:rPr lang="en-US" sz="1600" b="1" dirty="0" smtClean="0">
                <a:latin typeface="Century Gothic" panose="020B0502020202020204" pitchFamily="34" charset="0"/>
              </a:rPr>
              <a:t>overall accuracy </a:t>
            </a:r>
            <a:r>
              <a:rPr lang="en-US" sz="1600" dirty="0" smtClean="0">
                <a:latin typeface="Century Gothic" panose="020B0502020202020204" pitchFamily="34" charset="0"/>
              </a:rPr>
              <a:t>of </a:t>
            </a:r>
            <a:r>
              <a:rPr lang="en-US" sz="16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96.46% +/- 3.38%</a:t>
            </a:r>
            <a:r>
              <a:rPr lang="en-US" sz="1600" dirty="0" smtClean="0">
                <a:latin typeface="Century Gothic" panose="020B0502020202020204" pitchFamily="34" charset="0"/>
              </a:rPr>
              <a:t> on the </a:t>
            </a:r>
            <a:r>
              <a:rPr lang="en-US" sz="16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test set </a:t>
            </a:r>
            <a:r>
              <a:rPr lang="en-US" sz="1600" dirty="0" smtClean="0">
                <a:latin typeface="Century Gothic" panose="020B0502020202020204" pitchFamily="34" charset="0"/>
              </a:rPr>
              <a:t>and </a:t>
            </a:r>
            <a:r>
              <a:rPr lang="en-US" sz="1600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96.06%</a:t>
            </a:r>
            <a:r>
              <a:rPr lang="en-US" sz="1600" dirty="0" smtClean="0">
                <a:latin typeface="Century Gothic" panose="020B0502020202020204" pitchFamily="34" charset="0"/>
              </a:rPr>
              <a:t> on the </a:t>
            </a:r>
            <a:r>
              <a:rPr lang="en-US" sz="1600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validation set </a:t>
            </a:r>
            <a:endParaRPr lang="en-US" sz="16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CBF662F-A198-4AD3-8EBC-0EC9A52B2994}"/>
              </a:ext>
            </a:extLst>
          </p:cNvPr>
          <p:cNvSpPr/>
          <p:nvPr/>
        </p:nvSpPr>
        <p:spPr>
          <a:xfrm flipH="1">
            <a:off x="8157028" y="4412340"/>
            <a:ext cx="3222170" cy="2142418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42E86C5-8E5F-4620-A4FB-D1F926179D18}"/>
              </a:ext>
            </a:extLst>
          </p:cNvPr>
          <p:cNvSpPr/>
          <p:nvPr/>
        </p:nvSpPr>
        <p:spPr>
          <a:xfrm flipH="1">
            <a:off x="8302171" y="4614351"/>
            <a:ext cx="3860800" cy="17474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8398892" y="4806883"/>
            <a:ext cx="327992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US" sz="1500" i="1" dirty="0" smtClean="0">
                <a:cs typeface="Segoe UI" panose="020B0502040204020203" pitchFamily="34" charset="0"/>
              </a:rPr>
              <a:t>From Phase II:</a:t>
            </a:r>
          </a:p>
          <a:p>
            <a:pPr algn="just">
              <a:lnSpc>
                <a:spcPts val="1900"/>
              </a:lnSpc>
            </a:pPr>
            <a:r>
              <a:rPr lang="en-US" sz="1500" i="1" dirty="0" smtClean="0">
                <a:cs typeface="Segoe UI" panose="020B0502040204020203" pitchFamily="34" charset="0"/>
              </a:rPr>
              <a:t>Model Accuracy: 93.00% to 96.06%</a:t>
            </a:r>
          </a:p>
          <a:p>
            <a:pPr algn="just">
              <a:lnSpc>
                <a:spcPts val="1900"/>
              </a:lnSpc>
            </a:pPr>
            <a:endParaRPr lang="en-US" sz="1500" i="1" dirty="0">
              <a:cs typeface="Segoe UI" panose="020B0502040204020203" pitchFamily="34" charset="0"/>
            </a:endParaRPr>
          </a:p>
          <a:p>
            <a:pPr algn="just">
              <a:lnSpc>
                <a:spcPts val="1900"/>
              </a:lnSpc>
            </a:pPr>
            <a:r>
              <a:rPr lang="en-US" sz="1500" i="1" dirty="0" smtClean="0">
                <a:cs typeface="Segoe UI" panose="020B0502040204020203" pitchFamily="34" charset="0"/>
              </a:rPr>
              <a:t>A good model!</a:t>
            </a:r>
          </a:p>
          <a:p>
            <a:pPr algn="just">
              <a:lnSpc>
                <a:spcPts val="1900"/>
              </a:lnSpc>
            </a:pPr>
            <a:r>
              <a:rPr lang="en-US" sz="1500" i="1" dirty="0" smtClean="0">
                <a:cs typeface="Segoe UI" panose="020B0502040204020203" pitchFamily="34" charset="0"/>
              </a:rPr>
              <a:t>Let’s check!</a:t>
            </a:r>
          </a:p>
        </p:txBody>
      </p:sp>
      <p:pic>
        <p:nvPicPr>
          <p:cNvPr id="4098" name="Picture 2" descr="Thumbs Up GIFs - Get the best GIF on GIPHY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762" y="5223361"/>
            <a:ext cx="1066570" cy="106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33" descr="Bullseye" title="Placeholder Icon">
            <a:extLst>
              <a:ext uri="{FF2B5EF4-FFF2-40B4-BE49-F238E27FC236}">
                <a16:creationId xmlns:a16="http://schemas.microsoft.com/office/drawing/2014/main" xmlns="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22658" y="1345907"/>
            <a:ext cx="514800" cy="51480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0501312" y="128334"/>
            <a:ext cx="1566503" cy="2431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 panose="020B0502020202020204" pitchFamily="34" charset="0"/>
              </a:rPr>
              <a:t>SHIVANI JAIN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474548" y="2480824"/>
            <a:ext cx="10146727" cy="718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 smtClean="0">
                <a:latin typeface="Century Gothic" panose="020B0502020202020204" pitchFamily="34" charset="0"/>
              </a:rPr>
              <a:t>We’ll apply this decision tree model on the final data set and check if the accuracy is still 96.06% with a confidence level of at least 90%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38" name="Graphic 20" descr="Network" title="Placeholder Icon">
            <a:extLst>
              <a:ext uri="{FF2B5EF4-FFF2-40B4-BE49-F238E27FC236}">
                <a16:creationId xmlns:a16="http://schemas.microsoft.com/office/drawing/2014/main" xmlns="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22658" y="2476431"/>
            <a:ext cx="5148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674B9A6-D55C-478C-8D92-D0BFBCD7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8592" y="819777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212" y="6365362"/>
            <a:ext cx="1409396" cy="396949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55238" y="272344"/>
            <a:ext cx="9346074" cy="432000"/>
          </a:xfrm>
        </p:spPr>
        <p:txBody>
          <a:bodyPr/>
          <a:lstStyle/>
          <a:p>
            <a:pPr algn="ctr"/>
            <a:r>
              <a:rPr lang="en-IN" sz="3000" b="1" dirty="0" smtClean="0">
                <a:latin typeface="Century Gothic" panose="020B0502020202020204" pitchFamily="34" charset="0"/>
              </a:rPr>
              <a:t>APPLYING THE FINAL MODEL ON THE NEW ALARM FILE</a:t>
            </a:r>
            <a:endParaRPr lang="en-IN" sz="3000" b="1" dirty="0">
              <a:latin typeface="Century Gothic" panose="020B0502020202020204" pitchFamily="34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886819" y="1287610"/>
            <a:ext cx="2976572" cy="548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“Retrieve Data” is used to add the new Alarm File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0501312" y="128334"/>
            <a:ext cx="1566503" cy="2431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 panose="020B0502020202020204" pitchFamily="34" charset="0"/>
              </a:rPr>
              <a:t>ADITI JAIN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896341" y="2125807"/>
            <a:ext cx="2976572" cy="7745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“Set Role” operator is used to tell RapidMiner which is our target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905861" y="3135455"/>
            <a:ext cx="2976572" cy="7745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“Select Attributes” operator is used to remove Timestamp and Violation Type variables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2" y="1057275"/>
            <a:ext cx="8349141" cy="525780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915386" y="4216546"/>
            <a:ext cx="2976572" cy="7745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“Apply Model” operator is used to apply the final decision tree model on the new Alarm File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910620" y="5269067"/>
            <a:ext cx="2976572" cy="8031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“Performance (classification)” operator is used to check if RapidMiner gives us the accuracy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674B9A6-D55C-478C-8D92-D0BFBCD7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8592" y="819777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212" y="6365362"/>
            <a:ext cx="1409396" cy="396949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632822" y="272344"/>
            <a:ext cx="3033485" cy="432000"/>
          </a:xfrm>
        </p:spPr>
        <p:txBody>
          <a:bodyPr/>
          <a:lstStyle/>
          <a:p>
            <a:pPr algn="ctr"/>
            <a:r>
              <a:rPr lang="en-IN" sz="3000" b="1" dirty="0" smtClean="0">
                <a:latin typeface="Century Gothic" panose="020B0502020202020204" pitchFamily="34" charset="0"/>
              </a:rPr>
              <a:t>NEW RESULT</a:t>
            </a:r>
            <a:endParaRPr lang="en-IN" sz="3000" b="1" dirty="0">
              <a:latin typeface="Century Gothic" panose="020B0502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0381130" y="121024"/>
            <a:ext cx="1686686" cy="250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 panose="020B0502020202020204" pitchFamily="34" charset="0"/>
              </a:rPr>
              <a:t>AKSHAY JADHAV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896341" y="2382983"/>
            <a:ext cx="2976572" cy="7745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RapidMiner gives us the predicted Alarm values on the new Alarm </a:t>
            </a:r>
            <a:r>
              <a:rPr lang="en-US" sz="1400" dirty="0" smtClean="0">
                <a:latin typeface="Century Gothic" panose="020B0502020202020204" pitchFamily="34" charset="0"/>
              </a:rPr>
              <a:t>File after we apply the decision tree model on the new dataset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905863" y="3849849"/>
            <a:ext cx="2976572" cy="1007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Confidence (</a:t>
            </a:r>
            <a:r>
              <a:rPr lang="en-US" sz="1400" b="1" dirty="0" smtClean="0">
                <a:latin typeface="Century Gothic" panose="020B0502020202020204" pitchFamily="34" charset="0"/>
              </a:rPr>
              <a:t>false</a:t>
            </a:r>
            <a:r>
              <a:rPr lang="en-US" sz="1400" dirty="0" smtClean="0">
                <a:latin typeface="Century Gothic" panose="020B0502020202020204" pitchFamily="34" charset="0"/>
              </a:rPr>
              <a:t>): </a:t>
            </a:r>
            <a:r>
              <a:rPr lang="en-US" sz="1400" b="1" dirty="0" smtClean="0">
                <a:latin typeface="Century Gothic" panose="020B0502020202020204" pitchFamily="34" charset="0"/>
              </a:rPr>
              <a:t>97.25% </a:t>
            </a:r>
            <a:r>
              <a:rPr lang="en-US" sz="1400" dirty="0" smtClean="0">
                <a:latin typeface="Century Gothic" panose="020B0502020202020204" pitchFamily="34" charset="0"/>
              </a:rPr>
              <a:t>(on an average)</a:t>
            </a:r>
          </a:p>
          <a:p>
            <a:pPr algn="just"/>
            <a:endParaRPr lang="en-US" sz="1400" dirty="0">
              <a:latin typeface="Century Gothic" panose="020B0502020202020204" pitchFamily="34" charset="0"/>
            </a:endParaRPr>
          </a:p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Confidence(</a:t>
            </a:r>
            <a:r>
              <a:rPr lang="en-US" sz="1400" b="1" dirty="0" smtClean="0">
                <a:latin typeface="Century Gothic" panose="020B0502020202020204" pitchFamily="34" charset="0"/>
              </a:rPr>
              <a:t>true</a:t>
            </a:r>
            <a:r>
              <a:rPr lang="en-US" sz="1400" dirty="0" smtClean="0">
                <a:latin typeface="Century Gothic" panose="020B0502020202020204" pitchFamily="34" charset="0"/>
              </a:rPr>
              <a:t>): </a:t>
            </a:r>
            <a:r>
              <a:rPr lang="en-US" sz="1400" b="1" dirty="0" smtClean="0">
                <a:latin typeface="Century Gothic" panose="020B0502020202020204" pitchFamily="34" charset="0"/>
              </a:rPr>
              <a:t>100.00% </a:t>
            </a:r>
            <a:r>
              <a:rPr lang="en-US" sz="1400" dirty="0" smtClean="0">
                <a:latin typeface="Century Gothic" panose="020B0502020202020204" pitchFamily="34" charset="0"/>
              </a:rPr>
              <a:t>(on an average)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935211"/>
            <a:ext cx="8472488" cy="53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674B9A6-D55C-478C-8D92-D0BFBCD7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8592" y="819777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212" y="6365362"/>
            <a:ext cx="1409396" cy="396949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657351" y="272344"/>
            <a:ext cx="8272462" cy="432000"/>
          </a:xfrm>
        </p:spPr>
        <p:txBody>
          <a:bodyPr/>
          <a:lstStyle/>
          <a:p>
            <a:pPr algn="ctr"/>
            <a:r>
              <a:rPr lang="en-IN" sz="3000" b="1" dirty="0" smtClean="0">
                <a:latin typeface="Century Gothic" panose="020B0502020202020204" pitchFamily="34" charset="0"/>
              </a:rPr>
              <a:t>PREDICTED ‘TRUE’ VALUES IN THE NEW RESULT</a:t>
            </a:r>
            <a:endParaRPr lang="en-IN" sz="3000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9" y="1057274"/>
            <a:ext cx="8401049" cy="530808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886819" y="2402031"/>
            <a:ext cx="2976572" cy="984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According to the prediction, there </a:t>
            </a:r>
            <a:r>
              <a:rPr lang="en-US" sz="1400" b="1" dirty="0" smtClean="0">
                <a:latin typeface="Century Gothic" panose="020B0502020202020204" pitchFamily="34" charset="0"/>
              </a:rPr>
              <a:t>410 True values</a:t>
            </a:r>
            <a:r>
              <a:rPr lang="en-US" sz="1400" dirty="0" smtClean="0">
                <a:latin typeface="Century Gothic" panose="020B0502020202020204" pitchFamily="34" charset="0"/>
              </a:rPr>
              <a:t>, and </a:t>
            </a:r>
            <a:r>
              <a:rPr lang="en-US" sz="1400" b="1" dirty="0" smtClean="0">
                <a:latin typeface="Century Gothic" panose="020B0502020202020204" pitchFamily="34" charset="0"/>
              </a:rPr>
              <a:t>3054 False values</a:t>
            </a:r>
            <a:r>
              <a:rPr lang="en-US" sz="1400" dirty="0" smtClean="0">
                <a:latin typeface="Century Gothic" panose="020B0502020202020204" pitchFamily="34" charset="0"/>
              </a:rPr>
              <a:t>. </a:t>
            </a:r>
            <a:r>
              <a:rPr lang="en-US" sz="1400" b="1" dirty="0" smtClean="0">
                <a:latin typeface="Century Gothic" panose="020B0502020202020204" pitchFamily="34" charset="0"/>
              </a:rPr>
              <a:t>(Total Records: 3464)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905863" y="3549801"/>
            <a:ext cx="2976572" cy="1007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Let’s calculate the accuracy!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0381130" y="121024"/>
            <a:ext cx="1686686" cy="250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 panose="020B0502020202020204" pitchFamily="34" charset="0"/>
              </a:rPr>
              <a:t>AKSHAY JADHAV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6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674B9A6-D55C-478C-8D92-D0BFBCD7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8592" y="819777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212" y="6365362"/>
            <a:ext cx="1409396" cy="396949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414588" y="272344"/>
            <a:ext cx="7372350" cy="432000"/>
          </a:xfrm>
        </p:spPr>
        <p:txBody>
          <a:bodyPr/>
          <a:lstStyle/>
          <a:p>
            <a:pPr algn="ctr"/>
            <a:r>
              <a:rPr lang="en-IN" sz="3000" b="1" dirty="0" smtClean="0">
                <a:latin typeface="Century Gothic" panose="020B0502020202020204" pitchFamily="34" charset="0"/>
              </a:rPr>
              <a:t>ACCURACY ON THE NEW DATASET</a:t>
            </a:r>
            <a:endParaRPr lang="en-IN" sz="3000" b="1" dirty="0">
              <a:latin typeface="Century Gothic" panose="020B0502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10501312" y="128334"/>
            <a:ext cx="1566503" cy="2431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Century Gothic" panose="020B0502020202020204" pitchFamily="34" charset="0"/>
              </a:rPr>
              <a:t>JASPREET KAUR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124808" y="1640028"/>
            <a:ext cx="3508278" cy="8339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Here, True Positives: 410</a:t>
            </a:r>
          </a:p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True Negatives: 3011</a:t>
            </a:r>
          </a:p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False Positives: 0</a:t>
            </a:r>
          </a:p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False Negatives: 43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134329" y="2806846"/>
            <a:ext cx="3781445" cy="1007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b="1" dirty="0" smtClean="0">
                <a:latin typeface="Century Gothic" panose="020B0502020202020204" pitchFamily="34" charset="0"/>
              </a:rPr>
              <a:t>Accuracy</a:t>
            </a:r>
            <a:r>
              <a:rPr lang="en-US" sz="1400" dirty="0" smtClean="0">
                <a:latin typeface="Century Gothic" panose="020B0502020202020204" pitchFamily="34" charset="0"/>
              </a:rPr>
              <a:t> = (TP + TN )/ (TP + TN + FP + FN) = </a:t>
            </a:r>
            <a:r>
              <a:rPr lang="en-US" sz="1400" b="1" dirty="0" smtClean="0">
                <a:latin typeface="Century Gothic" panose="020B0502020202020204" pitchFamily="34" charset="0"/>
              </a:rPr>
              <a:t>98.75%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134331" y="3478353"/>
            <a:ext cx="3508278" cy="8339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Clearly, the accuracy has </a:t>
            </a:r>
            <a:r>
              <a:rPr lang="en-US" sz="1400" b="1" dirty="0" smtClean="0">
                <a:latin typeface="Century Gothic" panose="020B0502020202020204" pitchFamily="34" charset="0"/>
              </a:rPr>
              <a:t>increased</a:t>
            </a:r>
            <a:r>
              <a:rPr lang="en-US" sz="1400" dirty="0" smtClean="0">
                <a:latin typeface="Century Gothic" panose="020B0502020202020204" pitchFamily="34" charset="0"/>
              </a:rPr>
              <a:t> from </a:t>
            </a:r>
            <a:r>
              <a:rPr lang="en-US" sz="1400" b="1" dirty="0" smtClean="0">
                <a:latin typeface="Century Gothic" panose="020B0502020202020204" pitchFamily="34" charset="0"/>
              </a:rPr>
              <a:t>96.06% to 98.75%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2270330" y="4683778"/>
            <a:ext cx="3508278" cy="8339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Here, True Positive Rate (TPR): 90.50%</a:t>
            </a:r>
          </a:p>
          <a:p>
            <a:pPr algn="just"/>
            <a:endParaRPr lang="en-US" sz="1400" dirty="0" smtClean="0">
              <a:latin typeface="Century Gothic" panose="020B0502020202020204" pitchFamily="34" charset="0"/>
            </a:endParaRPr>
          </a:p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True Negative Rate (TNR): 100.00%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2014514" y="3973656"/>
            <a:ext cx="4386286" cy="5126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i="1" dirty="0" smtClean="0">
                <a:latin typeface="Century Gothic" panose="020B0502020202020204" pitchFamily="34" charset="0"/>
              </a:rPr>
              <a:t>Fig. 1.1 shows Performance Classification Matrix</a:t>
            </a:r>
            <a:endParaRPr lang="en-US" sz="1400" b="1" i="1" dirty="0"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177190" y="4274103"/>
            <a:ext cx="3580522" cy="8339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Classification Error = (FP + FN) / (TP + TN + FP + FN)</a:t>
            </a:r>
          </a:p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= </a:t>
            </a:r>
            <a:r>
              <a:rPr lang="en-US" sz="1400" b="1" dirty="0" smtClean="0">
                <a:latin typeface="Century Gothic" panose="020B0502020202020204" pitchFamily="34" charset="0"/>
              </a:rPr>
              <a:t>1.24%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F71A3F0C-8B48-4F8F-A4BD-AEA9CE22DA6D}"/>
              </a:ext>
            </a:extLst>
          </p:cNvPr>
          <p:cNvSpPr txBox="1">
            <a:spLocks/>
          </p:cNvSpPr>
          <p:nvPr/>
        </p:nvSpPr>
        <p:spPr>
          <a:xfrm>
            <a:off x="8158142" y="5173805"/>
            <a:ext cx="3508278" cy="8339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400" dirty="0" smtClean="0">
                <a:latin typeface="Century Gothic" panose="020B0502020202020204" pitchFamily="34" charset="0"/>
              </a:rPr>
              <a:t>Clearly, the classification error has </a:t>
            </a:r>
            <a:r>
              <a:rPr lang="en-US" sz="1400" b="1" dirty="0" smtClean="0">
                <a:latin typeface="Century Gothic" panose="020B0502020202020204" pitchFamily="34" charset="0"/>
              </a:rPr>
              <a:t>reduced</a:t>
            </a:r>
            <a:r>
              <a:rPr lang="en-US" sz="1400" dirty="0" smtClean="0">
                <a:latin typeface="Century Gothic" panose="020B0502020202020204" pitchFamily="34" charset="0"/>
              </a:rPr>
              <a:t> from </a:t>
            </a:r>
            <a:r>
              <a:rPr lang="en-US" sz="1400" b="1" dirty="0" smtClean="0">
                <a:latin typeface="Century Gothic" panose="020B0502020202020204" pitchFamily="34" charset="0"/>
              </a:rPr>
              <a:t>3.94% to 1.24%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63" y="1843088"/>
            <a:ext cx="7318782" cy="17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789</Words>
  <Application>Microsoft Office PowerPoint</Application>
  <PresentationFormat>Widescreen</PresentationFormat>
  <Paragraphs>104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Century Gothic</vt:lpstr>
      <vt:lpstr>Segoe UI</vt:lpstr>
      <vt:lpstr>Tahoma</vt:lpstr>
      <vt:lpstr>Times New Roman</vt:lpstr>
      <vt:lpstr>1_Office Theme</vt:lpstr>
      <vt:lpstr>Office Theme</vt:lpstr>
      <vt:lpstr>PowerPoint Presentation</vt:lpstr>
      <vt:lpstr>GOAL</vt:lpstr>
      <vt:lpstr>DECISION TREE - FINAL DATA MINING MODEL (FROM PHASE II)</vt:lpstr>
      <vt:lpstr>ACCURACY FROM PHASE II</vt:lpstr>
      <vt:lpstr>DECISION TREE </vt:lpstr>
      <vt:lpstr>APPLYING THE FINAL MODEL ON THE NEW ALARM FILE</vt:lpstr>
      <vt:lpstr>NEW RESULT</vt:lpstr>
      <vt:lpstr>PREDICTED ‘TRUE’ VALUES IN THE NEW RESULT</vt:lpstr>
      <vt:lpstr>ACCURACY ON THE NEW DATASET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Jaspreet Kaur</dc:creator>
  <cp:lastModifiedBy>Jaspreet Kaur</cp:lastModifiedBy>
  <cp:revision>319</cp:revision>
  <dcterms:created xsi:type="dcterms:W3CDTF">2020-04-19T21:05:16Z</dcterms:created>
  <dcterms:modified xsi:type="dcterms:W3CDTF">2020-05-13T19:37:23Z</dcterms:modified>
</cp:coreProperties>
</file>