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26"/>
  </p:notesMasterIdLst>
  <p:sldIdLst>
    <p:sldId id="256" r:id="rId2"/>
    <p:sldId id="279" r:id="rId3"/>
    <p:sldId id="274" r:id="rId4"/>
    <p:sldId id="257" r:id="rId5"/>
    <p:sldId id="258" r:id="rId6"/>
    <p:sldId id="259" r:id="rId7"/>
    <p:sldId id="260" r:id="rId8"/>
    <p:sldId id="261" r:id="rId9"/>
    <p:sldId id="262" r:id="rId10"/>
    <p:sldId id="277" r:id="rId11"/>
    <p:sldId id="281" r:id="rId12"/>
    <p:sldId id="264" r:id="rId13"/>
    <p:sldId id="278" r:id="rId14"/>
    <p:sldId id="265" r:id="rId15"/>
    <p:sldId id="266" r:id="rId16"/>
    <p:sldId id="267" r:id="rId17"/>
    <p:sldId id="270" r:id="rId18"/>
    <p:sldId id="271" r:id="rId19"/>
    <p:sldId id="272" r:id="rId20"/>
    <p:sldId id="273" r:id="rId21"/>
    <p:sldId id="268" r:id="rId22"/>
    <p:sldId id="269"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936"/>
  </p:normalViewPr>
  <p:slideViewPr>
    <p:cSldViewPr snapToGrid="0" snapToObjects="1">
      <p:cViewPr varScale="1">
        <p:scale>
          <a:sx n="113" d="100"/>
          <a:sy n="113"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E8EB5-660A-214B-8F35-026FB4907FC7}" type="datetimeFigureOut">
              <a:rPr lang="en-US" smtClean="0"/>
              <a:t>4/18/20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61FA1-DFDB-504F-8FB3-44D38FF332A8}" type="slidenum">
              <a:rPr lang="en-US" smtClean="0"/>
              <a:t>‹#›</a:t>
            </a:fld>
            <a:endParaRPr lang="en-US"/>
          </a:p>
        </p:txBody>
      </p:sp>
    </p:spTree>
    <p:extLst>
      <p:ext uri="{BB962C8B-B14F-4D97-AF65-F5344CB8AC3E}">
        <p14:creationId xmlns:p14="http://schemas.microsoft.com/office/powerpoint/2010/main" val="331978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61FA1-DFDB-504F-8FB3-44D38FF332A8}" type="slidenum">
              <a:rPr lang="en-US" smtClean="0"/>
              <a:t>4</a:t>
            </a:fld>
            <a:endParaRPr lang="en-US"/>
          </a:p>
        </p:txBody>
      </p:sp>
    </p:spTree>
    <p:extLst>
      <p:ext uri="{BB962C8B-B14F-4D97-AF65-F5344CB8AC3E}">
        <p14:creationId xmlns:p14="http://schemas.microsoft.com/office/powerpoint/2010/main" val="332640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180747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246092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3E7A86-B755-7F46-8B6F-2F977B1E130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333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E60364-E4AD-8C48-A7A2-DC4458B1DE53}"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4113145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E60364-E4AD-8C48-A7A2-DC4458B1DE53}"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3E7A86-B755-7F46-8B6F-2F977B1E130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174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E60364-E4AD-8C48-A7A2-DC4458B1DE53}"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2891865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1730876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168971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45916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60364-E4AD-8C48-A7A2-DC4458B1DE53}" type="datetimeFigureOut">
              <a:rPr lang="en-US" smtClean="0"/>
              <a:t>4/18/20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118671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60364-E4AD-8C48-A7A2-DC4458B1DE53}"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330197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60364-E4AD-8C48-A7A2-DC4458B1DE53}" type="datetimeFigureOut">
              <a:rPr lang="en-US" smtClean="0"/>
              <a:t>4/18/20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183276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60364-E4AD-8C48-A7A2-DC4458B1DE53}" type="datetimeFigureOut">
              <a:rPr lang="en-US" smtClean="0"/>
              <a:t>4/18/20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73533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60364-E4AD-8C48-A7A2-DC4458B1DE53}" type="datetimeFigureOut">
              <a:rPr lang="en-US" smtClean="0"/>
              <a:t>4/18/20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95207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60364-E4AD-8C48-A7A2-DC4458B1DE53}"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209148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60364-E4AD-8C48-A7A2-DC4458B1DE53}" type="datetimeFigureOut">
              <a:rPr lang="en-US" smtClean="0"/>
              <a:t>4/18/20</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3E7A86-B755-7F46-8B6F-2F977B1E1308}" type="slidenum">
              <a:rPr lang="en-US" smtClean="0"/>
              <a:t>‹#›</a:t>
            </a:fld>
            <a:endParaRPr lang="en-US"/>
          </a:p>
        </p:txBody>
      </p:sp>
    </p:spTree>
    <p:extLst>
      <p:ext uri="{BB962C8B-B14F-4D97-AF65-F5344CB8AC3E}">
        <p14:creationId xmlns:p14="http://schemas.microsoft.com/office/powerpoint/2010/main" val="69374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E60364-E4AD-8C48-A7A2-DC4458B1DE53}" type="datetimeFigureOut">
              <a:rPr lang="en-US" smtClean="0"/>
              <a:t>4/18/20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3E7A86-B755-7F46-8B6F-2F977B1E1308}" type="slidenum">
              <a:rPr lang="en-US" smtClean="0"/>
              <a:t>‹#›</a:t>
            </a:fld>
            <a:endParaRPr lang="en-US"/>
          </a:p>
        </p:txBody>
      </p:sp>
    </p:spTree>
    <p:extLst>
      <p:ext uri="{BB962C8B-B14F-4D97-AF65-F5344CB8AC3E}">
        <p14:creationId xmlns:p14="http://schemas.microsoft.com/office/powerpoint/2010/main" val="296363015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6AF5-CE7E-874D-BA12-6A0561703894}"/>
              </a:ext>
            </a:extLst>
          </p:cNvPr>
          <p:cNvSpPr>
            <a:spLocks noGrp="1"/>
          </p:cNvSpPr>
          <p:nvPr>
            <p:ph type="ctrTitle"/>
          </p:nvPr>
        </p:nvSpPr>
        <p:spPr>
          <a:xfrm>
            <a:off x="1600200" y="211873"/>
            <a:ext cx="8991600" cy="3010830"/>
          </a:xfrm>
        </p:spPr>
        <p:txBody>
          <a:bodyPr>
            <a:normAutofit fontScale="90000"/>
          </a:bodyPr>
          <a:lstStyle/>
          <a:p>
            <a:pPr algn="ctr"/>
            <a:r>
              <a:rPr lang="en-US" sz="4400" b="1" cap="all" dirty="0">
                <a:latin typeface="Times New Roman" panose="02020603050405020304" pitchFamily="18" charset="0"/>
                <a:cs typeface="Times New Roman" panose="02020603050405020304" pitchFamily="18" charset="0"/>
              </a:rPr>
              <a:t>DB Programming </a:t>
            </a:r>
            <a:br>
              <a:rPr lang="en-US" sz="4400" b="1" cap="all" dirty="0">
                <a:latin typeface="Times New Roman" panose="02020603050405020304" pitchFamily="18" charset="0"/>
                <a:cs typeface="Times New Roman" panose="02020603050405020304" pitchFamily="18" charset="0"/>
              </a:rPr>
            </a:br>
            <a:r>
              <a:rPr lang="en-US" sz="4400" b="1" cap="all" dirty="0">
                <a:solidFill>
                  <a:srgbClr val="FF0000"/>
                </a:solidFill>
                <a:latin typeface="Times New Roman" panose="02020603050405020304" pitchFamily="18" charset="0"/>
                <a:cs typeface="Times New Roman" panose="02020603050405020304" pitchFamily="18" charset="0"/>
              </a:rPr>
              <a:t>RED Team</a:t>
            </a:r>
            <a:br>
              <a:rPr lang="en-US" sz="4400" b="1" cap="all" dirty="0">
                <a:solidFill>
                  <a:srgbClr val="FF0000"/>
                </a:solidFill>
                <a:latin typeface="Times New Roman" panose="02020603050405020304" pitchFamily="18" charset="0"/>
                <a:cs typeface="Times New Roman" panose="02020603050405020304" pitchFamily="18" charset="0"/>
              </a:rPr>
            </a:br>
            <a:br>
              <a:rPr lang="en-US" sz="4400" b="1" cap="all" dirty="0">
                <a:latin typeface="Times New Roman" panose="02020603050405020304" pitchFamily="18" charset="0"/>
                <a:cs typeface="Times New Roman" panose="02020603050405020304" pitchFamily="18" charset="0"/>
              </a:rPr>
            </a:br>
            <a:r>
              <a:rPr lang="en-US" sz="4400" b="1" cap="all" dirty="0">
                <a:latin typeface="Times New Roman" panose="02020603050405020304" pitchFamily="18" charset="0"/>
                <a:cs typeface="Times New Roman" panose="02020603050405020304" pitchFamily="18" charset="0"/>
              </a:rPr>
              <a:t>Phase 1 – </a:t>
            </a:r>
            <a:r>
              <a:rPr lang="en-US" sz="4400" cap="all" dirty="0">
                <a:latin typeface="Times New Roman" panose="02020603050405020304" pitchFamily="18" charset="0"/>
                <a:cs typeface="Times New Roman" panose="02020603050405020304" pitchFamily="18" charset="0"/>
              </a:rPr>
              <a:t>Analyze, design, Build an operational database</a:t>
            </a:r>
            <a:endParaRPr lang="en-US" b="1" cap="all"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047E856-F95B-394B-8A50-1BD9B02BF35D}"/>
              </a:ext>
            </a:extLst>
          </p:cNvPr>
          <p:cNvSpPr>
            <a:spLocks noGrp="1"/>
          </p:cNvSpPr>
          <p:nvPr>
            <p:ph type="subTitle" idx="1"/>
          </p:nvPr>
        </p:nvSpPr>
        <p:spPr>
          <a:xfrm>
            <a:off x="2345817" y="4081346"/>
            <a:ext cx="7500366" cy="2486722"/>
          </a:xfrm>
        </p:spPr>
        <p:txBody>
          <a:bodyPr>
            <a:noAutofit/>
          </a:bodyPr>
          <a:lstStyle/>
          <a:p>
            <a:r>
              <a:rPr lang="en-US" dirty="0">
                <a:solidFill>
                  <a:schemeClr val="tx1"/>
                </a:solidFill>
              </a:rPr>
              <a:t>Akshay Jadhav</a:t>
            </a:r>
          </a:p>
          <a:p>
            <a:r>
              <a:rPr lang="en-US" dirty="0">
                <a:solidFill>
                  <a:schemeClr val="tx1"/>
                </a:solidFill>
              </a:rPr>
              <a:t>Jaymeen Gandhi</a:t>
            </a:r>
          </a:p>
          <a:p>
            <a:r>
              <a:rPr lang="en-US" dirty="0">
                <a:solidFill>
                  <a:schemeClr val="tx1"/>
                </a:solidFill>
              </a:rPr>
              <a:t>Tejas Joshi</a:t>
            </a:r>
          </a:p>
          <a:p>
            <a:r>
              <a:rPr lang="en-US" dirty="0">
                <a:solidFill>
                  <a:schemeClr val="tx1"/>
                </a:solidFill>
              </a:rPr>
              <a:t>Anmol Kansara</a:t>
            </a:r>
          </a:p>
          <a:p>
            <a:r>
              <a:rPr lang="en-US" dirty="0">
                <a:solidFill>
                  <a:schemeClr val="tx1"/>
                </a:solidFill>
              </a:rPr>
              <a:t>Rashmi Jain</a:t>
            </a:r>
          </a:p>
          <a:p>
            <a:r>
              <a:rPr lang="en-US" dirty="0">
                <a:solidFill>
                  <a:schemeClr val="tx1"/>
                </a:solidFill>
              </a:rPr>
              <a:t>Mayuri Khade</a:t>
            </a:r>
          </a:p>
        </p:txBody>
      </p:sp>
    </p:spTree>
    <p:extLst>
      <p:ext uri="{BB962C8B-B14F-4D97-AF65-F5344CB8AC3E}">
        <p14:creationId xmlns:p14="http://schemas.microsoft.com/office/powerpoint/2010/main" val="96745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6152-71A9-9445-A788-1731A1E746C2}"/>
              </a:ext>
            </a:extLst>
          </p:cNvPr>
          <p:cNvSpPr>
            <a:spLocks noGrp="1"/>
          </p:cNvSpPr>
          <p:nvPr>
            <p:ph type="title"/>
          </p:nvPr>
        </p:nvSpPr>
        <p:spPr/>
        <p:txBody>
          <a:bodyPr/>
          <a:lstStyle/>
          <a:p>
            <a:r>
              <a:rPr lang="en-US" b="1" dirty="0"/>
              <a:t>Time Attribute							</a:t>
            </a:r>
            <a:r>
              <a:rPr lang="en-US" sz="2000" b="1" dirty="0"/>
              <a:t> 	Jaymeen Gandhi</a:t>
            </a:r>
            <a:endParaRPr lang="en-US" sz="2000" dirty="0"/>
          </a:p>
        </p:txBody>
      </p:sp>
      <p:sp>
        <p:nvSpPr>
          <p:cNvPr id="3" name="Content Placeholder 2">
            <a:extLst>
              <a:ext uri="{FF2B5EF4-FFF2-40B4-BE49-F238E27FC236}">
                <a16:creationId xmlns:a16="http://schemas.microsoft.com/office/drawing/2014/main" id="{A684BD6D-2B1F-C24A-B639-2130A3007173}"/>
              </a:ext>
            </a:extLst>
          </p:cNvPr>
          <p:cNvSpPr>
            <a:spLocks noGrp="1"/>
          </p:cNvSpPr>
          <p:nvPr>
            <p:ph idx="1"/>
          </p:nvPr>
        </p:nvSpPr>
        <p:spPr>
          <a:xfrm>
            <a:off x="2592924" y="1703070"/>
            <a:ext cx="8911688" cy="4914900"/>
          </a:xfrm>
        </p:spPr>
        <p:txBody>
          <a:bodyPr>
            <a:normAutofit fontScale="92500" lnSpcReduction="20000"/>
          </a:bodyPr>
          <a:lstStyle/>
          <a:p>
            <a:r>
              <a:rPr lang="en-US" b="1" dirty="0"/>
              <a:t>Model table</a:t>
            </a:r>
          </a:p>
          <a:p>
            <a:pPr lvl="1"/>
            <a:r>
              <a:rPr lang="en-US" dirty="0"/>
              <a:t>The time attribute in the model table is an independent attribute which provides exact time for access of components by different roles.</a:t>
            </a:r>
          </a:p>
          <a:p>
            <a:pPr lvl="1"/>
            <a:r>
              <a:rPr lang="en-US" dirty="0"/>
              <a:t>Discrepancy occurrence also depends on the time at which the role is accessing a component.</a:t>
            </a:r>
          </a:p>
          <a:p>
            <a:pPr lvl="1"/>
            <a:r>
              <a:rPr lang="en-US" dirty="0"/>
              <a:t>Time should fall in between the defined start time and end time attributes in the access rule table for individual role.</a:t>
            </a:r>
          </a:p>
          <a:p>
            <a:r>
              <a:rPr lang="en-US" b="1" dirty="0"/>
              <a:t>Discrepancy table</a:t>
            </a:r>
          </a:p>
          <a:p>
            <a:pPr lvl="1"/>
            <a:r>
              <a:rPr lang="en-US" dirty="0"/>
              <a:t>Time attribute provides the time at which predicted legitimate but unauthorized role violate the defined access rule.</a:t>
            </a:r>
          </a:p>
          <a:p>
            <a:pPr marL="457200" lvl="1" indent="0">
              <a:buNone/>
            </a:pPr>
            <a:endParaRPr lang="en-US" dirty="0"/>
          </a:p>
          <a:p>
            <a:pPr marL="295275" lvl="1"/>
            <a:r>
              <a:rPr lang="en-US" dirty="0"/>
              <a:t>Time attribute is having following characteristics in Model and Discrepancy tables:</a:t>
            </a:r>
          </a:p>
          <a:p>
            <a:pPr marL="695325" lvl="2"/>
            <a:r>
              <a:rPr lang="en-US" b="1" dirty="0"/>
              <a:t>Data Type</a:t>
            </a:r>
            <a:r>
              <a:rPr lang="en-US" dirty="0"/>
              <a:t>: DATETIME</a:t>
            </a:r>
          </a:p>
          <a:p>
            <a:pPr marL="695325" lvl="2"/>
            <a:r>
              <a:rPr lang="en-US" b="1" dirty="0" err="1"/>
              <a:t>Fomat</a:t>
            </a:r>
            <a:r>
              <a:rPr lang="en-US" dirty="0"/>
              <a:t>: Date: mm/dd/</a:t>
            </a:r>
            <a:r>
              <a:rPr lang="en-US" dirty="0" err="1"/>
              <a:t>yy</a:t>
            </a:r>
            <a:r>
              <a:rPr lang="en-US" dirty="0"/>
              <a:t>    </a:t>
            </a:r>
            <a:r>
              <a:rPr lang="en-US" b="1" dirty="0"/>
              <a:t>Time</a:t>
            </a:r>
            <a:r>
              <a:rPr lang="en-US" dirty="0"/>
              <a:t> : </a:t>
            </a:r>
            <a:r>
              <a:rPr lang="en-US" dirty="0" err="1"/>
              <a:t>hh:mm:ss</a:t>
            </a:r>
            <a:endParaRPr lang="en-US" dirty="0"/>
          </a:p>
          <a:p>
            <a:pPr marL="695325" lvl="2"/>
            <a:r>
              <a:rPr lang="en-US" b="1" dirty="0"/>
              <a:t>Bytes used (in memory): 8</a:t>
            </a:r>
            <a:endParaRPr lang="en-US" dirty="0"/>
          </a:p>
          <a:p>
            <a:pPr marL="695325" lvl="2"/>
            <a:r>
              <a:rPr lang="en-US" b="1" dirty="0"/>
              <a:t>Indexing</a:t>
            </a:r>
            <a:r>
              <a:rPr lang="en-US" dirty="0"/>
              <a:t>: Not required</a:t>
            </a:r>
          </a:p>
          <a:p>
            <a:pPr marL="695325" lvl="2"/>
            <a:r>
              <a:rPr lang="en-US" b="1" dirty="0"/>
              <a:t>Constraints: </a:t>
            </a:r>
            <a:r>
              <a:rPr lang="en-US" dirty="0"/>
              <a:t>Not required</a:t>
            </a:r>
          </a:p>
          <a:p>
            <a:pPr marL="457200" lvl="1" indent="0">
              <a:buNone/>
            </a:pPr>
            <a:endParaRPr lang="en-US" dirty="0"/>
          </a:p>
          <a:p>
            <a:endParaRPr lang="en-US" dirty="0"/>
          </a:p>
        </p:txBody>
      </p:sp>
    </p:spTree>
    <p:extLst>
      <p:ext uri="{BB962C8B-B14F-4D97-AF65-F5344CB8AC3E}">
        <p14:creationId xmlns:p14="http://schemas.microsoft.com/office/powerpoint/2010/main" val="407326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B7F0-EED0-AA42-A38D-59D2DBBBE262}"/>
              </a:ext>
            </a:extLst>
          </p:cNvPr>
          <p:cNvSpPr>
            <a:spLocks noGrp="1"/>
          </p:cNvSpPr>
          <p:nvPr>
            <p:ph type="title"/>
          </p:nvPr>
        </p:nvSpPr>
        <p:spPr>
          <a:xfrm>
            <a:off x="2186609" y="624110"/>
            <a:ext cx="9318003" cy="1280890"/>
          </a:xfrm>
        </p:spPr>
        <p:txBody>
          <a:bodyPr/>
          <a:lstStyle/>
          <a:p>
            <a:r>
              <a:rPr lang="en-US" b="1" dirty="0"/>
              <a:t>Violation Type</a:t>
            </a:r>
            <a:r>
              <a:rPr lang="en-US" dirty="0"/>
              <a:t> </a:t>
            </a:r>
            <a:r>
              <a:rPr lang="en-US" b="1" dirty="0"/>
              <a:t>Attribute</a:t>
            </a:r>
            <a:r>
              <a:rPr lang="en-US" dirty="0"/>
              <a:t>					</a:t>
            </a:r>
            <a:r>
              <a:rPr lang="en-US" sz="2400" b="1" dirty="0"/>
              <a:t>Tejas Joshi</a:t>
            </a:r>
          </a:p>
        </p:txBody>
      </p:sp>
      <p:sp>
        <p:nvSpPr>
          <p:cNvPr id="3" name="Content Placeholder 2">
            <a:extLst>
              <a:ext uri="{FF2B5EF4-FFF2-40B4-BE49-F238E27FC236}">
                <a16:creationId xmlns:a16="http://schemas.microsoft.com/office/drawing/2014/main" id="{27A0B238-64D5-1447-B7AC-A15C69EFFEA0}"/>
              </a:ext>
            </a:extLst>
          </p:cNvPr>
          <p:cNvSpPr>
            <a:spLocks noGrp="1"/>
          </p:cNvSpPr>
          <p:nvPr>
            <p:ph idx="1"/>
          </p:nvPr>
        </p:nvSpPr>
        <p:spPr>
          <a:xfrm>
            <a:off x="2037522" y="1489366"/>
            <a:ext cx="9467090" cy="5368634"/>
          </a:xfrm>
        </p:spPr>
        <p:txBody>
          <a:bodyPr>
            <a:normAutofit fontScale="55000" lnSpcReduction="20000"/>
          </a:bodyPr>
          <a:lstStyle/>
          <a:p>
            <a:pPr marL="466725" lvl="2" indent="0">
              <a:buNone/>
            </a:pPr>
            <a:endParaRPr lang="en-US" b="1" dirty="0"/>
          </a:p>
          <a:p>
            <a:pPr marL="295275" lvl="1"/>
            <a:r>
              <a:rPr lang="en-US" sz="3300" b="1" dirty="0"/>
              <a:t>Model and Discrepancy table</a:t>
            </a:r>
          </a:p>
          <a:p>
            <a:pPr marL="695325" lvl="2"/>
            <a:r>
              <a:rPr lang="en-US" sz="3100" dirty="0"/>
              <a:t>Violation type attribute in Model table indicates the type of violation, roles have been performed to access data out of their scope.</a:t>
            </a:r>
          </a:p>
          <a:p>
            <a:pPr marL="695325" lvl="2"/>
            <a:r>
              <a:rPr lang="en-US" sz="3100" dirty="0"/>
              <a:t>Violation type in Discrepancy table indicates the type of violation that predicted legitimate roles have been performed who were founded as evidence against discrepancies happened.</a:t>
            </a:r>
          </a:p>
          <a:p>
            <a:pPr marL="695325" lvl="2"/>
            <a:r>
              <a:rPr lang="en-US" sz="2900" dirty="0"/>
              <a:t>Violations therefore regarded as cause for disciplinary action. </a:t>
            </a:r>
          </a:p>
          <a:p>
            <a:pPr marL="695325" lvl="2"/>
            <a:r>
              <a:rPr lang="en-US" sz="2900" dirty="0"/>
              <a:t>Examples of violation Type are: No Authorization, Neglect of duty, Non-Normal Time, Misconduct, etc. </a:t>
            </a:r>
            <a:endParaRPr lang="en-US" sz="2900" b="1" dirty="0"/>
          </a:p>
          <a:p>
            <a:pPr marL="466725" lvl="2" indent="0">
              <a:buNone/>
            </a:pPr>
            <a:endParaRPr lang="en-US" b="1" dirty="0"/>
          </a:p>
          <a:p>
            <a:pPr marL="466725" lvl="2" indent="0">
              <a:buNone/>
            </a:pPr>
            <a:r>
              <a:rPr lang="en-US" sz="2900" dirty="0"/>
              <a:t>Violation Type has following characteristics in Model and Discrepancy table:</a:t>
            </a:r>
          </a:p>
          <a:p>
            <a:pPr marL="695325" lvl="2"/>
            <a:r>
              <a:rPr lang="en-US" sz="3200" b="1" dirty="0"/>
              <a:t>Data Type</a:t>
            </a:r>
            <a:r>
              <a:rPr lang="en-US" sz="3200" dirty="0"/>
              <a:t>: VARCHAR</a:t>
            </a:r>
          </a:p>
          <a:p>
            <a:pPr marL="695325" lvl="2"/>
            <a:r>
              <a:rPr lang="en-US" sz="3200" b="1" dirty="0"/>
              <a:t>Size of Data Type</a:t>
            </a:r>
            <a:r>
              <a:rPr lang="en-US" sz="3200" dirty="0"/>
              <a:t>: 20</a:t>
            </a:r>
          </a:p>
          <a:p>
            <a:pPr marL="695325" lvl="2"/>
            <a:r>
              <a:rPr lang="en-US" sz="3200" b="1" dirty="0"/>
              <a:t>Bytes used (in memory): </a:t>
            </a:r>
            <a:r>
              <a:rPr lang="en-US" sz="3200" dirty="0"/>
              <a:t>(Length of characters + 1)</a:t>
            </a:r>
          </a:p>
          <a:p>
            <a:pPr marL="695325" lvl="2"/>
            <a:r>
              <a:rPr lang="en-US" sz="3200" b="1" dirty="0"/>
              <a:t>Indexing</a:t>
            </a:r>
            <a:r>
              <a:rPr lang="en-US" sz="3200" dirty="0"/>
              <a:t>: Required</a:t>
            </a:r>
          </a:p>
          <a:p>
            <a:pPr marL="695325" lvl="2"/>
            <a:r>
              <a:rPr lang="en-US" sz="3200" b="1" dirty="0"/>
              <a:t>Constraints: </a:t>
            </a:r>
            <a:r>
              <a:rPr lang="en-US" sz="3200" dirty="0"/>
              <a:t>Not required</a:t>
            </a:r>
          </a:p>
          <a:p>
            <a:endParaRPr lang="en-US" dirty="0"/>
          </a:p>
        </p:txBody>
      </p:sp>
    </p:spTree>
    <p:extLst>
      <p:ext uri="{BB962C8B-B14F-4D97-AF65-F5344CB8AC3E}">
        <p14:creationId xmlns:p14="http://schemas.microsoft.com/office/powerpoint/2010/main" val="270175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D709-75A7-B045-8517-A2637698ADAF}"/>
              </a:ext>
            </a:extLst>
          </p:cNvPr>
          <p:cNvSpPr>
            <a:spLocks noGrp="1"/>
          </p:cNvSpPr>
          <p:nvPr>
            <p:ph type="title"/>
          </p:nvPr>
        </p:nvSpPr>
        <p:spPr/>
        <p:txBody>
          <a:bodyPr/>
          <a:lstStyle/>
          <a:p>
            <a:r>
              <a:rPr lang="en-US" b="1" dirty="0"/>
              <a:t>Role Attribute 								</a:t>
            </a:r>
            <a:r>
              <a:rPr lang="en-US" sz="2000" b="1" dirty="0"/>
              <a:t>Anmol Kansara</a:t>
            </a:r>
          </a:p>
        </p:txBody>
      </p:sp>
      <p:sp>
        <p:nvSpPr>
          <p:cNvPr id="3" name="Content Placeholder 2">
            <a:extLst>
              <a:ext uri="{FF2B5EF4-FFF2-40B4-BE49-F238E27FC236}">
                <a16:creationId xmlns:a16="http://schemas.microsoft.com/office/drawing/2014/main" id="{7993F0A1-4925-9740-BD31-6883ADF6D353}"/>
              </a:ext>
            </a:extLst>
          </p:cNvPr>
          <p:cNvSpPr>
            <a:spLocks noGrp="1"/>
          </p:cNvSpPr>
          <p:nvPr>
            <p:ph idx="1"/>
          </p:nvPr>
        </p:nvSpPr>
        <p:spPr>
          <a:xfrm>
            <a:off x="2589212" y="1761894"/>
            <a:ext cx="8915400" cy="3914078"/>
          </a:xfrm>
        </p:spPr>
        <p:txBody>
          <a:bodyPr/>
          <a:lstStyle/>
          <a:p>
            <a:r>
              <a:rPr lang="en-US" b="1" dirty="0"/>
              <a:t>Model table</a:t>
            </a:r>
          </a:p>
          <a:p>
            <a:pPr lvl="1"/>
            <a:r>
              <a:rPr lang="en-US" dirty="0"/>
              <a:t>The role attribute in model table is used to classify between authorized and unauthorized roles with the help of predicting flag Score. And to validate the user authorization we need to do comparison.</a:t>
            </a:r>
          </a:p>
          <a:p>
            <a:pPr lvl="1"/>
            <a:r>
              <a:rPr lang="en-US" dirty="0"/>
              <a:t>For authorized user the Time, Component, </a:t>
            </a:r>
            <a:r>
              <a:rPr lang="en-US" dirty="0" err="1"/>
              <a:t>Request_type</a:t>
            </a:r>
            <a:r>
              <a:rPr lang="en-US" dirty="0"/>
              <a:t> and role </a:t>
            </a:r>
            <a:r>
              <a:rPr lang="en-US" dirty="0" err="1"/>
              <a:t>attritubes</a:t>
            </a:r>
            <a:r>
              <a:rPr lang="en-US" dirty="0"/>
              <a:t> should have exact match between the Model and Access rule table attributes. If valid role then the set Score to True otherwise False. </a:t>
            </a:r>
          </a:p>
          <a:p>
            <a:pPr marL="457200" lvl="1" indent="0">
              <a:buNone/>
            </a:pPr>
            <a:endParaRPr lang="en-US" dirty="0"/>
          </a:p>
          <a:p>
            <a:r>
              <a:rPr lang="en-US" b="1" dirty="0"/>
              <a:t>Access Rules table</a:t>
            </a:r>
          </a:p>
          <a:p>
            <a:pPr lvl="1"/>
            <a:r>
              <a:rPr lang="en-US" dirty="0"/>
              <a:t>The role is an attribute for which there are certain access rules defined in the Access Rules table.</a:t>
            </a:r>
          </a:p>
          <a:p>
            <a:endParaRPr lang="en-US" dirty="0"/>
          </a:p>
          <a:p>
            <a:pPr marL="0" indent="0">
              <a:buNone/>
            </a:pPr>
            <a:endParaRPr lang="en-US" sz="1050" dirty="0"/>
          </a:p>
          <a:p>
            <a:pPr marL="0" indent="0">
              <a:buNone/>
            </a:pPr>
            <a:r>
              <a:rPr lang="en-US" b="1" dirty="0"/>
              <a:t>    </a:t>
            </a:r>
          </a:p>
          <a:p>
            <a:endParaRPr lang="en-US" b="1" dirty="0"/>
          </a:p>
          <a:p>
            <a:endParaRPr lang="en-US" dirty="0"/>
          </a:p>
        </p:txBody>
      </p:sp>
    </p:spTree>
    <p:extLst>
      <p:ext uri="{BB962C8B-B14F-4D97-AF65-F5344CB8AC3E}">
        <p14:creationId xmlns:p14="http://schemas.microsoft.com/office/powerpoint/2010/main" val="357726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0A0D-EADC-6F40-9948-CF4FFC68FFFE}"/>
              </a:ext>
            </a:extLst>
          </p:cNvPr>
          <p:cNvSpPr>
            <a:spLocks noGrp="1"/>
          </p:cNvSpPr>
          <p:nvPr>
            <p:ph type="title"/>
          </p:nvPr>
        </p:nvSpPr>
        <p:spPr/>
        <p:txBody>
          <a:bodyPr/>
          <a:lstStyle/>
          <a:p>
            <a:r>
              <a:rPr lang="en-US" b="1" dirty="0"/>
              <a:t>Role Attribute 								</a:t>
            </a:r>
            <a:r>
              <a:rPr lang="en-US" sz="2000" b="1" dirty="0"/>
              <a:t>Anmol Kansara</a:t>
            </a:r>
            <a:endParaRPr lang="en-US" dirty="0"/>
          </a:p>
        </p:txBody>
      </p:sp>
      <p:sp>
        <p:nvSpPr>
          <p:cNvPr id="3" name="Content Placeholder 2">
            <a:extLst>
              <a:ext uri="{FF2B5EF4-FFF2-40B4-BE49-F238E27FC236}">
                <a16:creationId xmlns:a16="http://schemas.microsoft.com/office/drawing/2014/main" id="{23086689-D0C4-BC48-A062-35FC030E5994}"/>
              </a:ext>
            </a:extLst>
          </p:cNvPr>
          <p:cNvSpPr>
            <a:spLocks noGrp="1"/>
          </p:cNvSpPr>
          <p:nvPr>
            <p:ph idx="1"/>
          </p:nvPr>
        </p:nvSpPr>
        <p:spPr>
          <a:xfrm>
            <a:off x="2589212" y="1505415"/>
            <a:ext cx="8915400" cy="5140712"/>
          </a:xfrm>
        </p:spPr>
        <p:txBody>
          <a:bodyPr/>
          <a:lstStyle/>
          <a:p>
            <a:r>
              <a:rPr lang="en-US" b="1" dirty="0"/>
              <a:t>Discrepancy table</a:t>
            </a:r>
          </a:p>
          <a:p>
            <a:pPr lvl="1"/>
            <a:r>
              <a:rPr lang="en-US" sz="1400" dirty="0"/>
              <a:t>With the help of discrepancy table we will get to know how many predicted authorized by a model, but actual unauthorized roles have accessed the components. </a:t>
            </a:r>
          </a:p>
          <a:p>
            <a:pPr marL="457200" lvl="1" indent="0">
              <a:buNone/>
            </a:pPr>
            <a:endParaRPr lang="en-US" sz="1400" dirty="0"/>
          </a:p>
          <a:p>
            <a:pPr lvl="1"/>
            <a:r>
              <a:rPr lang="en-US" sz="1400" dirty="0"/>
              <a:t>Also, if any data breach has happened during a particular interval, what security actions need to be taken about the components, how the database would be more secure and reliable.</a:t>
            </a:r>
          </a:p>
          <a:p>
            <a:pPr lvl="1"/>
            <a:endParaRPr lang="en-US" sz="1400" dirty="0"/>
          </a:p>
          <a:p>
            <a:pPr marL="295275" lvl="1"/>
            <a:r>
              <a:rPr lang="en-US" dirty="0"/>
              <a:t>Role attribute has following characteristics in Model table, Access Rule table and Discrepancy table:</a:t>
            </a:r>
          </a:p>
          <a:p>
            <a:pPr lvl="1"/>
            <a:r>
              <a:rPr lang="en-US" sz="1800" b="1" dirty="0"/>
              <a:t>Data Type</a:t>
            </a:r>
            <a:r>
              <a:rPr lang="en-US" sz="1800" dirty="0"/>
              <a:t>: VARCHAR</a:t>
            </a:r>
          </a:p>
          <a:p>
            <a:pPr lvl="1"/>
            <a:r>
              <a:rPr lang="en-US" sz="1800" b="1" dirty="0"/>
              <a:t>Size of Data Type</a:t>
            </a:r>
            <a:r>
              <a:rPr lang="en-US" sz="1800" dirty="0"/>
              <a:t>: 15</a:t>
            </a:r>
          </a:p>
          <a:p>
            <a:pPr lvl="1"/>
            <a:r>
              <a:rPr lang="en-US" sz="1800" b="1" dirty="0"/>
              <a:t>Bytes used (in memory)</a:t>
            </a:r>
            <a:r>
              <a:rPr lang="en-US" sz="1800" dirty="0"/>
              <a:t>: (Length of characters + 1)</a:t>
            </a:r>
          </a:p>
          <a:p>
            <a:pPr lvl="1"/>
            <a:r>
              <a:rPr lang="en-US" sz="1800" b="1" dirty="0"/>
              <a:t>Indexing</a:t>
            </a:r>
            <a:r>
              <a:rPr lang="en-US" sz="1800" dirty="0"/>
              <a:t>: Required</a:t>
            </a:r>
          </a:p>
          <a:p>
            <a:pPr lvl="1"/>
            <a:r>
              <a:rPr lang="en-US" sz="1800" b="1" dirty="0"/>
              <a:t>Constraints: </a:t>
            </a:r>
            <a:r>
              <a:rPr lang="en-US" sz="1800" dirty="0"/>
              <a:t>Not required</a:t>
            </a:r>
          </a:p>
          <a:p>
            <a:pPr marL="0" indent="0">
              <a:buNone/>
            </a:pPr>
            <a:endParaRPr lang="en-US" dirty="0"/>
          </a:p>
          <a:p>
            <a:endParaRPr lang="en-US" dirty="0"/>
          </a:p>
        </p:txBody>
      </p:sp>
    </p:spTree>
    <p:extLst>
      <p:ext uri="{BB962C8B-B14F-4D97-AF65-F5344CB8AC3E}">
        <p14:creationId xmlns:p14="http://schemas.microsoft.com/office/powerpoint/2010/main" val="151767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94C7-D435-3446-BB0D-143D685D4506}"/>
              </a:ext>
            </a:extLst>
          </p:cNvPr>
          <p:cNvSpPr>
            <a:spLocks noGrp="1"/>
          </p:cNvSpPr>
          <p:nvPr>
            <p:ph type="title"/>
          </p:nvPr>
        </p:nvSpPr>
        <p:spPr/>
        <p:txBody>
          <a:bodyPr/>
          <a:lstStyle/>
          <a:p>
            <a:r>
              <a:rPr lang="en-US" b="1" dirty="0"/>
              <a:t>Request Type Attribute 				</a:t>
            </a:r>
            <a:r>
              <a:rPr lang="en-US" sz="2000" b="1" dirty="0"/>
              <a:t>Rashmi Jain</a:t>
            </a:r>
          </a:p>
        </p:txBody>
      </p:sp>
      <p:sp>
        <p:nvSpPr>
          <p:cNvPr id="3" name="Content Placeholder 2">
            <a:extLst>
              <a:ext uri="{FF2B5EF4-FFF2-40B4-BE49-F238E27FC236}">
                <a16:creationId xmlns:a16="http://schemas.microsoft.com/office/drawing/2014/main" id="{AEA6766D-126B-014F-ACCA-390EF87BB288}"/>
              </a:ext>
            </a:extLst>
          </p:cNvPr>
          <p:cNvSpPr>
            <a:spLocks noGrp="1"/>
          </p:cNvSpPr>
          <p:nvPr>
            <p:ph idx="1"/>
          </p:nvPr>
        </p:nvSpPr>
        <p:spPr>
          <a:xfrm>
            <a:off x="2589212" y="1588770"/>
            <a:ext cx="8915400" cy="4645120"/>
          </a:xfrm>
        </p:spPr>
        <p:txBody>
          <a:bodyPr/>
          <a:lstStyle/>
          <a:p>
            <a:r>
              <a:rPr lang="en-US" dirty="0"/>
              <a:t>Request Type is an attribute which connects the database using operations such as select, append etc. on the database.</a:t>
            </a:r>
          </a:p>
          <a:p>
            <a:r>
              <a:rPr lang="en-US" dirty="0"/>
              <a:t>Access rules and Model tables determines what request can be made to the database as per the roles.</a:t>
            </a:r>
          </a:p>
          <a:p>
            <a:r>
              <a:rPr lang="en-US" dirty="0"/>
              <a:t>In the Discrepancies table, request type would indicate which queries such as select, append, etc. have been used by unauthorized roles while doing violation.</a:t>
            </a:r>
          </a:p>
          <a:p>
            <a:r>
              <a:rPr lang="en-US" dirty="0"/>
              <a:t>Request Type attribute has following characteristics in Model table:</a:t>
            </a:r>
          </a:p>
          <a:p>
            <a:pPr lvl="1"/>
            <a:r>
              <a:rPr lang="en-US" b="1" dirty="0"/>
              <a:t>Data Type</a:t>
            </a:r>
            <a:r>
              <a:rPr lang="en-US" dirty="0"/>
              <a:t>: VARCHAR</a:t>
            </a:r>
          </a:p>
          <a:p>
            <a:pPr lvl="1"/>
            <a:r>
              <a:rPr lang="en-US" b="1" dirty="0"/>
              <a:t>Size of Data Type</a:t>
            </a:r>
            <a:r>
              <a:rPr lang="en-US" dirty="0"/>
              <a:t>: 10</a:t>
            </a:r>
          </a:p>
          <a:p>
            <a:pPr lvl="1"/>
            <a:r>
              <a:rPr lang="en-US" b="1" dirty="0"/>
              <a:t>Bytes used (in memory)</a:t>
            </a:r>
            <a:r>
              <a:rPr lang="en-US" dirty="0"/>
              <a:t>: (Length of characters + 1)</a:t>
            </a:r>
          </a:p>
          <a:p>
            <a:pPr lvl="1"/>
            <a:r>
              <a:rPr lang="en-US" b="1" dirty="0"/>
              <a:t>Indexing</a:t>
            </a:r>
            <a:r>
              <a:rPr lang="en-US" dirty="0"/>
              <a:t>: Required</a:t>
            </a:r>
          </a:p>
          <a:p>
            <a:pPr lvl="1"/>
            <a:r>
              <a:rPr lang="en-US" b="1" dirty="0"/>
              <a:t>Constraints: </a:t>
            </a:r>
            <a:r>
              <a:rPr lang="en-US" dirty="0"/>
              <a:t>Not required</a:t>
            </a:r>
          </a:p>
          <a:p>
            <a:endParaRPr lang="en-US" dirty="0"/>
          </a:p>
        </p:txBody>
      </p:sp>
    </p:spTree>
    <p:extLst>
      <p:ext uri="{BB962C8B-B14F-4D97-AF65-F5344CB8AC3E}">
        <p14:creationId xmlns:p14="http://schemas.microsoft.com/office/powerpoint/2010/main" val="80956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8732-E4D6-E045-A021-01B9C45BCF85}"/>
              </a:ext>
            </a:extLst>
          </p:cNvPr>
          <p:cNvSpPr>
            <a:spLocks noGrp="1"/>
          </p:cNvSpPr>
          <p:nvPr>
            <p:ph type="title"/>
          </p:nvPr>
        </p:nvSpPr>
        <p:spPr>
          <a:xfrm>
            <a:off x="2589212" y="306333"/>
            <a:ext cx="8911687" cy="1280890"/>
          </a:xfrm>
        </p:spPr>
        <p:txBody>
          <a:bodyPr/>
          <a:lstStyle/>
          <a:p>
            <a:r>
              <a:rPr lang="en-US" b="1" dirty="0"/>
              <a:t>Component Attribute 					</a:t>
            </a:r>
            <a:r>
              <a:rPr lang="en-US" sz="2000" b="1" dirty="0"/>
              <a:t>Mayuri Khade</a:t>
            </a:r>
          </a:p>
        </p:txBody>
      </p:sp>
      <p:sp>
        <p:nvSpPr>
          <p:cNvPr id="3" name="Content Placeholder 2">
            <a:extLst>
              <a:ext uri="{FF2B5EF4-FFF2-40B4-BE49-F238E27FC236}">
                <a16:creationId xmlns:a16="http://schemas.microsoft.com/office/drawing/2014/main" id="{43EF0AD0-9C59-5B4E-AAE0-8178BB1F71B0}"/>
              </a:ext>
            </a:extLst>
          </p:cNvPr>
          <p:cNvSpPr>
            <a:spLocks noGrp="1"/>
          </p:cNvSpPr>
          <p:nvPr>
            <p:ph idx="1"/>
          </p:nvPr>
        </p:nvSpPr>
        <p:spPr>
          <a:xfrm>
            <a:off x="2585499" y="1168648"/>
            <a:ext cx="8915400" cy="5577840"/>
          </a:xfrm>
        </p:spPr>
        <p:txBody>
          <a:bodyPr/>
          <a:lstStyle/>
          <a:p>
            <a:pPr marL="295275" lvl="1"/>
            <a:r>
              <a:rPr lang="en-US" dirty="0"/>
              <a:t>Component attribute is having following characteristics in below tables:</a:t>
            </a:r>
          </a:p>
          <a:p>
            <a:pPr marL="695325" lvl="2"/>
            <a:r>
              <a:rPr lang="en-US" b="1" dirty="0"/>
              <a:t>Data Type</a:t>
            </a:r>
            <a:r>
              <a:rPr lang="en-US" dirty="0"/>
              <a:t>: VARCHAR</a:t>
            </a:r>
          </a:p>
          <a:p>
            <a:pPr marL="695325" lvl="2"/>
            <a:r>
              <a:rPr lang="en-US" b="1" dirty="0"/>
              <a:t>Size of Data Type</a:t>
            </a:r>
            <a:r>
              <a:rPr lang="en-US" dirty="0"/>
              <a:t>: 10</a:t>
            </a:r>
          </a:p>
          <a:p>
            <a:pPr marL="695325" lvl="2"/>
            <a:r>
              <a:rPr lang="en-US" b="1" dirty="0"/>
              <a:t>Bytes used (in memory):</a:t>
            </a:r>
            <a:r>
              <a:rPr lang="en-US" dirty="0"/>
              <a:t> (Length of characters + 1)</a:t>
            </a:r>
          </a:p>
          <a:p>
            <a:pPr marL="695325" lvl="2"/>
            <a:r>
              <a:rPr lang="en-US" b="1" dirty="0"/>
              <a:t>Indexing</a:t>
            </a:r>
            <a:r>
              <a:rPr lang="en-US" dirty="0"/>
              <a:t>: Required</a:t>
            </a:r>
          </a:p>
          <a:p>
            <a:pPr marL="695325" lvl="2"/>
            <a:r>
              <a:rPr lang="en-US" b="1" dirty="0"/>
              <a:t>Constraints: </a:t>
            </a:r>
            <a:r>
              <a:rPr lang="en-US" dirty="0"/>
              <a:t>Not required</a:t>
            </a:r>
          </a:p>
          <a:p>
            <a:r>
              <a:rPr lang="en-US" b="1" dirty="0"/>
              <a:t>Access rule table</a:t>
            </a:r>
          </a:p>
          <a:p>
            <a:pPr lvl="1"/>
            <a:r>
              <a:rPr lang="en-US" dirty="0"/>
              <a:t>Component attribute is an independent variable, which provides the information of the records component type</a:t>
            </a:r>
            <a:r>
              <a:rPr lang="fr-FR" dirty="0"/>
              <a:t> i.e. </a:t>
            </a:r>
            <a:r>
              <a:rPr lang="fr-FR" dirty="0" err="1"/>
              <a:t>which</a:t>
            </a:r>
            <a:r>
              <a:rPr lang="fr-FR" dirty="0"/>
              <a:t> component </a:t>
            </a:r>
            <a:r>
              <a:rPr lang="fr-FR" dirty="0" err="1"/>
              <a:t>is</a:t>
            </a:r>
            <a:r>
              <a:rPr lang="fr-FR" dirty="0"/>
              <a:t> </a:t>
            </a:r>
            <a:r>
              <a:rPr lang="fr-FR" dirty="0" err="1"/>
              <a:t>used</a:t>
            </a:r>
            <a:r>
              <a:rPr lang="en-US" dirty="0"/>
              <a:t>. </a:t>
            </a:r>
            <a:r>
              <a:rPr lang="fr-FR" dirty="0"/>
              <a:t>ex: </a:t>
            </a:r>
            <a:r>
              <a:rPr lang="fr-FR" dirty="0" err="1"/>
              <a:t>Element</a:t>
            </a:r>
            <a:r>
              <a:rPr lang="fr-FR" dirty="0"/>
              <a:t>, Table, </a:t>
            </a:r>
            <a:r>
              <a:rPr lang="fr-FR" dirty="0" err="1"/>
              <a:t>Node</a:t>
            </a:r>
            <a:r>
              <a:rPr lang="fr-FR" dirty="0"/>
              <a:t>, Cluster, etc. </a:t>
            </a:r>
            <a:endParaRPr lang="en-US" dirty="0"/>
          </a:p>
          <a:p>
            <a:r>
              <a:rPr lang="en-US" b="1" dirty="0"/>
              <a:t>Model table</a:t>
            </a:r>
          </a:p>
          <a:p>
            <a:pPr lvl="1"/>
            <a:r>
              <a:rPr lang="en-US" dirty="0"/>
              <a:t>Component attribute is an independent variable, which provides the information of the records component type</a:t>
            </a:r>
            <a:r>
              <a:rPr lang="fr-FR" dirty="0"/>
              <a:t> </a:t>
            </a:r>
            <a:r>
              <a:rPr lang="fr-FR" dirty="0" err="1"/>
              <a:t>i.e</a:t>
            </a:r>
            <a:r>
              <a:rPr lang="fr-FR" dirty="0"/>
              <a:t> </a:t>
            </a:r>
            <a:r>
              <a:rPr lang="fr-FR" dirty="0" err="1"/>
              <a:t>which</a:t>
            </a:r>
            <a:r>
              <a:rPr lang="fr-FR" dirty="0"/>
              <a:t> component </a:t>
            </a:r>
            <a:r>
              <a:rPr lang="fr-FR" dirty="0" err="1"/>
              <a:t>is</a:t>
            </a:r>
            <a:r>
              <a:rPr lang="fr-FR" dirty="0"/>
              <a:t> </a:t>
            </a:r>
            <a:r>
              <a:rPr lang="fr-FR" dirty="0" err="1"/>
              <a:t>used</a:t>
            </a:r>
            <a:r>
              <a:rPr lang="en-US" dirty="0"/>
              <a:t>. </a:t>
            </a:r>
            <a:r>
              <a:rPr lang="fr-FR" dirty="0"/>
              <a:t>ex: </a:t>
            </a:r>
            <a:r>
              <a:rPr lang="fr-FR" dirty="0" err="1"/>
              <a:t>Element</a:t>
            </a:r>
            <a:r>
              <a:rPr lang="fr-FR" dirty="0"/>
              <a:t>, Table, </a:t>
            </a:r>
            <a:r>
              <a:rPr lang="fr-FR" dirty="0" err="1"/>
              <a:t>Node</a:t>
            </a:r>
            <a:r>
              <a:rPr lang="fr-FR" dirty="0"/>
              <a:t>, Cluster, etc. </a:t>
            </a:r>
            <a:endParaRPr lang="en-US" dirty="0"/>
          </a:p>
          <a:p>
            <a:r>
              <a:rPr lang="en-US" b="1" dirty="0"/>
              <a:t>Discrepancy table</a:t>
            </a:r>
          </a:p>
          <a:p>
            <a:pPr lvl="1"/>
            <a:r>
              <a:rPr lang="en-US" dirty="0"/>
              <a:t>Component attribute in discrepancy table used in conjunction with all evidences about discrepancies which were analyzed among only the authorized roles.</a:t>
            </a:r>
          </a:p>
          <a:p>
            <a:pPr lvl="1"/>
            <a:endParaRPr lang="en-US" b="1" dirty="0"/>
          </a:p>
          <a:p>
            <a:endParaRPr lang="en-US" dirty="0"/>
          </a:p>
        </p:txBody>
      </p:sp>
    </p:spTree>
    <p:extLst>
      <p:ext uri="{BB962C8B-B14F-4D97-AF65-F5344CB8AC3E}">
        <p14:creationId xmlns:p14="http://schemas.microsoft.com/office/powerpoint/2010/main" val="306201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D93C-AD2E-1E45-AC1F-46560B321985}"/>
              </a:ext>
            </a:extLst>
          </p:cNvPr>
          <p:cNvSpPr>
            <a:spLocks noGrp="1"/>
          </p:cNvSpPr>
          <p:nvPr>
            <p:ph type="title"/>
          </p:nvPr>
        </p:nvSpPr>
        <p:spPr>
          <a:xfrm>
            <a:off x="2592925" y="624110"/>
            <a:ext cx="8911687" cy="787001"/>
          </a:xfrm>
        </p:spPr>
        <p:txBody>
          <a:bodyPr/>
          <a:lstStyle/>
          <a:p>
            <a:r>
              <a:rPr lang="en-US" b="1" dirty="0"/>
              <a:t>Entity Relationship Diagram  			</a:t>
            </a:r>
            <a:r>
              <a:rPr lang="en-US" sz="2000" b="1" dirty="0"/>
              <a:t>Tejas Joshi</a:t>
            </a:r>
          </a:p>
        </p:txBody>
      </p:sp>
      <p:pic>
        <p:nvPicPr>
          <p:cNvPr id="11" name="Picture 10" descr="A screenshot of a cell phone&#10;&#10;Description automatically generated">
            <a:extLst>
              <a:ext uri="{FF2B5EF4-FFF2-40B4-BE49-F238E27FC236}">
                <a16:creationId xmlns:a16="http://schemas.microsoft.com/office/drawing/2014/main" id="{9583C30E-D6B0-3940-B9B3-709981F5895D}"/>
              </a:ext>
            </a:extLst>
          </p:cNvPr>
          <p:cNvPicPr>
            <a:picLocks noChangeAspect="1"/>
          </p:cNvPicPr>
          <p:nvPr/>
        </p:nvPicPr>
        <p:blipFill>
          <a:blip r:embed="rId2"/>
          <a:stretch>
            <a:fillRect/>
          </a:stretch>
        </p:blipFill>
        <p:spPr>
          <a:xfrm>
            <a:off x="2709333" y="1411111"/>
            <a:ext cx="8476292" cy="5339645"/>
          </a:xfrm>
          <a:prstGeom prst="rect">
            <a:avLst/>
          </a:prstGeom>
        </p:spPr>
      </p:pic>
    </p:spTree>
    <p:extLst>
      <p:ext uri="{BB962C8B-B14F-4D97-AF65-F5344CB8AC3E}">
        <p14:creationId xmlns:p14="http://schemas.microsoft.com/office/powerpoint/2010/main" val="229536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940A-7674-894C-9758-34B1B842F768}"/>
              </a:ext>
            </a:extLst>
          </p:cNvPr>
          <p:cNvSpPr>
            <a:spLocks noGrp="1"/>
          </p:cNvSpPr>
          <p:nvPr>
            <p:ph type="title"/>
          </p:nvPr>
        </p:nvSpPr>
        <p:spPr>
          <a:xfrm>
            <a:off x="2592925" y="624110"/>
            <a:ext cx="9136231" cy="1280890"/>
          </a:xfrm>
        </p:spPr>
        <p:txBody>
          <a:bodyPr/>
          <a:lstStyle/>
          <a:p>
            <a:r>
              <a:rPr lang="en-US" b="1" dirty="0"/>
              <a:t>SQL Queries to create tables 			</a:t>
            </a:r>
            <a:r>
              <a:rPr lang="en-US" sz="2000" b="1" dirty="0"/>
              <a:t>Rashmi Jain</a:t>
            </a:r>
            <a:r>
              <a:rPr lang="en-US" b="1" dirty="0"/>
              <a:t> </a:t>
            </a:r>
          </a:p>
        </p:txBody>
      </p:sp>
      <p:sp>
        <p:nvSpPr>
          <p:cNvPr id="3" name="Content Placeholder 2">
            <a:extLst>
              <a:ext uri="{FF2B5EF4-FFF2-40B4-BE49-F238E27FC236}">
                <a16:creationId xmlns:a16="http://schemas.microsoft.com/office/drawing/2014/main" id="{626C7338-31CB-8447-BAC9-4D5447D64534}"/>
              </a:ext>
            </a:extLst>
          </p:cNvPr>
          <p:cNvSpPr>
            <a:spLocks noGrp="1"/>
          </p:cNvSpPr>
          <p:nvPr>
            <p:ph idx="1"/>
          </p:nvPr>
        </p:nvSpPr>
        <p:spPr/>
        <p:txBody>
          <a:bodyPr>
            <a:normAutofit fontScale="92500" lnSpcReduction="20000"/>
          </a:bodyPr>
          <a:lstStyle/>
          <a:p>
            <a:r>
              <a:rPr lang="en-US" b="1" dirty="0"/>
              <a:t>Model Table</a:t>
            </a:r>
          </a:p>
          <a:p>
            <a:pPr marL="457200" lvl="1" indent="0">
              <a:buNone/>
            </a:pPr>
            <a:r>
              <a:rPr lang="en-US" dirty="0"/>
              <a:t>CREATE TABLE IF NOT EXISTS `</a:t>
            </a:r>
            <a:r>
              <a:rPr lang="en-US" dirty="0" err="1"/>
              <a:t>sync`.`MODEL</a:t>
            </a:r>
            <a:r>
              <a:rPr lang="en-US" dirty="0"/>
              <a:t>` (`</a:t>
            </a:r>
            <a:r>
              <a:rPr lang="en-US" dirty="0" err="1"/>
              <a:t>m_id</a:t>
            </a:r>
            <a:r>
              <a:rPr lang="en-US" dirty="0"/>
              <a:t>` INT NOT NULL AUTO_INCREMENT,</a:t>
            </a:r>
          </a:p>
          <a:p>
            <a:pPr marL="457200" lvl="1" indent="0">
              <a:buNone/>
            </a:pPr>
            <a:r>
              <a:rPr lang="en-US" dirty="0"/>
              <a:t>`time` DATETIME NULL,</a:t>
            </a:r>
          </a:p>
          <a:p>
            <a:pPr marL="457200" lvl="1" indent="0">
              <a:buNone/>
            </a:pPr>
            <a:r>
              <a:rPr lang="en-US" dirty="0"/>
              <a:t>`requestor` VARCHAR(20) NULL,</a:t>
            </a:r>
          </a:p>
          <a:p>
            <a:pPr marL="457200" lvl="1" indent="0">
              <a:buNone/>
            </a:pPr>
            <a:r>
              <a:rPr lang="en-US" dirty="0"/>
              <a:t>`role` VARCHAR(15) NULL,</a:t>
            </a:r>
          </a:p>
          <a:p>
            <a:pPr marL="457200" lvl="1" indent="0">
              <a:buNone/>
            </a:pPr>
            <a:r>
              <a:rPr lang="en-US" dirty="0"/>
              <a:t>`component` VARCHAR(10) NULL,</a:t>
            </a:r>
          </a:p>
          <a:p>
            <a:pPr marL="457200" lvl="1" indent="0">
              <a:buNone/>
            </a:pPr>
            <a:r>
              <a:rPr lang="en-US" dirty="0"/>
              <a:t>`</a:t>
            </a:r>
            <a:r>
              <a:rPr lang="en-US" dirty="0" err="1"/>
              <a:t>request_type</a:t>
            </a:r>
            <a:r>
              <a:rPr lang="en-US" dirty="0"/>
              <a:t>` VARCHAR(10) NULL,</a:t>
            </a:r>
          </a:p>
          <a:p>
            <a:pPr marL="457200" lvl="1" indent="0">
              <a:buNone/>
            </a:pPr>
            <a:r>
              <a:rPr lang="en-US" dirty="0"/>
              <a:t>`</a:t>
            </a:r>
            <a:r>
              <a:rPr lang="en-US" dirty="0" err="1"/>
              <a:t>violation_type</a:t>
            </a:r>
            <a:r>
              <a:rPr lang="en-US" dirty="0"/>
              <a:t>` VARCHAR(20) NULL,</a:t>
            </a:r>
          </a:p>
          <a:p>
            <a:pPr marL="457200" lvl="1" indent="0">
              <a:buNone/>
            </a:pPr>
            <a:r>
              <a:rPr lang="en-US" dirty="0"/>
              <a:t>`score` VARCHAR(5) NULL,</a:t>
            </a:r>
          </a:p>
          <a:p>
            <a:pPr marL="457200" lvl="1" indent="0">
              <a:buNone/>
            </a:pPr>
            <a:r>
              <a:rPr lang="en-US" dirty="0"/>
              <a:t>PRIMARY KEY (`</a:t>
            </a:r>
            <a:r>
              <a:rPr lang="en-US" dirty="0" err="1"/>
              <a:t>m_id</a:t>
            </a:r>
            <a:r>
              <a:rPr lang="en-US" dirty="0"/>
              <a:t>`),</a:t>
            </a:r>
          </a:p>
          <a:p>
            <a:pPr marL="457200" lvl="1" indent="0">
              <a:buNone/>
            </a:pPr>
            <a:r>
              <a:rPr lang="en-US" dirty="0"/>
              <a:t>UNIQUE INDEX `</a:t>
            </a:r>
            <a:r>
              <a:rPr lang="en-US" dirty="0" err="1"/>
              <a:t>m_id_UNIQUE</a:t>
            </a:r>
            <a:r>
              <a:rPr lang="en-US" dirty="0"/>
              <a:t>` (`</a:t>
            </a:r>
            <a:r>
              <a:rPr lang="en-US" dirty="0" err="1"/>
              <a:t>m_id</a:t>
            </a:r>
            <a:r>
              <a:rPr lang="en-US" dirty="0"/>
              <a:t>` ASC) VISIBLE) </a:t>
            </a:r>
          </a:p>
          <a:p>
            <a:pPr marL="457200" lvl="1" indent="0">
              <a:buNone/>
            </a:pPr>
            <a:r>
              <a:rPr lang="en-US" dirty="0"/>
              <a:t>ENGINE = </a:t>
            </a:r>
            <a:r>
              <a:rPr lang="en-US" dirty="0" err="1"/>
              <a:t>InnoDB</a:t>
            </a:r>
            <a:r>
              <a:rPr lang="en-US" dirty="0"/>
              <a:t>;</a:t>
            </a:r>
          </a:p>
        </p:txBody>
      </p:sp>
    </p:spTree>
    <p:extLst>
      <p:ext uri="{BB962C8B-B14F-4D97-AF65-F5344CB8AC3E}">
        <p14:creationId xmlns:p14="http://schemas.microsoft.com/office/powerpoint/2010/main" val="2725058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BE5E-58E4-464A-820F-2DE972C02C57}"/>
              </a:ext>
            </a:extLst>
          </p:cNvPr>
          <p:cNvSpPr>
            <a:spLocks noGrp="1"/>
          </p:cNvSpPr>
          <p:nvPr>
            <p:ph type="title"/>
          </p:nvPr>
        </p:nvSpPr>
        <p:spPr>
          <a:xfrm>
            <a:off x="2592925" y="624110"/>
            <a:ext cx="9113653" cy="1280890"/>
          </a:xfrm>
        </p:spPr>
        <p:txBody>
          <a:bodyPr/>
          <a:lstStyle/>
          <a:p>
            <a:r>
              <a:rPr lang="en-US" b="1" dirty="0"/>
              <a:t>SQL Queries to create tables 			</a:t>
            </a:r>
            <a:r>
              <a:rPr lang="en-US" sz="2000" b="1" dirty="0"/>
              <a:t>Rashmi Jain</a:t>
            </a:r>
            <a:endParaRPr lang="en-US" sz="2000" dirty="0"/>
          </a:p>
        </p:txBody>
      </p:sp>
      <p:sp>
        <p:nvSpPr>
          <p:cNvPr id="3" name="Content Placeholder 2">
            <a:extLst>
              <a:ext uri="{FF2B5EF4-FFF2-40B4-BE49-F238E27FC236}">
                <a16:creationId xmlns:a16="http://schemas.microsoft.com/office/drawing/2014/main" id="{0C4EAFD5-4481-C746-AE55-3AEAA7ACF333}"/>
              </a:ext>
            </a:extLst>
          </p:cNvPr>
          <p:cNvSpPr>
            <a:spLocks noGrp="1"/>
          </p:cNvSpPr>
          <p:nvPr>
            <p:ph idx="1"/>
          </p:nvPr>
        </p:nvSpPr>
        <p:spPr/>
        <p:txBody>
          <a:bodyPr>
            <a:normAutofit fontScale="92500" lnSpcReduction="20000"/>
          </a:bodyPr>
          <a:lstStyle/>
          <a:p>
            <a:r>
              <a:rPr lang="en-US" b="1" dirty="0"/>
              <a:t>Access Rules Table</a:t>
            </a:r>
          </a:p>
          <a:p>
            <a:pPr marL="0" indent="0">
              <a:buNone/>
            </a:pPr>
            <a:r>
              <a:rPr lang="en-US" b="1" dirty="0"/>
              <a:t>	</a:t>
            </a:r>
            <a:r>
              <a:rPr lang="en-US" dirty="0"/>
              <a:t>CREATE TABLE IF NOT EXISTS `</a:t>
            </a:r>
            <a:r>
              <a:rPr lang="en-US" dirty="0" err="1"/>
              <a:t>sync`.`ACCESSRULE</a:t>
            </a:r>
            <a:r>
              <a:rPr lang="en-US" dirty="0"/>
              <a:t>` (</a:t>
            </a:r>
          </a:p>
          <a:p>
            <a:pPr marL="0" indent="0">
              <a:buNone/>
            </a:pPr>
            <a:r>
              <a:rPr lang="en-US" dirty="0"/>
              <a:t>  	`</a:t>
            </a:r>
            <a:r>
              <a:rPr lang="en-US" dirty="0" err="1"/>
              <a:t>ar_id</a:t>
            </a:r>
            <a:r>
              <a:rPr lang="en-US" dirty="0"/>
              <a:t>` INT NOT NULL AUTO_INCREMENT,</a:t>
            </a:r>
          </a:p>
          <a:p>
            <a:pPr marL="0" indent="0">
              <a:buNone/>
            </a:pPr>
            <a:r>
              <a:rPr lang="en-US" dirty="0"/>
              <a:t>  	`role` VARCHAR(15) NULL,</a:t>
            </a:r>
          </a:p>
          <a:p>
            <a:pPr marL="0" indent="0">
              <a:buNone/>
            </a:pPr>
            <a:r>
              <a:rPr lang="en-US" dirty="0"/>
              <a:t>  	`</a:t>
            </a:r>
            <a:r>
              <a:rPr lang="en-US" dirty="0" err="1"/>
              <a:t>start_time</a:t>
            </a:r>
            <a:r>
              <a:rPr lang="en-US" dirty="0"/>
              <a:t>` DATETIME NULL,</a:t>
            </a:r>
          </a:p>
          <a:p>
            <a:pPr marL="0" indent="0">
              <a:buNone/>
            </a:pPr>
            <a:r>
              <a:rPr lang="en-US" dirty="0"/>
              <a:t>  	`</a:t>
            </a:r>
            <a:r>
              <a:rPr lang="en-US" dirty="0" err="1"/>
              <a:t>end_time</a:t>
            </a:r>
            <a:r>
              <a:rPr lang="en-US" dirty="0"/>
              <a:t>` DATETIME NULL,</a:t>
            </a:r>
          </a:p>
          <a:p>
            <a:pPr marL="0" indent="0">
              <a:buNone/>
            </a:pPr>
            <a:r>
              <a:rPr lang="en-US" dirty="0"/>
              <a:t>  	`component` VARCHAR(10) NULL,</a:t>
            </a:r>
          </a:p>
          <a:p>
            <a:pPr marL="0" indent="0">
              <a:buNone/>
            </a:pPr>
            <a:r>
              <a:rPr lang="en-US" dirty="0"/>
              <a:t>  	`</a:t>
            </a:r>
            <a:r>
              <a:rPr lang="en-US" dirty="0" err="1"/>
              <a:t>request_type</a:t>
            </a:r>
            <a:r>
              <a:rPr lang="en-US" dirty="0"/>
              <a:t>` VARCHAR(10) NULL,</a:t>
            </a:r>
          </a:p>
          <a:p>
            <a:pPr marL="0" indent="0">
              <a:buNone/>
            </a:pPr>
            <a:r>
              <a:rPr lang="en-US" dirty="0"/>
              <a:t>  	PRIMARY KEY (`</a:t>
            </a:r>
            <a:r>
              <a:rPr lang="en-US" dirty="0" err="1"/>
              <a:t>ar_id</a:t>
            </a:r>
            <a:r>
              <a:rPr lang="en-US" dirty="0"/>
              <a:t>`),</a:t>
            </a:r>
          </a:p>
          <a:p>
            <a:pPr marL="0" indent="0">
              <a:buNone/>
            </a:pPr>
            <a:r>
              <a:rPr lang="en-US" dirty="0"/>
              <a:t>  	UNIQUE INDEX `</a:t>
            </a:r>
            <a:r>
              <a:rPr lang="en-US" dirty="0" err="1"/>
              <a:t>ar_id_UNIQUE</a:t>
            </a:r>
            <a:r>
              <a:rPr lang="en-US" dirty="0"/>
              <a:t>` (`</a:t>
            </a:r>
            <a:r>
              <a:rPr lang="en-US" dirty="0" err="1"/>
              <a:t>ar_id</a:t>
            </a:r>
            <a:r>
              <a:rPr lang="en-US" dirty="0"/>
              <a:t>` ASC) VISIBLE)</a:t>
            </a:r>
          </a:p>
          <a:p>
            <a:pPr marL="0" indent="0">
              <a:buNone/>
            </a:pPr>
            <a:r>
              <a:rPr lang="en-US" dirty="0"/>
              <a:t>	ENGINE = </a:t>
            </a:r>
            <a:r>
              <a:rPr lang="en-US" dirty="0" err="1"/>
              <a:t>InnoDB</a:t>
            </a:r>
            <a:r>
              <a:rPr lang="en-US" dirty="0"/>
              <a:t>;</a:t>
            </a:r>
          </a:p>
        </p:txBody>
      </p:sp>
    </p:spTree>
    <p:extLst>
      <p:ext uri="{BB962C8B-B14F-4D97-AF65-F5344CB8AC3E}">
        <p14:creationId xmlns:p14="http://schemas.microsoft.com/office/powerpoint/2010/main" val="261635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FE6C-BF15-BF4F-A238-679937C4AFA1}"/>
              </a:ext>
            </a:extLst>
          </p:cNvPr>
          <p:cNvSpPr>
            <a:spLocks noGrp="1"/>
          </p:cNvSpPr>
          <p:nvPr>
            <p:ph type="title"/>
          </p:nvPr>
        </p:nvSpPr>
        <p:spPr>
          <a:xfrm>
            <a:off x="2592925" y="624110"/>
            <a:ext cx="9215253" cy="1280890"/>
          </a:xfrm>
        </p:spPr>
        <p:txBody>
          <a:bodyPr/>
          <a:lstStyle/>
          <a:p>
            <a:r>
              <a:rPr lang="en-US" b="1" dirty="0"/>
              <a:t>SQL Queries to create tables 		</a:t>
            </a:r>
            <a:r>
              <a:rPr lang="en-US" sz="2000" b="1" dirty="0"/>
              <a:t>Anmol Kansara</a:t>
            </a:r>
            <a:endParaRPr lang="en-US" sz="2000" dirty="0"/>
          </a:p>
        </p:txBody>
      </p:sp>
      <p:sp>
        <p:nvSpPr>
          <p:cNvPr id="3" name="Content Placeholder 2">
            <a:extLst>
              <a:ext uri="{FF2B5EF4-FFF2-40B4-BE49-F238E27FC236}">
                <a16:creationId xmlns:a16="http://schemas.microsoft.com/office/drawing/2014/main" id="{1C7BA391-106E-7941-B8B9-2A155A1685A4}"/>
              </a:ext>
            </a:extLst>
          </p:cNvPr>
          <p:cNvSpPr>
            <a:spLocks noGrp="1"/>
          </p:cNvSpPr>
          <p:nvPr>
            <p:ph idx="1"/>
          </p:nvPr>
        </p:nvSpPr>
        <p:spPr>
          <a:xfrm>
            <a:off x="2589212" y="1761893"/>
            <a:ext cx="8915400" cy="4928839"/>
          </a:xfrm>
        </p:spPr>
        <p:txBody>
          <a:bodyPr>
            <a:normAutofit fontScale="70000" lnSpcReduction="20000"/>
          </a:bodyPr>
          <a:lstStyle/>
          <a:p>
            <a:r>
              <a:rPr lang="en-US" b="1" dirty="0"/>
              <a:t>Comparison Table</a:t>
            </a:r>
          </a:p>
          <a:p>
            <a:pPr marL="457200" lvl="1" indent="0">
              <a:buNone/>
            </a:pPr>
            <a:r>
              <a:rPr lang="en-US" sz="2200" dirty="0"/>
              <a:t>CREATE TABLE IF NOT EXISTS `</a:t>
            </a:r>
            <a:r>
              <a:rPr lang="en-US" sz="2200" dirty="0" err="1"/>
              <a:t>sync`.`Comparison</a:t>
            </a:r>
            <a:r>
              <a:rPr lang="en-US" sz="2200" dirty="0"/>
              <a:t>` (</a:t>
            </a:r>
          </a:p>
          <a:p>
            <a:pPr marL="457200" lvl="1" indent="0">
              <a:buNone/>
            </a:pPr>
            <a:r>
              <a:rPr lang="en-US" sz="2200" dirty="0"/>
              <a:t>`</a:t>
            </a:r>
            <a:r>
              <a:rPr lang="en-US" sz="2200" dirty="0" err="1"/>
              <a:t>ACCESSRULE_ar_id</a:t>
            </a:r>
            <a:r>
              <a:rPr lang="en-US" sz="2200" dirty="0"/>
              <a:t>` INT NOT NULL,</a:t>
            </a:r>
          </a:p>
          <a:p>
            <a:pPr marL="457200" lvl="1" indent="0">
              <a:buNone/>
            </a:pPr>
            <a:r>
              <a:rPr lang="en-US" sz="2200" dirty="0"/>
              <a:t>`</a:t>
            </a:r>
            <a:r>
              <a:rPr lang="en-US" sz="2200" dirty="0" err="1"/>
              <a:t>MODEL_m_id</a:t>
            </a:r>
            <a:r>
              <a:rPr lang="en-US" sz="2200" dirty="0"/>
              <a:t>` INT NOT NULL,</a:t>
            </a:r>
          </a:p>
          <a:p>
            <a:pPr marL="457200" lvl="1" indent="0">
              <a:buNone/>
            </a:pPr>
            <a:r>
              <a:rPr lang="en-US" sz="2200" dirty="0"/>
              <a:t>INDEX `</a:t>
            </a:r>
            <a:r>
              <a:rPr lang="en-US" sz="2200" dirty="0" err="1"/>
              <a:t>fk_m_id_idx</a:t>
            </a:r>
            <a:r>
              <a:rPr lang="en-US" sz="2200" dirty="0"/>
              <a:t>` (`</a:t>
            </a:r>
            <a:r>
              <a:rPr lang="en-US" sz="2200" dirty="0" err="1"/>
              <a:t>MODEL_m_id</a:t>
            </a:r>
            <a:r>
              <a:rPr lang="en-US" sz="2200" dirty="0"/>
              <a:t>` ASC) VISIBLE,</a:t>
            </a:r>
          </a:p>
          <a:p>
            <a:pPr marL="457200" lvl="1" indent="0">
              <a:buNone/>
            </a:pPr>
            <a:r>
              <a:rPr lang="en-US" sz="2200" dirty="0"/>
              <a:t>CONSTRAINT `</a:t>
            </a:r>
            <a:r>
              <a:rPr lang="en-US" sz="2200" dirty="0" err="1"/>
              <a:t>fk_ar_id</a:t>
            </a:r>
            <a:r>
              <a:rPr lang="en-US" sz="2200" dirty="0"/>
              <a:t>`</a:t>
            </a:r>
          </a:p>
          <a:p>
            <a:pPr marL="457200" lvl="1" indent="0">
              <a:buNone/>
            </a:pPr>
            <a:r>
              <a:rPr lang="en-US" sz="2200" dirty="0"/>
              <a:t>FOREIGN KEY (`</a:t>
            </a:r>
            <a:r>
              <a:rPr lang="en-US" sz="2200" dirty="0" err="1"/>
              <a:t>ACCESSRULE_ar_id</a:t>
            </a:r>
            <a:r>
              <a:rPr lang="en-US" sz="2200" dirty="0"/>
              <a:t>`)</a:t>
            </a:r>
          </a:p>
          <a:p>
            <a:pPr marL="457200" lvl="1" indent="0">
              <a:buNone/>
            </a:pPr>
            <a:r>
              <a:rPr lang="en-US" sz="2200" dirty="0"/>
              <a:t>REFERENCES `</a:t>
            </a:r>
            <a:r>
              <a:rPr lang="en-US" sz="2200" dirty="0" err="1"/>
              <a:t>sync`.`ACCESSRULE</a:t>
            </a:r>
            <a:r>
              <a:rPr lang="en-US" sz="2200" dirty="0"/>
              <a:t>` (`</a:t>
            </a:r>
            <a:r>
              <a:rPr lang="en-US" sz="2200" dirty="0" err="1"/>
              <a:t>ar_id</a:t>
            </a:r>
            <a:r>
              <a:rPr lang="en-US" sz="2200" dirty="0"/>
              <a:t>`)</a:t>
            </a:r>
          </a:p>
          <a:p>
            <a:pPr marL="457200" lvl="1" indent="0">
              <a:buNone/>
            </a:pPr>
            <a:r>
              <a:rPr lang="en-US" sz="2200" dirty="0"/>
              <a:t>ON DELETE CASCADE</a:t>
            </a:r>
          </a:p>
          <a:p>
            <a:pPr marL="457200" lvl="1" indent="0">
              <a:buNone/>
            </a:pPr>
            <a:r>
              <a:rPr lang="en-US" sz="2200" dirty="0"/>
              <a:t>ON UPDATE CASCADE,</a:t>
            </a:r>
          </a:p>
          <a:p>
            <a:pPr marL="457200" lvl="1" indent="0">
              <a:buNone/>
            </a:pPr>
            <a:r>
              <a:rPr lang="en-US" sz="2200" dirty="0"/>
              <a:t>CONSTRAINT `</a:t>
            </a:r>
            <a:r>
              <a:rPr lang="en-US" sz="2200" dirty="0" err="1"/>
              <a:t>fk_m_id</a:t>
            </a:r>
            <a:r>
              <a:rPr lang="en-US" sz="2200" dirty="0"/>
              <a:t>`</a:t>
            </a:r>
          </a:p>
          <a:p>
            <a:pPr marL="457200" lvl="1" indent="0">
              <a:buNone/>
            </a:pPr>
            <a:r>
              <a:rPr lang="en-US" sz="2200" dirty="0"/>
              <a:t>FOREIGN KEY (`</a:t>
            </a:r>
            <a:r>
              <a:rPr lang="en-US" sz="2200" dirty="0" err="1"/>
              <a:t>MODEL_m_id</a:t>
            </a:r>
            <a:r>
              <a:rPr lang="en-US" sz="2200" dirty="0"/>
              <a:t>`)</a:t>
            </a:r>
          </a:p>
          <a:p>
            <a:pPr marL="457200" lvl="1" indent="0">
              <a:buNone/>
            </a:pPr>
            <a:r>
              <a:rPr lang="en-US" sz="2200" dirty="0"/>
              <a:t>REFERENCES `</a:t>
            </a:r>
            <a:r>
              <a:rPr lang="en-US" sz="2200" dirty="0" err="1"/>
              <a:t>sync`.`MODEL</a:t>
            </a:r>
            <a:r>
              <a:rPr lang="en-US" sz="2200" dirty="0"/>
              <a:t>` (`</a:t>
            </a:r>
            <a:r>
              <a:rPr lang="en-US" sz="2200" dirty="0" err="1"/>
              <a:t>m_id</a:t>
            </a:r>
            <a:r>
              <a:rPr lang="en-US" sz="2200" dirty="0"/>
              <a:t>`)</a:t>
            </a:r>
          </a:p>
          <a:p>
            <a:pPr marL="457200" lvl="1" indent="0">
              <a:buNone/>
            </a:pPr>
            <a:r>
              <a:rPr lang="en-US" sz="2200" dirty="0"/>
              <a:t>ON DELETE CASCADE</a:t>
            </a:r>
          </a:p>
          <a:p>
            <a:pPr marL="457200" lvl="1" indent="0">
              <a:buNone/>
            </a:pPr>
            <a:r>
              <a:rPr lang="en-US" sz="2200" dirty="0"/>
              <a:t>ON UPDATE CASCADE)</a:t>
            </a:r>
          </a:p>
          <a:p>
            <a:pPr marL="457200" lvl="1" indent="0">
              <a:buNone/>
            </a:pPr>
            <a:r>
              <a:rPr lang="en-US" sz="2200" dirty="0"/>
              <a:t>ENGINE = </a:t>
            </a:r>
            <a:r>
              <a:rPr lang="en-US" sz="2200" dirty="0" err="1"/>
              <a:t>InnoDB</a:t>
            </a:r>
            <a:r>
              <a:rPr lang="en-US" sz="2200" dirty="0"/>
              <a:t>;</a:t>
            </a:r>
          </a:p>
        </p:txBody>
      </p:sp>
    </p:spTree>
    <p:extLst>
      <p:ext uri="{BB962C8B-B14F-4D97-AF65-F5344CB8AC3E}">
        <p14:creationId xmlns:p14="http://schemas.microsoft.com/office/powerpoint/2010/main" val="246685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4AE4-4431-9A45-ADB7-53ADDEEBDD0A}"/>
              </a:ext>
            </a:extLst>
          </p:cNvPr>
          <p:cNvSpPr>
            <a:spLocks noGrp="1"/>
          </p:cNvSpPr>
          <p:nvPr>
            <p:ph type="title"/>
          </p:nvPr>
        </p:nvSpPr>
        <p:spPr>
          <a:xfrm>
            <a:off x="2592925" y="624110"/>
            <a:ext cx="8911687" cy="860344"/>
          </a:xfrm>
        </p:spPr>
        <p:txBody>
          <a:bodyPr/>
          <a:lstStyle/>
          <a:p>
            <a:r>
              <a:rPr lang="en-US" b="1" dirty="0"/>
              <a:t>Agenda												</a:t>
            </a:r>
            <a:r>
              <a:rPr lang="en-US" sz="2000" b="1" dirty="0"/>
              <a:t>Mayuri Khade</a:t>
            </a:r>
          </a:p>
        </p:txBody>
      </p:sp>
      <p:sp>
        <p:nvSpPr>
          <p:cNvPr id="3" name="Content Placeholder 2">
            <a:extLst>
              <a:ext uri="{FF2B5EF4-FFF2-40B4-BE49-F238E27FC236}">
                <a16:creationId xmlns:a16="http://schemas.microsoft.com/office/drawing/2014/main" id="{B69DA6E5-B605-AA47-B85E-BA8ED842673A}"/>
              </a:ext>
            </a:extLst>
          </p:cNvPr>
          <p:cNvSpPr>
            <a:spLocks noGrp="1"/>
          </p:cNvSpPr>
          <p:nvPr>
            <p:ph idx="1"/>
          </p:nvPr>
        </p:nvSpPr>
        <p:spPr>
          <a:xfrm>
            <a:off x="2589212" y="1661531"/>
            <a:ext cx="8915400" cy="4694663"/>
          </a:xfrm>
        </p:spPr>
        <p:txBody>
          <a:bodyPr/>
          <a:lstStyle/>
          <a:p>
            <a:r>
              <a:rPr lang="en-US" dirty="0"/>
              <a:t>Project Description</a:t>
            </a:r>
          </a:p>
          <a:p>
            <a:r>
              <a:rPr lang="en-US" dirty="0"/>
              <a:t>Project Requirements</a:t>
            </a:r>
          </a:p>
          <a:p>
            <a:r>
              <a:rPr lang="en-US" dirty="0"/>
              <a:t>Individual Attribute Analysis</a:t>
            </a:r>
          </a:p>
          <a:p>
            <a:r>
              <a:rPr lang="en-US" dirty="0"/>
              <a:t>Entity Relationship (ER) Diagram</a:t>
            </a:r>
          </a:p>
          <a:p>
            <a:r>
              <a:rPr lang="en-US" dirty="0"/>
              <a:t>SQL Queries to create tables</a:t>
            </a:r>
          </a:p>
          <a:p>
            <a:r>
              <a:rPr lang="en-US" dirty="0"/>
              <a:t>Group Summary</a:t>
            </a:r>
          </a:p>
          <a:p>
            <a:r>
              <a:rPr lang="en-US" dirty="0"/>
              <a:t>Conclusion</a:t>
            </a:r>
          </a:p>
          <a:p>
            <a:r>
              <a:rPr lang="en-US" dirty="0"/>
              <a:t>Recommendation</a:t>
            </a:r>
          </a:p>
        </p:txBody>
      </p:sp>
    </p:spTree>
    <p:extLst>
      <p:ext uri="{BB962C8B-B14F-4D97-AF65-F5344CB8AC3E}">
        <p14:creationId xmlns:p14="http://schemas.microsoft.com/office/powerpoint/2010/main" val="42709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E33A-F8FE-1244-9CD9-2BBF64FF3D79}"/>
              </a:ext>
            </a:extLst>
          </p:cNvPr>
          <p:cNvSpPr>
            <a:spLocks noGrp="1"/>
          </p:cNvSpPr>
          <p:nvPr>
            <p:ph type="title"/>
          </p:nvPr>
        </p:nvSpPr>
        <p:spPr>
          <a:xfrm>
            <a:off x="2592925" y="402945"/>
            <a:ext cx="9249119" cy="823689"/>
          </a:xfrm>
        </p:spPr>
        <p:txBody>
          <a:bodyPr/>
          <a:lstStyle/>
          <a:p>
            <a:r>
              <a:rPr lang="en-US" b="1" dirty="0"/>
              <a:t>SQL Queries to create tables 		</a:t>
            </a:r>
            <a:r>
              <a:rPr lang="en-US" sz="2000" b="1" dirty="0"/>
              <a:t>Anmol Kansara</a:t>
            </a:r>
            <a:endParaRPr lang="en-US" sz="2000" dirty="0"/>
          </a:p>
        </p:txBody>
      </p:sp>
      <p:sp>
        <p:nvSpPr>
          <p:cNvPr id="3" name="Content Placeholder 2">
            <a:extLst>
              <a:ext uri="{FF2B5EF4-FFF2-40B4-BE49-F238E27FC236}">
                <a16:creationId xmlns:a16="http://schemas.microsoft.com/office/drawing/2014/main" id="{B038D8B5-EE2C-6D4C-9C98-C0FCBBD73C4F}"/>
              </a:ext>
            </a:extLst>
          </p:cNvPr>
          <p:cNvSpPr>
            <a:spLocks noGrp="1"/>
          </p:cNvSpPr>
          <p:nvPr>
            <p:ph idx="1"/>
          </p:nvPr>
        </p:nvSpPr>
        <p:spPr>
          <a:xfrm>
            <a:off x="2589212" y="1304693"/>
            <a:ext cx="8915400" cy="5553307"/>
          </a:xfrm>
        </p:spPr>
        <p:txBody>
          <a:bodyPr>
            <a:normAutofit fontScale="77500" lnSpcReduction="20000"/>
          </a:bodyPr>
          <a:lstStyle/>
          <a:p>
            <a:r>
              <a:rPr lang="en-US" b="1" dirty="0"/>
              <a:t>Discrepancy Table</a:t>
            </a:r>
          </a:p>
          <a:p>
            <a:pPr marL="457200" lvl="1" indent="0">
              <a:buNone/>
            </a:pPr>
            <a:r>
              <a:rPr lang="en-US" dirty="0"/>
              <a:t>CREATE TABLE IF NOT EXISTS `</a:t>
            </a:r>
            <a:r>
              <a:rPr lang="en-US" dirty="0" err="1"/>
              <a:t>sync`.`DISCREPANCY</a:t>
            </a:r>
            <a:r>
              <a:rPr lang="en-US" dirty="0"/>
              <a:t>` (</a:t>
            </a:r>
          </a:p>
          <a:p>
            <a:pPr marL="457200" lvl="1" indent="0">
              <a:buNone/>
            </a:pPr>
            <a:r>
              <a:rPr lang="en-US" dirty="0"/>
              <a:t>`</a:t>
            </a:r>
            <a:r>
              <a:rPr lang="en-US" dirty="0" err="1"/>
              <a:t>d_id</a:t>
            </a:r>
            <a:r>
              <a:rPr lang="en-US" dirty="0"/>
              <a:t>` INT NOT NULL AUTO_INCREMENT,</a:t>
            </a:r>
          </a:p>
          <a:p>
            <a:pPr marL="457200" lvl="1" indent="0">
              <a:buNone/>
            </a:pPr>
            <a:r>
              <a:rPr lang="en-US" dirty="0"/>
              <a:t>`</a:t>
            </a:r>
            <a:r>
              <a:rPr lang="en-US" dirty="0" err="1"/>
              <a:t>m_id</a:t>
            </a:r>
            <a:r>
              <a:rPr lang="en-US" dirty="0"/>
              <a:t>` INT NULL,</a:t>
            </a:r>
          </a:p>
          <a:p>
            <a:pPr marL="457200" lvl="1" indent="0">
              <a:buNone/>
            </a:pPr>
            <a:r>
              <a:rPr lang="en-US" dirty="0"/>
              <a:t>`time` DATETIME NULL,</a:t>
            </a:r>
          </a:p>
          <a:p>
            <a:pPr marL="457200" lvl="1" indent="0">
              <a:buNone/>
            </a:pPr>
            <a:r>
              <a:rPr lang="en-US" dirty="0"/>
              <a:t>`requestor` VARCHAR(20) NULL,</a:t>
            </a:r>
          </a:p>
          <a:p>
            <a:pPr marL="457200" lvl="1" indent="0">
              <a:buNone/>
            </a:pPr>
            <a:r>
              <a:rPr lang="en-US" dirty="0"/>
              <a:t>`role` VARCHAR(15) NULL,</a:t>
            </a:r>
          </a:p>
          <a:p>
            <a:pPr marL="457200" lvl="1" indent="0">
              <a:buNone/>
            </a:pPr>
            <a:r>
              <a:rPr lang="en-US" dirty="0"/>
              <a:t>`component` VARCHAR(10) NULL,</a:t>
            </a:r>
          </a:p>
          <a:p>
            <a:pPr marL="457200" lvl="1" indent="0">
              <a:buNone/>
            </a:pPr>
            <a:r>
              <a:rPr lang="en-US" dirty="0"/>
              <a:t>`</a:t>
            </a:r>
            <a:r>
              <a:rPr lang="en-US" dirty="0" err="1"/>
              <a:t>request_type</a:t>
            </a:r>
            <a:r>
              <a:rPr lang="en-US" dirty="0"/>
              <a:t>` VARCHAR(10) NULL,</a:t>
            </a:r>
          </a:p>
          <a:p>
            <a:pPr marL="457200" lvl="1" indent="0">
              <a:buNone/>
            </a:pPr>
            <a:r>
              <a:rPr lang="en-US" dirty="0"/>
              <a:t>`</a:t>
            </a:r>
            <a:r>
              <a:rPr lang="en-US" dirty="0" err="1"/>
              <a:t>violation_type</a:t>
            </a:r>
            <a:r>
              <a:rPr lang="en-US" dirty="0"/>
              <a:t>` VARCHAR(20) NULL,</a:t>
            </a:r>
          </a:p>
          <a:p>
            <a:pPr marL="457200" lvl="1" indent="0">
              <a:buNone/>
            </a:pPr>
            <a:r>
              <a:rPr lang="en-US" dirty="0"/>
              <a:t>`score` VARCHAR(5) NULL,</a:t>
            </a:r>
          </a:p>
          <a:p>
            <a:pPr marL="457200" lvl="1" indent="0">
              <a:buNone/>
            </a:pPr>
            <a:r>
              <a:rPr lang="en-US" dirty="0"/>
              <a:t>PRIMARY KEY (`</a:t>
            </a:r>
            <a:r>
              <a:rPr lang="en-US" dirty="0" err="1"/>
              <a:t>d_id</a:t>
            </a:r>
            <a:r>
              <a:rPr lang="en-US" dirty="0"/>
              <a:t>`),</a:t>
            </a:r>
          </a:p>
          <a:p>
            <a:pPr marL="457200" lvl="1" indent="0">
              <a:buNone/>
            </a:pPr>
            <a:r>
              <a:rPr lang="en-US" dirty="0"/>
              <a:t>UNIQUE INDEX `</a:t>
            </a:r>
            <a:r>
              <a:rPr lang="en-US" dirty="0" err="1"/>
              <a:t>d_id_UNIQUE</a:t>
            </a:r>
            <a:r>
              <a:rPr lang="en-US" dirty="0"/>
              <a:t>` (`</a:t>
            </a:r>
            <a:r>
              <a:rPr lang="en-US" dirty="0" err="1"/>
              <a:t>d_id</a:t>
            </a:r>
            <a:r>
              <a:rPr lang="en-US" dirty="0"/>
              <a:t>` ASC) VISIBLE,</a:t>
            </a:r>
          </a:p>
          <a:p>
            <a:pPr marL="457200" lvl="1" indent="0">
              <a:buNone/>
            </a:pPr>
            <a:r>
              <a:rPr lang="en-US" dirty="0"/>
              <a:t>INDEX `</a:t>
            </a:r>
            <a:r>
              <a:rPr lang="en-US" dirty="0" err="1"/>
              <a:t>m_id_idx</a:t>
            </a:r>
            <a:r>
              <a:rPr lang="en-US" dirty="0"/>
              <a:t>` (`</a:t>
            </a:r>
            <a:r>
              <a:rPr lang="en-US" dirty="0" err="1"/>
              <a:t>m_id</a:t>
            </a:r>
            <a:r>
              <a:rPr lang="en-US" dirty="0"/>
              <a:t>` ASC) VISIBLE,</a:t>
            </a:r>
          </a:p>
          <a:p>
            <a:pPr marL="457200" lvl="1" indent="0">
              <a:buNone/>
            </a:pPr>
            <a:r>
              <a:rPr lang="en-US" dirty="0"/>
              <a:t>CONSTRAINT `</a:t>
            </a:r>
            <a:r>
              <a:rPr lang="en-US" dirty="0" err="1"/>
              <a:t>m_id</a:t>
            </a:r>
            <a:r>
              <a:rPr lang="en-US" dirty="0"/>
              <a:t>`</a:t>
            </a:r>
          </a:p>
          <a:p>
            <a:pPr marL="457200" lvl="1" indent="0">
              <a:buNone/>
            </a:pPr>
            <a:r>
              <a:rPr lang="en-US" dirty="0"/>
              <a:t>FOREIGN KEY (`</a:t>
            </a:r>
            <a:r>
              <a:rPr lang="en-US" dirty="0" err="1"/>
              <a:t>m_id</a:t>
            </a:r>
            <a:r>
              <a:rPr lang="en-US" dirty="0"/>
              <a:t>`)</a:t>
            </a:r>
          </a:p>
          <a:p>
            <a:pPr marL="457200" lvl="1" indent="0">
              <a:buNone/>
            </a:pPr>
            <a:r>
              <a:rPr lang="en-US" dirty="0"/>
              <a:t>REFERENCES `</a:t>
            </a:r>
            <a:r>
              <a:rPr lang="en-US" dirty="0" err="1"/>
              <a:t>sync`.`MODEL</a:t>
            </a:r>
            <a:r>
              <a:rPr lang="en-US" dirty="0"/>
              <a:t>` (`</a:t>
            </a:r>
            <a:r>
              <a:rPr lang="en-US" dirty="0" err="1"/>
              <a:t>m_id</a:t>
            </a:r>
            <a:r>
              <a:rPr lang="en-US" dirty="0"/>
              <a:t>`)</a:t>
            </a:r>
          </a:p>
          <a:p>
            <a:pPr marL="457200" lvl="1" indent="0">
              <a:buNone/>
            </a:pPr>
            <a:r>
              <a:rPr lang="en-US" dirty="0"/>
              <a:t>ON DELETE CASCADE</a:t>
            </a:r>
          </a:p>
          <a:p>
            <a:pPr marL="457200" lvl="1" indent="0">
              <a:buNone/>
            </a:pPr>
            <a:r>
              <a:rPr lang="en-US" dirty="0"/>
              <a:t>ON UPDATE CASCADE)</a:t>
            </a:r>
          </a:p>
          <a:p>
            <a:pPr marL="457200" lvl="1" indent="0">
              <a:buNone/>
            </a:pPr>
            <a:r>
              <a:rPr lang="en-US" dirty="0"/>
              <a:t>ENGINE = </a:t>
            </a:r>
            <a:r>
              <a:rPr lang="en-US" dirty="0" err="1"/>
              <a:t>InnoDB</a:t>
            </a:r>
            <a:r>
              <a:rPr lang="en-US" dirty="0"/>
              <a:t>;</a:t>
            </a:r>
          </a:p>
        </p:txBody>
      </p:sp>
    </p:spTree>
    <p:extLst>
      <p:ext uri="{BB962C8B-B14F-4D97-AF65-F5344CB8AC3E}">
        <p14:creationId xmlns:p14="http://schemas.microsoft.com/office/powerpoint/2010/main" val="1091679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FED6-8DCD-DB45-A285-74F55DA9364D}"/>
              </a:ext>
            </a:extLst>
          </p:cNvPr>
          <p:cNvSpPr>
            <a:spLocks noGrp="1"/>
          </p:cNvSpPr>
          <p:nvPr>
            <p:ph type="title"/>
          </p:nvPr>
        </p:nvSpPr>
        <p:spPr>
          <a:xfrm>
            <a:off x="2592925" y="624110"/>
            <a:ext cx="8911687" cy="922468"/>
          </a:xfrm>
        </p:spPr>
        <p:txBody>
          <a:bodyPr/>
          <a:lstStyle/>
          <a:p>
            <a:r>
              <a:rPr lang="en-US" b="1" dirty="0"/>
              <a:t>Group Summary 						</a:t>
            </a:r>
            <a:r>
              <a:rPr lang="en-US" sz="2000" b="1" dirty="0"/>
              <a:t>Jaymeen Gandhi</a:t>
            </a:r>
          </a:p>
        </p:txBody>
      </p:sp>
      <p:sp>
        <p:nvSpPr>
          <p:cNvPr id="3" name="Content Placeholder 2">
            <a:extLst>
              <a:ext uri="{FF2B5EF4-FFF2-40B4-BE49-F238E27FC236}">
                <a16:creationId xmlns:a16="http://schemas.microsoft.com/office/drawing/2014/main" id="{E61EE1BB-0AC5-3D48-B58B-B11B3C481DEE}"/>
              </a:ext>
            </a:extLst>
          </p:cNvPr>
          <p:cNvSpPr>
            <a:spLocks noGrp="1"/>
          </p:cNvSpPr>
          <p:nvPr>
            <p:ph idx="1"/>
          </p:nvPr>
        </p:nvSpPr>
        <p:spPr>
          <a:xfrm>
            <a:off x="2592925" y="1844027"/>
            <a:ext cx="8915400" cy="4389863"/>
          </a:xfrm>
        </p:spPr>
        <p:txBody>
          <a:bodyPr>
            <a:normAutofit lnSpcReduction="10000"/>
          </a:bodyPr>
          <a:lstStyle/>
          <a:p>
            <a:r>
              <a:rPr lang="en-US" dirty="0"/>
              <a:t>Analyzed the overall project idea and project requirements for the Phase 1.</a:t>
            </a:r>
          </a:p>
          <a:p>
            <a:pPr marL="0" indent="0">
              <a:buNone/>
            </a:pPr>
            <a:endParaRPr lang="en-US" dirty="0"/>
          </a:p>
          <a:p>
            <a:r>
              <a:rPr lang="en-US" dirty="0"/>
              <a:t>Performed individual analysis on attributes to get more insights into the role of each attribute in each table.</a:t>
            </a:r>
          </a:p>
          <a:p>
            <a:endParaRPr lang="en-US" dirty="0"/>
          </a:p>
          <a:p>
            <a:r>
              <a:rPr lang="en-US" dirty="0"/>
              <a:t>Designed an ER Model to get the relationships between the entities such as Access Rules, Model, and Discrepancy.</a:t>
            </a:r>
          </a:p>
          <a:p>
            <a:endParaRPr lang="en-US" dirty="0"/>
          </a:p>
          <a:p>
            <a:r>
              <a:rPr lang="en-US" dirty="0"/>
              <a:t>Transformed ER Model to physical model by converting entities into tables and attributes into columns using SQL.</a:t>
            </a:r>
          </a:p>
          <a:p>
            <a:endParaRPr lang="en-US" dirty="0"/>
          </a:p>
          <a:p>
            <a:r>
              <a:rPr lang="en-US" dirty="0"/>
              <a:t>Designed an operational and relational database structure for the project.</a:t>
            </a:r>
          </a:p>
        </p:txBody>
      </p:sp>
    </p:spTree>
    <p:extLst>
      <p:ext uri="{BB962C8B-B14F-4D97-AF65-F5344CB8AC3E}">
        <p14:creationId xmlns:p14="http://schemas.microsoft.com/office/powerpoint/2010/main" val="2519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C202-2240-3E40-83E7-57345E216011}"/>
              </a:ext>
            </a:extLst>
          </p:cNvPr>
          <p:cNvSpPr>
            <a:spLocks noGrp="1"/>
          </p:cNvSpPr>
          <p:nvPr>
            <p:ph type="title"/>
          </p:nvPr>
        </p:nvSpPr>
        <p:spPr>
          <a:xfrm>
            <a:off x="2592925" y="624110"/>
            <a:ext cx="8911687" cy="1057934"/>
          </a:xfrm>
        </p:spPr>
        <p:txBody>
          <a:bodyPr/>
          <a:lstStyle/>
          <a:p>
            <a:r>
              <a:rPr lang="en-US" b="1" dirty="0"/>
              <a:t>Conclusion 									</a:t>
            </a:r>
            <a:r>
              <a:rPr lang="en-US" sz="2000" b="1" dirty="0"/>
              <a:t>Akshay Jadhav</a:t>
            </a:r>
          </a:p>
        </p:txBody>
      </p:sp>
      <p:sp>
        <p:nvSpPr>
          <p:cNvPr id="3" name="Content Placeholder 2">
            <a:extLst>
              <a:ext uri="{FF2B5EF4-FFF2-40B4-BE49-F238E27FC236}">
                <a16:creationId xmlns:a16="http://schemas.microsoft.com/office/drawing/2014/main" id="{1D31B488-2315-4248-B469-9B48CA8B1D51}"/>
              </a:ext>
            </a:extLst>
          </p:cNvPr>
          <p:cNvSpPr>
            <a:spLocks noGrp="1"/>
          </p:cNvSpPr>
          <p:nvPr>
            <p:ph idx="1"/>
          </p:nvPr>
        </p:nvSpPr>
        <p:spPr>
          <a:xfrm>
            <a:off x="2589212" y="1905000"/>
            <a:ext cx="8915400" cy="4006222"/>
          </a:xfrm>
        </p:spPr>
        <p:txBody>
          <a:bodyPr/>
          <a:lstStyle/>
          <a:p>
            <a:r>
              <a:rPr lang="en-US" dirty="0"/>
              <a:t>Based on evidence of discrepancy, we have to take the necessary strict actions against the predicted legitimate roles(i.e. actual unauthorized roles), who are trying to access the data out of their scope, which could be a major threat to the system by means of data breach.</a:t>
            </a:r>
          </a:p>
          <a:p>
            <a:endParaRPr lang="en-US" dirty="0"/>
          </a:p>
          <a:p>
            <a:r>
              <a:rPr lang="en-US" dirty="0"/>
              <a:t>Discrepancies are happening among the falsely predicted roles as legitimate roles by the model, so we have to revise and adjust the model parameters to improve the prediction performance of the model.</a:t>
            </a:r>
          </a:p>
          <a:p>
            <a:endParaRPr lang="en-US" dirty="0"/>
          </a:p>
          <a:p>
            <a:r>
              <a:rPr lang="en-US" dirty="0"/>
              <a:t>By considering unforeseen data breach, we have to revise and make more strict access rules for the most important data, to avoid major threat to the system.</a:t>
            </a:r>
          </a:p>
          <a:p>
            <a:endParaRPr lang="en-US" dirty="0"/>
          </a:p>
        </p:txBody>
      </p:sp>
    </p:spTree>
    <p:extLst>
      <p:ext uri="{BB962C8B-B14F-4D97-AF65-F5344CB8AC3E}">
        <p14:creationId xmlns:p14="http://schemas.microsoft.com/office/powerpoint/2010/main" val="3338886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4D53-420C-0D42-8F2E-FC271166D2C5}"/>
              </a:ext>
            </a:extLst>
          </p:cNvPr>
          <p:cNvSpPr>
            <a:spLocks noGrp="1"/>
          </p:cNvSpPr>
          <p:nvPr>
            <p:ph type="title"/>
          </p:nvPr>
        </p:nvSpPr>
        <p:spPr/>
        <p:txBody>
          <a:bodyPr/>
          <a:lstStyle/>
          <a:p>
            <a:r>
              <a:rPr lang="en-US" b="1" dirty="0"/>
              <a:t>Recommendation 						</a:t>
            </a:r>
            <a:r>
              <a:rPr lang="en-US" sz="2000" b="1" dirty="0"/>
              <a:t>Akshay Jadhav</a:t>
            </a:r>
          </a:p>
        </p:txBody>
      </p:sp>
      <p:sp>
        <p:nvSpPr>
          <p:cNvPr id="3" name="Content Placeholder 2">
            <a:extLst>
              <a:ext uri="{FF2B5EF4-FFF2-40B4-BE49-F238E27FC236}">
                <a16:creationId xmlns:a16="http://schemas.microsoft.com/office/drawing/2014/main" id="{4606BC2E-E92E-3F44-AD14-EF7D28D9FC92}"/>
              </a:ext>
            </a:extLst>
          </p:cNvPr>
          <p:cNvSpPr>
            <a:spLocks noGrp="1"/>
          </p:cNvSpPr>
          <p:nvPr>
            <p:ph idx="1"/>
          </p:nvPr>
        </p:nvSpPr>
        <p:spPr/>
        <p:txBody>
          <a:bodyPr/>
          <a:lstStyle/>
          <a:p>
            <a:r>
              <a:rPr lang="en-US" dirty="0"/>
              <a:t>While gathering evidence against the discrepancies, instead of comparing all attributes in Access Rules table to equivalent attributes in Model table, we could compare by using IDs(surrogate key) of both Access Rules and Model table as well as Time attribute, to keep the design of database less complicated.</a:t>
            </a:r>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04859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E21F-A8DF-5E4B-923C-B4CB86F520BB}"/>
              </a:ext>
            </a:extLst>
          </p:cNvPr>
          <p:cNvSpPr>
            <a:spLocks noGrp="1"/>
          </p:cNvSpPr>
          <p:nvPr>
            <p:ph type="title"/>
          </p:nvPr>
        </p:nvSpPr>
        <p:spPr>
          <a:xfrm>
            <a:off x="1640156" y="2788555"/>
            <a:ext cx="8911687" cy="1280890"/>
          </a:xfrm>
        </p:spPr>
        <p:txBody>
          <a:bodyPr/>
          <a:lstStyle/>
          <a:p>
            <a:pPr algn="ctr"/>
            <a:r>
              <a:rPr lang="en-US" b="1" dirty="0"/>
              <a:t>THANK YOU</a:t>
            </a:r>
          </a:p>
        </p:txBody>
      </p:sp>
      <p:sp>
        <p:nvSpPr>
          <p:cNvPr id="4" name="TextBox 3">
            <a:extLst>
              <a:ext uri="{FF2B5EF4-FFF2-40B4-BE49-F238E27FC236}">
                <a16:creationId xmlns:a16="http://schemas.microsoft.com/office/drawing/2014/main" id="{3A26CC88-C479-0B4D-82CD-6EB7A35CDE83}"/>
              </a:ext>
            </a:extLst>
          </p:cNvPr>
          <p:cNvSpPr txBox="1"/>
          <p:nvPr/>
        </p:nvSpPr>
        <p:spPr>
          <a:xfrm>
            <a:off x="4252685" y="4673953"/>
            <a:ext cx="4209143" cy="584775"/>
          </a:xfrm>
          <a:prstGeom prst="rect">
            <a:avLst/>
          </a:prstGeom>
          <a:noFill/>
        </p:spPr>
        <p:txBody>
          <a:bodyPr wrap="square" rtlCol="0">
            <a:spAutoFit/>
          </a:bodyPr>
          <a:lstStyle/>
          <a:p>
            <a:r>
              <a:rPr lang="en-US" sz="3200" dirty="0"/>
              <a:t>Any Questions..???</a:t>
            </a:r>
          </a:p>
        </p:txBody>
      </p:sp>
    </p:spTree>
    <p:extLst>
      <p:ext uri="{BB962C8B-B14F-4D97-AF65-F5344CB8AC3E}">
        <p14:creationId xmlns:p14="http://schemas.microsoft.com/office/powerpoint/2010/main" val="425463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9295-B98A-BC47-8278-E33BD3D6DE57}"/>
              </a:ext>
            </a:extLst>
          </p:cNvPr>
          <p:cNvSpPr>
            <a:spLocks noGrp="1"/>
          </p:cNvSpPr>
          <p:nvPr>
            <p:ph type="title"/>
          </p:nvPr>
        </p:nvSpPr>
        <p:spPr>
          <a:xfrm>
            <a:off x="2141034" y="384080"/>
            <a:ext cx="9363578" cy="825549"/>
          </a:xfrm>
        </p:spPr>
        <p:txBody>
          <a:bodyPr>
            <a:normAutofit/>
          </a:bodyPr>
          <a:lstStyle/>
          <a:p>
            <a:r>
              <a:rPr lang="en-US" b="1" dirty="0"/>
              <a:t>Project Description 							</a:t>
            </a:r>
            <a:r>
              <a:rPr lang="en-US" sz="2000" b="1" dirty="0"/>
              <a:t>Mayuri Khade </a:t>
            </a:r>
            <a:r>
              <a:rPr lang="en-US" b="1" dirty="0"/>
              <a:t>						</a:t>
            </a:r>
          </a:p>
        </p:txBody>
      </p:sp>
      <p:sp>
        <p:nvSpPr>
          <p:cNvPr id="3" name="Content Placeholder 2">
            <a:extLst>
              <a:ext uri="{FF2B5EF4-FFF2-40B4-BE49-F238E27FC236}">
                <a16:creationId xmlns:a16="http://schemas.microsoft.com/office/drawing/2014/main" id="{373B437F-E68C-7244-9BCE-5783B5804AD2}"/>
              </a:ext>
            </a:extLst>
          </p:cNvPr>
          <p:cNvSpPr>
            <a:spLocks noGrp="1"/>
          </p:cNvSpPr>
          <p:nvPr>
            <p:ph idx="1"/>
          </p:nvPr>
        </p:nvSpPr>
        <p:spPr>
          <a:xfrm>
            <a:off x="2141034" y="1449659"/>
            <a:ext cx="9363578" cy="4461563"/>
          </a:xfrm>
        </p:spPr>
        <p:txBody>
          <a:bodyPr/>
          <a:lstStyle/>
          <a:p>
            <a:r>
              <a:rPr lang="en-US" dirty="0"/>
              <a:t>In the entire system, there are some pre-defined access rules for individual roles in Access Rules table.</a:t>
            </a:r>
          </a:p>
          <a:p>
            <a:r>
              <a:rPr lang="en-US" dirty="0"/>
              <a:t>There is a developed machine learning model which was designed to predict the legitimate access by comparing with predefined access rules for individual roles with the help of dependent (predicted) variable called ‘Score’.</a:t>
            </a:r>
          </a:p>
          <a:p>
            <a:r>
              <a:rPr lang="en-US" dirty="0"/>
              <a:t>However, access rules violation(known as discrepancy) is happening even after building an efficient ML Model among legitimate roles having Score True.</a:t>
            </a:r>
          </a:p>
          <a:p>
            <a:r>
              <a:rPr lang="en-US" dirty="0"/>
              <a:t>We are gathering evidence against such discrepancies happening among the legitimate roles.</a:t>
            </a:r>
          </a:p>
          <a:p>
            <a:r>
              <a:rPr lang="en-US" dirty="0"/>
              <a:t>We should keep the record of these discrepancies happened, so that we would be able to improve the performance of whole system as well as we can adjust the model parameters to make the model more efficient.</a:t>
            </a:r>
          </a:p>
        </p:txBody>
      </p:sp>
    </p:spTree>
    <p:extLst>
      <p:ext uri="{BB962C8B-B14F-4D97-AF65-F5344CB8AC3E}">
        <p14:creationId xmlns:p14="http://schemas.microsoft.com/office/powerpoint/2010/main" val="364860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F946-459A-B240-AAF8-B9112A3D335A}"/>
              </a:ext>
            </a:extLst>
          </p:cNvPr>
          <p:cNvSpPr>
            <a:spLocks noGrp="1"/>
          </p:cNvSpPr>
          <p:nvPr>
            <p:ph type="title"/>
          </p:nvPr>
        </p:nvSpPr>
        <p:spPr/>
        <p:txBody>
          <a:bodyPr/>
          <a:lstStyle/>
          <a:p>
            <a:r>
              <a:rPr lang="en-US" b="1" dirty="0"/>
              <a:t>Project Requirements 	 				</a:t>
            </a:r>
            <a:r>
              <a:rPr lang="en-US" sz="2000" b="1" dirty="0"/>
              <a:t>Mayuri Khade </a:t>
            </a:r>
            <a:r>
              <a:rPr lang="en-US" b="1" dirty="0"/>
              <a:t>			</a:t>
            </a:r>
            <a:endParaRPr lang="en-US" sz="2000" b="1" dirty="0"/>
          </a:p>
        </p:txBody>
      </p:sp>
      <p:sp>
        <p:nvSpPr>
          <p:cNvPr id="3" name="Content Placeholder 2">
            <a:extLst>
              <a:ext uri="{FF2B5EF4-FFF2-40B4-BE49-F238E27FC236}">
                <a16:creationId xmlns:a16="http://schemas.microsoft.com/office/drawing/2014/main" id="{B9E81129-02D4-CE48-8D74-F018593CC0D7}"/>
              </a:ext>
            </a:extLst>
          </p:cNvPr>
          <p:cNvSpPr>
            <a:spLocks noGrp="1"/>
          </p:cNvSpPr>
          <p:nvPr>
            <p:ph idx="1"/>
          </p:nvPr>
        </p:nvSpPr>
        <p:spPr/>
        <p:txBody>
          <a:bodyPr/>
          <a:lstStyle/>
          <a:p>
            <a:pPr marL="295275" lvl="1"/>
            <a:r>
              <a:rPr lang="en-US" dirty="0"/>
              <a:t>To create a schema called “SYNC” which would explore the relationships between different entities which would be essential in the project.</a:t>
            </a:r>
          </a:p>
          <a:p>
            <a:pPr marL="295275" lvl="1"/>
            <a:endParaRPr lang="en-US" dirty="0"/>
          </a:p>
          <a:p>
            <a:pPr marL="295275" lvl="1"/>
            <a:r>
              <a:rPr lang="en-US" dirty="0"/>
              <a:t>To design an ER Model for defining entities such as Access Rules, Model, and Discrepancy, define the attributes, and define the relationships between entities by using attributes.</a:t>
            </a:r>
          </a:p>
          <a:p>
            <a:pPr marL="9525" lvl="1" indent="0">
              <a:buNone/>
            </a:pPr>
            <a:endParaRPr lang="en-US" dirty="0"/>
          </a:p>
          <a:p>
            <a:pPr marL="295275" lvl="1"/>
            <a:r>
              <a:rPr lang="en-US" dirty="0"/>
              <a:t>To convert logical ER Model into physical model by converting entities into tables and attributes into columns using SQL to make a best operational and relational database.</a:t>
            </a:r>
          </a:p>
        </p:txBody>
      </p:sp>
    </p:spTree>
    <p:extLst>
      <p:ext uri="{BB962C8B-B14F-4D97-AF65-F5344CB8AC3E}">
        <p14:creationId xmlns:p14="http://schemas.microsoft.com/office/powerpoint/2010/main" val="342030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F291-A09B-1443-A431-09F7F9A0D19C}"/>
              </a:ext>
            </a:extLst>
          </p:cNvPr>
          <p:cNvSpPr>
            <a:spLocks noGrp="1"/>
          </p:cNvSpPr>
          <p:nvPr>
            <p:ph type="title"/>
          </p:nvPr>
        </p:nvSpPr>
        <p:spPr/>
        <p:txBody>
          <a:bodyPr/>
          <a:lstStyle/>
          <a:p>
            <a:r>
              <a:rPr lang="en-US" b="1" dirty="0"/>
              <a:t>Individual Attribute Analysis.    </a:t>
            </a:r>
            <a:r>
              <a:rPr lang="en-US" sz="2000" b="1" dirty="0"/>
              <a:t>Akshay Jadhav</a:t>
            </a:r>
          </a:p>
        </p:txBody>
      </p:sp>
      <p:sp>
        <p:nvSpPr>
          <p:cNvPr id="3" name="Content Placeholder 2">
            <a:extLst>
              <a:ext uri="{FF2B5EF4-FFF2-40B4-BE49-F238E27FC236}">
                <a16:creationId xmlns:a16="http://schemas.microsoft.com/office/drawing/2014/main" id="{D52D797A-7CF2-2D41-B7BA-695EF2DFFBBB}"/>
              </a:ext>
            </a:extLst>
          </p:cNvPr>
          <p:cNvSpPr>
            <a:spLocks noGrp="1"/>
          </p:cNvSpPr>
          <p:nvPr>
            <p:ph idx="1"/>
          </p:nvPr>
        </p:nvSpPr>
        <p:spPr>
          <a:xfrm>
            <a:off x="2592924" y="1905000"/>
            <a:ext cx="8911688" cy="4006222"/>
          </a:xfrm>
        </p:spPr>
        <p:txBody>
          <a:bodyPr/>
          <a:lstStyle/>
          <a:p>
            <a:r>
              <a:rPr lang="en-US" b="1" dirty="0"/>
              <a:t>Model &amp; Discrepancy Table </a:t>
            </a:r>
            <a:r>
              <a:rPr lang="en-US" b="1" dirty="0">
                <a:sym typeface="Wingdings" pitchFamily="2" charset="2"/>
              </a:rPr>
              <a:t>- Score </a:t>
            </a:r>
            <a:r>
              <a:rPr lang="en-US" dirty="0">
                <a:sym typeface="Wingdings" pitchFamily="2" charset="2"/>
              </a:rPr>
              <a:t> </a:t>
            </a:r>
            <a:r>
              <a:rPr lang="en-US" dirty="0"/>
              <a:t>Akshay Jadhav</a:t>
            </a:r>
          </a:p>
          <a:p>
            <a:r>
              <a:rPr lang="en-US" b="1" dirty="0"/>
              <a:t>Access Rules, Model &amp; Discrepancy table – Time</a:t>
            </a:r>
            <a:r>
              <a:rPr lang="en-US" dirty="0"/>
              <a:t> </a:t>
            </a:r>
            <a:r>
              <a:rPr lang="en-US" dirty="0">
                <a:sym typeface="Wingdings" pitchFamily="2" charset="2"/>
              </a:rPr>
              <a:t> </a:t>
            </a:r>
            <a:r>
              <a:rPr lang="en-US" dirty="0"/>
              <a:t>Jaymeen Gandhi </a:t>
            </a:r>
          </a:p>
          <a:p>
            <a:r>
              <a:rPr lang="en-US" b="1" dirty="0"/>
              <a:t>Model &amp; Discrepancy Table </a:t>
            </a:r>
            <a:r>
              <a:rPr lang="en-US" b="1" dirty="0">
                <a:sym typeface="Wingdings" pitchFamily="2" charset="2"/>
              </a:rPr>
              <a:t>– Violation Type </a:t>
            </a:r>
            <a:r>
              <a:rPr lang="en-US" dirty="0">
                <a:sym typeface="Wingdings" pitchFamily="2" charset="2"/>
              </a:rPr>
              <a:t> </a:t>
            </a:r>
            <a:r>
              <a:rPr lang="en-US" dirty="0"/>
              <a:t>Tejas Joshi </a:t>
            </a:r>
          </a:p>
          <a:p>
            <a:r>
              <a:rPr lang="en-US" b="1" dirty="0"/>
              <a:t>Access Rules, Model &amp; Discrepancy table – Role </a:t>
            </a:r>
            <a:r>
              <a:rPr lang="en-US" dirty="0">
                <a:sym typeface="Wingdings" pitchFamily="2" charset="2"/>
              </a:rPr>
              <a:t> </a:t>
            </a:r>
            <a:r>
              <a:rPr lang="en-US" dirty="0"/>
              <a:t>Anmol Kansara  </a:t>
            </a:r>
          </a:p>
          <a:p>
            <a:r>
              <a:rPr lang="en-US" b="1" dirty="0"/>
              <a:t>Access Rules, Model &amp; Discrepancy table – Request Type </a:t>
            </a:r>
            <a:r>
              <a:rPr lang="en-US" dirty="0">
                <a:sym typeface="Wingdings" pitchFamily="2" charset="2"/>
              </a:rPr>
              <a:t> </a:t>
            </a:r>
            <a:r>
              <a:rPr lang="en-US" dirty="0"/>
              <a:t>Rashmi Jain </a:t>
            </a:r>
          </a:p>
          <a:p>
            <a:r>
              <a:rPr lang="en-US" b="1" dirty="0"/>
              <a:t>Access Rules, Model &amp; Discrepancy table – Component </a:t>
            </a:r>
            <a:r>
              <a:rPr lang="en-US" dirty="0">
                <a:sym typeface="Wingdings" pitchFamily="2" charset="2"/>
              </a:rPr>
              <a:t> </a:t>
            </a:r>
            <a:r>
              <a:rPr lang="en-US" dirty="0"/>
              <a:t>Mayuri Khade  </a:t>
            </a:r>
          </a:p>
          <a:p>
            <a:pPr marL="0" indent="0">
              <a:buNone/>
            </a:pPr>
            <a:endParaRPr lang="en-US" dirty="0"/>
          </a:p>
        </p:txBody>
      </p:sp>
    </p:spTree>
    <p:extLst>
      <p:ext uri="{BB962C8B-B14F-4D97-AF65-F5344CB8AC3E}">
        <p14:creationId xmlns:p14="http://schemas.microsoft.com/office/powerpoint/2010/main" val="389670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903-6F31-E04E-B337-1FBA8F3CDAB4}"/>
              </a:ext>
            </a:extLst>
          </p:cNvPr>
          <p:cNvSpPr>
            <a:spLocks noGrp="1"/>
          </p:cNvSpPr>
          <p:nvPr>
            <p:ph type="title"/>
          </p:nvPr>
        </p:nvSpPr>
        <p:spPr/>
        <p:txBody>
          <a:bodyPr/>
          <a:lstStyle/>
          <a:p>
            <a:r>
              <a:rPr lang="en-US" b="1" dirty="0"/>
              <a:t>Score Attribute 							</a:t>
            </a:r>
            <a:r>
              <a:rPr lang="en-US" sz="2000" b="1" dirty="0"/>
              <a:t>Akshay Jadhav</a:t>
            </a:r>
            <a:endParaRPr lang="en-US" b="1" dirty="0"/>
          </a:p>
        </p:txBody>
      </p:sp>
      <p:sp>
        <p:nvSpPr>
          <p:cNvPr id="3" name="Content Placeholder 2">
            <a:extLst>
              <a:ext uri="{FF2B5EF4-FFF2-40B4-BE49-F238E27FC236}">
                <a16:creationId xmlns:a16="http://schemas.microsoft.com/office/drawing/2014/main" id="{554D3F10-5D9E-E344-B019-02ABE5E4425F}"/>
              </a:ext>
            </a:extLst>
          </p:cNvPr>
          <p:cNvSpPr>
            <a:spLocks noGrp="1"/>
          </p:cNvSpPr>
          <p:nvPr>
            <p:ph idx="1"/>
          </p:nvPr>
        </p:nvSpPr>
        <p:spPr>
          <a:xfrm>
            <a:off x="2589212" y="1905000"/>
            <a:ext cx="8915400" cy="4006222"/>
          </a:xfrm>
        </p:spPr>
        <p:txBody>
          <a:bodyPr/>
          <a:lstStyle/>
          <a:p>
            <a:r>
              <a:rPr lang="en-US" b="1" dirty="0"/>
              <a:t>Model table </a:t>
            </a:r>
          </a:p>
          <a:p>
            <a:pPr lvl="1"/>
            <a:r>
              <a:rPr lang="en-US" dirty="0"/>
              <a:t>Score attribute is a dependent variable which could be used for prediction depending on all other attributes (independent variables).</a:t>
            </a:r>
          </a:p>
          <a:p>
            <a:pPr lvl="1"/>
            <a:r>
              <a:rPr lang="en-US" dirty="0"/>
              <a:t>Based on prediction of True or False, model could provide legitimate differentiation between authorized and unauthorized roles based on defined access rules.</a:t>
            </a:r>
          </a:p>
          <a:p>
            <a:pPr lvl="1"/>
            <a:r>
              <a:rPr lang="en-US" dirty="0"/>
              <a:t>Due to poor performance of a model, some authorized roles with true score flag found out suspicious and discrepancies are happening by violating access rules previously defined.</a:t>
            </a:r>
          </a:p>
          <a:p>
            <a:pPr lvl="1"/>
            <a:r>
              <a:rPr lang="en-US" dirty="0"/>
              <a:t>Score will play a vital role in Model table to further investigate the evidence against the discrepancies happened.</a:t>
            </a:r>
          </a:p>
        </p:txBody>
      </p:sp>
    </p:spTree>
    <p:extLst>
      <p:ext uri="{BB962C8B-B14F-4D97-AF65-F5344CB8AC3E}">
        <p14:creationId xmlns:p14="http://schemas.microsoft.com/office/powerpoint/2010/main" val="375923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0664-7FD2-D849-B7EF-B10915FED942}"/>
              </a:ext>
            </a:extLst>
          </p:cNvPr>
          <p:cNvSpPr>
            <a:spLocks noGrp="1"/>
          </p:cNvSpPr>
          <p:nvPr>
            <p:ph type="title"/>
          </p:nvPr>
        </p:nvSpPr>
        <p:spPr/>
        <p:txBody>
          <a:bodyPr/>
          <a:lstStyle/>
          <a:p>
            <a:r>
              <a:rPr lang="en-US" b="1" dirty="0"/>
              <a:t>Score Attribute				</a:t>
            </a:r>
            <a:r>
              <a:rPr lang="en-US" sz="2000" b="1" dirty="0"/>
              <a:t> 			Akshay Jadhav</a:t>
            </a:r>
          </a:p>
        </p:txBody>
      </p:sp>
      <p:sp>
        <p:nvSpPr>
          <p:cNvPr id="3" name="Content Placeholder 2">
            <a:extLst>
              <a:ext uri="{FF2B5EF4-FFF2-40B4-BE49-F238E27FC236}">
                <a16:creationId xmlns:a16="http://schemas.microsoft.com/office/drawing/2014/main" id="{A7808D42-F8EE-EB4E-AF33-B9B94132F541}"/>
              </a:ext>
            </a:extLst>
          </p:cNvPr>
          <p:cNvSpPr>
            <a:spLocks noGrp="1"/>
          </p:cNvSpPr>
          <p:nvPr>
            <p:ph idx="1"/>
          </p:nvPr>
        </p:nvSpPr>
        <p:spPr>
          <a:xfrm>
            <a:off x="2589212" y="2074127"/>
            <a:ext cx="8915400" cy="3837095"/>
          </a:xfrm>
        </p:spPr>
        <p:txBody>
          <a:bodyPr/>
          <a:lstStyle/>
          <a:p>
            <a:r>
              <a:rPr lang="en-US" dirty="0"/>
              <a:t>Score attribute has following characteristics in Model table:</a:t>
            </a:r>
          </a:p>
          <a:p>
            <a:pPr lvl="1"/>
            <a:r>
              <a:rPr lang="en-US" b="1" dirty="0"/>
              <a:t>Data Type</a:t>
            </a:r>
            <a:r>
              <a:rPr lang="en-US" dirty="0"/>
              <a:t>: VARCHAR</a:t>
            </a:r>
          </a:p>
          <a:p>
            <a:pPr lvl="1"/>
            <a:r>
              <a:rPr lang="en-US" b="1" dirty="0"/>
              <a:t>Size of Data Type</a:t>
            </a:r>
            <a:r>
              <a:rPr lang="en-US" dirty="0"/>
              <a:t>: 5</a:t>
            </a:r>
          </a:p>
          <a:p>
            <a:pPr lvl="1"/>
            <a:r>
              <a:rPr lang="en-US" b="1" dirty="0"/>
              <a:t>Bytes used (in memory)</a:t>
            </a:r>
            <a:r>
              <a:rPr lang="en-US" dirty="0"/>
              <a:t>: (Length of characters + 1)</a:t>
            </a:r>
          </a:p>
          <a:p>
            <a:pPr lvl="1"/>
            <a:r>
              <a:rPr lang="en-US" b="1" dirty="0"/>
              <a:t>Indexing</a:t>
            </a:r>
            <a:r>
              <a:rPr lang="en-US" dirty="0"/>
              <a:t>: Not required</a:t>
            </a:r>
          </a:p>
          <a:p>
            <a:pPr lvl="1"/>
            <a:r>
              <a:rPr lang="en-US" b="1" dirty="0"/>
              <a:t>Constraints: </a:t>
            </a:r>
            <a:r>
              <a:rPr lang="en-US" dirty="0"/>
              <a:t>Not required</a:t>
            </a:r>
          </a:p>
          <a:p>
            <a:pPr lvl="1"/>
            <a:endParaRPr lang="en-US" dirty="0"/>
          </a:p>
        </p:txBody>
      </p:sp>
    </p:spTree>
    <p:extLst>
      <p:ext uri="{BB962C8B-B14F-4D97-AF65-F5344CB8AC3E}">
        <p14:creationId xmlns:p14="http://schemas.microsoft.com/office/powerpoint/2010/main" val="181327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8203-F439-594B-B108-AFBEEFF88B3C}"/>
              </a:ext>
            </a:extLst>
          </p:cNvPr>
          <p:cNvSpPr>
            <a:spLocks noGrp="1"/>
          </p:cNvSpPr>
          <p:nvPr>
            <p:ph type="title"/>
          </p:nvPr>
        </p:nvSpPr>
        <p:spPr/>
        <p:txBody>
          <a:bodyPr/>
          <a:lstStyle/>
          <a:p>
            <a:r>
              <a:rPr lang="en-US" b="1" dirty="0"/>
              <a:t>Score Attribute		 					</a:t>
            </a:r>
            <a:r>
              <a:rPr lang="en-US" sz="2000" b="1" dirty="0"/>
              <a:t>Akshay Jadhav</a:t>
            </a:r>
          </a:p>
        </p:txBody>
      </p:sp>
      <p:sp>
        <p:nvSpPr>
          <p:cNvPr id="3" name="Content Placeholder 2">
            <a:extLst>
              <a:ext uri="{FF2B5EF4-FFF2-40B4-BE49-F238E27FC236}">
                <a16:creationId xmlns:a16="http://schemas.microsoft.com/office/drawing/2014/main" id="{9DBCB3DF-1614-DA43-A779-53D92D2738B6}"/>
              </a:ext>
            </a:extLst>
          </p:cNvPr>
          <p:cNvSpPr>
            <a:spLocks noGrp="1"/>
          </p:cNvSpPr>
          <p:nvPr>
            <p:ph idx="1"/>
          </p:nvPr>
        </p:nvSpPr>
        <p:spPr>
          <a:xfrm>
            <a:off x="2589212" y="1905000"/>
            <a:ext cx="8915400" cy="4006222"/>
          </a:xfrm>
        </p:spPr>
        <p:txBody>
          <a:bodyPr/>
          <a:lstStyle/>
          <a:p>
            <a:r>
              <a:rPr lang="en-US" b="1" dirty="0"/>
              <a:t>Discrepancy Table</a:t>
            </a:r>
          </a:p>
          <a:p>
            <a:pPr lvl="1"/>
            <a:r>
              <a:rPr lang="en-US" dirty="0"/>
              <a:t>Score attribute in discrepancy table used in conjunction with all evidences about discrepancies which were analyzed among only the authorized roles.</a:t>
            </a:r>
          </a:p>
          <a:p>
            <a:pPr lvl="1"/>
            <a:endParaRPr lang="en-US" dirty="0"/>
          </a:p>
          <a:p>
            <a:pPr marL="295275" lvl="1"/>
            <a:r>
              <a:rPr lang="en-US" dirty="0"/>
              <a:t>Score attribute is having following characteristics in Discrepancy table:</a:t>
            </a:r>
          </a:p>
          <a:p>
            <a:pPr marL="695325" lvl="2"/>
            <a:r>
              <a:rPr lang="en-US" b="1" dirty="0"/>
              <a:t>Data Type</a:t>
            </a:r>
            <a:r>
              <a:rPr lang="en-US" dirty="0"/>
              <a:t>: VARCHAR</a:t>
            </a:r>
          </a:p>
          <a:p>
            <a:pPr marL="695325" lvl="2"/>
            <a:r>
              <a:rPr lang="en-US" b="1" dirty="0"/>
              <a:t>Size of Data Type</a:t>
            </a:r>
            <a:r>
              <a:rPr lang="en-US" dirty="0"/>
              <a:t>: 5</a:t>
            </a:r>
          </a:p>
          <a:p>
            <a:pPr marL="695325" lvl="2"/>
            <a:r>
              <a:rPr lang="en-US" b="1" dirty="0"/>
              <a:t>Bytes used (in memory): </a:t>
            </a:r>
            <a:r>
              <a:rPr lang="en-US" dirty="0"/>
              <a:t>(Length of characters + 1)</a:t>
            </a:r>
          </a:p>
          <a:p>
            <a:pPr marL="695325" lvl="2"/>
            <a:r>
              <a:rPr lang="en-US" b="1" dirty="0"/>
              <a:t>Indexing</a:t>
            </a:r>
            <a:r>
              <a:rPr lang="en-US" dirty="0"/>
              <a:t>: Not required</a:t>
            </a:r>
          </a:p>
          <a:p>
            <a:pPr marL="695325" lvl="2"/>
            <a:r>
              <a:rPr lang="en-US" b="1" dirty="0"/>
              <a:t>Constraints: </a:t>
            </a:r>
            <a:r>
              <a:rPr lang="en-US" dirty="0"/>
              <a:t>Not required</a:t>
            </a:r>
          </a:p>
          <a:p>
            <a:pPr marL="457200" lvl="1" indent="0">
              <a:buNone/>
            </a:pPr>
            <a:endParaRPr lang="en-US" b="1" dirty="0"/>
          </a:p>
        </p:txBody>
      </p:sp>
    </p:spTree>
    <p:extLst>
      <p:ext uri="{BB962C8B-B14F-4D97-AF65-F5344CB8AC3E}">
        <p14:creationId xmlns:p14="http://schemas.microsoft.com/office/powerpoint/2010/main" val="266901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30B1-AE42-224F-8F56-7F675F1312E1}"/>
              </a:ext>
            </a:extLst>
          </p:cNvPr>
          <p:cNvSpPr>
            <a:spLocks noGrp="1"/>
          </p:cNvSpPr>
          <p:nvPr>
            <p:ph type="title"/>
          </p:nvPr>
        </p:nvSpPr>
        <p:spPr/>
        <p:txBody>
          <a:bodyPr/>
          <a:lstStyle/>
          <a:p>
            <a:r>
              <a:rPr lang="en-US" b="1" dirty="0"/>
              <a:t>Time Attribute 								</a:t>
            </a:r>
            <a:r>
              <a:rPr lang="en-US" sz="2000" b="1" dirty="0"/>
              <a:t>Jaymeen Gandhi</a:t>
            </a:r>
            <a:endParaRPr lang="en-US" b="1" dirty="0"/>
          </a:p>
        </p:txBody>
      </p:sp>
      <p:sp>
        <p:nvSpPr>
          <p:cNvPr id="4" name="Content Placeholder 2">
            <a:extLst>
              <a:ext uri="{FF2B5EF4-FFF2-40B4-BE49-F238E27FC236}">
                <a16:creationId xmlns:a16="http://schemas.microsoft.com/office/drawing/2014/main" id="{C3DAFA95-EF57-6B45-8773-C58F35CDB908}"/>
              </a:ext>
            </a:extLst>
          </p:cNvPr>
          <p:cNvSpPr>
            <a:spLocks noGrp="1"/>
          </p:cNvSpPr>
          <p:nvPr>
            <p:ph idx="1"/>
          </p:nvPr>
        </p:nvSpPr>
        <p:spPr>
          <a:xfrm>
            <a:off x="2589212" y="1905000"/>
            <a:ext cx="8915400" cy="4006222"/>
          </a:xfrm>
        </p:spPr>
        <p:txBody>
          <a:bodyPr/>
          <a:lstStyle/>
          <a:p>
            <a:r>
              <a:rPr lang="en-US" b="1" dirty="0"/>
              <a:t>Access rule table</a:t>
            </a:r>
          </a:p>
          <a:p>
            <a:pPr lvl="1"/>
            <a:r>
              <a:rPr lang="en-US" dirty="0"/>
              <a:t>The start time and end time attributes in the access rule table is a defined time frame in which role would be able to access the component with specific request type.</a:t>
            </a:r>
          </a:p>
          <a:p>
            <a:pPr marL="295275" lvl="1"/>
            <a:r>
              <a:rPr lang="en-US" dirty="0"/>
              <a:t> Time attribute is having following characteristics in Access Rule table:</a:t>
            </a:r>
          </a:p>
          <a:p>
            <a:pPr marL="695325" lvl="2"/>
            <a:r>
              <a:rPr lang="en-US" b="1" dirty="0"/>
              <a:t>Data Type</a:t>
            </a:r>
            <a:r>
              <a:rPr lang="en-US" dirty="0"/>
              <a:t>: DATETIME</a:t>
            </a:r>
          </a:p>
          <a:p>
            <a:pPr marL="695325" lvl="2"/>
            <a:r>
              <a:rPr lang="en-US" b="1" dirty="0" err="1"/>
              <a:t>Fomat</a:t>
            </a:r>
            <a:r>
              <a:rPr lang="en-US" dirty="0"/>
              <a:t>: Date: mm/dd/</a:t>
            </a:r>
            <a:r>
              <a:rPr lang="en-US" dirty="0" err="1"/>
              <a:t>yy</a:t>
            </a:r>
            <a:r>
              <a:rPr lang="en-US" dirty="0"/>
              <a:t>    Time : </a:t>
            </a:r>
            <a:r>
              <a:rPr lang="en-US" dirty="0" err="1"/>
              <a:t>hh:mm:ss</a:t>
            </a:r>
            <a:endParaRPr lang="en-US" dirty="0"/>
          </a:p>
          <a:p>
            <a:pPr marL="695325" lvl="2"/>
            <a:r>
              <a:rPr lang="en-US" b="1" dirty="0"/>
              <a:t>Bytes used (in memory): 8</a:t>
            </a:r>
            <a:endParaRPr lang="en-US" dirty="0"/>
          </a:p>
          <a:p>
            <a:pPr marL="695325" lvl="2"/>
            <a:r>
              <a:rPr lang="en-US" b="1" dirty="0"/>
              <a:t>Indexing</a:t>
            </a:r>
            <a:r>
              <a:rPr lang="en-US" dirty="0"/>
              <a:t>: Not required</a:t>
            </a:r>
          </a:p>
          <a:p>
            <a:pPr marL="695325" lvl="2"/>
            <a:r>
              <a:rPr lang="en-US" b="1" dirty="0"/>
              <a:t>Constraints: </a:t>
            </a:r>
            <a:r>
              <a:rPr lang="en-US" dirty="0"/>
              <a:t>Not required</a:t>
            </a:r>
          </a:p>
          <a:p>
            <a:endParaRPr lang="en-US" dirty="0"/>
          </a:p>
        </p:txBody>
      </p:sp>
    </p:spTree>
    <p:extLst>
      <p:ext uri="{BB962C8B-B14F-4D97-AF65-F5344CB8AC3E}">
        <p14:creationId xmlns:p14="http://schemas.microsoft.com/office/powerpoint/2010/main" val="41336126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{F44D3176-D245-FE42-B612-27094E6FD027}tf10001069</Template>
  <TotalTime>4484</TotalTime>
  <Words>2376</Words>
  <Application>Microsoft Macintosh PowerPoint</Application>
  <PresentationFormat>Widescreen</PresentationFormat>
  <Paragraphs>228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Wisp</vt:lpstr>
      <vt:lpstr>DB Programming  RED Team  Phase 1 – Analyze, design, Build an operational database</vt:lpstr>
      <vt:lpstr>Agenda            Mayuri Khade</vt:lpstr>
      <vt:lpstr>Project Description        Mayuri Khade       </vt:lpstr>
      <vt:lpstr>Project Requirements       Mayuri Khade    </vt:lpstr>
      <vt:lpstr>Individual Attribute Analysis.    Akshay Jadhav</vt:lpstr>
      <vt:lpstr>Score Attribute        Akshay Jadhav</vt:lpstr>
      <vt:lpstr>Score Attribute        Akshay Jadhav</vt:lpstr>
      <vt:lpstr>Score Attribute        Akshay Jadhav</vt:lpstr>
      <vt:lpstr>Time Attribute         Jaymeen Gandhi</vt:lpstr>
      <vt:lpstr>Time Attribute         Jaymeen Gandhi</vt:lpstr>
      <vt:lpstr>Violation Type Attribute     Tejas Joshi</vt:lpstr>
      <vt:lpstr>Role Attribute         Anmol Kansara</vt:lpstr>
      <vt:lpstr>Role Attribute         Anmol Kansara</vt:lpstr>
      <vt:lpstr>Request Type Attribute     Rashmi Jain</vt:lpstr>
      <vt:lpstr>Component Attribute      Mayuri Khade</vt:lpstr>
      <vt:lpstr>Entity Relationship Diagram     Tejas Joshi</vt:lpstr>
      <vt:lpstr>SQL Queries to create tables    Rashmi Jain </vt:lpstr>
      <vt:lpstr>SQL Queries to create tables    Rashmi Jain</vt:lpstr>
      <vt:lpstr>SQL Queries to create tables   Anmol Kansara</vt:lpstr>
      <vt:lpstr>SQL Queries to create tables   Anmol Kansara</vt:lpstr>
      <vt:lpstr>Group Summary       Jaymeen Gandhi</vt:lpstr>
      <vt:lpstr>Conclusion          Akshay Jadhav</vt:lpstr>
      <vt:lpstr>Recommendation       Akshay Jadhav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Programming - Phase 1 RED Team </dc:title>
  <dc:creator>Jadhav, Akshay Dattatray</dc:creator>
  <cp:lastModifiedBy>Jadhav, Akshay Dattatray</cp:lastModifiedBy>
  <cp:revision>34</cp:revision>
  <dcterms:created xsi:type="dcterms:W3CDTF">2020-04-17T23:38:31Z</dcterms:created>
  <dcterms:modified xsi:type="dcterms:W3CDTF">2020-04-21T04:12:31Z</dcterms:modified>
</cp:coreProperties>
</file>