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21"/>
  </p:notesMasterIdLst>
  <p:sldIdLst>
    <p:sldId id="339" r:id="rId3"/>
    <p:sldId id="340" r:id="rId4"/>
    <p:sldId id="394" r:id="rId5"/>
    <p:sldId id="380" r:id="rId6"/>
    <p:sldId id="381" r:id="rId7"/>
    <p:sldId id="386" r:id="rId8"/>
    <p:sldId id="383" r:id="rId9"/>
    <p:sldId id="384" r:id="rId10"/>
    <p:sldId id="395" r:id="rId11"/>
    <p:sldId id="385" r:id="rId12"/>
    <p:sldId id="389" r:id="rId13"/>
    <p:sldId id="388" r:id="rId14"/>
    <p:sldId id="390" r:id="rId15"/>
    <p:sldId id="393" r:id="rId16"/>
    <p:sldId id="392" r:id="rId17"/>
    <p:sldId id="356" r:id="rId18"/>
    <p:sldId id="378" r:id="rId19"/>
    <p:sldId id="3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60"/>
    <a:srgbClr val="550B4C"/>
    <a:srgbClr val="095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5295" autoAdjust="0"/>
  </p:normalViewPr>
  <p:slideViewPr>
    <p:cSldViewPr snapToGrid="0">
      <p:cViewPr varScale="1">
        <p:scale>
          <a:sx n="113" d="100"/>
          <a:sy n="113"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533EE-9F84-4938-BB2A-2A3FDC56B6EB}" type="datetimeFigureOut">
              <a:rPr lang="en-IN" smtClean="0"/>
              <a:t>29/11/20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F4F75-9609-448B-B856-4957DB3EFA7C}" type="slidenum">
              <a:rPr lang="en-IN" smtClean="0"/>
              <a:t>‹#›</a:t>
            </a:fld>
            <a:endParaRPr lang="en-IN"/>
          </a:p>
        </p:txBody>
      </p:sp>
    </p:spTree>
    <p:extLst>
      <p:ext uri="{BB962C8B-B14F-4D97-AF65-F5344CB8AC3E}">
        <p14:creationId xmlns:p14="http://schemas.microsoft.com/office/powerpoint/2010/main" val="4163026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025422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3160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4787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810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52164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93830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17211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24864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93981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01451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75249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97939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4230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1690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03370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1796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88310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7535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39571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724909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6210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855702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403768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1453716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290668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1653999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849874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2764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07192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047109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28237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76849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3846534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793931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952156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283224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dirty="0">
                <a:solidFill>
                  <a:prstClr val="black">
                    <a:lumMod val="75000"/>
                    <a:lumOff val="25000"/>
                  </a:prstClr>
                </a:solidFill>
              </a:rPr>
              <a:t>Add a footer</a:t>
            </a:r>
          </a:p>
        </p:txBody>
      </p:sp>
    </p:spTree>
    <p:extLst>
      <p:ext uri="{BB962C8B-B14F-4D97-AF65-F5344CB8AC3E}">
        <p14:creationId xmlns:p14="http://schemas.microsoft.com/office/powerpoint/2010/main" val="156994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dirty="0">
                <a:solidFill>
                  <a:prstClr val="black">
                    <a:lumMod val="75000"/>
                    <a:lumOff val="25000"/>
                  </a:prstClr>
                </a:solidFill>
              </a:rPr>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29323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dirty="0">
                <a:solidFill>
                  <a:prstClr val="black">
                    <a:lumMod val="75000"/>
                    <a:lumOff val="25000"/>
                  </a:prstClr>
                </a:solidFill>
              </a:rPr>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4891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dirty="0">
                <a:solidFill>
                  <a:prstClr val="black">
                    <a:lumMod val="75000"/>
                    <a:lumOff val="25000"/>
                  </a:prstClr>
                </a:solidFill>
              </a:rPr>
              <a:t>Add a footer</a:t>
            </a:r>
          </a:p>
        </p:txBody>
      </p:sp>
    </p:spTree>
    <p:extLst>
      <p:ext uri="{BB962C8B-B14F-4D97-AF65-F5344CB8AC3E}">
        <p14:creationId xmlns:p14="http://schemas.microsoft.com/office/powerpoint/2010/main" val="1952437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86566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36108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1433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53890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39250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684712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51122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00950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52437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132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dirty="0">
                <a:solidFill>
                  <a:prstClr val="black">
                    <a:lumMod val="75000"/>
                    <a:lumOff val="25000"/>
                  </a:prstClr>
                </a:solidFill>
              </a:rPr>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10641290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9106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244778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180728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88700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5444567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15221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solidFill>
                  <a:prstClr val="black">
                    <a:lumMod val="75000"/>
                    <a:lumOff val="25000"/>
                  </a:prstClr>
                </a:solidFill>
              </a:rPr>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dirty="0">
                <a:solidFill>
                  <a:prstClr val="white">
                    <a:lumMod val="65000"/>
                  </a:prstClr>
                </a:solidFill>
              </a:rPr>
              <a:t>NAME OR LOGO</a:t>
            </a:r>
          </a:p>
        </p:txBody>
      </p:sp>
    </p:spTree>
    <p:extLst>
      <p:ext uri="{BB962C8B-B14F-4D97-AF65-F5344CB8AC3E}">
        <p14:creationId xmlns:p14="http://schemas.microsoft.com/office/powerpoint/2010/main" val="2475775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232296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sv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gif"/></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kshayjadhav21/CS666_Project_Datasets.gi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I Tech Agency Google Slides Theme and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11" y="0"/>
            <a:ext cx="10914743" cy="6858000"/>
          </a:xfrm>
          <a:prstGeom prst="rect">
            <a:avLst/>
          </a:prstGeom>
          <a:solidFill>
            <a:schemeClr val="accent3">
              <a:lumMod val="40000"/>
              <a:lumOff val="60000"/>
            </a:schemeClr>
          </a:solidFill>
          <a:ln/>
          <a:effectLst>
            <a:glow>
              <a:schemeClr val="accent1"/>
            </a:glow>
          </a:effectLst>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3429" cy="6858000"/>
          </a:xfrm>
          <a:prstGeom prst="rect">
            <a:avLst/>
          </a:prstGeom>
        </p:spPr>
      </p:pic>
      <p:sp>
        <p:nvSpPr>
          <p:cNvPr id="42" name="Rectangle 41">
            <a:extLst>
              <a:ext uri="{FF2B5EF4-FFF2-40B4-BE49-F238E27FC236}">
                <a16:creationId xmlns:a16="http://schemas.microsoft.com/office/drawing/2014/main" id="{2CBF662F-A198-4AD3-8EBC-0EC9A52B2994}"/>
              </a:ext>
            </a:extLst>
          </p:cNvPr>
          <p:cNvSpPr/>
          <p:nvPr/>
        </p:nvSpPr>
        <p:spPr>
          <a:xfrm flipH="1">
            <a:off x="471713" y="1509486"/>
            <a:ext cx="4347029" cy="2142418"/>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a:extLst>
              <a:ext uri="{FF2B5EF4-FFF2-40B4-BE49-F238E27FC236}">
                <a16:creationId xmlns:a16="http://schemas.microsoft.com/office/drawing/2014/main" id="{142E86C5-8E5F-4620-A4FB-D1F926179D18}"/>
              </a:ext>
            </a:extLst>
          </p:cNvPr>
          <p:cNvSpPr/>
          <p:nvPr/>
        </p:nvSpPr>
        <p:spPr>
          <a:xfrm flipH="1">
            <a:off x="652899" y="1711497"/>
            <a:ext cx="5036700" cy="174741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44" name="Text Placeholder 4">
            <a:extLst>
              <a:ext uri="{FF2B5EF4-FFF2-40B4-BE49-F238E27FC236}">
                <a16:creationId xmlns:a16="http://schemas.microsoft.com/office/drawing/2014/main" id="{A96AA788-5F14-43DB-B035-1BC6DA150990}"/>
              </a:ext>
            </a:extLst>
          </p:cNvPr>
          <p:cNvSpPr txBox="1">
            <a:spLocks/>
          </p:cNvSpPr>
          <p:nvPr/>
        </p:nvSpPr>
        <p:spPr>
          <a:xfrm>
            <a:off x="812801" y="1988457"/>
            <a:ext cx="4746170" cy="1350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prstClr val="black"/>
                </a:solidFill>
                <a:latin typeface="Century Gothic" panose="020B0502020202020204" pitchFamily="34" charset="0"/>
              </a:rPr>
              <a:t>Enterprise Intelligence Development                    Project</a:t>
            </a:r>
          </a:p>
        </p:txBody>
      </p:sp>
      <p:sp>
        <p:nvSpPr>
          <p:cNvPr id="55" name="Rectangle 54">
            <a:extLst>
              <a:ext uri="{FF2B5EF4-FFF2-40B4-BE49-F238E27FC236}">
                <a16:creationId xmlns:a16="http://schemas.microsoft.com/office/drawing/2014/main" id="{142E86C5-8E5F-4620-A4FB-D1F926179D18}"/>
              </a:ext>
            </a:extLst>
          </p:cNvPr>
          <p:cNvSpPr/>
          <p:nvPr/>
        </p:nvSpPr>
        <p:spPr>
          <a:xfrm flipH="1">
            <a:off x="1760193" y="3770593"/>
            <a:ext cx="3798775" cy="796042"/>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61" name="Rectangle 60">
            <a:extLst>
              <a:ext uri="{FF2B5EF4-FFF2-40B4-BE49-F238E27FC236}">
                <a16:creationId xmlns:a16="http://schemas.microsoft.com/office/drawing/2014/main" id="{A69BDC62-882D-49FD-B60A-05F493B04723}"/>
              </a:ext>
            </a:extLst>
          </p:cNvPr>
          <p:cNvSpPr/>
          <p:nvPr/>
        </p:nvSpPr>
        <p:spPr>
          <a:xfrm>
            <a:off x="2140857" y="3900751"/>
            <a:ext cx="3005138" cy="615553"/>
          </a:xfrm>
          <a:prstGeom prst="rect">
            <a:avLst/>
          </a:prstGeom>
        </p:spPr>
        <p:txBody>
          <a:bodyPr wrap="square" lIns="0" tIns="0" rIns="0" bIns="0" anchor="ctr">
            <a:spAutoFit/>
          </a:bodyPr>
          <a:lstStyle/>
          <a:p>
            <a:pPr algn="ctr"/>
            <a:r>
              <a:rPr lang="en-US" sz="2000" dirty="0">
                <a:solidFill>
                  <a:prstClr val="black"/>
                </a:solidFill>
                <a:latin typeface="Century Gothic" panose="020B0502020202020204" pitchFamily="34" charset="0"/>
              </a:rPr>
              <a:t>PIMA Indians Dataset</a:t>
            </a:r>
          </a:p>
          <a:p>
            <a:pPr algn="ctr"/>
            <a:r>
              <a:rPr lang="en-US" sz="2000" dirty="0">
                <a:solidFill>
                  <a:prstClr val="black"/>
                </a:solidFill>
                <a:latin typeface="Century Gothic" panose="020B0502020202020204" pitchFamily="34" charset="0"/>
              </a:rPr>
              <a:t>Classification Problem</a:t>
            </a:r>
          </a:p>
        </p:txBody>
      </p:sp>
      <p:sp>
        <p:nvSpPr>
          <p:cNvPr id="16" name="Rectangle 15">
            <a:extLst>
              <a:ext uri="{FF2B5EF4-FFF2-40B4-BE49-F238E27FC236}">
                <a16:creationId xmlns:a16="http://schemas.microsoft.com/office/drawing/2014/main" id="{CAC071AB-F613-264E-A46F-8849348E7181}"/>
              </a:ext>
            </a:extLst>
          </p:cNvPr>
          <p:cNvSpPr/>
          <p:nvPr/>
        </p:nvSpPr>
        <p:spPr>
          <a:xfrm flipH="1">
            <a:off x="2199080" y="5533519"/>
            <a:ext cx="3359888" cy="291061"/>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17" name="Rectangle 16">
            <a:extLst>
              <a:ext uri="{FF2B5EF4-FFF2-40B4-BE49-F238E27FC236}">
                <a16:creationId xmlns:a16="http://schemas.microsoft.com/office/drawing/2014/main" id="{07832DD1-AF1F-3846-8D5C-BA508946043E}"/>
              </a:ext>
            </a:extLst>
          </p:cNvPr>
          <p:cNvSpPr/>
          <p:nvPr/>
        </p:nvSpPr>
        <p:spPr>
          <a:xfrm>
            <a:off x="2287853" y="5574127"/>
            <a:ext cx="3005138" cy="250453"/>
          </a:xfrm>
          <a:prstGeom prst="rect">
            <a:avLst/>
          </a:prstGeom>
        </p:spPr>
        <p:txBody>
          <a:bodyPr wrap="square" lIns="0" tIns="0" rIns="0" bIns="0" anchor="ctr">
            <a:spAutoFit/>
          </a:bodyPr>
          <a:lstStyle/>
          <a:p>
            <a:pPr algn="ctr">
              <a:lnSpc>
                <a:spcPts val="1900"/>
              </a:lnSpc>
            </a:pPr>
            <a:r>
              <a:rPr lang="en-US" dirty="0">
                <a:solidFill>
                  <a:prstClr val="black"/>
                </a:solidFill>
                <a:latin typeface="Century Gothic" panose="020B0502020202020204" pitchFamily="34" charset="0"/>
                <a:cs typeface="Segoe UI" panose="020B0502040204020203" pitchFamily="34" charset="0"/>
              </a:rPr>
              <a:t>November 30, 2020</a:t>
            </a:r>
          </a:p>
        </p:txBody>
      </p:sp>
      <p:sp>
        <p:nvSpPr>
          <p:cNvPr id="13" name="Rectangle 12">
            <a:extLst>
              <a:ext uri="{FF2B5EF4-FFF2-40B4-BE49-F238E27FC236}">
                <a16:creationId xmlns:a16="http://schemas.microsoft.com/office/drawing/2014/main" id="{84DF55B9-F734-EF40-9A93-6199083930E4}"/>
              </a:ext>
            </a:extLst>
          </p:cNvPr>
          <p:cNvSpPr/>
          <p:nvPr/>
        </p:nvSpPr>
        <p:spPr>
          <a:xfrm flipH="1">
            <a:off x="1760193" y="4712323"/>
            <a:ext cx="3798775" cy="651078"/>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prstClr val="black"/>
                </a:solidFill>
                <a:latin typeface="Century Gothic" panose="020B0502020202020204" pitchFamily="34" charset="0"/>
              </a:rPr>
              <a:t>Akshay Jadhav</a:t>
            </a:r>
          </a:p>
        </p:txBody>
      </p:sp>
    </p:spTree>
    <p:extLst>
      <p:ext uri="{BB962C8B-B14F-4D97-AF65-F5344CB8AC3E}">
        <p14:creationId xmlns:p14="http://schemas.microsoft.com/office/powerpoint/2010/main" val="4093031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7</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956930" y="1136096"/>
            <a:ext cx="10696354" cy="50095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Based on above correlations, the following attributes/factors are having some meaningful and valuable correlations,</a:t>
            </a:r>
          </a:p>
          <a:p>
            <a:endParaRPr lang="en-US" sz="1600" dirty="0">
              <a:latin typeface="Century Gothic" panose="020B0502020202020204" pitchFamily="34" charset="0"/>
            </a:endParaRPr>
          </a:p>
          <a:p>
            <a:endParaRPr lang="en-US" sz="1600" b="1" dirty="0">
              <a:latin typeface="Century Gothic" panose="020B0502020202020204" pitchFamily="34" charset="0"/>
            </a:endParaRPr>
          </a:p>
          <a:p>
            <a:pPr marL="687388" indent="-285750">
              <a:buFont typeface="Arial" panose="020B0604020202020204" pitchFamily="34" charset="0"/>
              <a:buChar char="•"/>
            </a:pPr>
            <a:r>
              <a:rPr lang="en-US" sz="1600" dirty="0">
                <a:latin typeface="Century Gothic" panose="020B0502020202020204" pitchFamily="34" charset="0"/>
              </a:rPr>
              <a:t>Glucose is correlated with outcome than any other attributes in the data. (47%)</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dirty="0">
                <a:latin typeface="Century Gothic" panose="020B0502020202020204" pitchFamily="34" charset="0"/>
              </a:rPr>
              <a:t>Age is correlated with Pregnancies than any other attributes in the data. (54%)</a:t>
            </a:r>
          </a:p>
          <a:p>
            <a:pPr marL="401638"/>
            <a:endParaRPr lang="en-US" sz="1600" dirty="0">
              <a:latin typeface="Century Gothic" panose="020B0502020202020204" pitchFamily="34" charset="0"/>
            </a:endParaRPr>
          </a:p>
          <a:p>
            <a:pPr marL="401638"/>
            <a:endParaRPr lang="en-US" sz="1600" dirty="0">
              <a:latin typeface="Century Gothic" panose="020B0502020202020204" pitchFamily="34" charset="0"/>
            </a:endParaRPr>
          </a:p>
          <a:p>
            <a:pPr marL="9525"/>
            <a:r>
              <a:rPr lang="en-US" sz="1600" b="1" dirty="0">
                <a:latin typeface="Century Gothic" panose="020B0502020202020204" pitchFamily="34" charset="0"/>
              </a:rPr>
              <a:t>Findings:</a:t>
            </a:r>
          </a:p>
          <a:p>
            <a:pPr marL="404813">
              <a:buFont typeface="Arial" panose="020B0604020202020204" pitchFamily="34" charset="0"/>
              <a:buChar char="•"/>
            </a:pPr>
            <a:endParaRPr lang="en-US" sz="1600" b="1" dirty="0">
              <a:latin typeface="Century Gothic" panose="020B0502020202020204" pitchFamily="34" charset="0"/>
            </a:endParaRPr>
          </a:p>
          <a:p>
            <a:pPr marL="404813">
              <a:buFont typeface="Arial" panose="020B0604020202020204" pitchFamily="34" charset="0"/>
              <a:buChar char="•"/>
            </a:pPr>
            <a:r>
              <a:rPr lang="en-US" sz="1600" b="1" dirty="0">
                <a:latin typeface="Century Gothic" panose="020B0502020202020204" pitchFamily="34" charset="0"/>
              </a:rPr>
              <a:t> </a:t>
            </a:r>
            <a:r>
              <a:rPr lang="en-US" sz="1600" dirty="0">
                <a:latin typeface="Century Gothic" panose="020B0502020202020204" pitchFamily="34" charset="0"/>
              </a:rPr>
              <a:t>We should be more focused towards the above highly correlated attributes (Glucose, Age, and      Pregnancies) while predicting a diabetic people.</a:t>
            </a:r>
          </a:p>
          <a:p>
            <a:pPr marL="404813"/>
            <a:endParaRPr lang="en-US" sz="1600" dirty="0">
              <a:latin typeface="Century Gothic" panose="020B0502020202020204" pitchFamily="34" charset="0"/>
            </a:endParaRPr>
          </a:p>
          <a:p>
            <a:pPr marL="404813">
              <a:buFont typeface="Arial" panose="020B0604020202020204" pitchFamily="34" charset="0"/>
              <a:buChar char="•"/>
            </a:pPr>
            <a:r>
              <a:rPr lang="en-US" sz="1600" dirty="0">
                <a:latin typeface="Century Gothic" panose="020B0502020202020204" pitchFamily="34" charset="0"/>
              </a:rPr>
              <a:t> Based on distribution of the attributes, we should be more focused on Age, SkinThickness, Pregnancies, BloodPressure, and BMI because they might have irrelevant values (out-of-boundary values).</a:t>
            </a:r>
          </a:p>
          <a:p>
            <a:pPr marL="404813">
              <a:buFont typeface="Arial" panose="020B0604020202020204" pitchFamily="34" charset="0"/>
              <a:buChar char="•"/>
            </a:pPr>
            <a:endParaRPr lang="en-US" sz="1600" b="1" dirty="0">
              <a:latin typeface="Century Gothic" panose="020B0502020202020204" pitchFamily="34" charset="0"/>
            </a:endParaRPr>
          </a:p>
        </p:txBody>
      </p:sp>
      <p:pic>
        <p:nvPicPr>
          <p:cNvPr id="7" name="Graphic 28" descr="Pencil" title="Placeholder Icon">
            <a:extLst>
              <a:ext uri="{FF2B5EF4-FFF2-40B4-BE49-F238E27FC236}">
                <a16:creationId xmlns:a16="http://schemas.microsoft.com/office/drawing/2014/main" id="{85FC06FD-053D-F247-A651-F31477E72D5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98307" y="1210524"/>
            <a:ext cx="358623" cy="358623"/>
          </a:xfrm>
          <a:prstGeom prst="rect">
            <a:avLst/>
          </a:prstGeom>
        </p:spPr>
      </p:pic>
      <p:pic>
        <p:nvPicPr>
          <p:cNvPr id="8" name="Graphic 20" descr="Network" title="Placeholder Icon">
            <a:extLst>
              <a:ext uri="{FF2B5EF4-FFF2-40B4-BE49-F238E27FC236}">
                <a16:creationId xmlns:a16="http://schemas.microsoft.com/office/drawing/2014/main" id="{DF6F57C7-B5B6-B040-827A-5B69C9D3794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98306" y="3070377"/>
            <a:ext cx="358623" cy="358623"/>
          </a:xfrm>
          <a:prstGeom prst="rect">
            <a:avLst/>
          </a:prstGeom>
        </p:spPr>
      </p:pic>
    </p:spTree>
    <p:extLst>
      <p:ext uri="{BB962C8B-B14F-4D97-AF65-F5344CB8AC3E}">
        <p14:creationId xmlns:p14="http://schemas.microsoft.com/office/powerpoint/2010/main" val="325448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9</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1101284" y="1113243"/>
            <a:ext cx="10473070" cy="50095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r>
              <a:rPr lang="en-US" sz="1600" dirty="0">
                <a:latin typeface="Century Gothic" panose="020B0502020202020204" pitchFamily="34" charset="0"/>
              </a:rPr>
              <a:t>Based on above statistical observations, correlations, and found insights, all the present attributes are important in further predictive analytics or modeling to classify the diabetic people from non-diabetic people in real practice.</a:t>
            </a:r>
          </a:p>
          <a:p>
            <a:pPr marL="401638"/>
            <a:endParaRPr lang="en-US" sz="1600" dirty="0">
              <a:latin typeface="Century Gothic" panose="020B0502020202020204" pitchFamily="34" charset="0"/>
            </a:endParaRPr>
          </a:p>
          <a:p>
            <a:pPr marL="9525"/>
            <a:r>
              <a:rPr lang="en-US" sz="1600" dirty="0">
                <a:latin typeface="Century Gothic" panose="020B0502020202020204" pitchFamily="34" charset="0"/>
              </a:rPr>
              <a:t>Let’s do some predictive modeling to build a system </a:t>
            </a:r>
          </a:p>
          <a:p>
            <a:pPr marL="9525"/>
            <a:r>
              <a:rPr lang="en-US" sz="1600" dirty="0">
                <a:latin typeface="Century Gothic" panose="020B0502020202020204" pitchFamily="34" charset="0"/>
              </a:rPr>
              <a:t>or algorithm which will help our client in classifying diabetic </a:t>
            </a:r>
          </a:p>
          <a:p>
            <a:pPr marL="9525"/>
            <a:r>
              <a:rPr lang="en-US" sz="1600" dirty="0">
                <a:latin typeface="Century Gothic" panose="020B0502020202020204" pitchFamily="34" charset="0"/>
              </a:rPr>
              <a:t>people from non-diabetic people and recommending </a:t>
            </a:r>
          </a:p>
          <a:p>
            <a:pPr marL="9525"/>
            <a:r>
              <a:rPr lang="en-US" sz="1600" dirty="0">
                <a:latin typeface="Century Gothic" panose="020B0502020202020204" pitchFamily="34" charset="0"/>
              </a:rPr>
              <a:t>the best way to classify the people as fast as possible </a:t>
            </a:r>
          </a:p>
          <a:p>
            <a:pPr marL="9525"/>
            <a:r>
              <a:rPr lang="en-US" sz="1600" dirty="0">
                <a:latin typeface="Century Gothic" panose="020B0502020202020204" pitchFamily="34" charset="0"/>
              </a:rPr>
              <a:t>to streamline the diagnostic process. </a:t>
            </a:r>
          </a:p>
          <a:p>
            <a:pPr marL="9525"/>
            <a:endParaRPr lang="en-US" sz="1600" dirty="0">
              <a:latin typeface="Century Gothic" panose="020B0502020202020204" pitchFamily="34" charset="0"/>
            </a:endParaRPr>
          </a:p>
          <a:p>
            <a:pPr marL="9525"/>
            <a:r>
              <a:rPr lang="en-US" sz="1600" b="1" dirty="0">
                <a:latin typeface="Century Gothic" panose="020B0502020202020204" pitchFamily="34" charset="0"/>
              </a:rPr>
              <a:t>NOTE</a:t>
            </a:r>
            <a:r>
              <a:rPr lang="en-US" sz="1600" dirty="0">
                <a:latin typeface="Century Gothic" panose="020B0502020202020204" pitchFamily="34" charset="0"/>
              </a:rPr>
              <a:t>: We have performed necessary data preparation </a:t>
            </a:r>
          </a:p>
          <a:p>
            <a:pPr marL="9525"/>
            <a:r>
              <a:rPr lang="en-US" sz="1600" dirty="0">
                <a:latin typeface="Century Gothic" panose="020B0502020202020204" pitchFamily="34" charset="0"/>
              </a:rPr>
              <a:t>which would be useful in increasing prediction accuracy</a:t>
            </a:r>
          </a:p>
          <a:p>
            <a:pPr marL="9525"/>
            <a:r>
              <a:rPr lang="en-US" sz="1600" dirty="0">
                <a:latin typeface="Century Gothic" panose="020B0502020202020204" pitchFamily="34" charset="0"/>
              </a:rPr>
              <a:t>of the algorithm.</a:t>
            </a:r>
          </a:p>
        </p:txBody>
      </p:sp>
      <p:pic>
        <p:nvPicPr>
          <p:cNvPr id="4" name="Picture 3" descr="A picture containing clock, light&#10;&#10;Description automatically generated">
            <a:extLst>
              <a:ext uri="{FF2B5EF4-FFF2-40B4-BE49-F238E27FC236}">
                <a16:creationId xmlns:a16="http://schemas.microsoft.com/office/drawing/2014/main" id="{5DC7CC50-CB7E-B049-AE48-E216FCAEF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284" y="2858566"/>
            <a:ext cx="5110716" cy="3264196"/>
          </a:xfrm>
          <a:prstGeom prst="rect">
            <a:avLst/>
          </a:prstGeom>
        </p:spPr>
      </p:pic>
      <p:pic>
        <p:nvPicPr>
          <p:cNvPr id="9" name="Graphic 28" descr="Pencil" title="Placeholder Icon">
            <a:extLst>
              <a:ext uri="{FF2B5EF4-FFF2-40B4-BE49-F238E27FC236}">
                <a16:creationId xmlns:a16="http://schemas.microsoft.com/office/drawing/2014/main" id="{9246222A-0913-A14D-B19C-21FF5B0BB6D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73600" y="1198303"/>
            <a:ext cx="327683" cy="327683"/>
          </a:xfrm>
          <a:prstGeom prst="rect">
            <a:avLst/>
          </a:prstGeom>
        </p:spPr>
      </p:pic>
      <p:pic>
        <p:nvPicPr>
          <p:cNvPr id="10" name="Graphic 28" descr="Pencil" title="Placeholder Icon">
            <a:extLst>
              <a:ext uri="{FF2B5EF4-FFF2-40B4-BE49-F238E27FC236}">
                <a16:creationId xmlns:a16="http://schemas.microsoft.com/office/drawing/2014/main" id="{F569EEFD-6AE5-0045-8EED-9CD7AFAED85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73600" y="2085718"/>
            <a:ext cx="327683" cy="327683"/>
          </a:xfrm>
          <a:prstGeom prst="rect">
            <a:avLst/>
          </a:prstGeom>
        </p:spPr>
      </p:pic>
    </p:spTree>
    <p:extLst>
      <p:ext uri="{BB962C8B-B14F-4D97-AF65-F5344CB8AC3E}">
        <p14:creationId xmlns:p14="http://schemas.microsoft.com/office/powerpoint/2010/main" val="21344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029200" y="808854"/>
            <a:ext cx="24454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10</a:t>
            </a:r>
          </a:p>
        </p:txBody>
      </p:sp>
      <p:sp>
        <p:nvSpPr>
          <p:cNvPr id="19" name="Title 18"/>
          <p:cNvSpPr>
            <a:spLocks noGrp="1"/>
          </p:cNvSpPr>
          <p:nvPr>
            <p:ph type="title"/>
          </p:nvPr>
        </p:nvSpPr>
        <p:spPr>
          <a:xfrm>
            <a:off x="4526367" y="291794"/>
            <a:ext cx="3391239" cy="432000"/>
          </a:xfrm>
        </p:spPr>
        <p:txBody>
          <a:bodyPr/>
          <a:lstStyle/>
          <a:p>
            <a:pPr algn="ctr"/>
            <a:r>
              <a:rPr lang="en-IN" sz="3000" b="1" dirty="0">
                <a:latin typeface="Century Gothic" panose="020B0502020202020204" pitchFamily="34" charset="0"/>
              </a:rPr>
              <a:t>Predictive Modeling</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047961"/>
            <a:ext cx="10862592" cy="8140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We have built Logistic Regression, K-Nearest Neighbor, and Random Forest classification predictive algorithm to classify the diabetic people from non-diabetic people based on various factors/attributes such as, Glucose, Age, BMI, BloodPressure, SkinThickness, Insulin, Pregnancy, and DiabetesPedigreeFunction.</a:t>
            </a:r>
          </a:p>
        </p:txBody>
      </p:sp>
      <p:sp>
        <p:nvSpPr>
          <p:cNvPr id="8" name="TextBox 7">
            <a:extLst>
              <a:ext uri="{FF2B5EF4-FFF2-40B4-BE49-F238E27FC236}">
                <a16:creationId xmlns:a16="http://schemas.microsoft.com/office/drawing/2014/main" id="{4C301B77-10E3-A643-9D4E-06520EE04A5F}"/>
              </a:ext>
            </a:extLst>
          </p:cNvPr>
          <p:cNvSpPr txBox="1"/>
          <p:nvPr/>
        </p:nvSpPr>
        <p:spPr>
          <a:xfrm>
            <a:off x="8171121" y="5113365"/>
            <a:ext cx="3810000" cy="830997"/>
          </a:xfrm>
          <a:prstGeom prst="rect">
            <a:avLst/>
          </a:prstGeom>
          <a:noFill/>
        </p:spPr>
        <p:txBody>
          <a:bodyPr wrap="square" rtlCol="0">
            <a:spAutoFit/>
          </a:bodyPr>
          <a:lstStyle/>
          <a:p>
            <a:pPr algn="ctr"/>
            <a:r>
              <a:rPr lang="en-US" sz="1600" b="1" dirty="0">
                <a:latin typeface="Century Gothic" panose="020B0502020202020204" pitchFamily="34" charset="0"/>
              </a:rPr>
              <a:t>Accuracy rate:</a:t>
            </a:r>
          </a:p>
          <a:p>
            <a:pPr algn="ctr"/>
            <a:endParaRPr lang="en-US" sz="1600" b="1" dirty="0">
              <a:latin typeface="Century Gothic" panose="020B0502020202020204" pitchFamily="34" charset="0"/>
            </a:endParaRPr>
          </a:p>
          <a:p>
            <a:pPr algn="ctr"/>
            <a:r>
              <a:rPr lang="en-US" sz="1600" b="1" dirty="0">
                <a:latin typeface="Century Gothic" panose="020B0502020202020204" pitchFamily="34" charset="0"/>
              </a:rPr>
              <a:t>82% (Best)</a:t>
            </a:r>
          </a:p>
        </p:txBody>
      </p:sp>
      <p:pic>
        <p:nvPicPr>
          <p:cNvPr id="13" name="Graphic 28" descr="Pencil" title="Placeholder Icon">
            <a:extLst>
              <a:ext uri="{FF2B5EF4-FFF2-40B4-BE49-F238E27FC236}">
                <a16:creationId xmlns:a16="http://schemas.microsoft.com/office/drawing/2014/main" id="{E8FA7C16-58B9-FA4C-AB68-8B9E831DBFA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7849" y="1060834"/>
            <a:ext cx="322843" cy="322843"/>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2C0E526A-5E92-9347-89B2-0077BF0B1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70" y="2352368"/>
            <a:ext cx="2540000" cy="2400300"/>
          </a:xfrm>
          <a:prstGeom prst="rect">
            <a:avLst/>
          </a:prstGeom>
        </p:spPr>
      </p:pic>
      <p:sp>
        <p:nvSpPr>
          <p:cNvPr id="5" name="TextBox 4">
            <a:extLst>
              <a:ext uri="{FF2B5EF4-FFF2-40B4-BE49-F238E27FC236}">
                <a16:creationId xmlns:a16="http://schemas.microsoft.com/office/drawing/2014/main" id="{22036671-2A90-AD40-9DC6-D9F67E5E5C8C}"/>
              </a:ext>
            </a:extLst>
          </p:cNvPr>
          <p:cNvSpPr txBox="1"/>
          <p:nvPr/>
        </p:nvSpPr>
        <p:spPr>
          <a:xfrm>
            <a:off x="838979" y="1928072"/>
            <a:ext cx="2432076" cy="369332"/>
          </a:xfrm>
          <a:prstGeom prst="rect">
            <a:avLst/>
          </a:prstGeom>
          <a:noFill/>
        </p:spPr>
        <p:txBody>
          <a:bodyPr wrap="none" rtlCol="0">
            <a:spAutoFit/>
          </a:bodyPr>
          <a:lstStyle/>
          <a:p>
            <a:r>
              <a:rPr lang="en-US" b="1" dirty="0"/>
              <a:t>Logistic Regression</a:t>
            </a:r>
          </a:p>
        </p:txBody>
      </p:sp>
      <p:pic>
        <p:nvPicPr>
          <p:cNvPr id="9" name="Picture 8" descr="Diagram&#10;&#10;Description automatically generated">
            <a:extLst>
              <a:ext uri="{FF2B5EF4-FFF2-40B4-BE49-F238E27FC236}">
                <a16:creationId xmlns:a16="http://schemas.microsoft.com/office/drawing/2014/main" id="{0C653F4B-C742-8844-9130-4E8BF020F6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0106" y="2352368"/>
            <a:ext cx="4127500" cy="2400300"/>
          </a:xfrm>
          <a:prstGeom prst="rect">
            <a:avLst/>
          </a:prstGeom>
        </p:spPr>
      </p:pic>
      <p:sp>
        <p:nvSpPr>
          <p:cNvPr id="15" name="TextBox 14">
            <a:extLst>
              <a:ext uri="{FF2B5EF4-FFF2-40B4-BE49-F238E27FC236}">
                <a16:creationId xmlns:a16="http://schemas.microsoft.com/office/drawing/2014/main" id="{F225F7A7-A487-3A4D-A16E-D382F1CC8102}"/>
              </a:ext>
            </a:extLst>
          </p:cNvPr>
          <p:cNvSpPr txBox="1"/>
          <p:nvPr/>
        </p:nvSpPr>
        <p:spPr>
          <a:xfrm>
            <a:off x="9066742" y="1936589"/>
            <a:ext cx="1943161" cy="369332"/>
          </a:xfrm>
          <a:prstGeom prst="rect">
            <a:avLst/>
          </a:prstGeom>
          <a:noFill/>
        </p:spPr>
        <p:txBody>
          <a:bodyPr wrap="none" rtlCol="0">
            <a:spAutoFit/>
          </a:bodyPr>
          <a:lstStyle/>
          <a:p>
            <a:r>
              <a:rPr lang="en-US" b="1" dirty="0"/>
              <a:t>Random Forest</a:t>
            </a:r>
          </a:p>
        </p:txBody>
      </p:sp>
      <p:sp>
        <p:nvSpPr>
          <p:cNvPr id="16" name="TextBox 15">
            <a:extLst>
              <a:ext uri="{FF2B5EF4-FFF2-40B4-BE49-F238E27FC236}">
                <a16:creationId xmlns:a16="http://schemas.microsoft.com/office/drawing/2014/main" id="{9816C0BB-B2FA-7B4F-A0F3-54C3E8221E55}"/>
              </a:ext>
            </a:extLst>
          </p:cNvPr>
          <p:cNvSpPr txBox="1"/>
          <p:nvPr/>
        </p:nvSpPr>
        <p:spPr>
          <a:xfrm>
            <a:off x="4793565" y="1906943"/>
            <a:ext cx="2483372" cy="369332"/>
          </a:xfrm>
          <a:prstGeom prst="rect">
            <a:avLst/>
          </a:prstGeom>
          <a:noFill/>
        </p:spPr>
        <p:txBody>
          <a:bodyPr wrap="none" rtlCol="0">
            <a:spAutoFit/>
          </a:bodyPr>
          <a:lstStyle/>
          <a:p>
            <a:r>
              <a:rPr lang="en-US" b="1" dirty="0"/>
              <a:t>K-Nearest Neighbor</a:t>
            </a:r>
          </a:p>
        </p:txBody>
      </p:sp>
      <p:pic>
        <p:nvPicPr>
          <p:cNvPr id="11" name="Picture 10" descr="A picture containing diagram&#10;&#10;Description automatically generated">
            <a:extLst>
              <a:ext uri="{FF2B5EF4-FFF2-40B4-BE49-F238E27FC236}">
                <a16:creationId xmlns:a16="http://schemas.microsoft.com/office/drawing/2014/main" id="{869D78D4-43A2-E74E-A190-D1AA642B73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1121" y="2330455"/>
            <a:ext cx="3810000" cy="2422213"/>
          </a:xfrm>
          <a:prstGeom prst="rect">
            <a:avLst/>
          </a:prstGeom>
        </p:spPr>
      </p:pic>
      <p:sp>
        <p:nvSpPr>
          <p:cNvPr id="21" name="TextBox 20">
            <a:extLst>
              <a:ext uri="{FF2B5EF4-FFF2-40B4-BE49-F238E27FC236}">
                <a16:creationId xmlns:a16="http://schemas.microsoft.com/office/drawing/2014/main" id="{39EBE60E-A89E-544E-A736-B23B31D20F0A}"/>
              </a:ext>
            </a:extLst>
          </p:cNvPr>
          <p:cNvSpPr txBox="1"/>
          <p:nvPr/>
        </p:nvSpPr>
        <p:spPr>
          <a:xfrm>
            <a:off x="3790106" y="5113365"/>
            <a:ext cx="4127500" cy="830997"/>
          </a:xfrm>
          <a:prstGeom prst="rect">
            <a:avLst/>
          </a:prstGeom>
          <a:noFill/>
        </p:spPr>
        <p:txBody>
          <a:bodyPr wrap="square" rtlCol="0">
            <a:spAutoFit/>
          </a:bodyPr>
          <a:lstStyle/>
          <a:p>
            <a:pPr algn="ctr"/>
            <a:r>
              <a:rPr lang="en-US" sz="1600" b="1" dirty="0">
                <a:latin typeface="Century Gothic" panose="020B0502020202020204" pitchFamily="34" charset="0"/>
              </a:rPr>
              <a:t>Accuracy rate:</a:t>
            </a:r>
          </a:p>
          <a:p>
            <a:pPr algn="ctr"/>
            <a:endParaRPr lang="en-US" sz="1600" b="1" dirty="0">
              <a:latin typeface="Century Gothic" panose="020B0502020202020204" pitchFamily="34" charset="0"/>
            </a:endParaRPr>
          </a:p>
          <a:p>
            <a:pPr algn="ctr"/>
            <a:r>
              <a:rPr lang="en-US" sz="1600" b="1" dirty="0">
                <a:latin typeface="Century Gothic" panose="020B0502020202020204" pitchFamily="34" charset="0"/>
              </a:rPr>
              <a:t>78% (Good)</a:t>
            </a:r>
          </a:p>
        </p:txBody>
      </p:sp>
      <p:sp>
        <p:nvSpPr>
          <p:cNvPr id="22" name="TextBox 21">
            <a:extLst>
              <a:ext uri="{FF2B5EF4-FFF2-40B4-BE49-F238E27FC236}">
                <a16:creationId xmlns:a16="http://schemas.microsoft.com/office/drawing/2014/main" id="{913B8C73-DD80-DC4E-976F-4BD0E4286B13}"/>
              </a:ext>
            </a:extLst>
          </p:cNvPr>
          <p:cNvSpPr txBox="1"/>
          <p:nvPr/>
        </p:nvSpPr>
        <p:spPr>
          <a:xfrm>
            <a:off x="620249" y="5113365"/>
            <a:ext cx="2701421" cy="830997"/>
          </a:xfrm>
          <a:prstGeom prst="rect">
            <a:avLst/>
          </a:prstGeom>
          <a:noFill/>
        </p:spPr>
        <p:txBody>
          <a:bodyPr wrap="square" rtlCol="0">
            <a:spAutoFit/>
          </a:bodyPr>
          <a:lstStyle/>
          <a:p>
            <a:pPr algn="ctr"/>
            <a:r>
              <a:rPr lang="en-US" sz="1600" b="1" dirty="0">
                <a:latin typeface="Century Gothic" panose="020B0502020202020204" pitchFamily="34" charset="0"/>
              </a:rPr>
              <a:t>Accuracy rate:</a:t>
            </a:r>
          </a:p>
          <a:p>
            <a:pPr algn="ctr"/>
            <a:endParaRPr lang="en-US" sz="1600" b="1" dirty="0">
              <a:latin typeface="Century Gothic" panose="020B0502020202020204" pitchFamily="34" charset="0"/>
            </a:endParaRPr>
          </a:p>
          <a:p>
            <a:pPr algn="ctr"/>
            <a:r>
              <a:rPr lang="en-US" sz="1600" b="1" dirty="0">
                <a:latin typeface="Century Gothic" panose="020B0502020202020204" pitchFamily="34" charset="0"/>
              </a:rPr>
              <a:t>74% (Good)</a:t>
            </a:r>
          </a:p>
        </p:txBody>
      </p:sp>
    </p:spTree>
    <p:extLst>
      <p:ext uri="{BB962C8B-B14F-4D97-AF65-F5344CB8AC3E}">
        <p14:creationId xmlns:p14="http://schemas.microsoft.com/office/powerpoint/2010/main" val="182980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029200" y="808854"/>
            <a:ext cx="24454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11</a:t>
            </a:r>
          </a:p>
        </p:txBody>
      </p:sp>
      <p:sp>
        <p:nvSpPr>
          <p:cNvPr id="19" name="Title 18"/>
          <p:cNvSpPr>
            <a:spLocks noGrp="1"/>
          </p:cNvSpPr>
          <p:nvPr>
            <p:ph type="title"/>
          </p:nvPr>
        </p:nvSpPr>
        <p:spPr>
          <a:xfrm>
            <a:off x="4526367" y="291794"/>
            <a:ext cx="3391239" cy="432000"/>
          </a:xfrm>
        </p:spPr>
        <p:txBody>
          <a:bodyPr/>
          <a:lstStyle/>
          <a:p>
            <a:pPr algn="ctr"/>
            <a:r>
              <a:rPr lang="en-IN" sz="3000" b="1" dirty="0">
                <a:latin typeface="Century Gothic" panose="020B0502020202020204" pitchFamily="34" charset="0"/>
              </a:rPr>
              <a:t>Predictive Modeling</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8"/>
            <a:ext cx="10862592" cy="43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Century Gothic" panose="020B0502020202020204" pitchFamily="34" charset="0"/>
              </a:rPr>
              <a:t>Findings</a:t>
            </a:r>
          </a:p>
        </p:txBody>
      </p:sp>
      <p:sp>
        <p:nvSpPr>
          <p:cNvPr id="8" name="TextBox 7">
            <a:extLst>
              <a:ext uri="{FF2B5EF4-FFF2-40B4-BE49-F238E27FC236}">
                <a16:creationId xmlns:a16="http://schemas.microsoft.com/office/drawing/2014/main" id="{4C301B77-10E3-A643-9D4E-06520EE04A5F}"/>
              </a:ext>
            </a:extLst>
          </p:cNvPr>
          <p:cNvSpPr txBox="1"/>
          <p:nvPr/>
        </p:nvSpPr>
        <p:spPr>
          <a:xfrm>
            <a:off x="503274" y="1771052"/>
            <a:ext cx="1115001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Gothic" panose="020B0502020202020204" pitchFamily="34" charset="0"/>
              </a:rPr>
              <a:t>Based on above prediction modeling observations, client would be able to best classify the diabetic people from non-diabetic people by using best accurate predictive algorithm which is Random Forest Classifier.</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We have achieved accuracy rate of 82% i.e. performance measure which can be used to measure the performance of the model in identifying diabetic people from non-diabetic people.</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The random forest algorithm was trained, tested, and evaluated with so many different chunks of the data so client would make prediction on new unseen data for classification of people with more confidence.</a:t>
            </a:r>
          </a:p>
        </p:txBody>
      </p:sp>
      <p:pic>
        <p:nvPicPr>
          <p:cNvPr id="10" name="Graphic 20" descr="Network" title="Placeholder Icon">
            <a:extLst>
              <a:ext uri="{FF2B5EF4-FFF2-40B4-BE49-F238E27FC236}">
                <a16:creationId xmlns:a16="http://schemas.microsoft.com/office/drawing/2014/main" id="{EB5A2E63-17CB-304B-A1D3-8A460BDFF15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32069" y="1131641"/>
            <a:ext cx="358623" cy="358623"/>
          </a:xfrm>
          <a:prstGeom prst="rect">
            <a:avLst/>
          </a:prstGeom>
        </p:spPr>
      </p:pic>
    </p:spTree>
    <p:extLst>
      <p:ext uri="{BB962C8B-B14F-4D97-AF65-F5344CB8AC3E}">
        <p14:creationId xmlns:p14="http://schemas.microsoft.com/office/powerpoint/2010/main" val="388941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4253023" y="808854"/>
            <a:ext cx="376392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13</a:t>
            </a:r>
          </a:p>
        </p:txBody>
      </p:sp>
      <p:sp>
        <p:nvSpPr>
          <p:cNvPr id="19" name="Title 18"/>
          <p:cNvSpPr>
            <a:spLocks noGrp="1"/>
          </p:cNvSpPr>
          <p:nvPr>
            <p:ph type="title"/>
          </p:nvPr>
        </p:nvSpPr>
        <p:spPr>
          <a:xfrm>
            <a:off x="3918150" y="259309"/>
            <a:ext cx="4355699" cy="432000"/>
          </a:xfrm>
        </p:spPr>
        <p:txBody>
          <a:bodyPr/>
          <a:lstStyle/>
          <a:p>
            <a:pPr algn="ctr"/>
            <a:r>
              <a:rPr lang="en-IN" sz="3000" b="1" dirty="0">
                <a:latin typeface="Century Gothic" panose="020B0502020202020204" pitchFamily="34" charset="0"/>
              </a:rPr>
              <a:t>Challenges or Limitations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2BB34D42-2FD4-DB4C-8842-C327B4290EE5}"/>
              </a:ext>
            </a:extLst>
          </p:cNvPr>
          <p:cNvSpPr txBox="1"/>
          <p:nvPr/>
        </p:nvSpPr>
        <p:spPr>
          <a:xfrm>
            <a:off x="744278" y="1060778"/>
            <a:ext cx="10909005"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Removing odd values / outliers</a:t>
            </a:r>
          </a:p>
          <a:p>
            <a:pPr marL="742950" lvl="1" indent="-285750">
              <a:buFont typeface="Arial" panose="020B0604020202020204" pitchFamily="34" charset="0"/>
              <a:buChar char="•"/>
            </a:pPr>
            <a:r>
              <a:rPr lang="en-US" sz="1600" dirty="0">
                <a:latin typeface="Century Gothic" panose="020B0502020202020204" pitchFamily="34" charset="0"/>
              </a:rPr>
              <a:t>During data analysis phase, we have got many values of input variables or factors are randomly distributed with some values are way far away from other set of values.</a:t>
            </a:r>
          </a:p>
          <a:p>
            <a:pPr marL="742950" lvl="1" indent="-285750">
              <a:buFont typeface="Arial" panose="020B0604020202020204" pitchFamily="34" charset="0"/>
              <a:buChar char="•"/>
            </a:pPr>
            <a:r>
              <a:rPr lang="en-US" sz="1600" dirty="0">
                <a:latin typeface="Century Gothic" panose="020B0502020202020204" pitchFamily="34" charset="0"/>
              </a:rPr>
              <a:t>Such a disperse of values would have caused problems in classifying diabetic people from non-diabetic people if not eliminated at the right time.</a:t>
            </a:r>
          </a:p>
          <a:p>
            <a:pPr marL="742950" lvl="1" indent="-285750">
              <a:buFont typeface="Arial" panose="020B0604020202020204" pitchFamily="34" charset="0"/>
              <a:buChar char="•"/>
            </a:pPr>
            <a:r>
              <a:rPr lang="en-US" sz="1600" dirty="0">
                <a:latin typeface="Century Gothic" panose="020B0502020202020204" pitchFamily="34" charset="0"/>
              </a:rPr>
              <a:t>We have removed the values which are out of 3</a:t>
            </a:r>
            <a:r>
              <a:rPr lang="en-US" sz="1600" baseline="30000" dirty="0">
                <a:latin typeface="Century Gothic" panose="020B0502020202020204" pitchFamily="34" charset="0"/>
              </a:rPr>
              <a:t>rd</a:t>
            </a:r>
            <a:r>
              <a:rPr lang="en-US" sz="1600" dirty="0">
                <a:latin typeface="Century Gothic" panose="020B0502020202020204" pitchFamily="34" charset="0"/>
              </a:rPr>
              <a:t> standard deviation which generally used to detect and remove outliers, but we have found dispersed data points within 3</a:t>
            </a:r>
            <a:r>
              <a:rPr lang="en-US" sz="1600" baseline="30000" dirty="0">
                <a:latin typeface="Century Gothic" panose="020B0502020202020204" pitchFamily="34" charset="0"/>
              </a:rPr>
              <a:t>rd</a:t>
            </a:r>
            <a:r>
              <a:rPr lang="en-US" sz="1600" dirty="0">
                <a:latin typeface="Century Gothic" panose="020B0502020202020204" pitchFamily="34" charset="0"/>
              </a:rPr>
              <a:t> standard deviation of the data distribution which are required, and we can not remove them.</a:t>
            </a:r>
          </a:p>
        </p:txBody>
      </p:sp>
      <p:sp>
        <p:nvSpPr>
          <p:cNvPr id="8" name="TextBox 7">
            <a:extLst>
              <a:ext uri="{FF2B5EF4-FFF2-40B4-BE49-F238E27FC236}">
                <a16:creationId xmlns:a16="http://schemas.microsoft.com/office/drawing/2014/main" id="{C67ADCAA-5A6D-354C-BC23-3CE1031948FA}"/>
              </a:ext>
            </a:extLst>
          </p:cNvPr>
          <p:cNvSpPr txBox="1"/>
          <p:nvPr/>
        </p:nvSpPr>
        <p:spPr>
          <a:xfrm>
            <a:off x="744278" y="3332187"/>
            <a:ext cx="10909005"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HyperParameter Tuning</a:t>
            </a:r>
          </a:p>
          <a:p>
            <a:pPr marL="742950" lvl="1" indent="-285750">
              <a:buFont typeface="Arial" panose="020B0604020202020204" pitchFamily="34" charset="0"/>
              <a:buChar char="•"/>
            </a:pPr>
            <a:r>
              <a:rPr lang="en-US" sz="1600" dirty="0">
                <a:latin typeface="Century Gothic" panose="020B0502020202020204" pitchFamily="34" charset="0"/>
              </a:rPr>
              <a:t>We had to do a lot of iterations on selecting the best parameters to train the algorithm using methods such as GridSearchCV, RandomizedSearchCV, and Elbow method.</a:t>
            </a:r>
          </a:p>
          <a:p>
            <a:pPr marL="742950" lvl="1" indent="-285750">
              <a:buFont typeface="Arial" panose="020B0604020202020204" pitchFamily="34" charset="0"/>
              <a:buChar char="•"/>
            </a:pPr>
            <a:r>
              <a:rPr lang="en-US" sz="1600" dirty="0">
                <a:latin typeface="Century Gothic" panose="020B0502020202020204" pitchFamily="34" charset="0"/>
              </a:rPr>
              <a:t>Specifically, we had required intensive work on elbow method to select the best possible K (Nearest Neighbor) value which provide lower error rate with higher accuracy performance.</a:t>
            </a:r>
          </a:p>
        </p:txBody>
      </p:sp>
      <p:sp>
        <p:nvSpPr>
          <p:cNvPr id="9" name="TextBox 8">
            <a:extLst>
              <a:ext uri="{FF2B5EF4-FFF2-40B4-BE49-F238E27FC236}">
                <a16:creationId xmlns:a16="http://schemas.microsoft.com/office/drawing/2014/main" id="{F7B4EAE3-6803-4646-9E31-ADBAAACF96B4}"/>
              </a:ext>
            </a:extLst>
          </p:cNvPr>
          <p:cNvSpPr txBox="1"/>
          <p:nvPr/>
        </p:nvSpPr>
        <p:spPr>
          <a:xfrm>
            <a:off x="744277" y="4870430"/>
            <a:ext cx="10909005"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Irrelevant values of attributes</a:t>
            </a:r>
          </a:p>
          <a:p>
            <a:pPr marL="742950" lvl="1" indent="-285750">
              <a:buFont typeface="Arial" panose="020B0604020202020204" pitchFamily="34" charset="0"/>
              <a:buChar char="•"/>
            </a:pPr>
            <a:r>
              <a:rPr lang="en-US" sz="1600" dirty="0">
                <a:latin typeface="Century Gothic" panose="020B0502020202020204" pitchFamily="34" charset="0"/>
              </a:rPr>
              <a:t>We have found there are more than one attributes such as BloodPressure, SkinThickness, Glucose, Insulin, and BMI having value equals to zero which are irrelevant in nature in real practice.</a:t>
            </a:r>
          </a:p>
          <a:p>
            <a:pPr marL="742950" lvl="1" indent="-285750">
              <a:buFont typeface="Arial" panose="020B0604020202020204" pitchFamily="34" charset="0"/>
              <a:buChar char="•"/>
            </a:pPr>
            <a:r>
              <a:rPr lang="en-US" sz="1600" dirty="0">
                <a:latin typeface="Century Gothic" panose="020B0502020202020204" pitchFamily="34" charset="0"/>
              </a:rPr>
              <a:t>So, to eliminate them we had performed transformation of data by removing outlier data such irrelevant zero values.</a:t>
            </a:r>
          </a:p>
        </p:txBody>
      </p:sp>
    </p:spTree>
    <p:extLst>
      <p:ext uri="{BB962C8B-B14F-4D97-AF65-F5344CB8AC3E}">
        <p14:creationId xmlns:p14="http://schemas.microsoft.com/office/powerpoint/2010/main" val="59484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4318612" y="775803"/>
            <a:ext cx="351438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14</a:t>
            </a:r>
          </a:p>
        </p:txBody>
      </p:sp>
      <p:sp>
        <p:nvSpPr>
          <p:cNvPr id="19" name="Title 18"/>
          <p:cNvSpPr>
            <a:spLocks noGrp="1"/>
          </p:cNvSpPr>
          <p:nvPr>
            <p:ph type="title"/>
          </p:nvPr>
        </p:nvSpPr>
        <p:spPr>
          <a:xfrm>
            <a:off x="2890091" y="208676"/>
            <a:ext cx="6411817" cy="432000"/>
          </a:xfrm>
        </p:spPr>
        <p:txBody>
          <a:bodyPr/>
          <a:lstStyle/>
          <a:p>
            <a:pPr algn="ctr"/>
            <a:r>
              <a:rPr lang="en-IN" sz="3000" b="1" dirty="0">
                <a:latin typeface="Century Gothic" panose="020B0502020202020204" pitchFamily="34" charset="0"/>
              </a:rPr>
              <a:t>Importance of attributes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2BB34D42-2FD4-DB4C-8842-C327B4290EE5}"/>
              </a:ext>
            </a:extLst>
          </p:cNvPr>
          <p:cNvSpPr txBox="1"/>
          <p:nvPr/>
        </p:nvSpPr>
        <p:spPr>
          <a:xfrm>
            <a:off x="648586" y="958754"/>
            <a:ext cx="10781414"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Findings:</a:t>
            </a:r>
          </a:p>
          <a:p>
            <a:pPr marL="285750" indent="-285750">
              <a:buFont typeface="Arial" panose="020B0604020202020204" pitchFamily="34" charset="0"/>
              <a:buChar char="•"/>
            </a:pPr>
            <a:endParaRPr lang="en-US" sz="1600" b="1" dirty="0">
              <a:latin typeface="Century Gothic" panose="020B0502020202020204" pitchFamily="34" charset="0"/>
            </a:endParaRPr>
          </a:p>
          <a:p>
            <a:pPr marL="742950" lvl="1" indent="-285750">
              <a:buFont typeface="Arial" panose="020B0604020202020204" pitchFamily="34" charset="0"/>
              <a:buChar char="•"/>
            </a:pPr>
            <a:r>
              <a:rPr lang="en-US" sz="1600" dirty="0">
                <a:latin typeface="Century Gothic" panose="020B0502020202020204" pitchFamily="34" charset="0"/>
              </a:rPr>
              <a:t>In recent years, from 2000 to 2010, the percentage of pregnant women with gestational diabetes increased 56% and the percentage of women with type 1 or type 2 diabetes before pregnancy increased 37%. </a:t>
            </a:r>
          </a:p>
          <a:p>
            <a:pPr lvl="1"/>
            <a:endParaRPr lang="en-US" sz="1600" dirty="0">
              <a:latin typeface="Century Gothic" panose="020B0502020202020204" pitchFamily="34" charset="0"/>
            </a:endParaRPr>
          </a:p>
          <a:p>
            <a:pPr marL="742950" lvl="1" indent="-285750">
              <a:buFont typeface="Arial" panose="020B0604020202020204" pitchFamily="34" charset="0"/>
              <a:buChar char="•"/>
            </a:pPr>
            <a:r>
              <a:rPr lang="en-US" sz="1600" dirty="0">
                <a:latin typeface="Century Gothic" panose="020B0502020202020204" pitchFamily="34" charset="0"/>
              </a:rPr>
              <a:t>Being more than 45 years of age is a risk for type 2 diabetes and because client should have considered the age factor in diagnostic of diabetes.</a:t>
            </a:r>
          </a:p>
          <a:p>
            <a:pPr marL="742950" lvl="1" indent="-285750">
              <a:buFont typeface="Arial" panose="020B0604020202020204" pitchFamily="34" charset="0"/>
              <a:buChar char="•"/>
            </a:pPr>
            <a:endParaRPr lang="en-US" sz="1600" dirty="0">
              <a:latin typeface="Century Gothic" panose="020B0502020202020204" pitchFamily="34" charset="0"/>
            </a:endParaRPr>
          </a:p>
          <a:p>
            <a:pPr marL="742950" lvl="1" indent="-285750">
              <a:buFont typeface="Arial" panose="020B0604020202020204" pitchFamily="34" charset="0"/>
              <a:buChar char="•"/>
            </a:pPr>
            <a:r>
              <a:rPr lang="en-US" sz="1600" dirty="0">
                <a:latin typeface="Century Gothic" panose="020B0502020202020204" pitchFamily="34" charset="0"/>
              </a:rPr>
              <a:t>Along with age and pregnancy, there are various factors/attributes such as SkinThickness, BMI, BloodPressure, Insulin, Glucose level are equally important in identifying a diabetic person.</a:t>
            </a:r>
          </a:p>
          <a:p>
            <a:pPr lvl="1"/>
            <a:endParaRPr lang="en-US" sz="1600" dirty="0">
              <a:latin typeface="Century Gothic" panose="020B0502020202020204" pitchFamily="34" charset="0"/>
            </a:endParaRPr>
          </a:p>
          <a:p>
            <a:pPr marL="742950" lvl="1" indent="-285750">
              <a:buFont typeface="Arial" panose="020B0604020202020204" pitchFamily="34" charset="0"/>
              <a:buChar char="•"/>
            </a:pPr>
            <a:endParaRPr lang="en-US" sz="1600" b="1" dirty="0">
              <a:latin typeface="Century Gothic" panose="020B0502020202020204" pitchFamily="34" charset="0"/>
            </a:endParaRPr>
          </a:p>
          <a:p>
            <a:pPr marL="742950" lvl="1" indent="-285750">
              <a:buFont typeface="Arial" panose="020B0604020202020204" pitchFamily="34" charset="0"/>
              <a:buChar char="•"/>
            </a:pPr>
            <a:endParaRPr lang="en-US" sz="1600" dirty="0">
              <a:latin typeface="Century Gothic" panose="020B0502020202020204" pitchFamily="34" charset="0"/>
            </a:endParaRPr>
          </a:p>
          <a:p>
            <a:endParaRPr lang="en-US" sz="1600" b="1" dirty="0">
              <a:latin typeface="Century Gothic" panose="020B0502020202020204" pitchFamily="34" charset="0"/>
            </a:endParaRPr>
          </a:p>
          <a:p>
            <a:pPr lvl="2"/>
            <a:endParaRPr lang="en-US" sz="1600" dirty="0">
              <a:latin typeface="Century Gothic" panose="020B0502020202020204" pitchFamily="34" charset="0"/>
            </a:endParaRPr>
          </a:p>
        </p:txBody>
      </p:sp>
    </p:spTree>
    <p:extLst>
      <p:ext uri="{BB962C8B-B14F-4D97-AF65-F5344CB8AC3E}">
        <p14:creationId xmlns:p14="http://schemas.microsoft.com/office/powerpoint/2010/main" val="209137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4913523" y="819777"/>
            <a:ext cx="247879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r>
              <a:rPr lang="en-US" dirty="0">
                <a:solidFill>
                  <a:prstClr val="black">
                    <a:lumMod val="65000"/>
                    <a:lumOff val="35000"/>
                  </a:prstClr>
                </a:solidFill>
              </a:rPr>
              <a:t>15</a:t>
            </a:r>
          </a:p>
        </p:txBody>
      </p:sp>
      <p:pic>
        <p:nvPicPr>
          <p:cNvPr id="4" name="Picture 3"/>
          <p:cNvPicPr>
            <a:picLocks noChangeAspect="1"/>
          </p:cNvPicPr>
          <p:nvPr/>
        </p:nvPicPr>
        <p:blipFill>
          <a:blip r:embed="rId3"/>
          <a:stretch>
            <a:fillRect/>
          </a:stretch>
        </p:blipFill>
        <p:spPr>
          <a:xfrm>
            <a:off x="10233212" y="6365362"/>
            <a:ext cx="1409396" cy="396949"/>
          </a:xfrm>
          <a:prstGeom prst="rect">
            <a:avLst/>
          </a:prstGeom>
        </p:spPr>
      </p:pic>
      <p:sp>
        <p:nvSpPr>
          <p:cNvPr id="19" name="Title 18"/>
          <p:cNvSpPr>
            <a:spLocks noGrp="1"/>
          </p:cNvSpPr>
          <p:nvPr>
            <p:ph type="title"/>
          </p:nvPr>
        </p:nvSpPr>
        <p:spPr>
          <a:xfrm>
            <a:off x="1949492" y="248926"/>
            <a:ext cx="8458199" cy="432000"/>
          </a:xfrm>
        </p:spPr>
        <p:txBody>
          <a:bodyPr/>
          <a:lstStyle/>
          <a:p>
            <a:pPr algn="ctr"/>
            <a:r>
              <a:rPr lang="en-IN" sz="2800" b="1" dirty="0">
                <a:latin typeface="Century Gothic" panose="020B0502020202020204" pitchFamily="34" charset="0"/>
              </a:rPr>
              <a:t>Recommendations</a:t>
            </a:r>
          </a:p>
        </p:txBody>
      </p:sp>
      <p:sp>
        <p:nvSpPr>
          <p:cNvPr id="13" name="Title 1">
            <a:extLst>
              <a:ext uri="{FF2B5EF4-FFF2-40B4-BE49-F238E27FC236}">
                <a16:creationId xmlns:a16="http://schemas.microsoft.com/office/drawing/2014/main" id="{F71A3F0C-8B48-4F8F-A4BD-AEA9CE22DA6D}"/>
              </a:ext>
            </a:extLst>
          </p:cNvPr>
          <p:cNvSpPr txBox="1">
            <a:spLocks/>
          </p:cNvSpPr>
          <p:nvPr/>
        </p:nvSpPr>
        <p:spPr>
          <a:xfrm>
            <a:off x="1474549" y="1005766"/>
            <a:ext cx="10146726" cy="5729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lvl="1"/>
            <a:r>
              <a:rPr lang="en-US" sz="1600" dirty="0">
                <a:latin typeface="Century Gothic" panose="020B0502020202020204" pitchFamily="34" charset="0"/>
              </a:rPr>
              <a:t>Such a huge increase in diabetic rate in pregnant women allows client to focus more on pregnancy counts of the females.</a:t>
            </a:r>
          </a:p>
        </p:txBody>
      </p:sp>
      <p:pic>
        <p:nvPicPr>
          <p:cNvPr id="2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1446" y="1005765"/>
            <a:ext cx="514800" cy="514800"/>
          </a:xfrm>
          <a:prstGeom prst="rect">
            <a:avLst/>
          </a:prstGeom>
        </p:spPr>
      </p:pic>
      <p:sp>
        <p:nvSpPr>
          <p:cNvPr id="37" name="Title 1">
            <a:extLst>
              <a:ext uri="{FF2B5EF4-FFF2-40B4-BE49-F238E27FC236}">
                <a16:creationId xmlns:a16="http://schemas.microsoft.com/office/drawing/2014/main" id="{F71A3F0C-8B48-4F8F-A4BD-AEA9CE22DA6D}"/>
              </a:ext>
            </a:extLst>
          </p:cNvPr>
          <p:cNvSpPr txBox="1">
            <a:spLocks/>
          </p:cNvSpPr>
          <p:nvPr/>
        </p:nvSpPr>
        <p:spPr>
          <a:xfrm>
            <a:off x="1474548" y="2252219"/>
            <a:ext cx="10146727" cy="718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600" dirty="0">
              <a:latin typeface="Century Gothic" panose="020B0502020202020204" pitchFamily="34" charset="0"/>
            </a:endParaRPr>
          </a:p>
        </p:txBody>
      </p:sp>
      <p:pic>
        <p:nvPicPr>
          <p:cNvPr id="38" name="Graphic 20" descr="Network" title="Placeholder Icon">
            <a:extLst>
              <a:ext uri="{FF2B5EF4-FFF2-40B4-BE49-F238E27FC236}">
                <a16:creationId xmlns:a16="http://schemas.microsoft.com/office/drawing/2014/main" id="{E34FD3C6-9F01-4A17-AD96-054AF500405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1446" y="1761860"/>
            <a:ext cx="514800" cy="514800"/>
          </a:xfrm>
          <a:prstGeom prst="rect">
            <a:avLst/>
          </a:prstGeom>
        </p:spPr>
      </p:pic>
      <p:sp>
        <p:nvSpPr>
          <p:cNvPr id="15" name="Title 1">
            <a:extLst>
              <a:ext uri="{FF2B5EF4-FFF2-40B4-BE49-F238E27FC236}">
                <a16:creationId xmlns:a16="http://schemas.microsoft.com/office/drawing/2014/main" id="{F71A3F0C-8B48-4F8F-A4BD-AEA9CE22DA6D}"/>
              </a:ext>
            </a:extLst>
          </p:cNvPr>
          <p:cNvSpPr txBox="1">
            <a:spLocks/>
          </p:cNvSpPr>
          <p:nvPr/>
        </p:nvSpPr>
        <p:spPr>
          <a:xfrm>
            <a:off x="1474548" y="1744715"/>
            <a:ext cx="10146727" cy="5966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lvl="1"/>
            <a:r>
              <a:rPr lang="en-US" sz="1600" dirty="0">
                <a:latin typeface="Century Gothic" panose="020B0502020202020204" pitchFamily="34" charset="0"/>
              </a:rPr>
              <a:t>Along with pregnancies, client should consider all other attributes which are equally vital in determining the people as a diabetic.</a:t>
            </a:r>
          </a:p>
        </p:txBody>
      </p:sp>
      <p:sp>
        <p:nvSpPr>
          <p:cNvPr id="17" name="Title 1">
            <a:extLst>
              <a:ext uri="{FF2B5EF4-FFF2-40B4-BE49-F238E27FC236}">
                <a16:creationId xmlns:a16="http://schemas.microsoft.com/office/drawing/2014/main" id="{F71A3F0C-8B48-4F8F-A4BD-AEA9CE22DA6D}"/>
              </a:ext>
            </a:extLst>
          </p:cNvPr>
          <p:cNvSpPr txBox="1">
            <a:spLocks/>
          </p:cNvSpPr>
          <p:nvPr/>
        </p:nvSpPr>
        <p:spPr>
          <a:xfrm>
            <a:off x="1467290" y="2605840"/>
            <a:ext cx="10124957" cy="6407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Client must consider higher volume of data to have a better classification of diabetic people from non-diabetic people within a large population.</a:t>
            </a:r>
            <a:endParaRPr lang="en-US" sz="100" dirty="0">
              <a:latin typeface="Century Gothic" panose="020B0502020202020204" pitchFamily="34" charset="0"/>
            </a:endParaRPr>
          </a:p>
        </p:txBody>
      </p:sp>
      <p:pic>
        <p:nvPicPr>
          <p:cNvPr id="18" name="Picture 17"/>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1446" y="2602637"/>
            <a:ext cx="514801" cy="514801"/>
          </a:xfrm>
          <a:prstGeom prst="rect">
            <a:avLst/>
          </a:prstGeom>
        </p:spPr>
      </p:pic>
      <p:sp>
        <p:nvSpPr>
          <p:cNvPr id="21" name="Title 1">
            <a:extLst>
              <a:ext uri="{FF2B5EF4-FFF2-40B4-BE49-F238E27FC236}">
                <a16:creationId xmlns:a16="http://schemas.microsoft.com/office/drawing/2014/main" id="{F71A3F0C-8B48-4F8F-A4BD-AEA9CE22DA6D}"/>
              </a:ext>
            </a:extLst>
          </p:cNvPr>
          <p:cNvSpPr txBox="1">
            <a:spLocks/>
          </p:cNvSpPr>
          <p:nvPr/>
        </p:nvSpPr>
        <p:spPr>
          <a:xfrm>
            <a:off x="1467292" y="3673251"/>
            <a:ext cx="10153984" cy="9553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600" dirty="0">
              <a:latin typeface="Century Gothic" panose="020B0502020202020204" pitchFamily="34" charset="0"/>
            </a:endParaRPr>
          </a:p>
        </p:txBody>
      </p:sp>
      <p:sp>
        <p:nvSpPr>
          <p:cNvPr id="26" name="Rectangle 25">
            <a:extLst>
              <a:ext uri="{FF2B5EF4-FFF2-40B4-BE49-F238E27FC236}">
                <a16:creationId xmlns:a16="http://schemas.microsoft.com/office/drawing/2014/main" id="{ED2222D6-3B5D-6049-B269-8153B1B172AD}"/>
              </a:ext>
            </a:extLst>
          </p:cNvPr>
          <p:cNvSpPr/>
          <p:nvPr/>
        </p:nvSpPr>
        <p:spPr>
          <a:xfrm flipH="1">
            <a:off x="8178971" y="4371889"/>
            <a:ext cx="3222170" cy="2142418"/>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E4BA960-4ECB-DC4B-B1DA-5D056898631E}"/>
              </a:ext>
            </a:extLst>
          </p:cNvPr>
          <p:cNvSpPr/>
          <p:nvPr/>
        </p:nvSpPr>
        <p:spPr>
          <a:xfrm flipH="1">
            <a:off x="8324114" y="4573900"/>
            <a:ext cx="3860800" cy="1747410"/>
          </a:xfrm>
          <a:prstGeom prst="rect">
            <a:avLst/>
          </a:prstGeom>
          <a:solidFill>
            <a:schemeClr val="bg2">
              <a:lumMod val="75000"/>
            </a:schemeClr>
          </a:solidFill>
          <a:ln>
            <a:solidFill>
              <a:schemeClr val="bg2">
                <a:lumMod val="9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0F5EA5-29BC-1C4D-AECE-9A4B8F341394}"/>
              </a:ext>
            </a:extLst>
          </p:cNvPr>
          <p:cNvSpPr/>
          <p:nvPr/>
        </p:nvSpPr>
        <p:spPr>
          <a:xfrm>
            <a:off x="8463366" y="4711928"/>
            <a:ext cx="3279925" cy="1196866"/>
          </a:xfrm>
          <a:prstGeom prst="rect">
            <a:avLst/>
          </a:prstGeom>
        </p:spPr>
        <p:txBody>
          <a:bodyPr wrap="square" lIns="0" tIns="0" rIns="0" bIns="0" anchor="t">
            <a:spAutoFit/>
          </a:bodyPr>
          <a:lstStyle/>
          <a:p>
            <a:pPr algn="just">
              <a:lnSpc>
                <a:spcPts val="1900"/>
              </a:lnSpc>
            </a:pPr>
            <a:r>
              <a:rPr lang="en-US" sz="1500" b="1" i="1" dirty="0">
                <a:cs typeface="Segoe UI" panose="020B0502040204020203" pitchFamily="34" charset="0"/>
              </a:rPr>
              <a:t>Random Forest : </a:t>
            </a:r>
          </a:p>
          <a:p>
            <a:pPr algn="just">
              <a:lnSpc>
                <a:spcPts val="1900"/>
              </a:lnSpc>
            </a:pPr>
            <a:r>
              <a:rPr lang="en-US" sz="1500" b="1" i="1" dirty="0">
                <a:cs typeface="Segoe UI" panose="020B0502040204020203" pitchFamily="34" charset="0"/>
              </a:rPr>
              <a:t>82% Accuracy Rate</a:t>
            </a:r>
          </a:p>
          <a:p>
            <a:pPr algn="just">
              <a:lnSpc>
                <a:spcPts val="1900"/>
              </a:lnSpc>
            </a:pPr>
            <a:endParaRPr lang="en-US" sz="1500" b="1" i="1" dirty="0">
              <a:cs typeface="Segoe UI" panose="020B0502040204020203" pitchFamily="34" charset="0"/>
            </a:endParaRPr>
          </a:p>
          <a:p>
            <a:pPr algn="just">
              <a:lnSpc>
                <a:spcPts val="1900"/>
              </a:lnSpc>
            </a:pPr>
            <a:r>
              <a:rPr lang="en-US" sz="1500" b="1" i="1" dirty="0">
                <a:cs typeface="Segoe UI" panose="020B0502040204020203" pitchFamily="34" charset="0"/>
              </a:rPr>
              <a:t>Random Forest algorithm can be implemented as a final model.</a:t>
            </a:r>
          </a:p>
        </p:txBody>
      </p:sp>
      <p:pic>
        <p:nvPicPr>
          <p:cNvPr id="32" name="Picture 2" descr="Thumbs Up GIFs - Get the best GIF on GIPHY">
            <a:extLst>
              <a:ext uri="{FF2B5EF4-FFF2-40B4-BE49-F238E27FC236}">
                <a16:creationId xmlns:a16="http://schemas.microsoft.com/office/drawing/2014/main" id="{DEB12AF4-D27C-7949-B633-EDDE4EC77DBC}"/>
              </a:ext>
            </a:extLst>
          </p:cNvPr>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52547" y="5715209"/>
            <a:ext cx="859991" cy="69975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149B6463-4DD5-4543-B4BF-804CC21BE9BF}"/>
              </a:ext>
            </a:extLst>
          </p:cNvPr>
          <p:cNvSpPr txBox="1">
            <a:spLocks/>
          </p:cNvSpPr>
          <p:nvPr/>
        </p:nvSpPr>
        <p:spPr>
          <a:xfrm>
            <a:off x="1467290" y="3412590"/>
            <a:ext cx="10124957" cy="7663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Based on analysis, client should be more focused on the people with more than 45 years of age which usually help to best identify diabetic people because a greater number of people are from that age range. </a:t>
            </a:r>
            <a:endParaRPr lang="en-US" sz="100" dirty="0">
              <a:latin typeface="Century Gothic" panose="020B0502020202020204" pitchFamily="34" charset="0"/>
            </a:endParaRPr>
          </a:p>
        </p:txBody>
      </p:sp>
      <p:pic>
        <p:nvPicPr>
          <p:cNvPr id="25" name="Picture 24">
            <a:extLst>
              <a:ext uri="{FF2B5EF4-FFF2-40B4-BE49-F238E27FC236}">
                <a16:creationId xmlns:a16="http://schemas.microsoft.com/office/drawing/2014/main" id="{4DFA50F9-D522-CD45-8219-DB41EC48D690}"/>
              </a:ext>
            </a:extLst>
          </p:cNvPr>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8864" y="3440496"/>
            <a:ext cx="405617" cy="470971"/>
          </a:xfrm>
          <a:prstGeom prst="rect">
            <a:avLst/>
          </a:prstGeom>
        </p:spPr>
      </p:pic>
      <p:sp>
        <p:nvSpPr>
          <p:cNvPr id="27" name="Title 1">
            <a:extLst>
              <a:ext uri="{FF2B5EF4-FFF2-40B4-BE49-F238E27FC236}">
                <a16:creationId xmlns:a16="http://schemas.microsoft.com/office/drawing/2014/main" id="{2E53AFBC-878A-B446-935E-B4758D75E081}"/>
              </a:ext>
            </a:extLst>
          </p:cNvPr>
          <p:cNvSpPr txBox="1">
            <a:spLocks/>
          </p:cNvSpPr>
          <p:nvPr/>
        </p:nvSpPr>
        <p:spPr>
          <a:xfrm>
            <a:off x="1467289" y="4433724"/>
            <a:ext cx="6432439" cy="11738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Client should be able to make a confident decision based on the performance of evaluated random forest algorithm for identifying diabetic people from non-diabetic people.</a:t>
            </a:r>
            <a:endParaRPr lang="en-US" sz="100" dirty="0">
              <a:latin typeface="Century Gothic" panose="020B0502020202020204" pitchFamily="34" charset="0"/>
            </a:endParaRPr>
          </a:p>
        </p:txBody>
      </p:sp>
      <p:pic>
        <p:nvPicPr>
          <p:cNvPr id="28" name="Picture 27" descr="Lights On">
            <a:extLst>
              <a:ext uri="{FF2B5EF4-FFF2-40B4-BE49-F238E27FC236}">
                <a16:creationId xmlns:a16="http://schemas.microsoft.com/office/drawing/2014/main" id="{C1E6A0D7-C5ED-B145-A396-F56B466532F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58864" y="4433724"/>
            <a:ext cx="405617" cy="405617"/>
          </a:xfrm>
          <a:prstGeom prst="rect">
            <a:avLst/>
          </a:prstGeom>
        </p:spPr>
      </p:pic>
    </p:spTree>
    <p:extLst>
      <p:ext uri="{BB962C8B-B14F-4D97-AF65-F5344CB8AC3E}">
        <p14:creationId xmlns:p14="http://schemas.microsoft.com/office/powerpoint/2010/main" val="205647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r>
              <a:rPr lang="en-US" dirty="0">
                <a:solidFill>
                  <a:prstClr val="black">
                    <a:lumMod val="65000"/>
                    <a:lumOff val="35000"/>
                  </a:prstClr>
                </a:solidFill>
              </a:rPr>
              <a:t>16</a:t>
            </a:r>
          </a:p>
        </p:txBody>
      </p:sp>
      <p:pic>
        <p:nvPicPr>
          <p:cNvPr id="4" name="Picture 3"/>
          <p:cNvPicPr>
            <a:picLocks noChangeAspect="1"/>
          </p:cNvPicPr>
          <p:nvPr/>
        </p:nvPicPr>
        <p:blipFill>
          <a:blip r:embed="rId3"/>
          <a:stretch>
            <a:fillRect/>
          </a:stretch>
        </p:blipFill>
        <p:spPr>
          <a:xfrm>
            <a:off x="10233212" y="6365362"/>
            <a:ext cx="1409396" cy="396949"/>
          </a:xfrm>
          <a:prstGeom prst="rect">
            <a:avLst/>
          </a:prstGeom>
        </p:spPr>
      </p:pic>
      <p:sp>
        <p:nvSpPr>
          <p:cNvPr id="19" name="Title 18"/>
          <p:cNvSpPr>
            <a:spLocks noGrp="1"/>
          </p:cNvSpPr>
          <p:nvPr>
            <p:ph type="title"/>
          </p:nvPr>
        </p:nvSpPr>
        <p:spPr>
          <a:xfrm>
            <a:off x="1866900" y="236722"/>
            <a:ext cx="8458199" cy="432000"/>
          </a:xfrm>
        </p:spPr>
        <p:txBody>
          <a:bodyPr/>
          <a:lstStyle/>
          <a:p>
            <a:pPr algn="ctr"/>
            <a:r>
              <a:rPr lang="en-IN" sz="2800" b="1" dirty="0">
                <a:latin typeface="Century Gothic" panose="020B0502020202020204" pitchFamily="34" charset="0"/>
              </a:rPr>
              <a:t>Future Scope</a:t>
            </a:r>
          </a:p>
        </p:txBody>
      </p:sp>
      <p:sp>
        <p:nvSpPr>
          <p:cNvPr id="13" name="Title 1">
            <a:extLst>
              <a:ext uri="{FF2B5EF4-FFF2-40B4-BE49-F238E27FC236}">
                <a16:creationId xmlns:a16="http://schemas.microsoft.com/office/drawing/2014/main" id="{F71A3F0C-8B48-4F8F-A4BD-AEA9CE22DA6D}"/>
              </a:ext>
            </a:extLst>
          </p:cNvPr>
          <p:cNvSpPr txBox="1">
            <a:spLocks/>
          </p:cNvSpPr>
          <p:nvPr/>
        </p:nvSpPr>
        <p:spPr>
          <a:xfrm>
            <a:off x="1474549" y="1399185"/>
            <a:ext cx="10146726" cy="7353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In the intermediate years, due to increase in risk of diabetes, client would only make a confident decisions for identifying diabetic people by evaluating additional necessary attributes.</a:t>
            </a:r>
          </a:p>
        </p:txBody>
      </p:sp>
      <p:pic>
        <p:nvPicPr>
          <p:cNvPr id="2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71870" y="1324974"/>
            <a:ext cx="514800" cy="514800"/>
          </a:xfrm>
          <a:prstGeom prst="rect">
            <a:avLst/>
          </a:prstGeom>
        </p:spPr>
      </p:pic>
      <p:sp>
        <p:nvSpPr>
          <p:cNvPr id="37" name="Title 1">
            <a:extLst>
              <a:ext uri="{FF2B5EF4-FFF2-40B4-BE49-F238E27FC236}">
                <a16:creationId xmlns:a16="http://schemas.microsoft.com/office/drawing/2014/main" id="{F71A3F0C-8B48-4F8F-A4BD-AEA9CE22DA6D}"/>
              </a:ext>
            </a:extLst>
          </p:cNvPr>
          <p:cNvSpPr txBox="1">
            <a:spLocks/>
          </p:cNvSpPr>
          <p:nvPr/>
        </p:nvSpPr>
        <p:spPr>
          <a:xfrm>
            <a:off x="1474548" y="2252219"/>
            <a:ext cx="10146727" cy="718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600" dirty="0">
              <a:latin typeface="Century Gothic" panose="020B0502020202020204" pitchFamily="34" charset="0"/>
            </a:endParaRPr>
          </a:p>
        </p:txBody>
      </p:sp>
      <p:pic>
        <p:nvPicPr>
          <p:cNvPr id="38" name="Graphic 20" descr="Network" title="Placeholder Icon">
            <a:extLst>
              <a:ext uri="{FF2B5EF4-FFF2-40B4-BE49-F238E27FC236}">
                <a16:creationId xmlns:a16="http://schemas.microsoft.com/office/drawing/2014/main" id="{E34FD3C6-9F01-4A17-AD96-054AF500405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83478" y="2252219"/>
            <a:ext cx="448600" cy="448600"/>
          </a:xfrm>
          <a:prstGeom prst="rect">
            <a:avLst/>
          </a:prstGeom>
        </p:spPr>
      </p:pic>
      <p:sp>
        <p:nvSpPr>
          <p:cNvPr id="15" name="Title 1">
            <a:extLst>
              <a:ext uri="{FF2B5EF4-FFF2-40B4-BE49-F238E27FC236}">
                <a16:creationId xmlns:a16="http://schemas.microsoft.com/office/drawing/2014/main" id="{F71A3F0C-8B48-4F8F-A4BD-AEA9CE22DA6D}"/>
              </a:ext>
            </a:extLst>
          </p:cNvPr>
          <p:cNvSpPr txBox="1">
            <a:spLocks/>
          </p:cNvSpPr>
          <p:nvPr/>
        </p:nvSpPr>
        <p:spPr>
          <a:xfrm>
            <a:off x="1467290" y="2227810"/>
            <a:ext cx="10153985" cy="7914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Nowadays, due to rapid increase in mental stress, physical stress in urban life, one could be at risk of getting ill immediately reducing necessary medical attributes such BloodPressure, Glucose level, client should be more cautious and smarter about the diagnosis of diabetes.</a:t>
            </a:r>
          </a:p>
        </p:txBody>
      </p:sp>
      <p:sp>
        <p:nvSpPr>
          <p:cNvPr id="17" name="Title 1">
            <a:extLst>
              <a:ext uri="{FF2B5EF4-FFF2-40B4-BE49-F238E27FC236}">
                <a16:creationId xmlns:a16="http://schemas.microsoft.com/office/drawing/2014/main" id="{F71A3F0C-8B48-4F8F-A4BD-AEA9CE22DA6D}"/>
              </a:ext>
            </a:extLst>
          </p:cNvPr>
          <p:cNvSpPr txBox="1">
            <a:spLocks/>
          </p:cNvSpPr>
          <p:nvPr/>
        </p:nvSpPr>
        <p:spPr>
          <a:xfrm>
            <a:off x="1467290" y="4210863"/>
            <a:ext cx="10124957" cy="8527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If client wants to predict which diagnostic measures needs to be taken for the people who are diagnosed with diabetes, it would be possible to analyze additional necessary medical attributes for further exploration and to streamline the tedious process of diagnosis.</a:t>
            </a:r>
          </a:p>
        </p:txBody>
      </p:sp>
      <p:pic>
        <p:nvPicPr>
          <p:cNvPr id="18" name="Picture 17"/>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086" y="4298999"/>
            <a:ext cx="491584" cy="491584"/>
          </a:xfrm>
          <a:prstGeom prst="rect">
            <a:avLst/>
          </a:prstGeom>
        </p:spPr>
      </p:pic>
      <p:cxnSp>
        <p:nvCxnSpPr>
          <p:cNvPr id="30" name="Straight Connector 29">
            <a:extLst>
              <a:ext uri="{FF2B5EF4-FFF2-40B4-BE49-F238E27FC236}">
                <a16:creationId xmlns:a16="http://schemas.microsoft.com/office/drawing/2014/main" id="{339E4D53-5461-8942-A726-F0D6425223E5}"/>
              </a:ext>
              <a:ext uri="{C183D7F6-B498-43B3-948B-1728B52AA6E4}">
                <adec:decorative xmlns:adec="http://schemas.microsoft.com/office/drawing/2017/decorative" val="1"/>
              </a:ext>
            </a:extLst>
          </p:cNvPr>
          <p:cNvCxnSpPr>
            <a:cxnSpLocks/>
          </p:cNvCxnSpPr>
          <p:nvPr/>
        </p:nvCxnSpPr>
        <p:spPr>
          <a:xfrm flipV="1">
            <a:off x="5250711" y="693131"/>
            <a:ext cx="1690576" cy="117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C3D81B6-32DF-3045-B9E3-8D0AF0FC769C}"/>
              </a:ext>
            </a:extLst>
          </p:cNvPr>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1054" y="3259083"/>
            <a:ext cx="405616" cy="448600"/>
          </a:xfrm>
          <a:prstGeom prst="rect">
            <a:avLst/>
          </a:prstGeom>
        </p:spPr>
      </p:pic>
      <p:sp>
        <p:nvSpPr>
          <p:cNvPr id="2" name="TextBox 1">
            <a:extLst>
              <a:ext uri="{FF2B5EF4-FFF2-40B4-BE49-F238E27FC236}">
                <a16:creationId xmlns:a16="http://schemas.microsoft.com/office/drawing/2014/main" id="{8F449B34-68FF-BB42-BF50-214357389EFE}"/>
              </a:ext>
            </a:extLst>
          </p:cNvPr>
          <p:cNvSpPr txBox="1"/>
          <p:nvPr/>
        </p:nvSpPr>
        <p:spPr>
          <a:xfrm>
            <a:off x="1467290" y="3249977"/>
            <a:ext cx="10124957" cy="584775"/>
          </a:xfrm>
          <a:prstGeom prst="rect">
            <a:avLst/>
          </a:prstGeom>
          <a:noFill/>
        </p:spPr>
        <p:txBody>
          <a:bodyPr wrap="square" rtlCol="0">
            <a:spAutoFit/>
          </a:bodyPr>
          <a:lstStyle/>
          <a:p>
            <a:r>
              <a:rPr lang="en-US" sz="1600" dirty="0">
                <a:latin typeface="Century Gothic" panose="020B0502020202020204" pitchFamily="34" charset="0"/>
                <a:ea typeface="+mj-ea"/>
                <a:cs typeface="+mj-cs"/>
              </a:rPr>
              <a:t>Client must expose to more recent and high-volume real-time data to test against the trained and evaluated model to check its performance at all levels. </a:t>
            </a:r>
          </a:p>
        </p:txBody>
      </p:sp>
    </p:spTree>
    <p:extLst>
      <p:ext uri="{BB962C8B-B14F-4D97-AF65-F5344CB8AC3E}">
        <p14:creationId xmlns:p14="http://schemas.microsoft.com/office/powerpoint/2010/main" val="85591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3241675"/>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0233212" y="6365362"/>
            <a:ext cx="1409396" cy="396949"/>
          </a:xfrm>
          <a:prstGeom prst="rect">
            <a:avLst/>
          </a:prstGeom>
        </p:spPr>
      </p:pic>
      <p:sp>
        <p:nvSpPr>
          <p:cNvPr id="19" name="Title 18"/>
          <p:cNvSpPr>
            <a:spLocks noGrp="1"/>
          </p:cNvSpPr>
          <p:nvPr>
            <p:ph type="title"/>
          </p:nvPr>
        </p:nvSpPr>
        <p:spPr>
          <a:xfrm>
            <a:off x="1960750" y="2635218"/>
            <a:ext cx="8272462" cy="432000"/>
          </a:xfrm>
        </p:spPr>
        <p:txBody>
          <a:bodyPr/>
          <a:lstStyle/>
          <a:p>
            <a:pPr algn="ctr"/>
            <a:r>
              <a:rPr lang="en-IN" sz="3000" b="1" dirty="0">
                <a:latin typeface="Century Gothic" panose="020B0502020202020204" pitchFamily="34" charset="0"/>
              </a:rPr>
              <a:t>THANK YOU</a:t>
            </a:r>
          </a:p>
        </p:txBody>
      </p:sp>
      <p:sp>
        <p:nvSpPr>
          <p:cNvPr id="7" name="Slide Number Placeholder 2">
            <a:extLst>
              <a:ext uri="{FF2B5EF4-FFF2-40B4-BE49-F238E27FC236}">
                <a16:creationId xmlns:a16="http://schemas.microsoft.com/office/drawing/2014/main" id="{1D8ED152-5928-5C49-B88E-BB5FEEF0F14F}"/>
              </a:ext>
            </a:extLst>
          </p:cNvPr>
          <p:cNvSpPr>
            <a:spLocks noGrp="1"/>
          </p:cNvSpPr>
          <p:nvPr>
            <p:ph type="sldNum" sz="quarter" idx="11"/>
          </p:nvPr>
        </p:nvSpPr>
        <p:spPr>
          <a:xfrm>
            <a:off x="11772000" y="6365363"/>
            <a:ext cx="420000" cy="421200"/>
          </a:xfrm>
        </p:spPr>
        <p:txBody>
          <a:bodyPr/>
          <a:lstStyle/>
          <a:p>
            <a:r>
              <a:rPr lang="en-US" dirty="0">
                <a:solidFill>
                  <a:prstClr val="black">
                    <a:lumMod val="65000"/>
                    <a:lumOff val="35000"/>
                  </a:prstClr>
                </a:solidFill>
              </a:rPr>
              <a:t>17</a:t>
            </a:r>
          </a:p>
        </p:txBody>
      </p:sp>
    </p:spTree>
    <p:extLst>
      <p:ext uri="{BB962C8B-B14F-4D97-AF65-F5344CB8AC3E}">
        <p14:creationId xmlns:p14="http://schemas.microsoft.com/office/powerpoint/2010/main" val="18092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Agenda</a:t>
            </a:r>
          </a:p>
        </p:txBody>
      </p:sp>
      <p:sp>
        <p:nvSpPr>
          <p:cNvPr id="40" name="Title 1">
            <a:extLst>
              <a:ext uri="{FF2B5EF4-FFF2-40B4-BE49-F238E27FC236}">
                <a16:creationId xmlns:a16="http://schemas.microsoft.com/office/drawing/2014/main" id="{F71A3F0C-8B48-4F8F-A4BD-AEA9CE22DA6D}"/>
              </a:ext>
            </a:extLst>
          </p:cNvPr>
          <p:cNvSpPr txBox="1">
            <a:spLocks/>
          </p:cNvSpPr>
          <p:nvPr/>
        </p:nvSpPr>
        <p:spPr>
          <a:xfrm>
            <a:off x="6780167" y="1167995"/>
            <a:ext cx="4546998" cy="45220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200000"/>
              </a:lnSpc>
              <a:buFont typeface="Arial" panose="020B0604020202020204" pitchFamily="34" charset="0"/>
              <a:buChar char="•"/>
            </a:pPr>
            <a:r>
              <a:rPr lang="en-US" sz="1800" b="1" dirty="0">
                <a:latin typeface="Century Gothic" panose="020B0502020202020204" pitchFamily="34" charset="0"/>
              </a:rPr>
              <a:t>Introduction</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Objectives and Approach</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Insights and trends</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Predictive Modeling</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Challenges/Limitations </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Importance of attributes</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Recommendations</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Future Scope</a:t>
            </a:r>
          </a:p>
          <a:p>
            <a:pPr marL="285750" indent="-285750">
              <a:lnSpc>
                <a:spcPct val="200000"/>
              </a:lnSpc>
              <a:buFont typeface="Arial" panose="020B0604020202020204" pitchFamily="34" charset="0"/>
              <a:buChar char="•"/>
            </a:pPr>
            <a:endParaRPr lang="en-US" sz="100" b="1" dirty="0">
              <a:latin typeface="Century Gothic" panose="020B0502020202020204" pitchFamily="34" charset="0"/>
            </a:endParaRPr>
          </a:p>
          <a:p>
            <a:pPr>
              <a:lnSpc>
                <a:spcPct val="200000"/>
              </a:lnSpc>
            </a:pPr>
            <a:endParaRPr lang="en-US" sz="100" b="1" dirty="0">
              <a:latin typeface="Century Gothic" panose="020B0502020202020204" pitchFamily="34" charset="0"/>
            </a:endParaRP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pic>
        <p:nvPicPr>
          <p:cNvPr id="1026" name="Picture 2" descr="Business Agenda Stock Illustrations – 35,732 Business Agenda Stock  Illustrations, Vectors &amp; Clipart - Dreamstime">
            <a:extLst>
              <a:ext uri="{FF2B5EF4-FFF2-40B4-BE49-F238E27FC236}">
                <a16:creationId xmlns:a16="http://schemas.microsoft.com/office/drawing/2014/main" id="{683907CA-5CC5-5F44-B057-C4125298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61" b="10494"/>
          <a:stretch/>
        </p:blipFill>
        <p:spPr bwMode="auto">
          <a:xfrm>
            <a:off x="1641150" y="1389689"/>
            <a:ext cx="4546999" cy="401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2</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Introduction</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73026" y="1219572"/>
            <a:ext cx="10645947" cy="3358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PIMA Indians are a group Native American people who lives in the Phoenix, Arizona. So many years, these people are are living with poor diet which where carbohydrate deficiency seems more and in turn, they are exposed to type 2 diabetes among children as well as adults.</a:t>
            </a: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r>
              <a:rPr lang="en-US" sz="1600" dirty="0">
                <a:latin typeface="Century Gothic" panose="020B0502020202020204" pitchFamily="34" charset="0"/>
              </a:rPr>
              <a:t>To deal with such a huge and deadly disease, many Medicare organizations are trying to achieve their best possible solutions to diagnose the diabetes among children as well as adults to mitigate the risk of diabetes in the future, to reduce the period required for diagnosis with exact identification of people having diabetes as fast as possible, and to provide proper treatment for diabetic people for a reduction in the severity of complications associated with this disease.</a:t>
            </a:r>
          </a:p>
          <a:p>
            <a:endParaRPr lang="en-US" sz="1600" dirty="0">
              <a:latin typeface="Century Gothic" panose="020B0502020202020204" pitchFamily="34" charset="0"/>
            </a:endParaRPr>
          </a:p>
          <a:p>
            <a:endParaRPr lang="en-US" sz="1600" dirty="0">
              <a:latin typeface="Century Gothic" panose="020B0502020202020204" pitchFamily="34" charset="0"/>
            </a:endParaRPr>
          </a:p>
        </p:txBody>
      </p:sp>
      <p:pic>
        <p:nvPicPr>
          <p:cNvPr id="13" name="Graphic 28" descr="Pencil" title="Placeholder Icon">
            <a:extLst>
              <a:ext uri="{FF2B5EF4-FFF2-40B4-BE49-F238E27FC236}">
                <a16:creationId xmlns:a16="http://schemas.microsoft.com/office/drawing/2014/main" id="{CF4D7882-3AEF-7143-81C7-C29FBA3B235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8679" y="1263640"/>
            <a:ext cx="356728" cy="356728"/>
          </a:xfrm>
          <a:prstGeom prst="rect">
            <a:avLst/>
          </a:prstGeom>
        </p:spPr>
      </p:pic>
      <p:pic>
        <p:nvPicPr>
          <p:cNvPr id="15" name="Graphic 28" descr="Pencil" title="Placeholder Icon">
            <a:extLst>
              <a:ext uri="{FF2B5EF4-FFF2-40B4-BE49-F238E27FC236}">
                <a16:creationId xmlns:a16="http://schemas.microsoft.com/office/drawing/2014/main" id="{6E098A85-7BB7-2146-A8D3-47C42AABA96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8578" y="2611255"/>
            <a:ext cx="356727" cy="356727"/>
          </a:xfrm>
          <a:prstGeom prst="rect">
            <a:avLst/>
          </a:prstGeom>
        </p:spPr>
      </p:pic>
    </p:spTree>
    <p:extLst>
      <p:ext uri="{BB962C8B-B14F-4D97-AF65-F5344CB8AC3E}">
        <p14:creationId xmlns:p14="http://schemas.microsoft.com/office/powerpoint/2010/main" val="47072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2</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Objectives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1144604" y="1091978"/>
            <a:ext cx="10862592" cy="30015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Client wants to make the best decision on a business problem of classifying the right number of people who have diabetes and who do not have diabetes to invest valuable time towards the proper treatment of diabetic patients rather than in diabetes testing.</a:t>
            </a: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r>
              <a:rPr lang="en-US" sz="1600" dirty="0">
                <a:latin typeface="Century Gothic" panose="020B0502020202020204" pitchFamily="34" charset="0"/>
              </a:rPr>
              <a:t>Based on the business problem, project forecasts incorporates valuable research,</a:t>
            </a:r>
          </a:p>
          <a:p>
            <a:endParaRPr lang="en-US" sz="16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Data analysis and visualization on the PIMA Indians diabetes data to find valuable insights to provide more exposure to various important factors and their contribution</a:t>
            </a:r>
          </a:p>
          <a:p>
            <a:pPr marL="171450" indent="-171450">
              <a:buFont typeface="Arial" panose="020B0604020202020204" pitchFamily="34" charset="0"/>
              <a:buChar char="•"/>
            </a:pPr>
            <a:r>
              <a:rPr lang="en-US" sz="1600" dirty="0">
                <a:latin typeface="Century Gothic" panose="020B0502020202020204" pitchFamily="34" charset="0"/>
              </a:rPr>
              <a:t>Building predictive algorithms to identify a person has diabetes or not</a:t>
            </a:r>
          </a:p>
          <a:p>
            <a:pPr marL="171450" indent="-171450">
              <a:buFont typeface="Arial" panose="020B0604020202020204" pitchFamily="34" charset="0"/>
              <a:buChar char="•"/>
            </a:pPr>
            <a:r>
              <a:rPr lang="en-US" sz="1600" dirty="0">
                <a:latin typeface="Century Gothic" panose="020B0502020202020204" pitchFamily="34" charset="0"/>
              </a:rPr>
              <a:t>Justification and necessary medical attributes contributing to identifying a person as a diabetic</a:t>
            </a:r>
          </a:p>
          <a:p>
            <a:pPr marL="171450" indent="-171450">
              <a:buFont typeface="Arial" panose="020B0604020202020204" pitchFamily="34" charset="0"/>
              <a:buChar char="•"/>
            </a:pPr>
            <a:r>
              <a:rPr lang="en-US" sz="1600" dirty="0">
                <a:latin typeface="Century Gothic" panose="020B0502020202020204" pitchFamily="34" charset="0"/>
              </a:rPr>
              <a:t>Recommendation for client</a:t>
            </a:r>
          </a:p>
        </p:txBody>
      </p:sp>
      <p:pic>
        <p:nvPicPr>
          <p:cNvPr id="13" name="Graphic 28" descr="Pencil" title="Placeholder Icon">
            <a:extLst>
              <a:ext uri="{FF2B5EF4-FFF2-40B4-BE49-F238E27FC236}">
                <a16:creationId xmlns:a16="http://schemas.microsoft.com/office/drawing/2014/main" id="{CF4D7882-3AEF-7143-81C7-C29FBA3B235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2727" y="1125029"/>
            <a:ext cx="356728" cy="356728"/>
          </a:xfrm>
          <a:prstGeom prst="rect">
            <a:avLst/>
          </a:prstGeom>
        </p:spPr>
      </p:pic>
      <p:pic>
        <p:nvPicPr>
          <p:cNvPr id="15" name="Graphic 28" descr="Pencil" title="Placeholder Icon">
            <a:extLst>
              <a:ext uri="{FF2B5EF4-FFF2-40B4-BE49-F238E27FC236}">
                <a16:creationId xmlns:a16="http://schemas.microsoft.com/office/drawing/2014/main" id="{6E098A85-7BB7-2146-A8D3-47C42AABA96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2626" y="2476611"/>
            <a:ext cx="356727" cy="356727"/>
          </a:xfrm>
          <a:prstGeom prst="rect">
            <a:avLst/>
          </a:prstGeom>
        </p:spPr>
      </p:pic>
    </p:spTree>
    <p:extLst>
      <p:ext uri="{BB962C8B-B14F-4D97-AF65-F5344CB8AC3E}">
        <p14:creationId xmlns:p14="http://schemas.microsoft.com/office/powerpoint/2010/main" val="180487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3</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Approach</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6"/>
            <a:ext cx="10862592" cy="52221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buFont typeface="Arial" panose="020B0604020202020204" pitchFamily="34" charset="0"/>
              <a:buChar char="•"/>
            </a:pPr>
            <a:r>
              <a:rPr lang="en-US" sz="1600" dirty="0">
                <a:latin typeface="Century Gothic" panose="020B0502020202020204" pitchFamily="34" charset="0"/>
              </a:rPr>
              <a:t>Data analysis and visualization on the PIMA Indians diabetes data to find valuable insights to provide more exposure to various important factors and their contribution</a:t>
            </a:r>
          </a:p>
          <a:p>
            <a:pPr marL="803275" indent="-285750">
              <a:buFont typeface="Wingdings" pitchFamily="2" charset="2"/>
              <a:buChar char="Ø"/>
            </a:pPr>
            <a:r>
              <a:rPr lang="en-US" sz="1600" dirty="0">
                <a:latin typeface="Century Gothic" panose="020B0502020202020204" pitchFamily="34" charset="0"/>
              </a:rPr>
              <a:t>Statistical Descriptive Analysis</a:t>
            </a:r>
          </a:p>
          <a:p>
            <a:pPr marL="803275" indent="-285750">
              <a:buFont typeface="Wingdings" pitchFamily="2" charset="2"/>
              <a:buChar char="Ø"/>
            </a:pPr>
            <a:r>
              <a:rPr lang="en-US" sz="1600" dirty="0">
                <a:latin typeface="Century Gothic" panose="020B0502020202020204" pitchFamily="34" charset="0"/>
              </a:rPr>
              <a:t>Exploring trends and patterns in the data</a:t>
            </a:r>
          </a:p>
          <a:p>
            <a:pPr marL="803275" indent="-285750">
              <a:buFont typeface="Wingdings" pitchFamily="2" charset="2"/>
              <a:buChar char="Ø"/>
            </a:pPr>
            <a:r>
              <a:rPr lang="en-US" sz="1600" dirty="0">
                <a:latin typeface="Century Gothic" panose="020B0502020202020204" pitchFamily="34" charset="0"/>
              </a:rPr>
              <a:t>Correlations between various medical attributes of a person in the data</a:t>
            </a:r>
          </a:p>
          <a:p>
            <a:endParaRPr lang="en-US" sz="1600" dirty="0">
              <a:latin typeface="Century Gothic" panose="020B0502020202020204" pitchFamily="34" charset="0"/>
            </a:endParaRPr>
          </a:p>
          <a:p>
            <a:pPr marL="285750" indent="-285750">
              <a:buFont typeface="Arial" panose="020B0604020202020204" pitchFamily="34" charset="0"/>
              <a:buChar char="•"/>
            </a:pPr>
            <a:endParaRPr lang="en-US" sz="1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Building predictive algorithms to identify a person has diabetes or not</a:t>
            </a:r>
          </a:p>
          <a:p>
            <a:pPr marL="814388" indent="-285750">
              <a:buFont typeface="Wingdings" pitchFamily="2" charset="2"/>
              <a:buChar char="Ø"/>
            </a:pPr>
            <a:r>
              <a:rPr lang="en-US" sz="1600" dirty="0">
                <a:latin typeface="Century Gothic" panose="020B0502020202020204" pitchFamily="34" charset="0"/>
              </a:rPr>
              <a:t>Based on findings and results the PIMA Indians diabetes data, we would best classify the people having diabetes from non-diabetic people</a:t>
            </a:r>
          </a:p>
          <a:p>
            <a:pPr marL="528638"/>
            <a:endParaRPr lang="en-US" sz="16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Justification and necessary medical attributes contributing to identifying a person as a diabetic</a:t>
            </a:r>
          </a:p>
          <a:p>
            <a:pPr marL="814388" indent="-285750">
              <a:buFont typeface="Wingdings" pitchFamily="2" charset="2"/>
              <a:buChar char="Ø"/>
            </a:pPr>
            <a:r>
              <a:rPr lang="en-US" sz="1600" dirty="0">
                <a:latin typeface="Century Gothic" panose="020B0502020202020204" pitchFamily="34" charset="0"/>
              </a:rPr>
              <a:t>Based on classification observed by algorithm for the data, we would strongly justify our classified diabetic people from non-diabetic people with vital medical attributes</a:t>
            </a:r>
          </a:p>
          <a:p>
            <a:pPr marL="528638"/>
            <a:endParaRPr lang="en-US" sz="16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Recommendation for Client</a:t>
            </a:r>
          </a:p>
          <a:p>
            <a:pPr marL="814388" indent="-285750">
              <a:buFont typeface="Wingdings" pitchFamily="2" charset="2"/>
              <a:buChar char="Ø"/>
            </a:pPr>
            <a:r>
              <a:rPr lang="en-US" sz="1600" dirty="0">
                <a:latin typeface="Century Gothic" panose="020B0502020202020204" pitchFamily="34" charset="0"/>
              </a:rPr>
              <a:t>Based on classification results between diabetic or non-diabetic people, we would recommend client with the best possible actions on a business problem and how to deal with it in intermediate years in medicare industry.</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b="1" dirty="0">
                <a:latin typeface="Century Gothic" panose="020B0502020202020204" pitchFamily="34" charset="0"/>
              </a:rPr>
              <a:t>PIMA Indians Diabetes Dataset</a:t>
            </a:r>
            <a:r>
              <a:rPr lang="en-US" sz="1600" dirty="0">
                <a:latin typeface="Century Gothic" panose="020B0502020202020204" pitchFamily="34" charset="0"/>
              </a:rPr>
              <a:t>:</a:t>
            </a:r>
            <a:endParaRPr lang="en-US" sz="100" dirty="0">
              <a:latin typeface="Century Gothic" panose="020B0502020202020204" pitchFamily="34" charset="0"/>
            </a:endParaRPr>
          </a:p>
          <a:p>
            <a:pPr marL="812800" indent="-285750">
              <a:buFont typeface="Wingdings" pitchFamily="2" charset="2"/>
              <a:buChar char="Ø"/>
            </a:pPr>
            <a:r>
              <a:rPr lang="en-US" sz="1600" dirty="0">
                <a:latin typeface="Century Gothic" panose="020B0502020202020204" pitchFamily="34" charset="0"/>
                <a:hlinkClick r:id="rId3"/>
              </a:rPr>
              <a:t>https://</a:t>
            </a:r>
            <a:r>
              <a:rPr lang="en-US" sz="1600" dirty="0" err="1">
                <a:latin typeface="Century Gothic" panose="020B0502020202020204" pitchFamily="34" charset="0"/>
                <a:hlinkClick r:id="rId3"/>
              </a:rPr>
              <a:t>github.com</a:t>
            </a:r>
            <a:r>
              <a:rPr lang="en-US" sz="1600" dirty="0">
                <a:latin typeface="Century Gothic" panose="020B0502020202020204" pitchFamily="34" charset="0"/>
                <a:hlinkClick r:id="rId3"/>
              </a:rPr>
              <a:t>/akshayjadhav21/CS666_Project_Datasets.git</a:t>
            </a:r>
            <a:endParaRPr lang="en-US" sz="1600" dirty="0">
              <a:latin typeface="Century Gothic" panose="020B0502020202020204" pitchFamily="34" charset="0"/>
            </a:endParaRPr>
          </a:p>
          <a:p>
            <a:pPr marL="812800" indent="-285750">
              <a:buFont typeface="Wingdings" pitchFamily="2" charset="2"/>
              <a:buChar char="Ø"/>
            </a:pPr>
            <a:endParaRPr lang="en-US" sz="1600" dirty="0">
              <a:latin typeface="Century Gothic" panose="020B0502020202020204" pitchFamily="34" charset="0"/>
            </a:endParaRPr>
          </a:p>
        </p:txBody>
      </p:sp>
    </p:spTree>
    <p:extLst>
      <p:ext uri="{BB962C8B-B14F-4D97-AF65-F5344CB8AC3E}">
        <p14:creationId xmlns:p14="http://schemas.microsoft.com/office/powerpoint/2010/main" val="389660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4</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2707420" cy="3530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General Description</a:t>
            </a:r>
          </a:p>
        </p:txBody>
      </p:sp>
      <p:pic>
        <p:nvPicPr>
          <p:cNvPr id="4" name="Picture 3" descr="Graphical user interface, text, application, email&#10;&#10;Description automatically generated">
            <a:extLst>
              <a:ext uri="{FF2B5EF4-FFF2-40B4-BE49-F238E27FC236}">
                <a16:creationId xmlns:a16="http://schemas.microsoft.com/office/drawing/2014/main" id="{59F6588D-3543-BB43-803C-89CF55B5A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884" y="1612420"/>
            <a:ext cx="10820400" cy="4457700"/>
          </a:xfrm>
          <a:prstGeom prst="rect">
            <a:avLst/>
          </a:prstGeom>
        </p:spPr>
      </p:pic>
    </p:spTree>
    <p:extLst>
      <p:ext uri="{BB962C8B-B14F-4D97-AF65-F5344CB8AC3E}">
        <p14:creationId xmlns:p14="http://schemas.microsoft.com/office/powerpoint/2010/main" val="351374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5</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1" y="1136097"/>
            <a:ext cx="3185885" cy="3530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Statistical Description</a:t>
            </a:r>
          </a:p>
        </p:txBody>
      </p:sp>
      <p:sp>
        <p:nvSpPr>
          <p:cNvPr id="29" name="TextBox 28">
            <a:extLst>
              <a:ext uri="{FF2B5EF4-FFF2-40B4-BE49-F238E27FC236}">
                <a16:creationId xmlns:a16="http://schemas.microsoft.com/office/drawing/2014/main" id="{4DD99864-15B7-6942-879F-57F118556705}"/>
              </a:ext>
            </a:extLst>
          </p:cNvPr>
          <p:cNvSpPr txBox="1"/>
          <p:nvPr/>
        </p:nvSpPr>
        <p:spPr>
          <a:xfrm>
            <a:off x="790690" y="4720021"/>
            <a:ext cx="9829570" cy="1477328"/>
          </a:xfrm>
          <a:prstGeom prst="rect">
            <a:avLst/>
          </a:prstGeom>
          <a:noFill/>
        </p:spPr>
        <p:txBody>
          <a:bodyPr wrap="square" rtlCol="0">
            <a:spAutoFit/>
          </a:bodyPr>
          <a:lstStyle/>
          <a:p>
            <a:pPr marL="285750" indent="-285750">
              <a:buFont typeface="Wingdings" pitchFamily="2" charset="2"/>
              <a:buChar char="Ø"/>
            </a:pPr>
            <a:r>
              <a:rPr lang="en-US" b="1" dirty="0">
                <a:latin typeface="Century Gothic" panose="020B0502020202020204" pitchFamily="34" charset="0"/>
              </a:rPr>
              <a:t>Findings:</a:t>
            </a:r>
          </a:p>
          <a:p>
            <a:pPr marL="742950" lvl="1" indent="-285750">
              <a:buFont typeface="Wingdings" pitchFamily="2" charset="2"/>
              <a:buChar char="Ø"/>
            </a:pPr>
            <a:r>
              <a:rPr lang="en-US" dirty="0">
                <a:latin typeface="Century Gothic" panose="020B0502020202020204" pitchFamily="34" charset="0"/>
              </a:rPr>
              <a:t>Except Insulin, DiabetesPedigreeFunction, and Age (Left Skewed), all other attributes seems normally distributed in nature.</a:t>
            </a:r>
          </a:p>
          <a:p>
            <a:pPr marL="742950" lvl="1" indent="-285750">
              <a:buFont typeface="Wingdings" pitchFamily="2" charset="2"/>
              <a:buChar char="Ø"/>
            </a:pPr>
            <a:r>
              <a:rPr lang="en-US" dirty="0">
                <a:latin typeface="Century Gothic" panose="020B0502020202020204" pitchFamily="34" charset="0"/>
              </a:rPr>
              <a:t>We should be more focused on BloodPressure, Glucose, SkinThickness, BMI because its minimum values are irrelevant in real practice.</a:t>
            </a:r>
          </a:p>
        </p:txBody>
      </p:sp>
      <p:pic>
        <p:nvPicPr>
          <p:cNvPr id="5" name="Picture 4" descr="Table&#10;&#10;Description automatically generated">
            <a:extLst>
              <a:ext uri="{FF2B5EF4-FFF2-40B4-BE49-F238E27FC236}">
                <a16:creationId xmlns:a16="http://schemas.microsoft.com/office/drawing/2014/main" id="{4D58BBC8-44F2-434C-9EC0-C4D2A1177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548819"/>
            <a:ext cx="11125200" cy="3111500"/>
          </a:xfrm>
          <a:prstGeom prst="rect">
            <a:avLst/>
          </a:prstGeom>
        </p:spPr>
      </p:pic>
    </p:spTree>
    <p:extLst>
      <p:ext uri="{BB962C8B-B14F-4D97-AF65-F5344CB8AC3E}">
        <p14:creationId xmlns:p14="http://schemas.microsoft.com/office/powerpoint/2010/main" val="404689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6</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10862592" cy="3693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Distribution of each attribute</a:t>
            </a:r>
          </a:p>
          <a:p>
            <a:r>
              <a:rPr lang="en-US" sz="1800" b="1" dirty="0">
                <a:latin typeface="Century Gothic" panose="020B0502020202020204" pitchFamily="34" charset="0"/>
              </a:rPr>
              <a:t> </a:t>
            </a:r>
          </a:p>
        </p:txBody>
      </p:sp>
      <p:pic>
        <p:nvPicPr>
          <p:cNvPr id="5" name="Picture 4" descr="Chart, bar chart&#10;&#10;Description automatically generated">
            <a:extLst>
              <a:ext uri="{FF2B5EF4-FFF2-40B4-BE49-F238E27FC236}">
                <a16:creationId xmlns:a16="http://schemas.microsoft.com/office/drawing/2014/main" id="{FDC3E53A-7AF2-0041-B29B-7D71BAAC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807" y="1522778"/>
            <a:ext cx="8724362" cy="4852844"/>
          </a:xfrm>
          <a:prstGeom prst="rect">
            <a:avLst/>
          </a:prstGeom>
        </p:spPr>
      </p:pic>
    </p:spTree>
    <p:extLst>
      <p:ext uri="{BB962C8B-B14F-4D97-AF65-F5344CB8AC3E}">
        <p14:creationId xmlns:p14="http://schemas.microsoft.com/office/powerpoint/2010/main" val="417279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6</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10862592" cy="3693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Correlation between attributes</a:t>
            </a:r>
          </a:p>
        </p:txBody>
      </p:sp>
      <p:pic>
        <p:nvPicPr>
          <p:cNvPr id="4" name="Picture 3" descr="Table&#10;&#10;Description automatically generated">
            <a:extLst>
              <a:ext uri="{FF2B5EF4-FFF2-40B4-BE49-F238E27FC236}">
                <a16:creationId xmlns:a16="http://schemas.microsoft.com/office/drawing/2014/main" id="{D2181A78-D58E-164A-B8E3-794C9105F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05426"/>
            <a:ext cx="9753600" cy="4852844"/>
          </a:xfrm>
          <a:prstGeom prst="rect">
            <a:avLst/>
          </a:prstGeom>
        </p:spPr>
      </p:pic>
    </p:spTree>
    <p:extLst>
      <p:ext uri="{BB962C8B-B14F-4D97-AF65-F5344CB8AC3E}">
        <p14:creationId xmlns:p14="http://schemas.microsoft.com/office/powerpoint/2010/main" val="3058415503"/>
      </p:ext>
    </p:extLst>
  </p:cSld>
  <p:clrMapOvr>
    <a:masterClrMapping/>
  </p:clrMapOvr>
</p:sld>
</file>

<file path=ppt/theme/theme1.xml><?xml version="1.0" encoding="utf-8"?>
<a:theme xmlns:a="http://schemas.openxmlformats.org/drawingml/2006/main" name="1_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4977</TotalTime>
  <Words>1594</Words>
  <Application>Microsoft Macintosh PowerPoint</Application>
  <PresentationFormat>Widescreen</PresentationFormat>
  <Paragraphs>180</Paragraphs>
  <Slides>18</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Black</vt:lpstr>
      <vt:lpstr>Calibri</vt:lpstr>
      <vt:lpstr>Calibri Light</vt:lpstr>
      <vt:lpstr>Century Gothic</vt:lpstr>
      <vt:lpstr>Tahoma</vt:lpstr>
      <vt:lpstr>Times New Roman</vt:lpstr>
      <vt:lpstr>Wingdings</vt:lpstr>
      <vt:lpstr>1_Office Theme</vt:lpstr>
      <vt:lpstr>Office Theme</vt:lpstr>
      <vt:lpstr>PowerPoint Presentation</vt:lpstr>
      <vt:lpstr>Agenda</vt:lpstr>
      <vt:lpstr>Introduction</vt:lpstr>
      <vt:lpstr>Objectives</vt:lpstr>
      <vt:lpstr>Approach</vt:lpstr>
      <vt:lpstr>Insights &amp; Trends</vt:lpstr>
      <vt:lpstr>Insights &amp; Trends</vt:lpstr>
      <vt:lpstr>Insights &amp; Trends</vt:lpstr>
      <vt:lpstr>Insights &amp; Trends</vt:lpstr>
      <vt:lpstr>Insights &amp; Trends</vt:lpstr>
      <vt:lpstr>Insights &amp; Trends</vt:lpstr>
      <vt:lpstr>Predictive Modeling</vt:lpstr>
      <vt:lpstr>Predictive Modeling</vt:lpstr>
      <vt:lpstr>Challenges or Limitations</vt:lpstr>
      <vt:lpstr>Importance of attributes</vt:lpstr>
      <vt:lpstr>Recommendations</vt:lpstr>
      <vt:lpstr>Future Scope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Jaspreet Kaur</dc:creator>
  <cp:lastModifiedBy>Jadhav, Akshay</cp:lastModifiedBy>
  <cp:revision>418</cp:revision>
  <dcterms:created xsi:type="dcterms:W3CDTF">2020-04-19T21:05:16Z</dcterms:created>
  <dcterms:modified xsi:type="dcterms:W3CDTF">2020-11-29T23:41:50Z</dcterms:modified>
</cp:coreProperties>
</file>