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21"/>
  </p:notesMasterIdLst>
  <p:sldIdLst>
    <p:sldId id="339" r:id="rId3"/>
    <p:sldId id="340" r:id="rId4"/>
    <p:sldId id="380" r:id="rId5"/>
    <p:sldId id="381" r:id="rId6"/>
    <p:sldId id="386" r:id="rId7"/>
    <p:sldId id="383" r:id="rId8"/>
    <p:sldId id="384" r:id="rId9"/>
    <p:sldId id="385" r:id="rId10"/>
    <p:sldId id="387" r:id="rId11"/>
    <p:sldId id="389" r:id="rId12"/>
    <p:sldId id="388" r:id="rId13"/>
    <p:sldId id="390" r:id="rId14"/>
    <p:sldId id="391" r:id="rId15"/>
    <p:sldId id="393" r:id="rId16"/>
    <p:sldId id="392" r:id="rId17"/>
    <p:sldId id="356" r:id="rId18"/>
    <p:sldId id="378" r:id="rId19"/>
    <p:sldId id="3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60"/>
    <a:srgbClr val="550B4C"/>
    <a:srgbClr val="095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434" autoAdjust="0"/>
  </p:normalViewPr>
  <p:slideViewPr>
    <p:cSldViewPr snapToGrid="0">
      <p:cViewPr varScale="1">
        <p:scale>
          <a:sx n="120" d="100"/>
          <a:sy n="120" d="100"/>
        </p:scale>
        <p:origin x="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533EE-9F84-4938-BB2A-2A3FDC56B6EB}" type="datetimeFigureOut">
              <a:rPr lang="en-IN" smtClean="0"/>
              <a:t>29/11/20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F4F75-9609-448B-B856-4957DB3EFA7C}" type="slidenum">
              <a:rPr lang="en-IN" smtClean="0"/>
              <a:t>‹#›</a:t>
            </a:fld>
            <a:endParaRPr lang="en-IN"/>
          </a:p>
        </p:txBody>
      </p:sp>
    </p:spTree>
    <p:extLst>
      <p:ext uri="{BB962C8B-B14F-4D97-AF65-F5344CB8AC3E}">
        <p14:creationId xmlns:p14="http://schemas.microsoft.com/office/powerpoint/2010/main" val="4163026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02542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4787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3810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22710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52164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93830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1721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24864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93981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7524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7939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54230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1690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03370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88310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99622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23160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7535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39571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72490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6210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855702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403768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1453716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290668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1653999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849874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2764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807192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047109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28237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76849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3846534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793931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952156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283224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156994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29323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4891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1952437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86566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36108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1433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53890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39250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68471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51122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0095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52437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132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dirty="0">
                <a:solidFill>
                  <a:prstClr val="black">
                    <a:lumMod val="75000"/>
                    <a:lumOff val="25000"/>
                  </a:prstClr>
                </a:solidFill>
              </a:rPr>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10641290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9106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244778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180728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88700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5444567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15221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solidFill>
                  <a:prstClr val="black">
                    <a:lumMod val="75000"/>
                    <a:lumOff val="25000"/>
                  </a:prstClr>
                </a:solidFill>
              </a:rPr>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dirty="0">
                <a:solidFill>
                  <a:prstClr val="white">
                    <a:lumMod val="65000"/>
                  </a:prstClr>
                </a:solidFill>
              </a:rPr>
              <a:t>NAME OR LOGO</a:t>
            </a:r>
          </a:p>
        </p:txBody>
      </p:sp>
    </p:spTree>
    <p:extLst>
      <p:ext uri="{BB962C8B-B14F-4D97-AF65-F5344CB8AC3E}">
        <p14:creationId xmlns:p14="http://schemas.microsoft.com/office/powerpoint/2010/main" val="2475775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C39E5-1D53-4233-8692-9B027230A65A}" type="datetimeFigureOut">
              <a:rPr lang="en-IN" smtClean="0">
                <a:solidFill>
                  <a:prstClr val="black">
                    <a:tint val="75000"/>
                  </a:prstClr>
                </a:solidFill>
              </a:rPr>
              <a:pPr/>
              <a:t>29/11/20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58F8A-1F3C-4807-B00F-F579C061FE9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232296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gif"/></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kshayjadhav21/CS666_Project_Datasets.gi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I Tech Agency Google Slides Theme and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11" y="0"/>
            <a:ext cx="10914743" cy="6858000"/>
          </a:xfrm>
          <a:prstGeom prst="rect">
            <a:avLst/>
          </a:prstGeom>
          <a:solidFill>
            <a:schemeClr val="accent3">
              <a:lumMod val="40000"/>
              <a:lumOff val="60000"/>
            </a:schemeClr>
          </a:solidFill>
          <a:ln/>
          <a:effectLst>
            <a:glow>
              <a:schemeClr val="accent1"/>
            </a:glow>
          </a:effectLst>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43429" cy="6858000"/>
          </a:xfrm>
          <a:prstGeom prst="rect">
            <a:avLst/>
          </a:prstGeom>
        </p:spPr>
      </p:pic>
      <p:sp>
        <p:nvSpPr>
          <p:cNvPr id="42" name="Rectangle 41">
            <a:extLst>
              <a:ext uri="{FF2B5EF4-FFF2-40B4-BE49-F238E27FC236}">
                <a16:creationId xmlns:a16="http://schemas.microsoft.com/office/drawing/2014/main" id="{2CBF662F-A198-4AD3-8EBC-0EC9A52B2994}"/>
              </a:ext>
            </a:extLst>
          </p:cNvPr>
          <p:cNvSpPr/>
          <p:nvPr/>
        </p:nvSpPr>
        <p:spPr>
          <a:xfrm flipH="1">
            <a:off x="471713" y="1509486"/>
            <a:ext cx="4347029" cy="2142418"/>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a:extLst>
              <a:ext uri="{FF2B5EF4-FFF2-40B4-BE49-F238E27FC236}">
                <a16:creationId xmlns:a16="http://schemas.microsoft.com/office/drawing/2014/main" id="{142E86C5-8E5F-4620-A4FB-D1F926179D18}"/>
              </a:ext>
            </a:extLst>
          </p:cNvPr>
          <p:cNvSpPr/>
          <p:nvPr/>
        </p:nvSpPr>
        <p:spPr>
          <a:xfrm flipH="1">
            <a:off x="652899" y="1711497"/>
            <a:ext cx="5036700" cy="174741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44" name="Text Placeholder 4">
            <a:extLst>
              <a:ext uri="{FF2B5EF4-FFF2-40B4-BE49-F238E27FC236}">
                <a16:creationId xmlns:a16="http://schemas.microsoft.com/office/drawing/2014/main" id="{A96AA788-5F14-43DB-B035-1BC6DA150990}"/>
              </a:ext>
            </a:extLst>
          </p:cNvPr>
          <p:cNvSpPr txBox="1">
            <a:spLocks/>
          </p:cNvSpPr>
          <p:nvPr/>
        </p:nvSpPr>
        <p:spPr>
          <a:xfrm>
            <a:off x="812801" y="1988457"/>
            <a:ext cx="4746170" cy="1350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prstClr val="black"/>
                </a:solidFill>
                <a:latin typeface="Century Gothic" panose="020B0502020202020204" pitchFamily="34" charset="0"/>
              </a:rPr>
              <a:t>Enterprise Intelligence Development                    Project</a:t>
            </a:r>
          </a:p>
        </p:txBody>
      </p:sp>
      <p:sp>
        <p:nvSpPr>
          <p:cNvPr id="55" name="Rectangle 54">
            <a:extLst>
              <a:ext uri="{FF2B5EF4-FFF2-40B4-BE49-F238E27FC236}">
                <a16:creationId xmlns:a16="http://schemas.microsoft.com/office/drawing/2014/main" id="{142E86C5-8E5F-4620-A4FB-D1F926179D18}"/>
              </a:ext>
            </a:extLst>
          </p:cNvPr>
          <p:cNvSpPr/>
          <p:nvPr/>
        </p:nvSpPr>
        <p:spPr>
          <a:xfrm flipH="1">
            <a:off x="1760193" y="3770593"/>
            <a:ext cx="3798775" cy="796042"/>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61" name="Rectangle 60">
            <a:extLst>
              <a:ext uri="{FF2B5EF4-FFF2-40B4-BE49-F238E27FC236}">
                <a16:creationId xmlns:a16="http://schemas.microsoft.com/office/drawing/2014/main" id="{A69BDC62-882D-49FD-B60A-05F493B04723}"/>
              </a:ext>
            </a:extLst>
          </p:cNvPr>
          <p:cNvSpPr/>
          <p:nvPr/>
        </p:nvSpPr>
        <p:spPr>
          <a:xfrm>
            <a:off x="2140857" y="3900751"/>
            <a:ext cx="3005138" cy="615553"/>
          </a:xfrm>
          <a:prstGeom prst="rect">
            <a:avLst/>
          </a:prstGeom>
        </p:spPr>
        <p:txBody>
          <a:bodyPr wrap="square" lIns="0" tIns="0" rIns="0" bIns="0" anchor="ctr">
            <a:spAutoFit/>
          </a:bodyPr>
          <a:lstStyle/>
          <a:p>
            <a:pPr algn="ctr"/>
            <a:r>
              <a:rPr lang="en-US" sz="2000" dirty="0">
                <a:solidFill>
                  <a:prstClr val="black"/>
                </a:solidFill>
                <a:latin typeface="Century Gothic" panose="020B0502020202020204" pitchFamily="34" charset="0"/>
              </a:rPr>
              <a:t>Boston Housing Prices</a:t>
            </a:r>
          </a:p>
          <a:p>
            <a:pPr algn="ctr"/>
            <a:r>
              <a:rPr lang="en-US" sz="2000" dirty="0">
                <a:solidFill>
                  <a:prstClr val="black"/>
                </a:solidFill>
                <a:latin typeface="Century Gothic" panose="020B0502020202020204" pitchFamily="34" charset="0"/>
              </a:rPr>
              <a:t>Regression Problem</a:t>
            </a:r>
          </a:p>
        </p:txBody>
      </p:sp>
      <p:sp>
        <p:nvSpPr>
          <p:cNvPr id="16" name="Rectangle 15">
            <a:extLst>
              <a:ext uri="{FF2B5EF4-FFF2-40B4-BE49-F238E27FC236}">
                <a16:creationId xmlns:a16="http://schemas.microsoft.com/office/drawing/2014/main" id="{CAC071AB-F613-264E-A46F-8849348E7181}"/>
              </a:ext>
            </a:extLst>
          </p:cNvPr>
          <p:cNvSpPr/>
          <p:nvPr/>
        </p:nvSpPr>
        <p:spPr>
          <a:xfrm flipH="1">
            <a:off x="2199080" y="5533519"/>
            <a:ext cx="3359888" cy="291061"/>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prstClr val="black"/>
              </a:solidFill>
            </a:endParaRPr>
          </a:p>
        </p:txBody>
      </p:sp>
      <p:sp>
        <p:nvSpPr>
          <p:cNvPr id="17" name="Rectangle 16">
            <a:extLst>
              <a:ext uri="{FF2B5EF4-FFF2-40B4-BE49-F238E27FC236}">
                <a16:creationId xmlns:a16="http://schemas.microsoft.com/office/drawing/2014/main" id="{07832DD1-AF1F-3846-8D5C-BA508946043E}"/>
              </a:ext>
            </a:extLst>
          </p:cNvPr>
          <p:cNvSpPr/>
          <p:nvPr/>
        </p:nvSpPr>
        <p:spPr>
          <a:xfrm>
            <a:off x="2287853" y="5574127"/>
            <a:ext cx="3005138" cy="250453"/>
          </a:xfrm>
          <a:prstGeom prst="rect">
            <a:avLst/>
          </a:prstGeom>
        </p:spPr>
        <p:txBody>
          <a:bodyPr wrap="square" lIns="0" tIns="0" rIns="0" bIns="0" anchor="ctr">
            <a:spAutoFit/>
          </a:bodyPr>
          <a:lstStyle/>
          <a:p>
            <a:pPr algn="ctr">
              <a:lnSpc>
                <a:spcPts val="1900"/>
              </a:lnSpc>
            </a:pPr>
            <a:r>
              <a:rPr lang="en-US" dirty="0">
                <a:solidFill>
                  <a:prstClr val="black"/>
                </a:solidFill>
                <a:latin typeface="Century Gothic" panose="020B0502020202020204" pitchFamily="34" charset="0"/>
                <a:cs typeface="Segoe UI" panose="020B0502040204020203" pitchFamily="34" charset="0"/>
              </a:rPr>
              <a:t>November 30, 2020</a:t>
            </a:r>
          </a:p>
        </p:txBody>
      </p:sp>
      <p:sp>
        <p:nvSpPr>
          <p:cNvPr id="13" name="Rectangle 12">
            <a:extLst>
              <a:ext uri="{FF2B5EF4-FFF2-40B4-BE49-F238E27FC236}">
                <a16:creationId xmlns:a16="http://schemas.microsoft.com/office/drawing/2014/main" id="{84DF55B9-F734-EF40-9A93-6199083930E4}"/>
              </a:ext>
            </a:extLst>
          </p:cNvPr>
          <p:cNvSpPr/>
          <p:nvPr/>
        </p:nvSpPr>
        <p:spPr>
          <a:xfrm flipH="1">
            <a:off x="1760193" y="4712323"/>
            <a:ext cx="3798775" cy="651078"/>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prstClr val="black"/>
                </a:solidFill>
                <a:latin typeface="Century Gothic" panose="020B0502020202020204" pitchFamily="34" charset="0"/>
              </a:rPr>
              <a:t>Akshay Jadhav</a:t>
            </a:r>
          </a:p>
        </p:txBody>
      </p:sp>
    </p:spTree>
    <p:extLst>
      <p:ext uri="{BB962C8B-B14F-4D97-AF65-F5344CB8AC3E}">
        <p14:creationId xmlns:p14="http://schemas.microsoft.com/office/powerpoint/2010/main" val="4093031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9</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1101284" y="1113243"/>
            <a:ext cx="10473070" cy="5009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a:r>
              <a:rPr lang="en-US" sz="1600" dirty="0">
                <a:latin typeface="Century Gothic" panose="020B0502020202020204" pitchFamily="34" charset="0"/>
              </a:rPr>
              <a:t>Based on observation and findings, the following attributes/factors are either positively or negatively correlated with house price and the most contributing factors towards towards calculating reasonable house price,</a:t>
            </a:r>
          </a:p>
          <a:p>
            <a:pPr marL="401638"/>
            <a:endParaRPr lang="en-US" sz="1600" dirty="0">
              <a:latin typeface="Century Gothic" panose="020B0502020202020204" pitchFamily="34" charset="0"/>
            </a:endParaRPr>
          </a:p>
          <a:p>
            <a:pPr marL="687388" indent="-285750">
              <a:buFont typeface="Wingdings" pitchFamily="2" charset="2"/>
              <a:buChar char="Ø"/>
            </a:pPr>
            <a:r>
              <a:rPr lang="en-US" sz="1600" dirty="0">
                <a:latin typeface="Century Gothic" panose="020B0502020202020204" pitchFamily="34" charset="0"/>
              </a:rPr>
              <a:t>RM </a:t>
            </a:r>
          </a:p>
          <a:p>
            <a:pPr marL="401638"/>
            <a:endParaRPr lang="en-US" sz="1600" dirty="0">
              <a:latin typeface="Century Gothic" panose="020B0502020202020204" pitchFamily="34" charset="0"/>
            </a:endParaRPr>
          </a:p>
          <a:p>
            <a:pPr marL="687388" indent="-285750">
              <a:buFont typeface="Wingdings" pitchFamily="2" charset="2"/>
              <a:buChar char="Ø"/>
            </a:pPr>
            <a:r>
              <a:rPr lang="en-US" sz="1600" dirty="0">
                <a:latin typeface="Century Gothic" panose="020B0502020202020204" pitchFamily="34" charset="0"/>
              </a:rPr>
              <a:t>LSTAT</a:t>
            </a:r>
          </a:p>
          <a:p>
            <a:pPr marL="687388" indent="-285750">
              <a:buFont typeface="Wingdings" pitchFamily="2" charset="2"/>
              <a:buChar char="Ø"/>
            </a:pPr>
            <a:endParaRPr lang="en-US" sz="1600" dirty="0">
              <a:latin typeface="Century Gothic" panose="020B0502020202020204" pitchFamily="34" charset="0"/>
            </a:endParaRPr>
          </a:p>
          <a:p>
            <a:pPr marL="687388" indent="-285750">
              <a:buFont typeface="Wingdings" pitchFamily="2" charset="2"/>
              <a:buChar char="Ø"/>
            </a:pPr>
            <a:r>
              <a:rPr lang="en-US" sz="1600" dirty="0">
                <a:latin typeface="Century Gothic" panose="020B0502020202020204" pitchFamily="34" charset="0"/>
              </a:rPr>
              <a:t>PTRATIO </a:t>
            </a:r>
          </a:p>
          <a:p>
            <a:pPr marL="401638"/>
            <a:endParaRPr lang="en-US" sz="1600" dirty="0">
              <a:latin typeface="Century Gothic" panose="020B0502020202020204" pitchFamily="34" charset="0"/>
            </a:endParaRPr>
          </a:p>
          <a:p>
            <a:pPr marL="9525"/>
            <a:r>
              <a:rPr lang="en-US" sz="1600" dirty="0">
                <a:latin typeface="Century Gothic" panose="020B0502020202020204" pitchFamily="34" charset="0"/>
              </a:rPr>
              <a:t>Let’s do some predictive modeling to build a system </a:t>
            </a:r>
          </a:p>
          <a:p>
            <a:pPr marL="9525"/>
            <a:r>
              <a:rPr lang="en-US" sz="1600" dirty="0">
                <a:latin typeface="Century Gothic" panose="020B0502020202020204" pitchFamily="34" charset="0"/>
              </a:rPr>
              <a:t>or algorithm which will help real estate agent in finding</a:t>
            </a:r>
          </a:p>
          <a:p>
            <a:pPr marL="9525"/>
            <a:r>
              <a:rPr lang="en-US" sz="1600" dirty="0">
                <a:latin typeface="Century Gothic" panose="020B0502020202020204" pitchFamily="34" charset="0"/>
              </a:rPr>
              <a:t>and recommending the best house prices </a:t>
            </a:r>
          </a:p>
          <a:p>
            <a:pPr marL="9525"/>
            <a:r>
              <a:rPr lang="en-US" sz="1600" dirty="0">
                <a:latin typeface="Century Gothic" panose="020B0502020202020204" pitchFamily="34" charset="0"/>
              </a:rPr>
              <a:t>to the sellers based on given factors. </a:t>
            </a:r>
          </a:p>
          <a:p>
            <a:pPr marL="9525"/>
            <a:endParaRPr lang="en-US" sz="1600" dirty="0">
              <a:latin typeface="Century Gothic" panose="020B0502020202020204" pitchFamily="34" charset="0"/>
            </a:endParaRPr>
          </a:p>
          <a:p>
            <a:pPr marL="9525"/>
            <a:r>
              <a:rPr lang="en-US" sz="1600" b="1" dirty="0">
                <a:latin typeface="Century Gothic" panose="020B0502020202020204" pitchFamily="34" charset="0"/>
              </a:rPr>
              <a:t>NOTE</a:t>
            </a:r>
            <a:r>
              <a:rPr lang="en-US" sz="1600" dirty="0">
                <a:latin typeface="Century Gothic" panose="020B0502020202020204" pitchFamily="34" charset="0"/>
              </a:rPr>
              <a:t>: We have performed necessary data preparation </a:t>
            </a:r>
          </a:p>
          <a:p>
            <a:pPr marL="9525"/>
            <a:r>
              <a:rPr lang="en-US" sz="1600" dirty="0">
                <a:latin typeface="Century Gothic" panose="020B0502020202020204" pitchFamily="34" charset="0"/>
              </a:rPr>
              <a:t>which would be useful in increasing prediction accuracy</a:t>
            </a:r>
          </a:p>
          <a:p>
            <a:pPr marL="9525"/>
            <a:r>
              <a:rPr lang="en-US" sz="1600" dirty="0">
                <a:latin typeface="Century Gothic" panose="020B0502020202020204" pitchFamily="34" charset="0"/>
              </a:rPr>
              <a:t>of the algorithm.</a:t>
            </a:r>
          </a:p>
        </p:txBody>
      </p:sp>
      <p:pic>
        <p:nvPicPr>
          <p:cNvPr id="4" name="Picture 3" descr="A picture containing clock, light&#10;&#10;Description automatically generated">
            <a:extLst>
              <a:ext uri="{FF2B5EF4-FFF2-40B4-BE49-F238E27FC236}">
                <a16:creationId xmlns:a16="http://schemas.microsoft.com/office/drawing/2014/main" id="{5DC7CC50-CB7E-B049-AE48-E216FCAEF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284" y="3094074"/>
            <a:ext cx="5110716" cy="3264196"/>
          </a:xfrm>
          <a:prstGeom prst="rect">
            <a:avLst/>
          </a:prstGeom>
        </p:spPr>
      </p:pic>
      <p:pic>
        <p:nvPicPr>
          <p:cNvPr id="9" name="Graphic 28" descr="Pencil" title="Placeholder Icon">
            <a:extLst>
              <a:ext uri="{FF2B5EF4-FFF2-40B4-BE49-F238E27FC236}">
                <a16:creationId xmlns:a16="http://schemas.microsoft.com/office/drawing/2014/main" id="{9246222A-0913-A14D-B19C-21FF5B0BB6D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73600" y="1198303"/>
            <a:ext cx="327683" cy="327683"/>
          </a:xfrm>
          <a:prstGeom prst="rect">
            <a:avLst/>
          </a:prstGeom>
        </p:spPr>
      </p:pic>
      <p:pic>
        <p:nvPicPr>
          <p:cNvPr id="10" name="Graphic 28" descr="Pencil" title="Placeholder Icon">
            <a:extLst>
              <a:ext uri="{FF2B5EF4-FFF2-40B4-BE49-F238E27FC236}">
                <a16:creationId xmlns:a16="http://schemas.microsoft.com/office/drawing/2014/main" id="{F569EEFD-6AE5-0045-8EED-9CD7AFAED85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73601" y="3352658"/>
            <a:ext cx="327683" cy="327683"/>
          </a:xfrm>
          <a:prstGeom prst="rect">
            <a:avLst/>
          </a:prstGeom>
        </p:spPr>
      </p:pic>
    </p:spTree>
    <p:extLst>
      <p:ext uri="{BB962C8B-B14F-4D97-AF65-F5344CB8AC3E}">
        <p14:creationId xmlns:p14="http://schemas.microsoft.com/office/powerpoint/2010/main" val="21344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029200" y="808854"/>
            <a:ext cx="24454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10</a:t>
            </a:r>
          </a:p>
        </p:txBody>
      </p:sp>
      <p:sp>
        <p:nvSpPr>
          <p:cNvPr id="19" name="Title 18"/>
          <p:cNvSpPr>
            <a:spLocks noGrp="1"/>
          </p:cNvSpPr>
          <p:nvPr>
            <p:ph type="title"/>
          </p:nvPr>
        </p:nvSpPr>
        <p:spPr>
          <a:xfrm>
            <a:off x="4526367" y="291794"/>
            <a:ext cx="3391239" cy="432000"/>
          </a:xfrm>
        </p:spPr>
        <p:txBody>
          <a:bodyPr/>
          <a:lstStyle/>
          <a:p>
            <a:pPr algn="ctr"/>
            <a:r>
              <a:rPr lang="en-IN" sz="3000" b="1" dirty="0">
                <a:latin typeface="Century Gothic" panose="020B0502020202020204" pitchFamily="34" charset="0"/>
              </a:rPr>
              <a:t>Predictive </a:t>
            </a:r>
            <a:r>
              <a:rPr lang="en-IN" sz="3000" b="1" dirty="0" err="1">
                <a:latin typeface="Century Gothic" panose="020B0502020202020204" pitchFamily="34" charset="0"/>
              </a:rPr>
              <a:t>Modeling</a:t>
            </a:r>
            <a:endParaRPr lang="en-IN" sz="3000" b="1" dirty="0">
              <a:latin typeface="Century Gothic" panose="020B0502020202020204" pitchFamily="34" charset="0"/>
            </a:endParaRP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10862592" cy="6714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We have built Linear Regression predictive algorithm to make the predictions on house prices based on various factors/attributes such as, number of rooms, poverty level, and teacher-to-student ratio.</a:t>
            </a:r>
          </a:p>
          <a:p>
            <a:pPr marL="285750" indent="-285750">
              <a:buFont typeface="Arial" panose="020B0604020202020204" pitchFamily="34" charset="0"/>
              <a:buChar char="•"/>
            </a:pPr>
            <a:endParaRPr lang="en-US" sz="1600" dirty="0">
              <a:latin typeface="Century Gothic" panose="020B0502020202020204" pitchFamily="34" charset="0"/>
            </a:endParaRPr>
          </a:p>
        </p:txBody>
      </p:sp>
      <p:pic>
        <p:nvPicPr>
          <p:cNvPr id="6" name="Picture 5" descr="A close up of a clock&#10;&#10;Description automatically generated">
            <a:extLst>
              <a:ext uri="{FF2B5EF4-FFF2-40B4-BE49-F238E27FC236}">
                <a16:creationId xmlns:a16="http://schemas.microsoft.com/office/drawing/2014/main" id="{867B7A3F-BF04-2143-90CA-1E82F33B3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92" y="2219833"/>
            <a:ext cx="4635500" cy="2731977"/>
          </a:xfrm>
          <a:prstGeom prst="rect">
            <a:avLst/>
          </a:prstGeom>
        </p:spPr>
      </p:pic>
      <p:sp>
        <p:nvSpPr>
          <p:cNvPr id="8" name="TextBox 7">
            <a:extLst>
              <a:ext uri="{FF2B5EF4-FFF2-40B4-BE49-F238E27FC236}">
                <a16:creationId xmlns:a16="http://schemas.microsoft.com/office/drawing/2014/main" id="{4C301B77-10E3-A643-9D4E-06520EE04A5F}"/>
              </a:ext>
            </a:extLst>
          </p:cNvPr>
          <p:cNvSpPr txBox="1"/>
          <p:nvPr/>
        </p:nvSpPr>
        <p:spPr>
          <a:xfrm>
            <a:off x="6067213" y="1950106"/>
            <a:ext cx="5334095"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Gothic" panose="020B0502020202020204" pitchFamily="34" charset="0"/>
              </a:rPr>
              <a:t>Linear Regression algorithm is specifically used for regression problems such as predicting values of prices, sales based on independent factors or attributes.</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We have trained the algorithm using three most contributing factors such as rooms, poverty level, and teacher-to-student ratio.</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b="1" dirty="0">
                <a:latin typeface="Century Gothic" panose="020B0502020202020204" pitchFamily="34" charset="0"/>
              </a:rPr>
              <a:t>Findings:</a:t>
            </a:r>
          </a:p>
          <a:p>
            <a:pPr marL="742950" lvl="1" indent="-285750">
              <a:buFont typeface="Arial" panose="020B0604020202020204" pitchFamily="34" charset="0"/>
              <a:buChar char="•"/>
            </a:pPr>
            <a:r>
              <a:rPr lang="en-US" sz="1600" dirty="0">
                <a:latin typeface="Century Gothic" panose="020B0502020202020204" pitchFamily="34" charset="0"/>
              </a:rPr>
              <a:t>We have achieved a good R-squared (coefficient of determination) value of     0.65 ~ 0.7 </a:t>
            </a:r>
          </a:p>
          <a:p>
            <a:pPr marL="742950" lvl="1" indent="-285750">
              <a:buFont typeface="Arial" panose="020B0604020202020204" pitchFamily="34" charset="0"/>
              <a:buChar char="•"/>
            </a:pPr>
            <a:r>
              <a:rPr lang="en-US" sz="1600" dirty="0">
                <a:latin typeface="Century Gothic" panose="020B0502020202020204" pitchFamily="34" charset="0"/>
              </a:rPr>
              <a:t>R-squared is a statistical measure which help us to know how well the house prices react to the change in values of independent factors/attributes (RM, LSTAT, PTRATIO)</a:t>
            </a:r>
          </a:p>
        </p:txBody>
      </p:sp>
      <p:pic>
        <p:nvPicPr>
          <p:cNvPr id="13" name="Graphic 28" descr="Pencil" title="Placeholder Icon">
            <a:extLst>
              <a:ext uri="{FF2B5EF4-FFF2-40B4-BE49-F238E27FC236}">
                <a16:creationId xmlns:a16="http://schemas.microsoft.com/office/drawing/2014/main" id="{E8FA7C16-58B9-FA4C-AB68-8B9E831DBFA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67849" y="1148970"/>
            <a:ext cx="322843" cy="322843"/>
          </a:xfrm>
          <a:prstGeom prst="rect">
            <a:avLst/>
          </a:prstGeom>
        </p:spPr>
      </p:pic>
    </p:spTree>
    <p:extLst>
      <p:ext uri="{BB962C8B-B14F-4D97-AF65-F5344CB8AC3E}">
        <p14:creationId xmlns:p14="http://schemas.microsoft.com/office/powerpoint/2010/main" val="182980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029200" y="808854"/>
            <a:ext cx="24454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11</a:t>
            </a:r>
          </a:p>
        </p:txBody>
      </p:sp>
      <p:sp>
        <p:nvSpPr>
          <p:cNvPr id="19" name="Title 18"/>
          <p:cNvSpPr>
            <a:spLocks noGrp="1"/>
          </p:cNvSpPr>
          <p:nvPr>
            <p:ph type="title"/>
          </p:nvPr>
        </p:nvSpPr>
        <p:spPr>
          <a:xfrm>
            <a:off x="4526367" y="291794"/>
            <a:ext cx="3391239" cy="432000"/>
          </a:xfrm>
        </p:spPr>
        <p:txBody>
          <a:bodyPr/>
          <a:lstStyle/>
          <a:p>
            <a:pPr algn="ctr"/>
            <a:r>
              <a:rPr lang="en-IN" sz="3000" b="1" dirty="0">
                <a:latin typeface="Century Gothic" panose="020B0502020202020204" pitchFamily="34" charset="0"/>
              </a:rPr>
              <a:t>Predictive </a:t>
            </a:r>
            <a:r>
              <a:rPr lang="en-IN" sz="3000" b="1" dirty="0" err="1">
                <a:latin typeface="Century Gothic" panose="020B0502020202020204" pitchFamily="34" charset="0"/>
              </a:rPr>
              <a:t>Modeling</a:t>
            </a:r>
            <a:endParaRPr lang="en-IN" sz="3000" b="1" dirty="0">
              <a:latin typeface="Century Gothic" panose="020B0502020202020204" pitchFamily="34" charset="0"/>
            </a:endParaRP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8"/>
            <a:ext cx="10862592" cy="43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Century Gothic" panose="020B0502020202020204" pitchFamily="34" charset="0"/>
              </a:rPr>
              <a:t>Ordinary Least Square Optimization Algorithm</a:t>
            </a:r>
          </a:p>
        </p:txBody>
      </p:sp>
      <p:sp>
        <p:nvSpPr>
          <p:cNvPr id="8" name="TextBox 7">
            <a:extLst>
              <a:ext uri="{FF2B5EF4-FFF2-40B4-BE49-F238E27FC236}">
                <a16:creationId xmlns:a16="http://schemas.microsoft.com/office/drawing/2014/main" id="{4C301B77-10E3-A643-9D4E-06520EE04A5F}"/>
              </a:ext>
            </a:extLst>
          </p:cNvPr>
          <p:cNvSpPr txBox="1"/>
          <p:nvPr/>
        </p:nvSpPr>
        <p:spPr>
          <a:xfrm>
            <a:off x="503274" y="1771052"/>
            <a:ext cx="111500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Gothic" panose="020B0502020202020204" pitchFamily="34" charset="0"/>
              </a:rPr>
              <a:t>It is optimization algorithm used to estimate the coefficients required to perform best linear regression analysis.</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It is used to tune the parameters or coefficients which are important in making best fit of data points with regression line.</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With best fit of a regression line around the data give us high r-squared value (coefficient of determination) which in turn gives us more reliable predictions about the housing prices.</a:t>
            </a:r>
          </a:p>
        </p:txBody>
      </p:sp>
      <p:pic>
        <p:nvPicPr>
          <p:cNvPr id="9" name="Graphic 28" descr="Pencil" title="Placeholder Icon">
            <a:extLst>
              <a:ext uri="{FF2B5EF4-FFF2-40B4-BE49-F238E27FC236}">
                <a16:creationId xmlns:a16="http://schemas.microsoft.com/office/drawing/2014/main" id="{667A4B28-8418-754D-9E95-8A7D291852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3274" y="1167030"/>
            <a:ext cx="304783" cy="304783"/>
          </a:xfrm>
          <a:prstGeom prst="rect">
            <a:avLst/>
          </a:prstGeom>
        </p:spPr>
      </p:pic>
    </p:spTree>
    <p:extLst>
      <p:ext uri="{BB962C8B-B14F-4D97-AF65-F5344CB8AC3E}">
        <p14:creationId xmlns:p14="http://schemas.microsoft.com/office/powerpoint/2010/main" val="388941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029200" y="808854"/>
            <a:ext cx="24454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12</a:t>
            </a:r>
          </a:p>
        </p:txBody>
      </p:sp>
      <p:sp>
        <p:nvSpPr>
          <p:cNvPr id="19" name="Title 18"/>
          <p:cNvSpPr>
            <a:spLocks noGrp="1"/>
          </p:cNvSpPr>
          <p:nvPr>
            <p:ph type="title"/>
          </p:nvPr>
        </p:nvSpPr>
        <p:spPr>
          <a:xfrm>
            <a:off x="4526367" y="291794"/>
            <a:ext cx="3391239" cy="432000"/>
          </a:xfrm>
        </p:spPr>
        <p:txBody>
          <a:bodyPr/>
          <a:lstStyle/>
          <a:p>
            <a:pPr algn="ctr"/>
            <a:r>
              <a:rPr lang="en-IN" sz="3000" b="1" dirty="0">
                <a:latin typeface="Century Gothic" panose="020B0502020202020204" pitchFamily="34" charset="0"/>
              </a:rPr>
              <a:t>Predictive </a:t>
            </a:r>
            <a:r>
              <a:rPr lang="en-IN" sz="3000" b="1" dirty="0" err="1">
                <a:latin typeface="Century Gothic" panose="020B0502020202020204" pitchFamily="34" charset="0"/>
              </a:rPr>
              <a:t>Modeling</a:t>
            </a:r>
            <a:endParaRPr lang="en-IN" sz="3000" b="1" dirty="0">
              <a:latin typeface="Century Gothic" panose="020B0502020202020204" pitchFamily="34" charset="0"/>
            </a:endParaRP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8"/>
            <a:ext cx="10862592" cy="43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Century Gothic" panose="020B0502020202020204" pitchFamily="34" charset="0"/>
              </a:rPr>
              <a:t>Ordinary Least Square Optimization Algorithm Performance Metrics</a:t>
            </a:r>
          </a:p>
        </p:txBody>
      </p:sp>
      <p:pic>
        <p:nvPicPr>
          <p:cNvPr id="9" name="Graphic 28" descr="Pencil" title="Placeholder Icon">
            <a:extLst>
              <a:ext uri="{FF2B5EF4-FFF2-40B4-BE49-F238E27FC236}">
                <a16:creationId xmlns:a16="http://schemas.microsoft.com/office/drawing/2014/main" id="{667A4B28-8418-754D-9E95-8A7D291852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3274" y="1167030"/>
            <a:ext cx="304783" cy="304783"/>
          </a:xfrm>
          <a:prstGeom prst="rect">
            <a:avLst/>
          </a:prstGeom>
        </p:spPr>
      </p:pic>
      <p:pic>
        <p:nvPicPr>
          <p:cNvPr id="4" name="Picture 3" descr="Table&#10;&#10;Description automatically generated">
            <a:extLst>
              <a:ext uri="{FF2B5EF4-FFF2-40B4-BE49-F238E27FC236}">
                <a16:creationId xmlns:a16="http://schemas.microsoft.com/office/drawing/2014/main" id="{B1C42A21-A222-B84E-B8C2-495A33F882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716" y="1599030"/>
            <a:ext cx="5713228" cy="4776592"/>
          </a:xfrm>
          <a:prstGeom prst="rect">
            <a:avLst/>
          </a:prstGeom>
        </p:spPr>
      </p:pic>
      <p:sp>
        <p:nvSpPr>
          <p:cNvPr id="5" name="TextBox 4">
            <a:extLst>
              <a:ext uri="{FF2B5EF4-FFF2-40B4-BE49-F238E27FC236}">
                <a16:creationId xmlns:a16="http://schemas.microsoft.com/office/drawing/2014/main" id="{BB45AD66-AC1E-9144-879D-F8433B61D8AF}"/>
              </a:ext>
            </a:extLst>
          </p:cNvPr>
          <p:cNvSpPr txBox="1"/>
          <p:nvPr/>
        </p:nvSpPr>
        <p:spPr>
          <a:xfrm>
            <a:off x="6698512" y="1765005"/>
            <a:ext cx="4954772"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Observations:</a:t>
            </a:r>
          </a:p>
          <a:p>
            <a:pPr marL="742950" lvl="1" indent="-285750">
              <a:buFont typeface="Arial" panose="020B0604020202020204" pitchFamily="34" charset="0"/>
              <a:buChar char="•"/>
            </a:pPr>
            <a:r>
              <a:rPr lang="en-US" sz="1600" b="1" dirty="0">
                <a:latin typeface="Century Gothic" panose="020B0502020202020204" pitchFamily="34" charset="0"/>
              </a:rPr>
              <a:t>R-squared</a:t>
            </a:r>
            <a:r>
              <a:rPr lang="en-US" sz="1600" dirty="0">
                <a:latin typeface="Century Gothic" panose="020B0502020202020204" pitchFamily="34" charset="0"/>
              </a:rPr>
              <a:t> value - 0.708</a:t>
            </a:r>
          </a:p>
          <a:p>
            <a:pPr marL="742950" lvl="1" indent="-285750">
              <a:buFont typeface="Arial" panose="020B0604020202020204" pitchFamily="34" charset="0"/>
              <a:buChar char="•"/>
            </a:pPr>
            <a:r>
              <a:rPr lang="en-US" sz="1600" b="1" dirty="0">
                <a:latin typeface="Century Gothic" panose="020B0502020202020204" pitchFamily="34" charset="0"/>
              </a:rPr>
              <a:t>Coefficients</a:t>
            </a:r>
            <a:r>
              <a:rPr lang="en-US" sz="1600" dirty="0">
                <a:latin typeface="Century Gothic" panose="020B0502020202020204" pitchFamily="34" charset="0"/>
              </a:rPr>
              <a:t>:</a:t>
            </a:r>
          </a:p>
          <a:p>
            <a:pPr marL="1200150" lvl="2" indent="-285750">
              <a:buFont typeface="Arial" panose="020B0604020202020204" pitchFamily="34" charset="0"/>
              <a:buChar char="•"/>
            </a:pPr>
            <a:r>
              <a:rPr lang="en-US" sz="1600" b="1" dirty="0">
                <a:latin typeface="Century Gothic" panose="020B0502020202020204" pitchFamily="34" charset="0"/>
              </a:rPr>
              <a:t>Intercept</a:t>
            </a:r>
            <a:r>
              <a:rPr lang="en-US" sz="1600" dirty="0">
                <a:latin typeface="Century Gothic" panose="020B0502020202020204" pitchFamily="34" charset="0"/>
              </a:rPr>
              <a:t> – 11.97</a:t>
            </a:r>
          </a:p>
          <a:p>
            <a:pPr marL="1200150" lvl="2" indent="-285750">
              <a:buFont typeface="Arial" panose="020B0604020202020204" pitchFamily="34" charset="0"/>
              <a:buChar char="•"/>
            </a:pPr>
            <a:r>
              <a:rPr lang="en-US" sz="1600" b="1" dirty="0">
                <a:latin typeface="Century Gothic" panose="020B0502020202020204" pitchFamily="34" charset="0"/>
              </a:rPr>
              <a:t>RM</a:t>
            </a:r>
            <a:r>
              <a:rPr lang="en-US" sz="1600" dirty="0">
                <a:latin typeface="Century Gothic" panose="020B0502020202020204" pitchFamily="34" charset="0"/>
              </a:rPr>
              <a:t> – 5.3470</a:t>
            </a:r>
          </a:p>
          <a:p>
            <a:pPr marL="1200150" lvl="2" indent="-285750">
              <a:buFont typeface="Arial" panose="020B0604020202020204" pitchFamily="34" charset="0"/>
              <a:buChar char="•"/>
            </a:pPr>
            <a:r>
              <a:rPr lang="en-US" sz="1600" b="1" dirty="0">
                <a:latin typeface="Century Gothic" panose="020B0502020202020204" pitchFamily="34" charset="0"/>
              </a:rPr>
              <a:t>LSTAT</a:t>
            </a:r>
            <a:r>
              <a:rPr lang="en-US" sz="1600" dirty="0">
                <a:latin typeface="Century Gothic" panose="020B0502020202020204" pitchFamily="34" charset="0"/>
              </a:rPr>
              <a:t> – (-0.5980)</a:t>
            </a:r>
          </a:p>
          <a:p>
            <a:pPr marL="1200150" lvl="2" indent="-285750">
              <a:buFont typeface="Arial" panose="020B0604020202020204" pitchFamily="34" charset="0"/>
              <a:buChar char="•"/>
            </a:pPr>
            <a:r>
              <a:rPr lang="en-US" sz="1600" b="1" dirty="0">
                <a:latin typeface="Century Gothic" panose="020B0502020202020204" pitchFamily="34" charset="0"/>
              </a:rPr>
              <a:t>PTRATIO</a:t>
            </a:r>
            <a:r>
              <a:rPr lang="en-US" sz="1600" dirty="0">
                <a:latin typeface="Century Gothic" panose="020B0502020202020204" pitchFamily="34" charset="0"/>
              </a:rPr>
              <a:t> – (-0.8520)</a:t>
            </a:r>
          </a:p>
        </p:txBody>
      </p:sp>
      <p:sp>
        <p:nvSpPr>
          <p:cNvPr id="6" name="TextBox 5">
            <a:extLst>
              <a:ext uri="{FF2B5EF4-FFF2-40B4-BE49-F238E27FC236}">
                <a16:creationId xmlns:a16="http://schemas.microsoft.com/office/drawing/2014/main" id="{2BB34D42-2FD4-DB4C-8842-C327B4290EE5}"/>
              </a:ext>
            </a:extLst>
          </p:cNvPr>
          <p:cNvSpPr txBox="1"/>
          <p:nvPr/>
        </p:nvSpPr>
        <p:spPr>
          <a:xfrm>
            <a:off x="6698512" y="3929851"/>
            <a:ext cx="5202226"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Findings:</a:t>
            </a:r>
          </a:p>
          <a:p>
            <a:pPr marL="742950" lvl="1" indent="-285750">
              <a:buFont typeface="Arial" panose="020B0604020202020204" pitchFamily="34" charset="0"/>
              <a:buChar char="•"/>
            </a:pPr>
            <a:r>
              <a:rPr lang="en-US" sz="1600" dirty="0">
                <a:latin typeface="Century Gothic" panose="020B0502020202020204" pitchFamily="34" charset="0"/>
              </a:rPr>
              <a:t>Improved R-squared value gives us the confidence of algorithm or goodness of fit.</a:t>
            </a:r>
          </a:p>
          <a:p>
            <a:pPr marL="742950" lvl="1" indent="-285750">
              <a:buFont typeface="Arial" panose="020B0604020202020204" pitchFamily="34" charset="0"/>
              <a:buChar char="•"/>
            </a:pPr>
            <a:r>
              <a:rPr lang="en-US" sz="1600" dirty="0">
                <a:latin typeface="Century Gothic" panose="020B0502020202020204" pitchFamily="34" charset="0"/>
              </a:rPr>
              <a:t>Best coefficient values for each attribute such as RM, LSTAT, and PTRATIO to get the best prediction by using them in linear regression which helps in backing up the algorithm statistically.</a:t>
            </a:r>
          </a:p>
        </p:txBody>
      </p:sp>
    </p:spTree>
    <p:extLst>
      <p:ext uri="{BB962C8B-B14F-4D97-AF65-F5344CB8AC3E}">
        <p14:creationId xmlns:p14="http://schemas.microsoft.com/office/powerpoint/2010/main" val="107415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4253023" y="808854"/>
            <a:ext cx="37639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13</a:t>
            </a:r>
          </a:p>
        </p:txBody>
      </p:sp>
      <p:sp>
        <p:nvSpPr>
          <p:cNvPr id="19" name="Title 18"/>
          <p:cNvSpPr>
            <a:spLocks noGrp="1"/>
          </p:cNvSpPr>
          <p:nvPr>
            <p:ph type="title"/>
          </p:nvPr>
        </p:nvSpPr>
        <p:spPr>
          <a:xfrm>
            <a:off x="3918150" y="259309"/>
            <a:ext cx="4355699" cy="432000"/>
          </a:xfrm>
        </p:spPr>
        <p:txBody>
          <a:bodyPr/>
          <a:lstStyle/>
          <a:p>
            <a:pPr algn="ctr"/>
            <a:r>
              <a:rPr lang="en-IN" sz="3000" b="1" dirty="0">
                <a:latin typeface="Century Gothic" panose="020B0502020202020204" pitchFamily="34" charset="0"/>
              </a:rPr>
              <a:t>Challenges or Limitations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2BB34D42-2FD4-DB4C-8842-C327B4290EE5}"/>
              </a:ext>
            </a:extLst>
          </p:cNvPr>
          <p:cNvSpPr txBox="1"/>
          <p:nvPr/>
        </p:nvSpPr>
        <p:spPr>
          <a:xfrm>
            <a:off x="744278" y="1060778"/>
            <a:ext cx="10909005"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Removing odd values / outliers</a:t>
            </a:r>
          </a:p>
          <a:p>
            <a:pPr marL="742950" lvl="1" indent="-285750">
              <a:buFont typeface="Arial" panose="020B0604020202020204" pitchFamily="34" charset="0"/>
              <a:buChar char="•"/>
            </a:pPr>
            <a:r>
              <a:rPr lang="en-US" sz="1600" dirty="0">
                <a:latin typeface="Century Gothic" panose="020B0502020202020204" pitchFamily="34" charset="0"/>
              </a:rPr>
              <a:t>During data analysis phase, we have got many values of input variables or factors are randomly distributed with some values are way far away from other set of values.</a:t>
            </a:r>
          </a:p>
          <a:p>
            <a:pPr marL="742950" lvl="1" indent="-285750">
              <a:buFont typeface="Arial" panose="020B0604020202020204" pitchFamily="34" charset="0"/>
              <a:buChar char="•"/>
            </a:pPr>
            <a:r>
              <a:rPr lang="en-US" sz="1600" dirty="0">
                <a:latin typeface="Century Gothic" panose="020B0502020202020204" pitchFamily="34" charset="0"/>
              </a:rPr>
              <a:t>Such a disperse of values would have caused problems in predicting house prices if not eliminated at the right time.</a:t>
            </a:r>
          </a:p>
          <a:p>
            <a:pPr marL="742950" lvl="1" indent="-285750">
              <a:buFont typeface="Arial" panose="020B0604020202020204" pitchFamily="34" charset="0"/>
              <a:buChar char="•"/>
            </a:pPr>
            <a:r>
              <a:rPr lang="en-US" sz="1600" dirty="0">
                <a:latin typeface="Century Gothic" panose="020B0502020202020204" pitchFamily="34" charset="0"/>
              </a:rPr>
              <a:t>We have removed the values which are out of 3</a:t>
            </a:r>
            <a:r>
              <a:rPr lang="en-US" sz="1600" baseline="30000" dirty="0">
                <a:latin typeface="Century Gothic" panose="020B0502020202020204" pitchFamily="34" charset="0"/>
              </a:rPr>
              <a:t>rd</a:t>
            </a:r>
            <a:r>
              <a:rPr lang="en-US" sz="1600" dirty="0">
                <a:latin typeface="Century Gothic" panose="020B0502020202020204" pitchFamily="34" charset="0"/>
              </a:rPr>
              <a:t> standard deviation which generally used to detect and remove outliers, but we have found dispersed data points within 3</a:t>
            </a:r>
            <a:r>
              <a:rPr lang="en-US" sz="1600" baseline="30000" dirty="0">
                <a:latin typeface="Century Gothic" panose="020B0502020202020204" pitchFamily="34" charset="0"/>
              </a:rPr>
              <a:t>rd</a:t>
            </a:r>
            <a:r>
              <a:rPr lang="en-US" sz="1600" dirty="0">
                <a:latin typeface="Century Gothic" panose="020B0502020202020204" pitchFamily="34" charset="0"/>
              </a:rPr>
              <a:t> standard deviation of the data distribution which are required, and we can not remove them.</a:t>
            </a:r>
          </a:p>
        </p:txBody>
      </p:sp>
      <p:sp>
        <p:nvSpPr>
          <p:cNvPr id="8" name="TextBox 7">
            <a:extLst>
              <a:ext uri="{FF2B5EF4-FFF2-40B4-BE49-F238E27FC236}">
                <a16:creationId xmlns:a16="http://schemas.microsoft.com/office/drawing/2014/main" id="{C67ADCAA-5A6D-354C-BC23-3CE1031948FA}"/>
              </a:ext>
            </a:extLst>
          </p:cNvPr>
          <p:cNvSpPr txBox="1"/>
          <p:nvPr/>
        </p:nvSpPr>
        <p:spPr>
          <a:xfrm>
            <a:off x="744278" y="3365238"/>
            <a:ext cx="10909005"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Standardizing the attribute values</a:t>
            </a:r>
          </a:p>
          <a:p>
            <a:pPr marL="742950" lvl="1" indent="-285750">
              <a:buFont typeface="Arial" panose="020B0604020202020204" pitchFamily="34" charset="0"/>
              <a:buChar char="•"/>
            </a:pPr>
            <a:r>
              <a:rPr lang="en-US" sz="1600" dirty="0">
                <a:latin typeface="Century Gothic" panose="020B0502020202020204" pitchFamily="34" charset="0"/>
              </a:rPr>
              <a:t>We have performed standardization on selected attributes which have used in predictive modeling, but we are not getting good performance metrics results using them such as high value of errors, etc.</a:t>
            </a:r>
          </a:p>
          <a:p>
            <a:pPr marL="742950" lvl="1" indent="-285750">
              <a:buFont typeface="Arial" panose="020B0604020202020204" pitchFamily="34" charset="0"/>
              <a:buChar char="•"/>
            </a:pPr>
            <a:r>
              <a:rPr lang="en-US" sz="1600" dirty="0">
                <a:latin typeface="Century Gothic" panose="020B0502020202020204" pitchFamily="34" charset="0"/>
              </a:rPr>
              <a:t>Due to such poor and weird performance metrics, we thought that standardization of values are not required for this data and type of regression problem.</a:t>
            </a:r>
          </a:p>
        </p:txBody>
      </p:sp>
    </p:spTree>
    <p:extLst>
      <p:ext uri="{BB962C8B-B14F-4D97-AF65-F5344CB8AC3E}">
        <p14:creationId xmlns:p14="http://schemas.microsoft.com/office/powerpoint/2010/main" val="59484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4253023" y="808854"/>
            <a:ext cx="37639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14</a:t>
            </a:r>
          </a:p>
        </p:txBody>
      </p:sp>
      <p:sp>
        <p:nvSpPr>
          <p:cNvPr id="19" name="Title 18"/>
          <p:cNvSpPr>
            <a:spLocks noGrp="1"/>
          </p:cNvSpPr>
          <p:nvPr>
            <p:ph type="title"/>
          </p:nvPr>
        </p:nvSpPr>
        <p:spPr>
          <a:xfrm>
            <a:off x="3918150" y="259309"/>
            <a:ext cx="4355699" cy="432000"/>
          </a:xfrm>
        </p:spPr>
        <p:txBody>
          <a:bodyPr/>
          <a:lstStyle/>
          <a:p>
            <a:pPr algn="ctr"/>
            <a:r>
              <a:rPr lang="en-IN" sz="3000" b="1" dirty="0">
                <a:latin typeface="Century Gothic" panose="020B0502020202020204" pitchFamily="34" charset="0"/>
              </a:rPr>
              <a:t>Results on new given data</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2BB34D42-2FD4-DB4C-8842-C327B4290EE5}"/>
              </a:ext>
            </a:extLst>
          </p:cNvPr>
          <p:cNvSpPr txBox="1"/>
          <p:nvPr/>
        </p:nvSpPr>
        <p:spPr>
          <a:xfrm>
            <a:off x="648586" y="958754"/>
            <a:ext cx="10781414" cy="477053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Findings:</a:t>
            </a:r>
          </a:p>
          <a:p>
            <a:endParaRPr lang="en-US" sz="1600" b="1"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Seller 2 can sell house at price of $47,000</a:t>
            </a:r>
          </a:p>
          <a:p>
            <a:pPr lvl="1"/>
            <a:endParaRPr lang="en-US" sz="1600" dirty="0">
              <a:latin typeface="Century Gothic" panose="020B0502020202020204" pitchFamily="34" charset="0"/>
            </a:endParaRPr>
          </a:p>
          <a:p>
            <a:pPr lvl="2"/>
            <a:r>
              <a:rPr lang="en-US" sz="1600" b="1" dirty="0">
                <a:latin typeface="Century Gothic" panose="020B0502020202020204" pitchFamily="34" charset="0"/>
              </a:rPr>
              <a:t>Justification: </a:t>
            </a:r>
            <a:r>
              <a:rPr lang="en-US" sz="1600" dirty="0">
                <a:latin typeface="Century Gothic" panose="020B0502020202020204" pitchFamily="34" charset="0"/>
              </a:rPr>
              <a:t>It’s reasonable house price due to a greater number of rooms (9 rooms), low rate of lower status of population (8%), lower teacher-to-student ratio in the neighborhood schools (10:1)</a:t>
            </a:r>
          </a:p>
          <a:p>
            <a:pPr lvl="2"/>
            <a:endParaRPr lang="en-US" sz="1600"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Seller 1 can sell house at the price of $10,000</a:t>
            </a:r>
          </a:p>
          <a:p>
            <a:pPr lvl="2"/>
            <a:endParaRPr lang="en-US" sz="1600" dirty="0">
              <a:latin typeface="Century Gothic" panose="020B0502020202020204" pitchFamily="34" charset="0"/>
            </a:endParaRPr>
          </a:p>
          <a:p>
            <a:pPr lvl="2"/>
            <a:r>
              <a:rPr lang="en-US" sz="1600" b="1" dirty="0">
                <a:latin typeface="Century Gothic" panose="020B0502020202020204" pitchFamily="34" charset="0"/>
              </a:rPr>
              <a:t>Justification: </a:t>
            </a:r>
            <a:r>
              <a:rPr lang="en-US" sz="1600" dirty="0">
                <a:latin typeface="Century Gothic" panose="020B0502020202020204" pitchFamily="34" charset="0"/>
              </a:rPr>
              <a:t>It’s quite reasonable house price due to average number of rooms (5 rooms), average rate of lower status of population (19%), average teacher-to-student ratio in the neighborhood schools (20:1)</a:t>
            </a:r>
          </a:p>
          <a:p>
            <a:pPr lvl="2"/>
            <a:endParaRPr lang="en-US" sz="1600" dirty="0">
              <a:latin typeface="Century Gothic" panose="020B0502020202020204" pitchFamily="34" charset="0"/>
            </a:endParaRPr>
          </a:p>
          <a:p>
            <a:pPr marL="742950" lvl="1" indent="-285750">
              <a:buFont typeface="Arial" panose="020B0604020202020204" pitchFamily="34" charset="0"/>
              <a:buChar char="•"/>
            </a:pPr>
            <a:r>
              <a:rPr lang="en-US" sz="1600" dirty="0">
                <a:latin typeface="Century Gothic" panose="020B0502020202020204" pitchFamily="34" charset="0"/>
              </a:rPr>
              <a:t>Seller 3  can sell house at very low price ($ -14,000)</a:t>
            </a:r>
          </a:p>
          <a:p>
            <a:pPr marL="742950" lvl="1" indent="-285750">
              <a:buFont typeface="Arial" panose="020B0604020202020204" pitchFamily="34" charset="0"/>
              <a:buChar char="•"/>
            </a:pPr>
            <a:endParaRPr lang="en-US" sz="1600" dirty="0">
              <a:latin typeface="Century Gothic" panose="020B0502020202020204" pitchFamily="34" charset="0"/>
            </a:endParaRPr>
          </a:p>
          <a:p>
            <a:pPr lvl="2"/>
            <a:r>
              <a:rPr lang="en-US" sz="1600" b="1" dirty="0">
                <a:latin typeface="Century Gothic" panose="020B0502020202020204" pitchFamily="34" charset="0"/>
              </a:rPr>
              <a:t>Justification: </a:t>
            </a:r>
            <a:r>
              <a:rPr lang="en-US" sz="1600" dirty="0">
                <a:latin typeface="Century Gothic" panose="020B0502020202020204" pitchFamily="34" charset="0"/>
              </a:rPr>
              <a:t>It’s reasonable house price due to a smaller number of rooms (4 rooms), higher rate of lower status of population (37%), higher teacher-to-student ratio in the neighborhood schools (30:1)</a:t>
            </a:r>
          </a:p>
          <a:p>
            <a:pPr lvl="2"/>
            <a:endParaRPr lang="en-US" sz="1600" dirty="0">
              <a:latin typeface="Century Gothic" panose="020B0502020202020204" pitchFamily="34" charset="0"/>
            </a:endParaRPr>
          </a:p>
        </p:txBody>
      </p:sp>
      <p:sp>
        <p:nvSpPr>
          <p:cNvPr id="8" name="Rectangle 7">
            <a:extLst>
              <a:ext uri="{FF2B5EF4-FFF2-40B4-BE49-F238E27FC236}">
                <a16:creationId xmlns:a16="http://schemas.microsoft.com/office/drawing/2014/main" id="{6F1E8380-5F21-1E4F-A91B-1526D0AF54BC}"/>
              </a:ext>
            </a:extLst>
          </p:cNvPr>
          <p:cNvSpPr/>
          <p:nvPr/>
        </p:nvSpPr>
        <p:spPr>
          <a:xfrm>
            <a:off x="6868632" y="5995078"/>
            <a:ext cx="4784651" cy="276999"/>
          </a:xfrm>
          <a:prstGeom prst="rect">
            <a:avLst/>
          </a:prstGeom>
        </p:spPr>
        <p:txBody>
          <a:bodyPr wrap="square">
            <a:spAutoFit/>
          </a:bodyPr>
          <a:lstStyle/>
          <a:p>
            <a:r>
              <a:rPr lang="en-US" sz="1200" b="1" dirty="0">
                <a:latin typeface="Century Gothic" panose="020B0502020202020204" pitchFamily="34" charset="0"/>
              </a:rPr>
              <a:t>NOTE: All house prices are approximate prices in thousands.</a:t>
            </a:r>
          </a:p>
        </p:txBody>
      </p:sp>
    </p:spTree>
    <p:extLst>
      <p:ext uri="{BB962C8B-B14F-4D97-AF65-F5344CB8AC3E}">
        <p14:creationId xmlns:p14="http://schemas.microsoft.com/office/powerpoint/2010/main" val="20913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278592" y="819777"/>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r>
              <a:rPr lang="en-US" dirty="0">
                <a:solidFill>
                  <a:prstClr val="black">
                    <a:lumMod val="65000"/>
                    <a:lumOff val="35000"/>
                  </a:prstClr>
                </a:solidFill>
              </a:rPr>
              <a:t>15</a:t>
            </a:r>
          </a:p>
        </p:txBody>
      </p: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949492" y="248926"/>
            <a:ext cx="8458199" cy="432000"/>
          </a:xfrm>
        </p:spPr>
        <p:txBody>
          <a:bodyPr/>
          <a:lstStyle/>
          <a:p>
            <a:pPr algn="ctr"/>
            <a:r>
              <a:rPr lang="en-IN" sz="2800" b="1" dirty="0">
                <a:latin typeface="Century Gothic" panose="020B0502020202020204" pitchFamily="34" charset="0"/>
              </a:rPr>
              <a:t>Recommendations</a:t>
            </a:r>
          </a:p>
        </p:txBody>
      </p:sp>
      <p:sp>
        <p:nvSpPr>
          <p:cNvPr id="13" name="Title 1">
            <a:extLst>
              <a:ext uri="{FF2B5EF4-FFF2-40B4-BE49-F238E27FC236}">
                <a16:creationId xmlns:a16="http://schemas.microsoft.com/office/drawing/2014/main" id="{F71A3F0C-8B48-4F8F-A4BD-AEA9CE22DA6D}"/>
              </a:ext>
            </a:extLst>
          </p:cNvPr>
          <p:cNvSpPr txBox="1">
            <a:spLocks/>
          </p:cNvSpPr>
          <p:nvPr/>
        </p:nvSpPr>
        <p:spPr>
          <a:xfrm>
            <a:off x="1474549" y="1005765"/>
            <a:ext cx="10146726" cy="7691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Based on findings of predictive analytics, a real estate agent can provide the following reasonable house prices which would be very useful for the sellers to sell their houses at good value in Boston area.</a:t>
            </a:r>
          </a:p>
        </p:txBody>
      </p:sp>
      <p:pic>
        <p:nvPicPr>
          <p:cNvPr id="2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1446" y="1005765"/>
            <a:ext cx="514800" cy="514800"/>
          </a:xfrm>
          <a:prstGeom prst="rect">
            <a:avLst/>
          </a:prstGeom>
        </p:spPr>
      </p:pic>
      <p:sp>
        <p:nvSpPr>
          <p:cNvPr id="37" name="Title 1">
            <a:extLst>
              <a:ext uri="{FF2B5EF4-FFF2-40B4-BE49-F238E27FC236}">
                <a16:creationId xmlns:a16="http://schemas.microsoft.com/office/drawing/2014/main" id="{F71A3F0C-8B48-4F8F-A4BD-AEA9CE22DA6D}"/>
              </a:ext>
            </a:extLst>
          </p:cNvPr>
          <p:cNvSpPr txBox="1">
            <a:spLocks/>
          </p:cNvSpPr>
          <p:nvPr/>
        </p:nvSpPr>
        <p:spPr>
          <a:xfrm>
            <a:off x="1474548" y="2252219"/>
            <a:ext cx="10146727" cy="718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pic>
        <p:nvPicPr>
          <p:cNvPr id="38"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1446" y="1960166"/>
            <a:ext cx="514800" cy="514800"/>
          </a:xfrm>
          <a:prstGeom prst="rect">
            <a:avLst/>
          </a:prstGeom>
        </p:spPr>
      </p:pic>
      <p:sp>
        <p:nvSpPr>
          <p:cNvPr id="15" name="Title 1">
            <a:extLst>
              <a:ext uri="{FF2B5EF4-FFF2-40B4-BE49-F238E27FC236}">
                <a16:creationId xmlns:a16="http://schemas.microsoft.com/office/drawing/2014/main" id="{F71A3F0C-8B48-4F8F-A4BD-AEA9CE22DA6D}"/>
              </a:ext>
            </a:extLst>
          </p:cNvPr>
          <p:cNvSpPr txBox="1">
            <a:spLocks/>
          </p:cNvSpPr>
          <p:nvPr/>
        </p:nvSpPr>
        <p:spPr>
          <a:xfrm>
            <a:off x="1474548" y="1876919"/>
            <a:ext cx="10146727" cy="841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525" lvl="1"/>
            <a:r>
              <a:rPr lang="en-US" sz="1600" dirty="0">
                <a:latin typeface="Century Gothic" panose="020B0502020202020204" pitchFamily="34" charset="0"/>
              </a:rPr>
              <a:t>Seller 2 can sell house at price of $47,000</a:t>
            </a:r>
          </a:p>
          <a:p>
            <a:pPr marL="9525" lvl="1"/>
            <a:r>
              <a:rPr lang="en-US" sz="1600" dirty="0">
                <a:latin typeface="Century Gothic" panose="020B0502020202020204" pitchFamily="34" charset="0"/>
              </a:rPr>
              <a:t>Seller 1 can sell house at the price of $10,000</a:t>
            </a:r>
          </a:p>
          <a:p>
            <a:pPr marL="9525" lvl="1"/>
            <a:r>
              <a:rPr lang="en-US" sz="1600" dirty="0">
                <a:latin typeface="Century Gothic" panose="020B0502020202020204" pitchFamily="34" charset="0"/>
              </a:rPr>
              <a:t>Seller 3  can sell house at very low price ($ -14,000)</a:t>
            </a:r>
          </a:p>
          <a:p>
            <a:pPr marL="9525" lvl="1"/>
            <a:endParaRPr lang="en-US" sz="1600" dirty="0">
              <a:latin typeface="Century Gothic" panose="020B0502020202020204" pitchFamily="34" charset="0"/>
            </a:endParaRPr>
          </a:p>
        </p:txBody>
      </p:sp>
      <p:sp>
        <p:nvSpPr>
          <p:cNvPr id="17" name="Title 1">
            <a:extLst>
              <a:ext uri="{FF2B5EF4-FFF2-40B4-BE49-F238E27FC236}">
                <a16:creationId xmlns:a16="http://schemas.microsoft.com/office/drawing/2014/main" id="{F71A3F0C-8B48-4F8F-A4BD-AEA9CE22DA6D}"/>
              </a:ext>
            </a:extLst>
          </p:cNvPr>
          <p:cNvSpPr txBox="1">
            <a:spLocks/>
          </p:cNvSpPr>
          <p:nvPr/>
        </p:nvSpPr>
        <p:spPr>
          <a:xfrm>
            <a:off x="1467290" y="2914316"/>
            <a:ext cx="10124957" cy="31817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The justification are valid behind the recommended house price based on the most contributing and important attributes/factors such as rooms, lower status of population, and teacher-to-student ratio due to the following reasons,</a:t>
            </a:r>
          </a:p>
          <a:p>
            <a:pPr algn="just"/>
            <a:endParaRPr lang="en-US" sz="1600" dirty="0">
              <a:latin typeface="Century Gothic" panose="020B0502020202020204" pitchFamily="34" charset="0"/>
            </a:endParaRPr>
          </a:p>
          <a:p>
            <a:pPr marL="285750" indent="-285750" algn="just">
              <a:buFont typeface="Arial" panose="020B0604020202020204" pitchFamily="34" charset="0"/>
              <a:buChar char="•"/>
            </a:pPr>
            <a:r>
              <a:rPr lang="en-US" sz="1600" dirty="0">
                <a:latin typeface="Century Gothic" panose="020B0502020202020204" pitchFamily="34" charset="0"/>
              </a:rPr>
              <a:t>More rooms would indicate more space in terms of Sq.ft which in turn increase the price.</a:t>
            </a:r>
          </a:p>
          <a:p>
            <a:pPr marL="285750" indent="-285750" algn="just">
              <a:buFont typeface="Arial" panose="020B0604020202020204" pitchFamily="34" charset="0"/>
              <a:buChar char="•"/>
            </a:pPr>
            <a:r>
              <a:rPr lang="en-US" sz="1600" dirty="0">
                <a:latin typeface="Century Gothic" panose="020B0502020202020204" pitchFamily="34" charset="0"/>
              </a:rPr>
              <a:t>In the neighborhood area having high rate of lower status people </a:t>
            </a:r>
          </a:p>
          <a:p>
            <a:pPr algn="just"/>
            <a:r>
              <a:rPr lang="en-US" sz="1600" dirty="0">
                <a:latin typeface="Century Gothic" panose="020B0502020202020204" pitchFamily="34" charset="0"/>
              </a:rPr>
              <a:t>are not safe as compared to the area dominated by higher status</a:t>
            </a:r>
          </a:p>
          <a:p>
            <a:pPr algn="just"/>
            <a:r>
              <a:rPr lang="en-US" sz="1600" dirty="0">
                <a:latin typeface="Century Gothic" panose="020B0502020202020204" pitchFamily="34" charset="0"/>
              </a:rPr>
              <a:t>people.</a:t>
            </a:r>
          </a:p>
          <a:p>
            <a:pPr marL="285750" indent="-285750" algn="just">
              <a:buFont typeface="Arial" panose="020B0604020202020204" pitchFamily="34" charset="0"/>
              <a:buChar char="•"/>
            </a:pPr>
            <a:r>
              <a:rPr lang="en-US" sz="1600" dirty="0">
                <a:latin typeface="Century Gothic" panose="020B0502020202020204" pitchFamily="34" charset="0"/>
              </a:rPr>
              <a:t>In schools having higher teacher-to-student ratio results in less </a:t>
            </a:r>
          </a:p>
          <a:p>
            <a:pPr algn="just"/>
            <a:r>
              <a:rPr lang="en-US" sz="1600" dirty="0">
                <a:latin typeface="Century Gothic" panose="020B0502020202020204" pitchFamily="34" charset="0"/>
              </a:rPr>
              <a:t>attention to each student that can affect their performance </a:t>
            </a:r>
          </a:p>
          <a:p>
            <a:pPr algn="just"/>
            <a:r>
              <a:rPr lang="en-US" sz="1600" dirty="0">
                <a:latin typeface="Century Gothic" panose="020B0502020202020204" pitchFamily="34" charset="0"/>
              </a:rPr>
              <a:t>in school. Such scenario are mostly with public schools and houses</a:t>
            </a:r>
          </a:p>
          <a:p>
            <a:pPr algn="just"/>
            <a:r>
              <a:rPr lang="en-US" sz="1600" dirty="0">
                <a:latin typeface="Century Gothic" panose="020B0502020202020204" pitchFamily="34" charset="0"/>
              </a:rPr>
              <a:t>around public schools are cheaper than other houses.</a:t>
            </a:r>
          </a:p>
          <a:p>
            <a:pPr lvl="1" algn="just"/>
            <a:r>
              <a:rPr lang="en-US" sz="100" dirty="0">
                <a:latin typeface="Century Gothic" panose="020B0502020202020204" pitchFamily="34" charset="0"/>
              </a:rPr>
              <a:t> no</a:t>
            </a:r>
          </a:p>
        </p:txBody>
      </p:sp>
      <p:pic>
        <p:nvPicPr>
          <p:cNvPr id="18" name="Picture 1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5931" y="2914567"/>
            <a:ext cx="540315" cy="540315"/>
          </a:xfrm>
          <a:prstGeom prst="rect">
            <a:avLst/>
          </a:prstGeom>
        </p:spPr>
      </p:pic>
      <p:sp>
        <p:nvSpPr>
          <p:cNvPr id="21" name="Title 1">
            <a:extLst>
              <a:ext uri="{FF2B5EF4-FFF2-40B4-BE49-F238E27FC236}">
                <a16:creationId xmlns:a16="http://schemas.microsoft.com/office/drawing/2014/main" id="{F71A3F0C-8B48-4F8F-A4BD-AEA9CE22DA6D}"/>
              </a:ext>
            </a:extLst>
          </p:cNvPr>
          <p:cNvSpPr txBox="1">
            <a:spLocks/>
          </p:cNvSpPr>
          <p:nvPr/>
        </p:nvSpPr>
        <p:spPr>
          <a:xfrm>
            <a:off x="1467292" y="3673251"/>
            <a:ext cx="10153984" cy="9553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sp>
        <p:nvSpPr>
          <p:cNvPr id="26" name="Rectangle 25">
            <a:extLst>
              <a:ext uri="{FF2B5EF4-FFF2-40B4-BE49-F238E27FC236}">
                <a16:creationId xmlns:a16="http://schemas.microsoft.com/office/drawing/2014/main" id="{ED2222D6-3B5D-6049-B269-8153B1B172AD}"/>
              </a:ext>
            </a:extLst>
          </p:cNvPr>
          <p:cNvSpPr/>
          <p:nvPr/>
        </p:nvSpPr>
        <p:spPr>
          <a:xfrm flipH="1">
            <a:off x="8178971" y="4371889"/>
            <a:ext cx="3222170" cy="2142418"/>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E4BA960-4ECB-DC4B-B1DA-5D056898631E}"/>
              </a:ext>
            </a:extLst>
          </p:cNvPr>
          <p:cNvSpPr/>
          <p:nvPr/>
        </p:nvSpPr>
        <p:spPr>
          <a:xfrm flipH="1">
            <a:off x="8324114" y="4573900"/>
            <a:ext cx="3860800" cy="1747410"/>
          </a:xfrm>
          <a:prstGeom prst="rect">
            <a:avLst/>
          </a:prstGeom>
          <a:solidFill>
            <a:schemeClr val="bg2">
              <a:lumMod val="75000"/>
            </a:schemeClr>
          </a:solidFill>
          <a:ln>
            <a:solidFill>
              <a:schemeClr val="bg2">
                <a:lumMod val="9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0F5EA5-29BC-1C4D-AECE-9A4B8F341394}"/>
              </a:ext>
            </a:extLst>
          </p:cNvPr>
          <p:cNvSpPr/>
          <p:nvPr/>
        </p:nvSpPr>
        <p:spPr>
          <a:xfrm>
            <a:off x="8463366" y="4711928"/>
            <a:ext cx="3279925" cy="1196866"/>
          </a:xfrm>
          <a:prstGeom prst="rect">
            <a:avLst/>
          </a:prstGeom>
        </p:spPr>
        <p:txBody>
          <a:bodyPr wrap="square" lIns="0" tIns="0" rIns="0" bIns="0" anchor="t">
            <a:spAutoFit/>
          </a:bodyPr>
          <a:lstStyle/>
          <a:p>
            <a:pPr algn="just">
              <a:lnSpc>
                <a:spcPts val="1900"/>
              </a:lnSpc>
            </a:pPr>
            <a:r>
              <a:rPr lang="en-US" sz="1500" i="1" dirty="0">
                <a:cs typeface="Segoe UI" panose="020B0502040204020203" pitchFamily="34" charset="0"/>
              </a:rPr>
              <a:t>R-squared has increased from </a:t>
            </a:r>
            <a:r>
              <a:rPr lang="en-US" sz="1500" b="1" i="1" dirty="0">
                <a:cs typeface="Segoe UI" panose="020B0502040204020203" pitchFamily="34" charset="0"/>
              </a:rPr>
              <a:t>0.65 </a:t>
            </a:r>
            <a:r>
              <a:rPr lang="en-US" sz="1500" i="1" dirty="0">
                <a:cs typeface="Segoe UI" panose="020B0502040204020203" pitchFamily="34" charset="0"/>
              </a:rPr>
              <a:t>to</a:t>
            </a:r>
            <a:r>
              <a:rPr lang="en-US" sz="1500" b="1" i="1" dirty="0">
                <a:cs typeface="Segoe UI" panose="020B0502040204020203" pitchFamily="34" charset="0"/>
              </a:rPr>
              <a:t> 0.708</a:t>
            </a:r>
          </a:p>
          <a:p>
            <a:pPr algn="just">
              <a:lnSpc>
                <a:spcPts val="1900"/>
              </a:lnSpc>
            </a:pPr>
            <a:endParaRPr lang="en-US" sz="1500" b="1" i="1" dirty="0">
              <a:cs typeface="Segoe UI" panose="020B0502040204020203" pitchFamily="34" charset="0"/>
            </a:endParaRPr>
          </a:p>
          <a:p>
            <a:pPr algn="just">
              <a:lnSpc>
                <a:spcPts val="1900"/>
              </a:lnSpc>
            </a:pPr>
            <a:r>
              <a:rPr lang="en-US" sz="1500" b="1" i="1" dirty="0">
                <a:cs typeface="Segoe UI" panose="020B0502040204020203" pitchFamily="34" charset="0"/>
              </a:rPr>
              <a:t>Linear Regression Algorithm can be implemented as a final model.</a:t>
            </a:r>
          </a:p>
        </p:txBody>
      </p:sp>
      <p:pic>
        <p:nvPicPr>
          <p:cNvPr id="32" name="Picture 2" descr="Thumbs Up GIFs - Get the best GIF on GIPHY">
            <a:extLst>
              <a:ext uri="{FF2B5EF4-FFF2-40B4-BE49-F238E27FC236}">
                <a16:creationId xmlns:a16="http://schemas.microsoft.com/office/drawing/2014/main" id="{DEB12AF4-D27C-7949-B633-EDDE4EC77DBC}"/>
              </a:ext>
            </a:extLst>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52547" y="5715209"/>
            <a:ext cx="859991" cy="69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47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r>
              <a:rPr lang="en-US" dirty="0">
                <a:solidFill>
                  <a:prstClr val="black">
                    <a:lumMod val="65000"/>
                    <a:lumOff val="35000"/>
                  </a:prstClr>
                </a:solidFill>
              </a:rPr>
              <a:t>16</a:t>
            </a:r>
          </a:p>
        </p:txBody>
      </p: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866900" y="236722"/>
            <a:ext cx="8458199" cy="432000"/>
          </a:xfrm>
        </p:spPr>
        <p:txBody>
          <a:bodyPr/>
          <a:lstStyle/>
          <a:p>
            <a:pPr algn="ctr"/>
            <a:r>
              <a:rPr lang="en-IN" sz="2800" b="1" dirty="0">
                <a:latin typeface="Century Gothic" panose="020B0502020202020204" pitchFamily="34" charset="0"/>
              </a:rPr>
              <a:t>Future Scope</a:t>
            </a:r>
          </a:p>
        </p:txBody>
      </p:sp>
      <p:sp>
        <p:nvSpPr>
          <p:cNvPr id="13" name="Title 1">
            <a:extLst>
              <a:ext uri="{FF2B5EF4-FFF2-40B4-BE49-F238E27FC236}">
                <a16:creationId xmlns:a16="http://schemas.microsoft.com/office/drawing/2014/main" id="{F71A3F0C-8B48-4F8F-A4BD-AEA9CE22DA6D}"/>
              </a:ext>
            </a:extLst>
          </p:cNvPr>
          <p:cNvSpPr txBox="1">
            <a:spLocks/>
          </p:cNvSpPr>
          <p:nvPr/>
        </p:nvSpPr>
        <p:spPr>
          <a:xfrm>
            <a:off x="1474549" y="1399185"/>
            <a:ext cx="10146726" cy="735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In the intermediate years, sellers could make a confident deal with any interested buyer for the house with a recommended price without a need for online services like Zillow or many other bothering real estate agents.</a:t>
            </a:r>
          </a:p>
        </p:txBody>
      </p:sp>
      <p:pic>
        <p:nvPicPr>
          <p:cNvPr id="2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2658" y="1324974"/>
            <a:ext cx="514800" cy="514800"/>
          </a:xfrm>
          <a:prstGeom prst="rect">
            <a:avLst/>
          </a:prstGeom>
        </p:spPr>
      </p:pic>
      <p:sp>
        <p:nvSpPr>
          <p:cNvPr id="37" name="Title 1">
            <a:extLst>
              <a:ext uri="{FF2B5EF4-FFF2-40B4-BE49-F238E27FC236}">
                <a16:creationId xmlns:a16="http://schemas.microsoft.com/office/drawing/2014/main" id="{F71A3F0C-8B48-4F8F-A4BD-AEA9CE22DA6D}"/>
              </a:ext>
            </a:extLst>
          </p:cNvPr>
          <p:cNvSpPr txBox="1">
            <a:spLocks/>
          </p:cNvSpPr>
          <p:nvPr/>
        </p:nvSpPr>
        <p:spPr>
          <a:xfrm>
            <a:off x="1474548" y="2252219"/>
            <a:ext cx="10146727" cy="718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600" dirty="0">
              <a:latin typeface="Century Gothic" panose="020B0502020202020204" pitchFamily="34" charset="0"/>
            </a:endParaRPr>
          </a:p>
        </p:txBody>
      </p:sp>
      <p:pic>
        <p:nvPicPr>
          <p:cNvPr id="38" name="Graphic 20" descr="Network" title="Placeholder Icon">
            <a:extLst>
              <a:ext uri="{FF2B5EF4-FFF2-40B4-BE49-F238E27FC236}">
                <a16:creationId xmlns:a16="http://schemas.microsoft.com/office/drawing/2014/main" id="{E34FD3C6-9F01-4A17-AD96-054AF500405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2658" y="2134519"/>
            <a:ext cx="514800" cy="514800"/>
          </a:xfrm>
          <a:prstGeom prst="rect">
            <a:avLst/>
          </a:prstGeom>
        </p:spPr>
      </p:pic>
      <p:sp>
        <p:nvSpPr>
          <p:cNvPr id="15" name="Title 1">
            <a:extLst>
              <a:ext uri="{FF2B5EF4-FFF2-40B4-BE49-F238E27FC236}">
                <a16:creationId xmlns:a16="http://schemas.microsoft.com/office/drawing/2014/main" id="{F71A3F0C-8B48-4F8F-A4BD-AEA9CE22DA6D}"/>
              </a:ext>
            </a:extLst>
          </p:cNvPr>
          <p:cNvSpPr txBox="1">
            <a:spLocks/>
          </p:cNvSpPr>
          <p:nvPr/>
        </p:nvSpPr>
        <p:spPr>
          <a:xfrm>
            <a:off x="1467290" y="2227810"/>
            <a:ext cx="10153985" cy="14949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To some extent, for selling the house at its best price would always be a problem for the sellers due to continuous change in the surrounding necessary factors.</a:t>
            </a:r>
          </a:p>
          <a:p>
            <a:pPr algn="just"/>
            <a:endParaRPr lang="en-US" sz="1600" dirty="0">
              <a:latin typeface="Century Gothic" panose="020B0502020202020204" pitchFamily="34" charset="0"/>
            </a:endParaRPr>
          </a:p>
          <a:p>
            <a:pPr algn="just"/>
            <a:r>
              <a:rPr lang="en-US" sz="1600" dirty="0">
                <a:latin typeface="Century Gothic" panose="020B0502020202020204" pitchFamily="34" charset="0"/>
              </a:rPr>
              <a:t>We have used rooms, rate of lower status people in the neighborhood, and teacher-to-student ratio in schools to recommend the best and reasonable house prices after intensive research and analysis on Boston Housing data.</a:t>
            </a:r>
          </a:p>
          <a:p>
            <a:pPr algn="just"/>
            <a:r>
              <a:rPr lang="en-US" sz="1600" dirty="0">
                <a:latin typeface="Century Gothic" panose="020B0502020202020204" pitchFamily="34" charset="0"/>
              </a:rPr>
              <a:t> </a:t>
            </a:r>
          </a:p>
        </p:txBody>
      </p:sp>
      <p:sp>
        <p:nvSpPr>
          <p:cNvPr id="17" name="Title 1">
            <a:extLst>
              <a:ext uri="{FF2B5EF4-FFF2-40B4-BE49-F238E27FC236}">
                <a16:creationId xmlns:a16="http://schemas.microsoft.com/office/drawing/2014/main" id="{F71A3F0C-8B48-4F8F-A4BD-AEA9CE22DA6D}"/>
              </a:ext>
            </a:extLst>
          </p:cNvPr>
          <p:cNvSpPr txBox="1">
            <a:spLocks/>
          </p:cNvSpPr>
          <p:nvPr/>
        </p:nvSpPr>
        <p:spPr>
          <a:xfrm>
            <a:off x="1467290" y="3924424"/>
            <a:ext cx="10124957" cy="8527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dirty="0">
                <a:latin typeface="Century Gothic" panose="020B0502020202020204" pitchFamily="34" charset="0"/>
              </a:rPr>
              <a:t>Nowadays, sellers must be more cautious and smarter about selling their homes due to many other important factors such as increasing crime rate per town, hospital services in the neighborhood, rate of public transport, urban city connectivity, logistical reach in the area, etc.</a:t>
            </a:r>
          </a:p>
        </p:txBody>
      </p:sp>
      <p:pic>
        <p:nvPicPr>
          <p:cNvPr id="18" name="Picture 1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37172" y="3910153"/>
            <a:ext cx="540315" cy="540315"/>
          </a:xfrm>
          <a:prstGeom prst="rect">
            <a:avLst/>
          </a:prstGeom>
        </p:spPr>
      </p:pic>
      <p:cxnSp>
        <p:nvCxnSpPr>
          <p:cNvPr id="30" name="Straight Connector 29">
            <a:extLst>
              <a:ext uri="{FF2B5EF4-FFF2-40B4-BE49-F238E27FC236}">
                <a16:creationId xmlns:a16="http://schemas.microsoft.com/office/drawing/2014/main" id="{339E4D53-5461-8942-A726-F0D6425223E5}"/>
              </a:ext>
              <a:ext uri="{C183D7F6-B498-43B3-948B-1728B52AA6E4}">
                <adec:decorative xmlns:adec="http://schemas.microsoft.com/office/drawing/2017/decorative" val="1"/>
              </a:ext>
            </a:extLst>
          </p:cNvPr>
          <p:cNvCxnSpPr>
            <a:cxnSpLocks/>
          </p:cNvCxnSpPr>
          <p:nvPr/>
        </p:nvCxnSpPr>
        <p:spPr>
          <a:xfrm flipV="1">
            <a:off x="5250711" y="693131"/>
            <a:ext cx="1690576" cy="117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C3D81B6-32DF-3045-B9E3-8D0AF0FC769C}"/>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1841" y="2944064"/>
            <a:ext cx="405617" cy="503908"/>
          </a:xfrm>
          <a:prstGeom prst="rect">
            <a:avLst/>
          </a:prstGeom>
        </p:spPr>
      </p:pic>
    </p:spTree>
    <p:extLst>
      <p:ext uri="{BB962C8B-B14F-4D97-AF65-F5344CB8AC3E}">
        <p14:creationId xmlns:p14="http://schemas.microsoft.com/office/powerpoint/2010/main" val="85591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3241675"/>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0233212" y="6365362"/>
            <a:ext cx="1409396" cy="396949"/>
          </a:xfrm>
          <a:prstGeom prst="rect">
            <a:avLst/>
          </a:prstGeom>
        </p:spPr>
      </p:pic>
      <p:sp>
        <p:nvSpPr>
          <p:cNvPr id="19" name="Title 18"/>
          <p:cNvSpPr>
            <a:spLocks noGrp="1"/>
          </p:cNvSpPr>
          <p:nvPr>
            <p:ph type="title"/>
          </p:nvPr>
        </p:nvSpPr>
        <p:spPr>
          <a:xfrm>
            <a:off x="1960750" y="2635218"/>
            <a:ext cx="8272462" cy="432000"/>
          </a:xfrm>
        </p:spPr>
        <p:txBody>
          <a:bodyPr/>
          <a:lstStyle/>
          <a:p>
            <a:pPr algn="ctr"/>
            <a:r>
              <a:rPr lang="en-IN" sz="3000" b="1" dirty="0">
                <a:latin typeface="Century Gothic" panose="020B0502020202020204" pitchFamily="34" charset="0"/>
              </a:rPr>
              <a:t>THANK YOU</a:t>
            </a:r>
          </a:p>
        </p:txBody>
      </p:sp>
      <p:sp>
        <p:nvSpPr>
          <p:cNvPr id="7" name="Slide Number Placeholder 2">
            <a:extLst>
              <a:ext uri="{FF2B5EF4-FFF2-40B4-BE49-F238E27FC236}">
                <a16:creationId xmlns:a16="http://schemas.microsoft.com/office/drawing/2014/main" id="{1D8ED152-5928-5C49-B88E-BB5FEEF0F14F}"/>
              </a:ext>
            </a:extLst>
          </p:cNvPr>
          <p:cNvSpPr>
            <a:spLocks noGrp="1"/>
          </p:cNvSpPr>
          <p:nvPr>
            <p:ph type="sldNum" sz="quarter" idx="11"/>
          </p:nvPr>
        </p:nvSpPr>
        <p:spPr>
          <a:xfrm>
            <a:off x="11772000" y="6365363"/>
            <a:ext cx="420000" cy="421200"/>
          </a:xfrm>
        </p:spPr>
        <p:txBody>
          <a:bodyPr/>
          <a:lstStyle/>
          <a:p>
            <a:r>
              <a:rPr lang="en-US" dirty="0">
                <a:solidFill>
                  <a:prstClr val="black">
                    <a:lumMod val="65000"/>
                    <a:lumOff val="35000"/>
                  </a:prstClr>
                </a:solidFill>
              </a:rPr>
              <a:t>17</a:t>
            </a:r>
          </a:p>
        </p:txBody>
      </p:sp>
    </p:spTree>
    <p:extLst>
      <p:ext uri="{BB962C8B-B14F-4D97-AF65-F5344CB8AC3E}">
        <p14:creationId xmlns:p14="http://schemas.microsoft.com/office/powerpoint/2010/main" val="18092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1</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Agenda</a:t>
            </a:r>
          </a:p>
        </p:txBody>
      </p:sp>
      <p:sp>
        <p:nvSpPr>
          <p:cNvPr id="40" name="Title 1">
            <a:extLst>
              <a:ext uri="{FF2B5EF4-FFF2-40B4-BE49-F238E27FC236}">
                <a16:creationId xmlns:a16="http://schemas.microsoft.com/office/drawing/2014/main" id="{F71A3F0C-8B48-4F8F-A4BD-AEA9CE22DA6D}"/>
              </a:ext>
            </a:extLst>
          </p:cNvPr>
          <p:cNvSpPr txBox="1">
            <a:spLocks/>
          </p:cNvSpPr>
          <p:nvPr/>
        </p:nvSpPr>
        <p:spPr>
          <a:xfrm>
            <a:off x="6780167" y="1167995"/>
            <a:ext cx="4546998" cy="45220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200000"/>
              </a:lnSpc>
              <a:buFont typeface="Arial" panose="020B0604020202020204" pitchFamily="34" charset="0"/>
              <a:buChar char="•"/>
            </a:pPr>
            <a:r>
              <a:rPr lang="en-US" sz="1800" b="1" dirty="0">
                <a:latin typeface="Century Gothic" panose="020B0502020202020204" pitchFamily="34" charset="0"/>
              </a:rPr>
              <a:t>Objectives and Approach</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Insights and trends</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Predictive Modeling</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Challenges/Limitations </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Results on new given data</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Recommendations</a:t>
            </a:r>
          </a:p>
          <a:p>
            <a:pPr marL="285750" indent="-285750">
              <a:lnSpc>
                <a:spcPct val="200000"/>
              </a:lnSpc>
              <a:buFont typeface="Arial" panose="020B0604020202020204" pitchFamily="34" charset="0"/>
              <a:buChar char="•"/>
            </a:pPr>
            <a:r>
              <a:rPr lang="en-US" sz="1800" b="1" dirty="0">
                <a:latin typeface="Century Gothic" panose="020B0502020202020204" pitchFamily="34" charset="0"/>
              </a:rPr>
              <a:t>Future Scope</a:t>
            </a:r>
          </a:p>
          <a:p>
            <a:pPr marL="285750" indent="-285750">
              <a:lnSpc>
                <a:spcPct val="200000"/>
              </a:lnSpc>
              <a:buFont typeface="Arial" panose="020B0604020202020204" pitchFamily="34" charset="0"/>
              <a:buChar char="•"/>
            </a:pPr>
            <a:endParaRPr lang="en-US" sz="100" b="1" dirty="0">
              <a:latin typeface="Century Gothic" panose="020B0502020202020204" pitchFamily="34" charset="0"/>
            </a:endParaRPr>
          </a:p>
          <a:p>
            <a:pPr>
              <a:lnSpc>
                <a:spcPct val="200000"/>
              </a:lnSpc>
            </a:pPr>
            <a:endParaRPr lang="en-US" sz="100" b="1" dirty="0">
              <a:latin typeface="Century Gothic" panose="020B0502020202020204" pitchFamily="34" charset="0"/>
            </a:endParaRP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pic>
        <p:nvPicPr>
          <p:cNvPr id="1026" name="Picture 2" descr="Business Agenda Stock Illustrations – 35,732 Business Agenda Stock  Illustrations, Vectors &amp; Clipart - Dreamstime">
            <a:extLst>
              <a:ext uri="{FF2B5EF4-FFF2-40B4-BE49-F238E27FC236}">
                <a16:creationId xmlns:a16="http://schemas.microsoft.com/office/drawing/2014/main" id="{683907CA-5CC5-5F44-B057-C4125298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61" b="10494"/>
          <a:stretch/>
        </p:blipFill>
        <p:spPr bwMode="auto">
          <a:xfrm>
            <a:off x="1641150" y="1389689"/>
            <a:ext cx="4546999" cy="401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2</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Objectives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1144604" y="1091978"/>
            <a:ext cx="10862592" cy="3358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A real estate agent was asked to help the Sellers in selling their houses in Boston at reasonable prices based on given details of the houses such as,</a:t>
            </a:r>
          </a:p>
          <a:p>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Number of rooms in the house</a:t>
            </a:r>
          </a:p>
          <a:p>
            <a:pPr marL="285750" indent="-285750">
              <a:buFont typeface="Arial" panose="020B0604020202020204" pitchFamily="34" charset="0"/>
              <a:buChar char="•"/>
            </a:pPr>
            <a:r>
              <a:rPr lang="en-US" sz="1600" dirty="0">
                <a:latin typeface="Century Gothic" panose="020B0502020202020204" pitchFamily="34" charset="0"/>
              </a:rPr>
              <a:t>Poverty level in the neighboring area</a:t>
            </a:r>
          </a:p>
          <a:p>
            <a:pPr marL="285750" indent="-285750">
              <a:buFont typeface="Arial" panose="020B0604020202020204" pitchFamily="34" charset="0"/>
              <a:buChar char="•"/>
            </a:pPr>
            <a:r>
              <a:rPr lang="en-US" sz="1600" dirty="0">
                <a:latin typeface="Century Gothic" panose="020B0502020202020204" pitchFamily="34" charset="0"/>
              </a:rPr>
              <a:t>Teacher to Student Ratio in the neighboring area</a:t>
            </a:r>
          </a:p>
          <a:p>
            <a:pPr marL="171450" indent="-171450">
              <a:buFont typeface="Arial" panose="020B0604020202020204" pitchFamily="34" charset="0"/>
              <a:buChar char="•"/>
            </a:pPr>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1600" dirty="0">
                <a:latin typeface="Century Gothic" panose="020B0502020202020204" pitchFamily="34" charset="0"/>
              </a:rPr>
              <a:t>Based on above details project forecasts incorporates immense, valuable research,</a:t>
            </a:r>
          </a:p>
          <a:p>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Data analysis and visualization on past Boston Housing data to find valuable insights from raw data and given data by Sellers</a:t>
            </a:r>
          </a:p>
          <a:p>
            <a:pPr marL="171450" indent="-171450">
              <a:buFont typeface="Arial" panose="020B0604020202020204" pitchFamily="34" charset="0"/>
              <a:buChar char="•"/>
            </a:pPr>
            <a:r>
              <a:rPr lang="en-US" sz="1600" dirty="0">
                <a:latin typeface="Century Gothic" panose="020B0502020202020204" pitchFamily="34" charset="0"/>
              </a:rPr>
              <a:t>Building predictive algorithms to best recommend the house prices</a:t>
            </a:r>
          </a:p>
          <a:p>
            <a:pPr marL="171450" indent="-171450">
              <a:buFont typeface="Arial" panose="020B0604020202020204" pitchFamily="34" charset="0"/>
              <a:buChar char="•"/>
            </a:pPr>
            <a:r>
              <a:rPr lang="en-US" sz="1600" dirty="0">
                <a:latin typeface="Century Gothic" panose="020B0502020202020204" pitchFamily="34" charset="0"/>
              </a:rPr>
              <a:t>Justification of recommended housing prices</a:t>
            </a:r>
          </a:p>
          <a:p>
            <a:pPr marL="171450" indent="-171450">
              <a:buFont typeface="Arial" panose="020B0604020202020204" pitchFamily="34" charset="0"/>
              <a:buChar char="•"/>
            </a:pPr>
            <a:r>
              <a:rPr lang="en-US" sz="1600" dirty="0">
                <a:latin typeface="Century Gothic" panose="020B0502020202020204" pitchFamily="34" charset="0"/>
              </a:rPr>
              <a:t>Other necessary factors to consider for selling the house</a:t>
            </a:r>
          </a:p>
        </p:txBody>
      </p:sp>
      <p:pic>
        <p:nvPicPr>
          <p:cNvPr id="13" name="Graphic 28" descr="Pencil" title="Placeholder Icon">
            <a:extLst>
              <a:ext uri="{FF2B5EF4-FFF2-40B4-BE49-F238E27FC236}">
                <a16:creationId xmlns:a16="http://schemas.microsoft.com/office/drawing/2014/main" id="{CF4D7882-3AEF-7143-81C7-C29FBA3B23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2727" y="1091978"/>
            <a:ext cx="356728" cy="356728"/>
          </a:xfrm>
          <a:prstGeom prst="rect">
            <a:avLst/>
          </a:prstGeom>
        </p:spPr>
      </p:pic>
      <p:pic>
        <p:nvPicPr>
          <p:cNvPr id="15" name="Graphic 28" descr="Pencil" title="Placeholder Icon">
            <a:extLst>
              <a:ext uri="{FF2B5EF4-FFF2-40B4-BE49-F238E27FC236}">
                <a16:creationId xmlns:a16="http://schemas.microsoft.com/office/drawing/2014/main" id="{6E098A85-7BB7-2146-A8D3-47C42AABA96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2626" y="2913320"/>
            <a:ext cx="356727" cy="356727"/>
          </a:xfrm>
          <a:prstGeom prst="rect">
            <a:avLst/>
          </a:prstGeom>
        </p:spPr>
      </p:pic>
    </p:spTree>
    <p:extLst>
      <p:ext uri="{BB962C8B-B14F-4D97-AF65-F5344CB8AC3E}">
        <p14:creationId xmlns:p14="http://schemas.microsoft.com/office/powerpoint/2010/main" val="180487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3</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Approach</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6"/>
            <a:ext cx="10862592" cy="52221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latin typeface="Century Gothic" panose="020B0502020202020204" pitchFamily="34" charset="0"/>
              </a:rPr>
              <a:t>Data analysis and visualization on past Boston Housing data to find valuable insights from raw data and given data by Sellers</a:t>
            </a:r>
          </a:p>
          <a:p>
            <a:pPr marL="803275" indent="-285750">
              <a:buFont typeface="Wingdings" pitchFamily="2" charset="2"/>
              <a:buChar char="Ø"/>
            </a:pPr>
            <a:r>
              <a:rPr lang="en-US" sz="1600" dirty="0">
                <a:latin typeface="Century Gothic" panose="020B0502020202020204" pitchFamily="34" charset="0"/>
              </a:rPr>
              <a:t>Statistical Descriptive Analysis</a:t>
            </a:r>
          </a:p>
          <a:p>
            <a:pPr marL="803275" indent="-285750">
              <a:buFont typeface="Wingdings" pitchFamily="2" charset="2"/>
              <a:buChar char="Ø"/>
            </a:pPr>
            <a:r>
              <a:rPr lang="en-US" sz="1600" dirty="0">
                <a:latin typeface="Century Gothic" panose="020B0502020202020204" pitchFamily="34" charset="0"/>
              </a:rPr>
              <a:t>Exploring trends and patterns in the data</a:t>
            </a:r>
          </a:p>
          <a:p>
            <a:pPr marL="803275" indent="-285750">
              <a:buFont typeface="Wingdings" pitchFamily="2" charset="2"/>
              <a:buChar char="Ø"/>
            </a:pPr>
            <a:r>
              <a:rPr lang="en-US" sz="1600" dirty="0">
                <a:latin typeface="Century Gothic" panose="020B0502020202020204" pitchFamily="34" charset="0"/>
              </a:rPr>
              <a:t>Relationships between various attributes of houses in the data</a:t>
            </a:r>
          </a:p>
          <a:p>
            <a:endParaRPr lang="en-US" sz="1600" dirty="0">
              <a:latin typeface="Century Gothic" panose="020B0502020202020204" pitchFamily="34" charset="0"/>
            </a:endParaRPr>
          </a:p>
          <a:p>
            <a:pPr marL="285750" indent="-285750">
              <a:buFont typeface="Arial" panose="020B0604020202020204" pitchFamily="34" charset="0"/>
              <a:buChar char="•"/>
            </a:pPr>
            <a:endParaRPr lang="en-US" sz="1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Building predictive algorithms to best recommend the house prices</a:t>
            </a:r>
          </a:p>
          <a:p>
            <a:pPr marL="814388" indent="-285750">
              <a:buFont typeface="Wingdings" pitchFamily="2" charset="2"/>
              <a:buChar char="Ø"/>
            </a:pPr>
            <a:r>
              <a:rPr lang="en-US" sz="1600" dirty="0">
                <a:latin typeface="Century Gothic" panose="020B0502020202020204" pitchFamily="34" charset="0"/>
              </a:rPr>
              <a:t>Based on findings and results on past Boston Housing data, we would try to predict best reasonable housing prices to the sellers</a:t>
            </a:r>
          </a:p>
          <a:p>
            <a:pPr marL="528638"/>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Justification of recommended housing prices</a:t>
            </a:r>
          </a:p>
          <a:p>
            <a:pPr marL="814388" indent="-285750">
              <a:buFont typeface="Wingdings" pitchFamily="2" charset="2"/>
              <a:buChar char="Ø"/>
            </a:pPr>
            <a:r>
              <a:rPr lang="en-US" sz="1600" dirty="0">
                <a:latin typeface="Century Gothic" panose="020B0502020202020204" pitchFamily="34" charset="0"/>
              </a:rPr>
              <a:t>Based on predicted housing prices for the given data, we would strongly justify on recommended prices</a:t>
            </a:r>
          </a:p>
          <a:p>
            <a:pPr marL="528638"/>
            <a:endParaRPr lang="en-US" sz="1600" dirty="0">
              <a:latin typeface="Century Gothic" panose="020B0502020202020204" pitchFamily="34" charset="0"/>
            </a:endParaRPr>
          </a:p>
          <a:p>
            <a:pPr marL="171450" indent="-171450">
              <a:buFont typeface="Arial" panose="020B0604020202020204" pitchFamily="34" charset="0"/>
              <a:buChar char="•"/>
            </a:pPr>
            <a:r>
              <a:rPr lang="en-US" sz="1600" dirty="0">
                <a:latin typeface="Century Gothic" panose="020B0502020202020204" pitchFamily="34" charset="0"/>
              </a:rPr>
              <a:t>Other necessary factors to consider for selling the house</a:t>
            </a:r>
          </a:p>
          <a:p>
            <a:pPr marL="814388" indent="-285750">
              <a:buFont typeface="Wingdings" pitchFamily="2" charset="2"/>
              <a:buChar char="Ø"/>
            </a:pPr>
            <a:r>
              <a:rPr lang="en-US" sz="1600" dirty="0">
                <a:latin typeface="Century Gothic" panose="020B0502020202020204" pitchFamily="34" charset="0"/>
              </a:rPr>
              <a:t>Find out other meaningful and valuable attributes/factors that need to be evaluated for more better recommendations on the house prices</a:t>
            </a:r>
          </a:p>
          <a:p>
            <a:pPr marL="528638"/>
            <a:endParaRPr lang="en-US" sz="1600" dirty="0">
              <a:latin typeface="Century Gothic" panose="020B0502020202020204" pitchFamily="34" charset="0"/>
            </a:endParaRPr>
          </a:p>
          <a:p>
            <a:pPr marL="285750" indent="-285750">
              <a:buFont typeface="Arial" panose="020B0604020202020204" pitchFamily="34" charset="0"/>
              <a:buChar char="•"/>
            </a:pPr>
            <a:r>
              <a:rPr lang="en-US" sz="1600" b="1" dirty="0">
                <a:latin typeface="Century Gothic" panose="020B0502020202020204" pitchFamily="34" charset="0"/>
              </a:rPr>
              <a:t>Boston Housing Dataset</a:t>
            </a:r>
            <a:r>
              <a:rPr lang="en-US" sz="1600" dirty="0">
                <a:latin typeface="Century Gothic" panose="020B0502020202020204" pitchFamily="34" charset="0"/>
              </a:rPr>
              <a:t>:</a:t>
            </a:r>
            <a:endParaRPr lang="en-US" sz="100" dirty="0">
              <a:latin typeface="Century Gothic" panose="020B0502020202020204" pitchFamily="34" charset="0"/>
            </a:endParaRPr>
          </a:p>
          <a:p>
            <a:pPr marL="812800" indent="-285750">
              <a:buFont typeface="Wingdings" pitchFamily="2" charset="2"/>
              <a:buChar char="Ø"/>
            </a:pPr>
            <a:r>
              <a:rPr lang="en-US" sz="1600" dirty="0">
                <a:latin typeface="Century Gothic" panose="020B0502020202020204" pitchFamily="34" charset="0"/>
                <a:hlinkClick r:id="rId3"/>
              </a:rPr>
              <a:t>https://github.com/akshayjadhav21/CS666_Project_Datasets.git</a:t>
            </a:r>
            <a:endParaRPr lang="en-US" sz="1600" dirty="0">
              <a:latin typeface="Century Gothic" panose="020B0502020202020204" pitchFamily="34" charset="0"/>
            </a:endParaRPr>
          </a:p>
          <a:p>
            <a:pPr marL="285750" indent="-285750">
              <a:buFont typeface="Arial" panose="020B0604020202020204" pitchFamily="34" charset="0"/>
              <a:buChar char="•"/>
            </a:pPr>
            <a:endParaRPr lang="en-US" sz="1600" dirty="0">
              <a:latin typeface="Century Gothic" panose="020B0502020202020204" pitchFamily="34" charset="0"/>
            </a:endParaRPr>
          </a:p>
        </p:txBody>
      </p:sp>
    </p:spTree>
    <p:extLst>
      <p:ext uri="{BB962C8B-B14F-4D97-AF65-F5344CB8AC3E}">
        <p14:creationId xmlns:p14="http://schemas.microsoft.com/office/powerpoint/2010/main" val="389660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4</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2707420" cy="3530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General Description</a:t>
            </a:r>
          </a:p>
        </p:txBody>
      </p:sp>
      <p:pic>
        <p:nvPicPr>
          <p:cNvPr id="7" name="Picture 6" descr="Text, letter&#10;&#10;Description automatically generated">
            <a:extLst>
              <a:ext uri="{FF2B5EF4-FFF2-40B4-BE49-F238E27FC236}">
                <a16:creationId xmlns:a16="http://schemas.microsoft.com/office/drawing/2014/main" id="{57A940DF-DAF1-FA40-B2FA-27DBA752F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53" y="1489117"/>
            <a:ext cx="9992094" cy="4752996"/>
          </a:xfrm>
          <a:prstGeom prst="rect">
            <a:avLst/>
          </a:prstGeom>
        </p:spPr>
      </p:pic>
    </p:spTree>
    <p:extLst>
      <p:ext uri="{BB962C8B-B14F-4D97-AF65-F5344CB8AC3E}">
        <p14:creationId xmlns:p14="http://schemas.microsoft.com/office/powerpoint/2010/main" val="351374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5</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1" y="1136097"/>
            <a:ext cx="3185885" cy="3530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Statistical Description</a:t>
            </a:r>
          </a:p>
        </p:txBody>
      </p:sp>
      <p:pic>
        <p:nvPicPr>
          <p:cNvPr id="4" name="Picture 3" descr="Table&#10;&#10;Description automatically generated">
            <a:extLst>
              <a:ext uri="{FF2B5EF4-FFF2-40B4-BE49-F238E27FC236}">
                <a16:creationId xmlns:a16="http://schemas.microsoft.com/office/drawing/2014/main" id="{62DA7DA1-05E9-0048-B0D2-1F046B7F4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470" y="1565319"/>
            <a:ext cx="2895600" cy="3022600"/>
          </a:xfrm>
          <a:prstGeom prst="rect">
            <a:avLst/>
          </a:prstGeom>
        </p:spPr>
      </p:pic>
      <p:pic>
        <p:nvPicPr>
          <p:cNvPr id="6" name="Picture 5" descr="Table&#10;&#10;Description automatically generated">
            <a:extLst>
              <a:ext uri="{FF2B5EF4-FFF2-40B4-BE49-F238E27FC236}">
                <a16:creationId xmlns:a16="http://schemas.microsoft.com/office/drawing/2014/main" id="{755DB478-02AB-7743-8241-483AC60CF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43" y="1489119"/>
            <a:ext cx="8545327" cy="3098800"/>
          </a:xfrm>
          <a:prstGeom prst="rect">
            <a:avLst/>
          </a:prstGeom>
        </p:spPr>
      </p:pic>
      <p:sp>
        <p:nvSpPr>
          <p:cNvPr id="26" name="TextBox 25">
            <a:extLst>
              <a:ext uri="{FF2B5EF4-FFF2-40B4-BE49-F238E27FC236}">
                <a16:creationId xmlns:a16="http://schemas.microsoft.com/office/drawing/2014/main" id="{8AC7A8EC-4DAF-FC4A-8B89-23319CF4E069}"/>
              </a:ext>
            </a:extLst>
          </p:cNvPr>
          <p:cNvSpPr txBox="1"/>
          <p:nvPr/>
        </p:nvSpPr>
        <p:spPr>
          <a:xfrm>
            <a:off x="956931" y="4587919"/>
            <a:ext cx="3938899" cy="2031325"/>
          </a:xfrm>
          <a:prstGeom prst="rect">
            <a:avLst/>
          </a:prstGeom>
          <a:noFill/>
        </p:spPr>
        <p:txBody>
          <a:bodyPr wrap="none" rtlCol="0">
            <a:spAutoFit/>
          </a:bodyPr>
          <a:lstStyle/>
          <a:p>
            <a:pPr marL="285750" indent="-285750">
              <a:buFont typeface="Wingdings" pitchFamily="2" charset="2"/>
              <a:buChar char="Ø"/>
            </a:pPr>
            <a:r>
              <a:rPr lang="en-US" b="1" dirty="0">
                <a:latin typeface="Century Gothic" panose="020B0502020202020204" pitchFamily="34" charset="0"/>
              </a:rPr>
              <a:t>House prices statistics (MEDV):</a:t>
            </a:r>
          </a:p>
          <a:p>
            <a:pPr marL="742950" lvl="1" indent="-285750">
              <a:buFont typeface="Wingdings" pitchFamily="2" charset="2"/>
              <a:buChar char="Ø"/>
            </a:pPr>
            <a:r>
              <a:rPr lang="en-US" b="1" dirty="0">
                <a:latin typeface="Century Gothic" panose="020B0502020202020204" pitchFamily="34" charset="0"/>
              </a:rPr>
              <a:t>Mean</a:t>
            </a:r>
            <a:r>
              <a:rPr lang="en-US" dirty="0">
                <a:latin typeface="Century Gothic" panose="020B0502020202020204" pitchFamily="34" charset="0"/>
              </a:rPr>
              <a:t>: $23,000</a:t>
            </a:r>
          </a:p>
          <a:p>
            <a:pPr marL="742950" lvl="1" indent="-285750">
              <a:buFont typeface="Wingdings" pitchFamily="2" charset="2"/>
              <a:buChar char="Ø"/>
            </a:pPr>
            <a:r>
              <a:rPr lang="en-US" b="1" dirty="0">
                <a:latin typeface="Century Gothic" panose="020B0502020202020204" pitchFamily="34" charset="0"/>
              </a:rPr>
              <a:t>Median</a:t>
            </a:r>
            <a:r>
              <a:rPr lang="en-US" dirty="0">
                <a:latin typeface="Century Gothic" panose="020B0502020202020204" pitchFamily="34" charset="0"/>
              </a:rPr>
              <a:t>: $21,000</a:t>
            </a:r>
          </a:p>
          <a:p>
            <a:pPr marL="742950" lvl="1" indent="-285750">
              <a:buFont typeface="Wingdings" pitchFamily="2" charset="2"/>
              <a:buChar char="Ø"/>
            </a:pPr>
            <a:r>
              <a:rPr lang="en-US" b="1" dirty="0">
                <a:latin typeface="Century Gothic" panose="020B0502020202020204" pitchFamily="34" charset="0"/>
              </a:rPr>
              <a:t>Standard</a:t>
            </a:r>
            <a:r>
              <a:rPr lang="en-US" dirty="0">
                <a:latin typeface="Century Gothic" panose="020B0502020202020204" pitchFamily="34" charset="0"/>
              </a:rPr>
              <a:t> </a:t>
            </a:r>
            <a:r>
              <a:rPr lang="en-US" b="1" dirty="0">
                <a:latin typeface="Century Gothic" panose="020B0502020202020204" pitchFamily="34" charset="0"/>
              </a:rPr>
              <a:t>Deviation</a:t>
            </a:r>
            <a:r>
              <a:rPr lang="en-US" dirty="0">
                <a:latin typeface="Century Gothic" panose="020B0502020202020204" pitchFamily="34" charset="0"/>
              </a:rPr>
              <a:t>: $9,000</a:t>
            </a:r>
          </a:p>
          <a:p>
            <a:pPr marL="742950" lvl="1" indent="-285750">
              <a:buFont typeface="Wingdings" pitchFamily="2" charset="2"/>
              <a:buChar char="Ø"/>
            </a:pPr>
            <a:r>
              <a:rPr lang="en-US" b="1" dirty="0">
                <a:latin typeface="Century Gothic" panose="020B0502020202020204" pitchFamily="34" charset="0"/>
              </a:rPr>
              <a:t>Minimum</a:t>
            </a:r>
            <a:r>
              <a:rPr lang="en-US" dirty="0">
                <a:latin typeface="Century Gothic" panose="020B0502020202020204" pitchFamily="34" charset="0"/>
              </a:rPr>
              <a:t>: $5,000</a:t>
            </a:r>
          </a:p>
          <a:p>
            <a:pPr marL="742950" lvl="1" indent="-285750">
              <a:buFont typeface="Wingdings" pitchFamily="2" charset="2"/>
              <a:buChar char="Ø"/>
            </a:pPr>
            <a:r>
              <a:rPr lang="en-US" b="1" dirty="0">
                <a:latin typeface="Century Gothic" panose="020B0502020202020204" pitchFamily="34" charset="0"/>
              </a:rPr>
              <a:t>Maximum</a:t>
            </a:r>
            <a:r>
              <a:rPr lang="en-US" dirty="0">
                <a:latin typeface="Century Gothic" panose="020B0502020202020204" pitchFamily="34" charset="0"/>
              </a:rPr>
              <a:t>: $50,000</a:t>
            </a:r>
          </a:p>
          <a:p>
            <a:pPr marL="742950" lvl="1" indent="-285750">
              <a:buFont typeface="Wingdings" pitchFamily="2" charset="2"/>
              <a:buChar char="Ø"/>
            </a:pPr>
            <a:endParaRPr lang="en-US" dirty="0">
              <a:latin typeface="Century Gothic" panose="020B0502020202020204" pitchFamily="34" charset="0"/>
            </a:endParaRPr>
          </a:p>
        </p:txBody>
      </p:sp>
      <p:sp>
        <p:nvSpPr>
          <p:cNvPr id="28" name="TextBox 27">
            <a:extLst>
              <a:ext uri="{FF2B5EF4-FFF2-40B4-BE49-F238E27FC236}">
                <a16:creationId xmlns:a16="http://schemas.microsoft.com/office/drawing/2014/main" id="{EF3E0EF6-88C2-0B43-8AEE-416B5AB334FF}"/>
              </a:ext>
            </a:extLst>
          </p:cNvPr>
          <p:cNvSpPr txBox="1"/>
          <p:nvPr/>
        </p:nvSpPr>
        <p:spPr>
          <a:xfrm>
            <a:off x="7091917" y="6049926"/>
            <a:ext cx="4678326" cy="276999"/>
          </a:xfrm>
          <a:prstGeom prst="rect">
            <a:avLst/>
          </a:prstGeom>
          <a:noFill/>
        </p:spPr>
        <p:txBody>
          <a:bodyPr wrap="square" rtlCol="0">
            <a:spAutoFit/>
          </a:bodyPr>
          <a:lstStyle/>
          <a:p>
            <a:r>
              <a:rPr lang="en-US" sz="1200" b="1" dirty="0">
                <a:latin typeface="Century Gothic" panose="020B0502020202020204" pitchFamily="34" charset="0"/>
              </a:rPr>
              <a:t>NOTE: All MEDV values are approximate prices in thousands.</a:t>
            </a:r>
          </a:p>
        </p:txBody>
      </p:sp>
      <p:sp>
        <p:nvSpPr>
          <p:cNvPr id="29" name="TextBox 28">
            <a:extLst>
              <a:ext uri="{FF2B5EF4-FFF2-40B4-BE49-F238E27FC236}">
                <a16:creationId xmlns:a16="http://schemas.microsoft.com/office/drawing/2014/main" id="{4DD99864-15B7-6942-879F-57F118556705}"/>
              </a:ext>
            </a:extLst>
          </p:cNvPr>
          <p:cNvSpPr txBox="1"/>
          <p:nvPr/>
        </p:nvSpPr>
        <p:spPr>
          <a:xfrm>
            <a:off x="5759141" y="4587919"/>
            <a:ext cx="5939446" cy="1200329"/>
          </a:xfrm>
          <a:prstGeom prst="rect">
            <a:avLst/>
          </a:prstGeom>
          <a:noFill/>
        </p:spPr>
        <p:txBody>
          <a:bodyPr wrap="none" rtlCol="0">
            <a:spAutoFit/>
          </a:bodyPr>
          <a:lstStyle/>
          <a:p>
            <a:pPr marL="285750" indent="-285750">
              <a:buFont typeface="Wingdings" pitchFamily="2" charset="2"/>
              <a:buChar char="Ø"/>
            </a:pPr>
            <a:r>
              <a:rPr lang="en-US" b="1" dirty="0">
                <a:latin typeface="Century Gothic" panose="020B0502020202020204" pitchFamily="34" charset="0"/>
              </a:rPr>
              <a:t>Findings:</a:t>
            </a:r>
          </a:p>
          <a:p>
            <a:endParaRPr lang="en-US" dirty="0">
              <a:latin typeface="Century Gothic" panose="020B0502020202020204" pitchFamily="34" charset="0"/>
            </a:endParaRPr>
          </a:p>
          <a:p>
            <a:pPr lvl="1"/>
            <a:r>
              <a:rPr lang="en-US" dirty="0">
                <a:latin typeface="Century Gothic" panose="020B0502020202020204" pitchFamily="34" charset="0"/>
              </a:rPr>
              <a:t>The distribution of house prices in Boston seems </a:t>
            </a:r>
          </a:p>
          <a:p>
            <a:pPr lvl="1"/>
            <a:r>
              <a:rPr lang="en-US" dirty="0">
                <a:latin typeface="Century Gothic" panose="020B0502020202020204" pitchFamily="34" charset="0"/>
              </a:rPr>
              <a:t>perfectly symmetrical.</a:t>
            </a:r>
          </a:p>
        </p:txBody>
      </p:sp>
    </p:spTree>
    <p:extLst>
      <p:ext uri="{BB962C8B-B14F-4D97-AF65-F5344CB8AC3E}">
        <p14:creationId xmlns:p14="http://schemas.microsoft.com/office/powerpoint/2010/main" val="404689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6</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10862592" cy="3693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Correlation of each attribute/factor with housing price </a:t>
            </a:r>
          </a:p>
          <a:p>
            <a:r>
              <a:rPr lang="en-US" sz="1800" b="1" dirty="0">
                <a:latin typeface="Century Gothic" panose="020B0502020202020204" pitchFamily="34" charset="0"/>
              </a:rPr>
              <a:t> </a:t>
            </a:r>
          </a:p>
        </p:txBody>
      </p:sp>
      <p:pic>
        <p:nvPicPr>
          <p:cNvPr id="4" name="Picture 3" descr="A picture containing scatter chart&#10;&#10;Description automatically generated">
            <a:extLst>
              <a:ext uri="{FF2B5EF4-FFF2-40B4-BE49-F238E27FC236}">
                <a16:creationId xmlns:a16="http://schemas.microsoft.com/office/drawing/2014/main" id="{3AA01145-F270-D543-B928-2C9BDF725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669" y="1505426"/>
            <a:ext cx="9805457" cy="4661458"/>
          </a:xfrm>
          <a:prstGeom prst="rect">
            <a:avLst/>
          </a:prstGeom>
        </p:spPr>
      </p:pic>
    </p:spTree>
    <p:extLst>
      <p:ext uri="{BB962C8B-B14F-4D97-AF65-F5344CB8AC3E}">
        <p14:creationId xmlns:p14="http://schemas.microsoft.com/office/powerpoint/2010/main" val="417279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7</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956930" y="1136096"/>
            <a:ext cx="10696354" cy="50095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Century Gothic" panose="020B0502020202020204" pitchFamily="34" charset="0"/>
              </a:rPr>
              <a:t>Based on above correlations, the following attributes/factors are having very less contribution and very random distribution against the housing prices</a:t>
            </a:r>
          </a:p>
          <a:p>
            <a:endParaRPr lang="en-US" sz="1600" b="1"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Age  </a:t>
            </a:r>
            <a:r>
              <a:rPr lang="en-US" sz="1600" b="1" dirty="0">
                <a:latin typeface="Century Gothic" panose="020B0502020202020204" pitchFamily="34" charset="0"/>
                <a:sym typeface="Wingdings" pitchFamily="2" charset="2"/>
              </a:rPr>
              <a:t></a:t>
            </a:r>
            <a:r>
              <a:rPr lang="en-US" sz="1600" dirty="0"/>
              <a:t> </a:t>
            </a:r>
            <a:r>
              <a:rPr lang="en-US" sz="1600" dirty="0">
                <a:latin typeface="Century Gothic" panose="020B0502020202020204" pitchFamily="34" charset="0"/>
              </a:rPr>
              <a:t>per capita crime rate by town</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RAD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index of accessibility to radial highways</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Chas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Charles River dummy variable (= 1 if tract bounds river; 0 otherwise)</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TAX </a:t>
            </a:r>
            <a:r>
              <a:rPr lang="en-US" sz="1600" b="1" dirty="0">
                <a:latin typeface="Century Gothic" panose="020B0502020202020204" pitchFamily="34" charset="0"/>
                <a:sym typeface="Wingdings" pitchFamily="2" charset="2"/>
              </a:rPr>
              <a:t></a:t>
            </a:r>
            <a:r>
              <a:rPr lang="en-US" sz="1600" b="1" dirty="0">
                <a:latin typeface="Century Gothic" panose="020B0502020202020204" pitchFamily="34" charset="0"/>
              </a:rPr>
              <a:t> </a:t>
            </a:r>
            <a:r>
              <a:rPr lang="en-US" sz="1600" dirty="0">
                <a:latin typeface="Century Gothic" panose="020B0502020202020204" pitchFamily="34" charset="0"/>
              </a:rPr>
              <a:t>full-value property-tax rate per $10,000</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DIS</a:t>
            </a:r>
            <a:r>
              <a:rPr lang="en-US" sz="1600" dirty="0">
                <a:latin typeface="Century Gothic" panose="020B0502020202020204" pitchFamily="34" charset="0"/>
              </a:rPr>
              <a:t> </a:t>
            </a:r>
            <a:r>
              <a:rPr lang="en-US" sz="1600" b="1" dirty="0">
                <a:latin typeface="Century Gothic" panose="020B0502020202020204" pitchFamily="34" charset="0"/>
                <a:sym typeface="Wingdings" pitchFamily="2" charset="2"/>
              </a:rPr>
              <a:t></a:t>
            </a:r>
            <a:r>
              <a:rPr lang="en-US" sz="1600" dirty="0">
                <a:latin typeface="Century Gothic" panose="020B0502020202020204" pitchFamily="34" charset="0"/>
                <a:sym typeface="Wingdings" pitchFamily="2" charset="2"/>
              </a:rPr>
              <a:t> </a:t>
            </a:r>
            <a:r>
              <a:rPr lang="en-US" sz="1600" dirty="0">
                <a:latin typeface="Century Gothic" panose="020B0502020202020204" pitchFamily="34" charset="0"/>
              </a:rPr>
              <a:t>weighted distances to five Boston employment </a:t>
            </a:r>
            <a:r>
              <a:rPr lang="en-US" sz="1600" dirty="0" err="1">
                <a:latin typeface="Century Gothic" panose="020B0502020202020204" pitchFamily="34" charset="0"/>
              </a:rPr>
              <a:t>centres</a:t>
            </a:r>
            <a:endParaRPr lang="en-US" sz="1600" dirty="0">
              <a:latin typeface="Century Gothic" panose="020B0502020202020204" pitchFamily="34" charset="0"/>
            </a:endParaRP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ZN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proportion of residential land zoned for lots over 25,000 </a:t>
            </a:r>
            <a:r>
              <a:rPr lang="en-US" sz="1600" dirty="0" err="1">
                <a:latin typeface="Century Gothic" panose="020B0502020202020204" pitchFamily="34" charset="0"/>
              </a:rPr>
              <a:t>sq.ft</a:t>
            </a:r>
            <a:r>
              <a:rPr lang="en-US" sz="1600" dirty="0">
                <a:latin typeface="Century Gothic" panose="020B0502020202020204" pitchFamily="34" charset="0"/>
              </a:rPr>
              <a:t>.</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B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1000(Bk - 0.63)^2 where Bk is the proportion of blacks by town</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INDUS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proportion of non-retail business acres per town</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NOX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nitric oxides concentration (parts per 10 million)</a:t>
            </a:r>
          </a:p>
          <a:p>
            <a:pPr marL="401638"/>
            <a:endParaRPr lang="en-US" sz="1600" dirty="0">
              <a:latin typeface="Century Gothic" panose="020B0502020202020204" pitchFamily="34" charset="0"/>
            </a:endParaRPr>
          </a:p>
          <a:p>
            <a:pPr marL="687388" indent="-285750">
              <a:buFont typeface="Arial" panose="020B0604020202020204" pitchFamily="34" charset="0"/>
              <a:buChar char="•"/>
            </a:pPr>
            <a:r>
              <a:rPr lang="en-US" sz="1600" b="1" dirty="0">
                <a:latin typeface="Century Gothic" panose="020B0502020202020204" pitchFamily="34" charset="0"/>
              </a:rPr>
              <a:t>Crim </a:t>
            </a:r>
            <a:r>
              <a:rPr lang="en-US" sz="1600" b="1" dirty="0">
                <a:latin typeface="Century Gothic" panose="020B0502020202020204" pitchFamily="34" charset="0"/>
                <a:sym typeface="Wingdings" pitchFamily="2" charset="2"/>
              </a:rPr>
              <a:t> </a:t>
            </a:r>
            <a:r>
              <a:rPr lang="en-US" sz="1600" dirty="0">
                <a:latin typeface="Century Gothic" panose="020B0502020202020204" pitchFamily="34" charset="0"/>
              </a:rPr>
              <a:t>per capita crime rate by town</a:t>
            </a:r>
          </a:p>
          <a:p>
            <a:pPr marL="687388" indent="-285750">
              <a:buFont typeface="Arial" panose="020B0604020202020204" pitchFamily="34" charset="0"/>
              <a:buChar char="•"/>
            </a:pPr>
            <a:endParaRPr lang="en-US" sz="1600" b="1" dirty="0">
              <a:latin typeface="Century Gothic" panose="020B0502020202020204" pitchFamily="34" charset="0"/>
            </a:endParaRPr>
          </a:p>
          <a:p>
            <a:pPr marL="687388" indent="-285750">
              <a:buFont typeface="Arial" panose="020B0604020202020204" pitchFamily="34" charset="0"/>
              <a:buChar char="•"/>
            </a:pPr>
            <a:endParaRPr lang="en-US" sz="1600" b="1" dirty="0">
              <a:latin typeface="Century Gothic" panose="020B0502020202020204" pitchFamily="34" charset="0"/>
            </a:endParaRPr>
          </a:p>
          <a:p>
            <a:pPr marL="687388" indent="-285750">
              <a:buFont typeface="Arial" panose="020B0604020202020204" pitchFamily="34" charset="0"/>
              <a:buChar char="•"/>
            </a:pPr>
            <a:endParaRPr lang="en-US" sz="1600" b="1" dirty="0">
              <a:latin typeface="Century Gothic" panose="020B0502020202020204" pitchFamily="34" charset="0"/>
            </a:endParaRPr>
          </a:p>
        </p:txBody>
      </p:sp>
      <p:pic>
        <p:nvPicPr>
          <p:cNvPr id="7" name="Graphic 28" descr="Pencil" title="Placeholder Icon">
            <a:extLst>
              <a:ext uri="{FF2B5EF4-FFF2-40B4-BE49-F238E27FC236}">
                <a16:creationId xmlns:a16="http://schemas.microsoft.com/office/drawing/2014/main" id="{85FC06FD-053D-F247-A651-F31477E72D5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98307" y="1210524"/>
            <a:ext cx="358623" cy="358623"/>
          </a:xfrm>
          <a:prstGeom prst="rect">
            <a:avLst/>
          </a:prstGeom>
        </p:spPr>
      </p:pic>
    </p:spTree>
    <p:extLst>
      <p:ext uri="{BB962C8B-B14F-4D97-AF65-F5344CB8AC3E}">
        <p14:creationId xmlns:p14="http://schemas.microsoft.com/office/powerpoint/2010/main" val="325448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5196000" y="787880"/>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a:xfrm>
            <a:off x="11770243" y="6358270"/>
            <a:ext cx="421757" cy="404037"/>
          </a:xfrm>
        </p:spPr>
        <p:txBody>
          <a:bodyPr/>
          <a:lstStyle/>
          <a:p>
            <a:r>
              <a:rPr lang="en-US" dirty="0">
                <a:solidFill>
                  <a:prstClr val="black">
                    <a:lumMod val="65000"/>
                    <a:lumOff val="35000"/>
                  </a:prstClr>
                </a:solidFill>
              </a:rPr>
              <a:t>8</a:t>
            </a:r>
          </a:p>
        </p:txBody>
      </p:sp>
      <p:sp>
        <p:nvSpPr>
          <p:cNvPr id="19" name="Title 18"/>
          <p:cNvSpPr>
            <a:spLocks noGrp="1"/>
          </p:cNvSpPr>
          <p:nvPr>
            <p:ph type="title"/>
          </p:nvPr>
        </p:nvSpPr>
        <p:spPr>
          <a:xfrm>
            <a:off x="4561914" y="275516"/>
            <a:ext cx="3068172" cy="432000"/>
          </a:xfrm>
        </p:spPr>
        <p:txBody>
          <a:bodyPr/>
          <a:lstStyle/>
          <a:p>
            <a:pPr algn="ctr"/>
            <a:r>
              <a:rPr lang="en-IN" sz="3000" b="1" dirty="0">
                <a:latin typeface="Century Gothic" panose="020B0502020202020204" pitchFamily="34" charset="0"/>
              </a:rPr>
              <a:t>Insights &amp; Trends</a:t>
            </a:r>
          </a:p>
        </p:txBody>
      </p:sp>
      <p:sp>
        <p:nvSpPr>
          <p:cNvPr id="25" name="TextBox 24">
            <a:extLst>
              <a:ext uri="{FF2B5EF4-FFF2-40B4-BE49-F238E27FC236}">
                <a16:creationId xmlns:a16="http://schemas.microsoft.com/office/drawing/2014/main" id="{BF5A7A35-6711-4244-9A4D-A80A60574301}"/>
              </a:ext>
            </a:extLst>
          </p:cNvPr>
          <p:cNvSpPr txBox="1"/>
          <p:nvPr/>
        </p:nvSpPr>
        <p:spPr>
          <a:xfrm>
            <a:off x="10473070" y="6375622"/>
            <a:ext cx="1180214" cy="369332"/>
          </a:xfrm>
          <a:prstGeom prst="rect">
            <a:avLst/>
          </a:prstGeom>
          <a:solidFill>
            <a:schemeClr val="bg1"/>
          </a:solidFill>
        </p:spPr>
        <p:txBody>
          <a:bodyPr wrap="square" rtlCol="0">
            <a:spAutoFit/>
          </a:bodyPr>
          <a:lstStyle/>
          <a:p>
            <a:endParaRPr lang="en-US" dirty="0"/>
          </a:p>
        </p:txBody>
      </p:sp>
      <p:sp>
        <p:nvSpPr>
          <p:cNvPr id="12" name="Title 1">
            <a:extLst>
              <a:ext uri="{FF2B5EF4-FFF2-40B4-BE49-F238E27FC236}">
                <a16:creationId xmlns:a16="http://schemas.microsoft.com/office/drawing/2014/main" id="{C5CB7618-CA63-9945-AD08-5DEC07E90227}"/>
              </a:ext>
            </a:extLst>
          </p:cNvPr>
          <p:cNvSpPr txBox="1">
            <a:spLocks/>
          </p:cNvSpPr>
          <p:nvPr/>
        </p:nvSpPr>
        <p:spPr>
          <a:xfrm>
            <a:off x="790692" y="1136097"/>
            <a:ext cx="10862592" cy="3967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7388" indent="-285750">
              <a:buFont typeface="Arial" panose="020B0604020202020204" pitchFamily="34" charset="0"/>
              <a:buChar char="•"/>
            </a:pPr>
            <a:endParaRPr lang="en-US" sz="1600" b="1" dirty="0">
              <a:latin typeface="Century Gothic" panose="020B0502020202020204" pitchFamily="34" charset="0"/>
            </a:endParaRPr>
          </a:p>
        </p:txBody>
      </p:sp>
      <p:sp>
        <p:nvSpPr>
          <p:cNvPr id="8" name="Title 1">
            <a:extLst>
              <a:ext uri="{FF2B5EF4-FFF2-40B4-BE49-F238E27FC236}">
                <a16:creationId xmlns:a16="http://schemas.microsoft.com/office/drawing/2014/main" id="{8232A74A-4AEC-3A42-B694-0B16398EABC9}"/>
              </a:ext>
            </a:extLst>
          </p:cNvPr>
          <p:cNvSpPr txBox="1">
            <a:spLocks/>
          </p:cNvSpPr>
          <p:nvPr/>
        </p:nvSpPr>
        <p:spPr>
          <a:xfrm>
            <a:off x="790692" y="1021411"/>
            <a:ext cx="6704827" cy="3693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b="1" dirty="0">
                <a:latin typeface="Century Gothic" panose="020B0502020202020204" pitchFamily="34" charset="0"/>
              </a:rPr>
              <a:t>Correlation of each attribute/factor with housing price </a:t>
            </a:r>
          </a:p>
          <a:p>
            <a:r>
              <a:rPr lang="en-US" sz="1800" b="1" dirty="0">
                <a:latin typeface="Century Gothic" panose="020B0502020202020204" pitchFamily="34" charset="0"/>
              </a:rPr>
              <a:t> </a:t>
            </a:r>
          </a:p>
        </p:txBody>
      </p:sp>
      <p:pic>
        <p:nvPicPr>
          <p:cNvPr id="5" name="Picture 4" descr="Chart, scatter chart&#10;&#10;Description automatically generated">
            <a:extLst>
              <a:ext uri="{FF2B5EF4-FFF2-40B4-BE49-F238E27FC236}">
                <a16:creationId xmlns:a16="http://schemas.microsoft.com/office/drawing/2014/main" id="{2086E5BE-604A-BD40-9B36-8D8233892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92" y="1420366"/>
            <a:ext cx="7090925" cy="4852844"/>
          </a:xfrm>
          <a:prstGeom prst="rect">
            <a:avLst/>
          </a:prstGeom>
        </p:spPr>
      </p:pic>
      <p:sp>
        <p:nvSpPr>
          <p:cNvPr id="7" name="TextBox 6">
            <a:extLst>
              <a:ext uri="{FF2B5EF4-FFF2-40B4-BE49-F238E27FC236}">
                <a16:creationId xmlns:a16="http://schemas.microsoft.com/office/drawing/2014/main" id="{ED3FAA80-A7D2-F249-8D46-BF0D4210748A}"/>
              </a:ext>
            </a:extLst>
          </p:cNvPr>
          <p:cNvSpPr txBox="1"/>
          <p:nvPr/>
        </p:nvSpPr>
        <p:spPr>
          <a:xfrm>
            <a:off x="7881618" y="392889"/>
            <a:ext cx="4157765" cy="600164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entury Gothic" panose="020B0502020202020204" pitchFamily="34" charset="0"/>
              </a:rPr>
              <a:t>Observations</a:t>
            </a:r>
            <a:r>
              <a:rPr lang="en-US" sz="1600" dirty="0">
                <a:latin typeface="Century Gothic" panose="020B0502020202020204" pitchFamily="34" charset="0"/>
              </a:rPr>
              <a:t>:</a:t>
            </a:r>
          </a:p>
          <a:p>
            <a:pPr marL="742950" lvl="1" indent="-285750">
              <a:buFont typeface="Arial" panose="020B0604020202020204" pitchFamily="34" charset="0"/>
              <a:buChar char="•"/>
            </a:pPr>
            <a:r>
              <a:rPr lang="en-US" sz="1600" b="1" dirty="0">
                <a:latin typeface="Century Gothic" panose="020B0502020202020204" pitchFamily="34" charset="0"/>
              </a:rPr>
              <a:t>RM</a:t>
            </a:r>
            <a:r>
              <a:rPr lang="en-US" sz="1600" dirty="0">
                <a:latin typeface="Century Gothic" panose="020B0502020202020204" pitchFamily="34" charset="0"/>
              </a:rPr>
              <a:t> (Avg. number of rooms) has positive correlation with house prices</a:t>
            </a:r>
          </a:p>
          <a:p>
            <a:pPr marL="742950" lvl="1" indent="-285750">
              <a:buFont typeface="Arial" panose="020B0604020202020204" pitchFamily="34" charset="0"/>
              <a:buChar char="•"/>
            </a:pPr>
            <a:r>
              <a:rPr lang="en-US" sz="1600" b="1" dirty="0">
                <a:latin typeface="Century Gothic" panose="020B0502020202020204" pitchFamily="34" charset="0"/>
              </a:rPr>
              <a:t>LSTAT</a:t>
            </a:r>
            <a:r>
              <a:rPr lang="en-US" sz="1600" dirty="0">
                <a:latin typeface="Century Gothic" panose="020B0502020202020204" pitchFamily="34" charset="0"/>
              </a:rPr>
              <a:t> (Lower Status of Population) has negative correlation with house prices</a:t>
            </a:r>
          </a:p>
          <a:p>
            <a:pPr marL="742950" lvl="1" indent="-285750">
              <a:buFont typeface="Arial" panose="020B0604020202020204" pitchFamily="34" charset="0"/>
              <a:buChar char="•"/>
            </a:pPr>
            <a:r>
              <a:rPr lang="en-US" sz="1600" b="1" dirty="0">
                <a:latin typeface="Century Gothic" panose="020B0502020202020204" pitchFamily="34" charset="0"/>
              </a:rPr>
              <a:t>PTRATIO</a:t>
            </a:r>
            <a:r>
              <a:rPr lang="en-US" sz="1600" dirty="0">
                <a:latin typeface="Century Gothic" panose="020B0502020202020204" pitchFamily="34" charset="0"/>
              </a:rPr>
              <a:t> (Teacher to Student Ratio) has slightly negative correlation with house prices</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Wingdings" pitchFamily="2" charset="2"/>
              <a:buChar char="Ø"/>
            </a:pPr>
            <a:r>
              <a:rPr lang="en-US" sz="1600" b="1" dirty="0">
                <a:latin typeface="Century Gothic" panose="020B0502020202020204" pitchFamily="34" charset="0"/>
              </a:rPr>
              <a:t>Findings</a:t>
            </a:r>
            <a:r>
              <a:rPr lang="en-US" sz="1600" dirty="0">
                <a:latin typeface="Century Gothic" panose="020B0502020202020204" pitchFamily="34" charset="0"/>
              </a:rPr>
              <a:t>:</a:t>
            </a:r>
          </a:p>
          <a:p>
            <a:pPr marL="742950" lvl="1" indent="-285750">
              <a:buFont typeface="Wingdings" pitchFamily="2" charset="2"/>
              <a:buChar char="Ø"/>
            </a:pPr>
            <a:r>
              <a:rPr lang="en-US" sz="1600" dirty="0">
                <a:latin typeface="Century Gothic" panose="020B0502020202020204" pitchFamily="34" charset="0"/>
              </a:rPr>
              <a:t>The expected house prices would be higher for higher number of rooms.</a:t>
            </a:r>
          </a:p>
          <a:p>
            <a:pPr marL="742950" lvl="1" indent="-285750">
              <a:buFont typeface="Wingdings" pitchFamily="2" charset="2"/>
              <a:buChar char="Ø"/>
            </a:pPr>
            <a:r>
              <a:rPr lang="en-US" sz="1600" dirty="0">
                <a:latin typeface="Century Gothic" panose="020B0502020202020204" pitchFamily="34" charset="0"/>
              </a:rPr>
              <a:t>The expected house price would be higher in the neighborhood area having few people with lower status.</a:t>
            </a:r>
          </a:p>
          <a:p>
            <a:pPr marL="742950" lvl="1" indent="-285750">
              <a:buFont typeface="Wingdings" pitchFamily="2" charset="2"/>
              <a:buChar char="Ø"/>
            </a:pPr>
            <a:r>
              <a:rPr lang="en-US" sz="1600" dirty="0">
                <a:latin typeface="Century Gothic" panose="020B0502020202020204" pitchFamily="34" charset="0"/>
              </a:rPr>
              <a:t>The expected house price would be higher in the neighborhood area having schools with small teacher to student ratio.</a:t>
            </a:r>
          </a:p>
        </p:txBody>
      </p:sp>
    </p:spTree>
    <p:extLst>
      <p:ext uri="{BB962C8B-B14F-4D97-AF65-F5344CB8AC3E}">
        <p14:creationId xmlns:p14="http://schemas.microsoft.com/office/powerpoint/2010/main" val="3749884578"/>
      </p:ext>
    </p:extLst>
  </p:cSld>
  <p:clrMapOvr>
    <a:masterClrMapping/>
  </p:clrMapOvr>
</p:sld>
</file>

<file path=ppt/theme/theme1.xml><?xml version="1.0" encoding="utf-8"?>
<a:theme xmlns:a="http://schemas.openxmlformats.org/drawingml/2006/main" name="1_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3592</TotalTime>
  <Words>1732</Words>
  <Application>Microsoft Macintosh PowerPoint</Application>
  <PresentationFormat>Widescreen</PresentationFormat>
  <Paragraphs>227</Paragraphs>
  <Slides>18</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Black</vt:lpstr>
      <vt:lpstr>Calibri</vt:lpstr>
      <vt:lpstr>Calibri Light</vt:lpstr>
      <vt:lpstr>Century Gothic</vt:lpstr>
      <vt:lpstr>Tahoma</vt:lpstr>
      <vt:lpstr>Times New Roman</vt:lpstr>
      <vt:lpstr>Wingdings</vt:lpstr>
      <vt:lpstr>1_Office Theme</vt:lpstr>
      <vt:lpstr>Office Theme</vt:lpstr>
      <vt:lpstr>PowerPoint Presentation</vt:lpstr>
      <vt:lpstr>Agenda</vt:lpstr>
      <vt:lpstr>Objectives</vt:lpstr>
      <vt:lpstr>Approach</vt:lpstr>
      <vt:lpstr>Insights &amp; Trends</vt:lpstr>
      <vt:lpstr>Insights &amp; Trends</vt:lpstr>
      <vt:lpstr>Insights &amp; Trends</vt:lpstr>
      <vt:lpstr>Insights &amp; Trends</vt:lpstr>
      <vt:lpstr>Insights &amp; Trends</vt:lpstr>
      <vt:lpstr>Insights &amp; Trends</vt:lpstr>
      <vt:lpstr>Predictive Modeling</vt:lpstr>
      <vt:lpstr>Predictive Modeling</vt:lpstr>
      <vt:lpstr>Predictive Modeling</vt:lpstr>
      <vt:lpstr>Challenges or Limitations</vt:lpstr>
      <vt:lpstr>Results on new given data</vt:lpstr>
      <vt:lpstr>Recommendations</vt:lpstr>
      <vt:lpstr>Future Scope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 Kaur</dc:creator>
  <cp:lastModifiedBy>Jadhav, Akshay</cp:lastModifiedBy>
  <cp:revision>391</cp:revision>
  <dcterms:created xsi:type="dcterms:W3CDTF">2020-04-19T21:05:16Z</dcterms:created>
  <dcterms:modified xsi:type="dcterms:W3CDTF">2020-11-29T23:41:36Z</dcterms:modified>
</cp:coreProperties>
</file>