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62" r:id="rId5"/>
    <p:sldId id="286" r:id="rId6"/>
    <p:sldId id="279" r:id="rId7"/>
    <p:sldId id="287" r:id="rId8"/>
    <p:sldId id="288" r:id="rId9"/>
    <p:sldId id="258" r:id="rId10"/>
    <p:sldId id="260" r:id="rId11"/>
    <p:sldId id="271" r:id="rId12"/>
    <p:sldId id="263"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ctrTitle"/>
          </p:nvPr>
        </p:nvSpPr>
        <p:spPr>
          <a:xfrm>
            <a:off x="1524000" y="807720"/>
            <a:ext cx="9144000" cy="4296410"/>
          </a:xfrm>
        </p:spPr>
        <p:txBody>
          <a:bodyPr>
            <a:normAutofit/>
          </a:bodyPr>
          <a:p>
            <a:r>
              <a:rPr lang="en-US" sz="3200" b="1">
                <a:latin typeface="Times New Roman" panose="02020603050405020304" charset="0"/>
                <a:cs typeface="Times New Roman" panose="02020603050405020304" charset="0"/>
                <a:sym typeface="+mn-ea"/>
              </a:rPr>
              <a:t>COURSERA CAPSTONE</a:t>
            </a:r>
            <a:br>
              <a:rPr lang="en-US" sz="3200" b="1">
                <a:latin typeface="Times New Roman" panose="02020603050405020304" charset="0"/>
                <a:cs typeface="Times New Roman" panose="02020603050405020304" charset="0"/>
                <a:sym typeface="+mn-ea"/>
              </a:rPr>
            </a:br>
            <a:r>
              <a:rPr lang="en-US" sz="3200" b="1">
                <a:latin typeface="Times New Roman" panose="02020603050405020304" charset="0"/>
                <a:cs typeface="Times New Roman" panose="02020603050405020304" charset="0"/>
                <a:sym typeface="+mn-ea"/>
              </a:rPr>
              <a:t>IBM Applied Data Science Capstone</a:t>
            </a:r>
            <a:br>
              <a:rPr lang="en-US" sz="3200">
                <a:latin typeface="Times New Roman" panose="02020603050405020304" charset="0"/>
                <a:cs typeface="Times New Roman" panose="02020603050405020304" charset="0"/>
              </a:rPr>
            </a:br>
            <a:br>
              <a:rPr lang="en-US" sz="3200">
                <a:latin typeface="Times New Roman" panose="02020603050405020304" charset="0"/>
                <a:cs typeface="Times New Roman" panose="02020603050405020304" charset="0"/>
              </a:rPr>
            </a:br>
            <a:br>
              <a:rPr lang="en-US" sz="3200">
                <a:latin typeface="Times New Roman" panose="02020603050405020304" charset="0"/>
                <a:cs typeface="Times New Roman" panose="02020603050405020304" charset="0"/>
              </a:rPr>
            </a:br>
            <a:br>
              <a:rPr lang="en-US" sz="3200">
                <a:latin typeface="Times New Roman" panose="02020603050405020304" charset="0"/>
                <a:cs typeface="Times New Roman" panose="02020603050405020304" charset="0"/>
              </a:rPr>
            </a:br>
            <a:r>
              <a:rPr lang="en-US" sz="3200">
                <a:latin typeface="Times New Roman" panose="02020603050405020304" charset="0"/>
                <a:cs typeface="Times New Roman" panose="02020603050405020304" charset="0"/>
              </a:rPr>
              <a:t>    Finding a Better Place in Etobicoke, Toronto</a:t>
            </a:r>
            <a:br>
              <a:rPr lang="en-US" sz="3200">
                <a:latin typeface="Times New Roman" panose="02020603050405020304" charset="0"/>
                <a:cs typeface="Times New Roman" panose="02020603050405020304" charset="0"/>
              </a:rPr>
            </a:br>
            <a:r>
              <a:rPr lang="en-US" sz="3200">
                <a:latin typeface="Times New Roman" panose="02020603050405020304" charset="0"/>
                <a:cs typeface="Times New Roman" panose="02020603050405020304" charset="0"/>
              </a:rPr>
              <a:t>By- Akshay Jadhav</a:t>
            </a:r>
            <a:endParaRPr lang="en-US" sz="3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4" name="Content Placeholder 3"/>
          <p:cNvSpPr/>
          <p:nvPr>
            <p:ph idx="1"/>
          </p:nvPr>
        </p:nvSpPr>
        <p:spPr/>
        <p:txBody>
          <a:bodyPr/>
          <a:p>
            <a:pPr marL="0" indent="0">
              <a:buNone/>
            </a:pPr>
            <a:r>
              <a:rPr lang="en-US"/>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i.e.to people who are willing to choose a prfect location. To answer the business question that was raised in the introduction section, the answer proposed by this project is: The neighbourhoods in cluster 1 are the most preferred locations to choose a location  .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2491105" y="2829560"/>
            <a:ext cx="6691630" cy="1198880"/>
          </a:xfrm>
          <a:prstGeom prst="rect">
            <a:avLst/>
          </a:prstGeom>
          <a:noFill/>
          <a:ln>
            <a:noFill/>
          </a:ln>
        </p:spPr>
        <p:txBody>
          <a:bodyPr wrap="square" rtlCol="0" anchor="t">
            <a:spAutoFit/>
          </a:bodyPr>
          <a:p>
            <a:pPr algn="ctr"/>
            <a:r>
              <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latin typeface="Times New Roman" panose="02020603050405020304" charset="0"/>
                <a:cs typeface="Times New Roman" panose="02020603050405020304" charset="0"/>
                <a:sym typeface="+mn-ea"/>
              </a:rPr>
              <a:t>Business Problem</a:t>
            </a:r>
            <a:endParaRPr lang="en-US"/>
          </a:p>
        </p:txBody>
      </p:sp>
      <p:sp>
        <p:nvSpPr>
          <p:cNvPr id="3" name="Content Placeholder 2"/>
          <p:cNvSpPr>
            <a:spLocks noGrp="1"/>
          </p:cNvSpPr>
          <p:nvPr>
            <p:ph idx="1"/>
          </p:nvPr>
        </p:nvSpPr>
        <p:spPr/>
        <p:txBody>
          <a:bodyPr>
            <a:normAutofit/>
          </a:bodyPr>
          <a:p>
            <a:r>
              <a:rPr lang="en-US">
                <a:latin typeface="Times New Roman" panose="02020603050405020304" charset="0"/>
                <a:cs typeface="Times New Roman" panose="02020603050405020304" charset="0"/>
              </a:rPr>
              <a:t>The objective of this capstone project is to analyse and select the best locations in the city of  Etobicoke, Toronto to shift to new venue. Using data science methodology and machine learning techniques like clustering, this project aims to provide solutions to answer the business question: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will help people making smart and efficient decision on selecting great neighborhood out of numbers of other neighborhoods in Etobicoke, Toranto.</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7180"/>
            <a:ext cx="10515600" cy="1325563"/>
          </a:xfrm>
        </p:spPr>
        <p:txBody>
          <a:bodyPr/>
          <a:p>
            <a:r>
              <a:rPr lang="en-IN" altLang="en-US" b="1"/>
              <a:t>Dataset Overview</a:t>
            </a:r>
            <a:endParaRPr lang="en-IN" altLang="en-US" b="1"/>
          </a:p>
        </p:txBody>
      </p:sp>
      <p:pic>
        <p:nvPicPr>
          <p:cNvPr id="6" name="Content Placeholder 5" descr="Postal code"/>
          <p:cNvPicPr>
            <a:picLocks noChangeAspect="1"/>
          </p:cNvPicPr>
          <p:nvPr>
            <p:ph idx="1"/>
          </p:nvPr>
        </p:nvPicPr>
        <p:blipFill>
          <a:blip r:embed="rId1"/>
          <a:stretch>
            <a:fillRect/>
          </a:stretch>
        </p:blipFill>
        <p:spPr>
          <a:xfrm>
            <a:off x="1516380" y="1825625"/>
            <a:ext cx="810831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r>
              <a:rPr lang="en-US"/>
              <a:t>To solve the problem, we will need the following data:</a:t>
            </a:r>
            <a:endParaRPr lang="en-US"/>
          </a:p>
          <a:p>
            <a:endParaRPr lang="en-US"/>
          </a:p>
          <a:p>
            <a:pPr marL="0" indent="0">
              <a:buNone/>
            </a:pPr>
            <a:r>
              <a:rPr lang="en-US"/>
              <a:t>•List of neighbourhoods in of Etobicoke, Toranto. This defines the scope of this project which is confined to the city of of Etobicoke,, the best city of the country.</a:t>
            </a:r>
            <a:endParaRPr lang="en-US"/>
          </a:p>
          <a:p>
            <a:pPr marL="0" indent="0">
              <a:buNone/>
            </a:pPr>
            <a:r>
              <a:rPr lang="en-US"/>
              <a:t>•Latitude and longitude coordinates of those neighbourhoods. This is required in order to plot the map and also to get the venue data.</a:t>
            </a:r>
            <a:endParaRPr lang="en-US"/>
          </a:p>
          <a:p>
            <a:pPr marL="0" indent="0">
              <a:buNone/>
            </a:pPr>
            <a:r>
              <a:rPr lang="en-US"/>
              <a:t>•Venue data, particularly data related to daily requirements. We will use this data to perform clustering on the neighbourhoods.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0715" y="365125"/>
            <a:ext cx="10713085" cy="784860"/>
          </a:xfrm>
        </p:spPr>
        <p:txBody>
          <a:bodyPr/>
          <a:p>
            <a:r>
              <a:rPr lang="en-US" sz="3200" b="1">
                <a:latin typeface="Times New Roman" panose="02020603050405020304" charset="0"/>
                <a:cs typeface="Times New Roman" panose="02020603050405020304" charset="0"/>
                <a:sym typeface="+mn-ea"/>
              </a:rPr>
              <a:t>Methodology</a:t>
            </a:r>
            <a:endParaRPr lang="en-US" sz="3200"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426720" y="1330325"/>
            <a:ext cx="10745470" cy="4899025"/>
          </a:xfrm>
        </p:spPr>
        <p:txBody>
          <a:bodyPr>
            <a:normAutofit fontScale="90000"/>
          </a:bodyPr>
          <a:p>
            <a:pPr marL="0" indent="0">
              <a:buNone/>
            </a:pPr>
            <a:r>
              <a:rPr lang="en-US"/>
              <a:t>Firstly, we need to get the list of neighbourhoods &amp; postal codes in the city of Etobicoke, Toranto. Fortunately, the list is available in the Wikipedia page (https://en.wikipedia.org/wiki/List_of_postal_codes_of_Canada:_M). We will do web scraping using Python requests and beautifulsoup packages to extract the list of neighbourhoods and postal codes data. However, this is just a list of names. We need to get the geographical coordinates in the form of latitude and longitude in order to be able to use Foursquare API. To do so, we will use the wonderful Geocoder package that will allow us to convert address into geographical coordinates in the form of latitude and longitude. After gathering the data, we will populate the data into a pandas DataFrame and then visualize the neighbourhoods in a map using Folium package. This allows us to perform a sanity check to make sure that the geographical coordinates data returned by Geocoder are correctly plotted in the city of Toronto.</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28345"/>
            <a:ext cx="10515600" cy="5448935"/>
          </a:xfrm>
        </p:spPr>
        <p:txBody>
          <a:bodyPr>
            <a:normAutofit lnSpcReduction="10000"/>
          </a:bodyPr>
          <a:p>
            <a:pPr marL="0" indent="0">
              <a:buNone/>
            </a:pPr>
            <a:r>
              <a:rPr lang="en-US"/>
              <a:t>Next, we will use Foursquare API to get the top 100 venues that are within a radius of 2000 meters. 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Then, we will analyse each neighbourhood by grouping the rows by neighbourhood and taking the mean of the frequency of occurrence of each venue category. By doing so, we are also preparing the data for use in clustering. Since we are analysing the “top venues” data, we will filter the “top venues” as venue category for the neighbourhoods.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92505"/>
            <a:ext cx="10515600" cy="5336540"/>
          </a:xfrm>
        </p:spPr>
        <p:txBody>
          <a:bodyPr>
            <a:normAutofit lnSpcReduction="20000"/>
          </a:bodyPr>
          <a:p>
            <a:pPr marL="0" indent="0">
              <a:buNone/>
            </a:pPr>
            <a:r>
              <a:rPr lang="en-US"/>
              <a:t>Lastly, we will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“venues”. The results will allow us to identify which neighbourhoods have higher concentration of shopping malls while which neighbourhoods have more  number of amenities. Based on the occurrence of amenities in different neighbourhoods, it will help us to answer the question as to which neighbourhoods are most suitable to choose a venue.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ll toronto"/>
          <p:cNvPicPr>
            <a:picLocks noChangeAspect="1"/>
          </p:cNvPicPr>
          <p:nvPr>
            <p:ph idx="1"/>
          </p:nvPr>
        </p:nvPicPr>
        <p:blipFill>
          <a:blip r:embed="rId1"/>
          <a:stretch>
            <a:fillRect/>
          </a:stretch>
        </p:blipFill>
        <p:spPr>
          <a:xfrm>
            <a:off x="2186305" y="931545"/>
            <a:ext cx="7270115" cy="4351655"/>
          </a:xfrm>
          <a:prstGeom prst="rect">
            <a:avLst/>
          </a:prstGeom>
        </p:spPr>
      </p:pic>
      <p:sp>
        <p:nvSpPr>
          <p:cNvPr id="5" name="Text Box 4"/>
          <p:cNvSpPr txBox="1"/>
          <p:nvPr/>
        </p:nvSpPr>
        <p:spPr>
          <a:xfrm>
            <a:off x="3241040" y="5567680"/>
            <a:ext cx="3300730" cy="368300"/>
          </a:xfrm>
          <a:prstGeom prst="rect">
            <a:avLst/>
          </a:prstGeom>
          <a:noFill/>
        </p:spPr>
        <p:txBody>
          <a:bodyPr wrap="square" rtlCol="0">
            <a:spAutoFit/>
          </a:bodyPr>
          <a:p>
            <a:r>
              <a:rPr lang="en-IN" altLang="en-US"/>
              <a:t>                Venues in toronto</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latin typeface="Times New Roman" panose="02020603050405020304" charset="0"/>
                <a:cs typeface="Times New Roman" panose="02020603050405020304" charset="0"/>
                <a:sym typeface="+mn-ea"/>
              </a:rPr>
              <a:t>Results</a:t>
            </a:r>
            <a:endParaRPr lang="en-IN">
              <a:latin typeface="Times New Roman" panose="02020603050405020304" charset="0"/>
              <a:cs typeface="Times New Roman" panose="02020603050405020304" charset="0"/>
            </a:endParaRPr>
          </a:p>
        </p:txBody>
      </p:sp>
      <p:sp>
        <p:nvSpPr>
          <p:cNvPr id="3" name="Content Placeholder 2"/>
          <p:cNvSpPr/>
          <p:nvPr>
            <p:ph sz="half" idx="1"/>
          </p:nvPr>
        </p:nvSpPr>
        <p:spPr/>
        <p:txBody>
          <a:bodyPr/>
          <a:p>
            <a:pPr marL="0" indent="0">
              <a:buNone/>
            </a:pPr>
            <a:r>
              <a:rPr lang="en-US"/>
              <a:t>The results from the k-means clustering show that we can categorize the neighbourhoods into 3 clusters based on the frequency of occurrence for “best places”:</a:t>
            </a:r>
            <a:endParaRPr lang="en-US"/>
          </a:p>
        </p:txBody>
      </p:sp>
      <p:pic>
        <p:nvPicPr>
          <p:cNvPr id="5" name="Content Placeholder 4" descr="toronto"/>
          <p:cNvPicPr>
            <a:picLocks noChangeAspect="1"/>
          </p:cNvPicPr>
          <p:nvPr>
            <p:ph sz="half" idx="2"/>
          </p:nvPr>
        </p:nvPicPr>
        <p:blipFill>
          <a:blip r:embed="rId1"/>
          <a:stretch>
            <a:fillRect/>
          </a:stretch>
        </p:blipFill>
        <p:spPr>
          <a:xfrm>
            <a:off x="6243320" y="279400"/>
            <a:ext cx="5181600" cy="2972435"/>
          </a:xfrm>
          <a:prstGeom prst="rect">
            <a:avLst/>
          </a:prstGeom>
        </p:spPr>
      </p:pic>
      <p:pic>
        <p:nvPicPr>
          <p:cNvPr id="6" name="Picture 5" descr="toronto1"/>
          <p:cNvPicPr>
            <a:picLocks noChangeAspect="1"/>
          </p:cNvPicPr>
          <p:nvPr/>
        </p:nvPicPr>
        <p:blipFill>
          <a:blip r:embed="rId2"/>
          <a:stretch>
            <a:fillRect/>
          </a:stretch>
        </p:blipFill>
        <p:spPr>
          <a:xfrm>
            <a:off x="4449445" y="3960495"/>
            <a:ext cx="6797675" cy="25228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4669</Words>
  <Application>WPS Presentation</Application>
  <PresentationFormat>Widescreen</PresentationFormat>
  <Paragraphs>38</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Times New Roman</vt:lpstr>
      <vt:lpstr>MS PGothic</vt:lpstr>
      <vt:lpstr>Wingdings 3</vt:lpstr>
      <vt:lpstr>Cambria</vt:lpstr>
      <vt:lpstr>Helvetica</vt:lpstr>
      <vt:lpstr>Verdana</vt:lpstr>
      <vt:lpstr>Wingdings</vt:lpstr>
      <vt:lpstr>Courier New</vt:lpstr>
      <vt:lpstr>Calibri Light</vt:lpstr>
      <vt:lpstr>Microsoft YaHei</vt:lpstr>
      <vt:lpstr>Arial Unicode MS</vt:lpstr>
      <vt:lpstr>Calibri</vt:lpstr>
      <vt:lpstr>Symbol</vt:lpstr>
      <vt:lpstr>Office Theme</vt:lpstr>
      <vt:lpstr> Recommender System</vt:lpstr>
      <vt:lpstr>Business Problem</vt:lpstr>
      <vt:lpstr>Dataset Overview</vt:lpstr>
      <vt:lpstr>PowerPoint 演示文稿</vt:lpstr>
      <vt:lpstr>Types of recommendations</vt:lpstr>
      <vt:lpstr>PowerPoint 演示文稿</vt:lpstr>
      <vt:lpstr>PowerPoint 演示文稿</vt:lpstr>
      <vt:lpstr>PowerPoint 演示文稿</vt:lpstr>
      <vt:lpstr>Collaborative Filtering</vt:lpstr>
      <vt:lpstr>Recommendation System Benefits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Recommender System</dc:title>
  <dc:creator>HP</dc:creator>
  <cp:lastModifiedBy>HP</cp:lastModifiedBy>
  <cp:revision>9</cp:revision>
  <dcterms:created xsi:type="dcterms:W3CDTF">2020-07-28T11:49:00Z</dcterms:created>
  <dcterms:modified xsi:type="dcterms:W3CDTF">2020-08-02T18:54:58Z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