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7" r:id="rId2"/>
    <p:sldId id="259" r:id="rId3"/>
    <p:sldId id="258" r:id="rId4"/>
    <p:sldId id="287" r:id="rId5"/>
    <p:sldId id="286" r:id="rId6"/>
    <p:sldId id="282" r:id="rId7"/>
    <p:sldId id="283" r:id="rId8"/>
    <p:sldId id="284" r:id="rId9"/>
    <p:sldId id="290" r:id="rId10"/>
    <p:sldId id="260" r:id="rId11"/>
    <p:sldId id="266" r:id="rId12"/>
    <p:sldId id="261" r:id="rId13"/>
    <p:sldId id="267" r:id="rId14"/>
    <p:sldId id="262" r:id="rId15"/>
    <p:sldId id="268" r:id="rId16"/>
    <p:sldId id="263" r:id="rId17"/>
    <p:sldId id="273" r:id="rId18"/>
    <p:sldId id="264" r:id="rId19"/>
    <p:sldId id="274" r:id="rId20"/>
    <p:sldId id="265" r:id="rId21"/>
    <p:sldId id="275" r:id="rId22"/>
    <p:sldId id="269" r:id="rId23"/>
    <p:sldId id="276" r:id="rId24"/>
    <p:sldId id="270" r:id="rId25"/>
    <p:sldId id="277" r:id="rId26"/>
    <p:sldId id="271" r:id="rId27"/>
    <p:sldId id="278" r:id="rId28"/>
    <p:sldId id="272" r:id="rId29"/>
    <p:sldId id="279" r:id="rId30"/>
    <p:sldId id="289" r:id="rId31"/>
    <p:sldId id="281" r:id="rId32"/>
    <p:sldId id="288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535DF-F4A5-496A-AA81-1FF90D5E86A6}" type="datetimeFigureOut">
              <a:rPr lang="en-IN" smtClean="0"/>
              <a:t>17-10-2019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9D630C-6EE0-4DB2-AF21-F6B927D0C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458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query execution engine implements a set of physical operators, An operator takes as input one or more data streams and produces an output data stream.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D630C-6EE0-4DB2-AF21-F6B927D0CCF5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075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F5C3C-A9EF-4AD4-972F-A8575C2D4F44}" type="datetime1">
              <a:rPr lang="en-IN" smtClean="0"/>
              <a:t>17-10-2019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30DD-26A5-49D8-A1AA-4C951C4FEFDE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26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93CA-B1CD-48BF-BA43-25DAD52B46C9}" type="datetime1">
              <a:rPr lang="en-IN" smtClean="0"/>
              <a:t>17-10-2019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30DD-26A5-49D8-A1AA-4C951C4FEF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318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FC2F-8C7C-4C29-8FD5-7E5EAEE6B577}" type="datetime1">
              <a:rPr lang="en-IN" smtClean="0"/>
              <a:t>17-10-2019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30DD-26A5-49D8-A1AA-4C951C4FEF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124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05A9-589B-4437-A87E-85D5C811380C}" type="datetime1">
              <a:rPr lang="en-IN" smtClean="0"/>
              <a:t>17-10-2019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30DD-26A5-49D8-A1AA-4C951C4FEF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040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7D4C8-D17A-4C68-87B1-5BEFEA454A82}" type="datetime1">
              <a:rPr lang="en-IN" smtClean="0"/>
              <a:t>17-10-2019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30DD-26A5-49D8-A1AA-4C951C4FEFDE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403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C8385-9B1E-4A30-8E74-86A536E71E7C}" type="datetime1">
              <a:rPr lang="en-IN" smtClean="0"/>
              <a:t>17-10-2019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30DD-26A5-49D8-A1AA-4C951C4FEF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634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881FD-CA31-4E6D-A714-C8D7CD1C65B8}" type="datetime1">
              <a:rPr lang="en-IN" smtClean="0"/>
              <a:t>17-10-2019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30DD-26A5-49D8-A1AA-4C951C4FEF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9320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EF646-4287-4BA4-98C4-AD4B984661B1}" type="datetime1">
              <a:rPr lang="en-IN" smtClean="0"/>
              <a:t>17-10-2019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30DD-26A5-49D8-A1AA-4C951C4FEF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512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E78DE-2A55-4754-BBE9-248A0C05424B}" type="datetime1">
              <a:rPr lang="en-IN" smtClean="0"/>
              <a:t>17-10-2019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30DD-26A5-49D8-A1AA-4C951C4FEF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368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62785F5-F9A0-4408-A4D5-F91D5C87444C}" type="datetime1">
              <a:rPr lang="en-IN" smtClean="0"/>
              <a:t>17-10-2019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1A30DD-26A5-49D8-A1AA-4C951C4FEF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305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E3E8-56F2-4DCC-B278-467AA7E9418B}" type="datetime1">
              <a:rPr lang="en-IN" smtClean="0"/>
              <a:t>17-10-2019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30DD-26A5-49D8-A1AA-4C951C4FEF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0803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574EE78-CA22-458B-A3AC-2EE1453DBCE2}" type="datetime1">
              <a:rPr lang="en-IN" smtClean="0"/>
              <a:t>17-10-2019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11A30DD-26A5-49D8-A1AA-4C951C4FEFDE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831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194" y="462880"/>
            <a:ext cx="11610109" cy="695221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Georgia" panose="02040502050405020303" pitchFamily="18" charset="0"/>
              </a:rPr>
              <a:t>Indian Institute of Information Technology, Dharwad</a:t>
            </a:r>
            <a:endParaRPr lang="en-IN" sz="3200" b="1" dirty="0">
              <a:latin typeface="Georgia" panose="020405020504050203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4195" y="1316182"/>
            <a:ext cx="116101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Course: Database Management System</a:t>
            </a:r>
          </a:p>
          <a:p>
            <a:pPr algn="ctr"/>
            <a:r>
              <a:rPr lang="en-US" sz="3200" dirty="0" smtClean="0"/>
              <a:t>Course Code: CS502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4194" y="2709562"/>
            <a:ext cx="116101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TOPIC: SQL QUERY OPTIMISATION , IMPORTANCE, TECHNIQUES AND TOOLS</a:t>
            </a:r>
            <a:endParaRPr lang="en-IN" sz="4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415968" y="4719413"/>
            <a:ext cx="3518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Presented By: AKSHAY JAIN</a:t>
            </a:r>
          </a:p>
          <a:p>
            <a:r>
              <a:rPr lang="en-US" sz="2000" dirty="0" smtClean="0"/>
              <a:t>Registration Number: 17BCS002</a:t>
            </a:r>
            <a:endParaRPr lang="en-IN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30DD-26A5-49D8-A1AA-4C951C4FEFDE}" type="slidenum">
              <a:rPr lang="en-IN" sz="1600" b="1" smtClean="0"/>
              <a:t>1</a:t>
            </a:fld>
            <a:endParaRPr lang="en-IN" sz="1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24194" y="4719413"/>
            <a:ext cx="35334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Under </a:t>
            </a:r>
            <a:r>
              <a:rPr lang="en-US" sz="2000" dirty="0"/>
              <a:t>t</a:t>
            </a:r>
            <a:r>
              <a:rPr lang="en-US" sz="2000" dirty="0" smtClean="0"/>
              <a:t>he Supervision of:</a:t>
            </a:r>
          </a:p>
          <a:p>
            <a:r>
              <a:rPr lang="en-US" sz="2000" dirty="0" smtClean="0"/>
              <a:t>Dr. UMA SESHADRI Ma’am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64327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GENERAL TIPS FOR QUERY OPTIMISATION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600" dirty="0" smtClean="0">
                <a:latin typeface="Georgia" panose="02040502050405020303" pitchFamily="18" charset="0"/>
              </a:rPr>
              <a:t>TIP 1: Use of column name instead of * in a SELECT statement</a:t>
            </a:r>
            <a:endParaRPr lang="en-IN" sz="2600" dirty="0" smtClean="0">
              <a:latin typeface="Georgia" panose="02040502050405020303" pitchFamily="18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600" dirty="0" smtClean="0">
                <a:latin typeface="Georgia" panose="02040502050405020303" pitchFamily="18" charset="0"/>
              </a:rPr>
              <a:t>e.g. Original Query:</a:t>
            </a:r>
          </a:p>
          <a:p>
            <a:pPr marL="384048" lvl="2" indent="0">
              <a:buNone/>
            </a:pPr>
            <a:r>
              <a:rPr lang="en-US" sz="2600" dirty="0">
                <a:latin typeface="Georgia" panose="02040502050405020303" pitchFamily="18" charset="0"/>
              </a:rPr>
              <a:t>	</a:t>
            </a:r>
            <a:r>
              <a:rPr lang="en-US" sz="2600" dirty="0" smtClean="0">
                <a:latin typeface="Georgia" panose="02040502050405020303" pitchFamily="18" charset="0"/>
              </a:rPr>
              <a:t>SELECT * FROM sales;</a:t>
            </a:r>
            <a:endParaRPr lang="en-US" sz="2600" dirty="0">
              <a:latin typeface="Georgia" panose="02040502050405020303" pitchFamily="18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600" dirty="0" smtClean="0">
                <a:latin typeface="Georgia" panose="02040502050405020303" pitchFamily="18" charset="0"/>
              </a:rPr>
              <a:t>e.g. </a:t>
            </a:r>
            <a:r>
              <a:rPr lang="en-US" sz="2600" dirty="0" err="1" smtClean="0">
                <a:latin typeface="Georgia" panose="02040502050405020303" pitchFamily="18" charset="0"/>
              </a:rPr>
              <a:t>Optimised</a:t>
            </a:r>
            <a:r>
              <a:rPr lang="en-US" sz="2600" dirty="0" smtClean="0">
                <a:latin typeface="Georgia" panose="02040502050405020303" pitchFamily="18" charset="0"/>
              </a:rPr>
              <a:t> Query:</a:t>
            </a:r>
            <a:endParaRPr lang="en-US" sz="2600" dirty="0">
              <a:latin typeface="Georgia" panose="02040502050405020303" pitchFamily="18" charset="0"/>
            </a:endParaRPr>
          </a:p>
          <a:p>
            <a:pPr marL="384048" lvl="2" indent="0">
              <a:buNone/>
            </a:pPr>
            <a:r>
              <a:rPr lang="en-US" sz="2600" dirty="0" smtClean="0">
                <a:latin typeface="Georgia" panose="02040502050405020303" pitchFamily="18" charset="0"/>
              </a:rPr>
              <a:t>	SELECT </a:t>
            </a:r>
            <a:r>
              <a:rPr lang="en-US" sz="2600" dirty="0" err="1" smtClean="0">
                <a:latin typeface="Georgia" panose="02040502050405020303" pitchFamily="18" charset="0"/>
              </a:rPr>
              <a:t>prod_id</a:t>
            </a:r>
            <a:r>
              <a:rPr lang="en-US" sz="2600" dirty="0" smtClean="0">
                <a:latin typeface="Georgia" panose="02040502050405020303" pitchFamily="18" charset="0"/>
              </a:rPr>
              <a:t> FROM sales;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30DD-26A5-49D8-A1AA-4C951C4FEFDE}" type="slidenum">
              <a:rPr lang="en-IN" sz="1600" b="1" smtClean="0"/>
              <a:t>10</a:t>
            </a:fld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1938344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30DD-26A5-49D8-A1AA-4C951C4FEFDE}" type="slidenum">
              <a:rPr lang="en-IN" sz="1600" b="1" smtClean="0"/>
              <a:t>11</a:t>
            </a:fld>
            <a:endParaRPr lang="en-IN" sz="1600" b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938" y="912043"/>
            <a:ext cx="6728361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764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30DD-26A5-49D8-A1AA-4C951C4FEFDE}" type="slidenum">
              <a:rPr lang="en-IN" sz="1600" b="1" smtClean="0"/>
              <a:t>12</a:t>
            </a:fld>
            <a:endParaRPr lang="en-IN" sz="1600" b="1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GENERAL TIPS FOR QUERY OPTIMISATION</a:t>
            </a:r>
            <a:endParaRPr lang="en-IN" b="1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Georgia" panose="02040502050405020303" pitchFamily="18" charset="0"/>
              </a:rPr>
              <a:t>TIP 2: Avoid including a HAVING clause in SELECT statement</a:t>
            </a:r>
            <a:endParaRPr lang="en-IN" sz="2800" dirty="0" smtClean="0">
              <a:latin typeface="Georgia" panose="02040502050405020303" pitchFamily="18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Georgia" panose="02040502050405020303" pitchFamily="18" charset="0"/>
              </a:rPr>
              <a:t>e.g. Original Query:</a:t>
            </a:r>
          </a:p>
          <a:p>
            <a:pPr marL="384048" lvl="2" indent="0">
              <a:buNone/>
            </a:pPr>
            <a:r>
              <a:rPr lang="en-US" sz="2800" dirty="0">
                <a:latin typeface="Georgia" panose="02040502050405020303" pitchFamily="18" charset="0"/>
              </a:rPr>
              <a:t>	</a:t>
            </a:r>
            <a:r>
              <a:rPr lang="en-US" sz="2800" dirty="0" smtClean="0">
                <a:latin typeface="Georgia" panose="02040502050405020303" pitchFamily="18" charset="0"/>
              </a:rPr>
              <a:t>SELECT </a:t>
            </a:r>
            <a:r>
              <a:rPr lang="en-US" sz="2800" dirty="0" err="1" smtClean="0">
                <a:latin typeface="Georgia" panose="02040502050405020303" pitchFamily="18" charset="0"/>
              </a:rPr>
              <a:t>cust_id</a:t>
            </a:r>
            <a:r>
              <a:rPr lang="en-US" sz="2800" dirty="0" smtClean="0">
                <a:latin typeface="Georgia" panose="02040502050405020303" pitchFamily="18" charset="0"/>
              </a:rPr>
              <a:t>, count(</a:t>
            </a:r>
            <a:r>
              <a:rPr lang="en-US" sz="2800" dirty="0" err="1" smtClean="0">
                <a:latin typeface="Georgia" panose="02040502050405020303" pitchFamily="18" charset="0"/>
              </a:rPr>
              <a:t>cust_id</a:t>
            </a:r>
            <a:r>
              <a:rPr lang="en-US" sz="2800" dirty="0" smtClean="0">
                <a:latin typeface="Georgia" panose="02040502050405020303" pitchFamily="18" charset="0"/>
              </a:rPr>
              <a:t>)</a:t>
            </a:r>
          </a:p>
          <a:p>
            <a:pPr marL="384048" lvl="2" indent="0">
              <a:buNone/>
            </a:pPr>
            <a:r>
              <a:rPr lang="en-US" sz="2800" dirty="0">
                <a:latin typeface="Georgia" panose="02040502050405020303" pitchFamily="18" charset="0"/>
              </a:rPr>
              <a:t>	</a:t>
            </a:r>
            <a:r>
              <a:rPr lang="en-US" sz="2800" dirty="0" smtClean="0">
                <a:latin typeface="Georgia" panose="02040502050405020303" pitchFamily="18" charset="0"/>
              </a:rPr>
              <a:t>FROM sales GROUP BY </a:t>
            </a:r>
            <a:r>
              <a:rPr lang="en-US" sz="2800" dirty="0" err="1" smtClean="0">
                <a:latin typeface="Georgia" panose="02040502050405020303" pitchFamily="18" charset="0"/>
              </a:rPr>
              <a:t>cust_id</a:t>
            </a:r>
            <a:r>
              <a:rPr lang="en-US" sz="2800" dirty="0" smtClean="0">
                <a:latin typeface="Georgia" panose="02040502050405020303" pitchFamily="18" charset="0"/>
              </a:rPr>
              <a:t> </a:t>
            </a:r>
          </a:p>
          <a:p>
            <a:pPr marL="384048" lvl="2" indent="0">
              <a:buNone/>
            </a:pPr>
            <a:r>
              <a:rPr lang="en-US" sz="2800" dirty="0">
                <a:latin typeface="Georgia" panose="02040502050405020303" pitchFamily="18" charset="0"/>
              </a:rPr>
              <a:t>	</a:t>
            </a:r>
            <a:r>
              <a:rPr lang="en-US" sz="2800" dirty="0" smtClean="0">
                <a:latin typeface="Georgia" panose="02040502050405020303" pitchFamily="18" charset="0"/>
              </a:rPr>
              <a:t>HAVING </a:t>
            </a:r>
            <a:r>
              <a:rPr lang="en-US" sz="2800" dirty="0" err="1" smtClean="0">
                <a:latin typeface="Georgia" panose="02040502050405020303" pitchFamily="18" charset="0"/>
              </a:rPr>
              <a:t>cust_id</a:t>
            </a:r>
            <a:r>
              <a:rPr lang="en-US" sz="2800" dirty="0" smtClean="0">
                <a:latin typeface="Georgia" panose="02040502050405020303" pitchFamily="18" charset="0"/>
              </a:rPr>
              <a:t> != ‘1660’ AND </a:t>
            </a:r>
            <a:r>
              <a:rPr lang="en-US" sz="2800" dirty="0" err="1" smtClean="0">
                <a:latin typeface="Georgia" panose="02040502050405020303" pitchFamily="18" charset="0"/>
              </a:rPr>
              <a:t>cust_id</a:t>
            </a:r>
            <a:r>
              <a:rPr lang="en-US" sz="2800" dirty="0" smtClean="0">
                <a:latin typeface="Georgia" panose="02040502050405020303" pitchFamily="18" charset="0"/>
              </a:rPr>
              <a:t> != ‘2’; </a:t>
            </a:r>
            <a:endParaRPr lang="en-US" sz="2800" dirty="0">
              <a:latin typeface="Georgia" panose="02040502050405020303" pitchFamily="18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Georgia" panose="02040502050405020303" pitchFamily="18" charset="0"/>
              </a:rPr>
              <a:t>e.g. </a:t>
            </a:r>
            <a:r>
              <a:rPr lang="en-US" sz="2800" dirty="0" err="1" smtClean="0">
                <a:latin typeface="Georgia" panose="02040502050405020303" pitchFamily="18" charset="0"/>
              </a:rPr>
              <a:t>Optimised</a:t>
            </a:r>
            <a:r>
              <a:rPr lang="en-US" sz="2800" dirty="0" smtClean="0">
                <a:latin typeface="Georgia" panose="02040502050405020303" pitchFamily="18" charset="0"/>
              </a:rPr>
              <a:t> Query:</a:t>
            </a:r>
            <a:endParaRPr lang="en-US" sz="2800" dirty="0">
              <a:latin typeface="Georgia" panose="02040502050405020303" pitchFamily="18" charset="0"/>
            </a:endParaRPr>
          </a:p>
          <a:p>
            <a:pPr marL="384048" lvl="2" indent="0">
              <a:buNone/>
            </a:pPr>
            <a:r>
              <a:rPr lang="en-US" sz="2800" dirty="0" smtClean="0">
                <a:latin typeface="Georgia" panose="02040502050405020303" pitchFamily="18" charset="0"/>
              </a:rPr>
              <a:t>	SELECT </a:t>
            </a:r>
            <a:r>
              <a:rPr lang="en-US" sz="2800" dirty="0" err="1" smtClean="0">
                <a:latin typeface="Georgia" panose="02040502050405020303" pitchFamily="18" charset="0"/>
              </a:rPr>
              <a:t>cust_id</a:t>
            </a:r>
            <a:r>
              <a:rPr lang="en-US" sz="2800" dirty="0" smtClean="0">
                <a:latin typeface="Georgia" panose="02040502050405020303" pitchFamily="18" charset="0"/>
              </a:rPr>
              <a:t>, count(</a:t>
            </a:r>
            <a:r>
              <a:rPr lang="en-US" sz="2800" dirty="0" err="1" smtClean="0">
                <a:latin typeface="Georgia" panose="02040502050405020303" pitchFamily="18" charset="0"/>
              </a:rPr>
              <a:t>cust_id</a:t>
            </a:r>
            <a:r>
              <a:rPr lang="en-US" sz="2800" dirty="0" smtClean="0">
                <a:latin typeface="Georgia" panose="02040502050405020303" pitchFamily="18" charset="0"/>
              </a:rPr>
              <a:t>)</a:t>
            </a:r>
          </a:p>
          <a:p>
            <a:pPr marL="384048" lvl="2" indent="0">
              <a:buNone/>
            </a:pPr>
            <a:r>
              <a:rPr lang="en-US" sz="2800" dirty="0">
                <a:latin typeface="Georgia" panose="02040502050405020303" pitchFamily="18" charset="0"/>
              </a:rPr>
              <a:t>	</a:t>
            </a:r>
            <a:r>
              <a:rPr lang="en-US" sz="2800" dirty="0" smtClean="0">
                <a:latin typeface="Georgia" panose="02040502050405020303" pitchFamily="18" charset="0"/>
              </a:rPr>
              <a:t>FROM sales </a:t>
            </a:r>
          </a:p>
          <a:p>
            <a:pPr marL="384048" lvl="2" indent="0">
              <a:buNone/>
            </a:pPr>
            <a:r>
              <a:rPr lang="en-US" sz="2800" dirty="0">
                <a:latin typeface="Georgia" panose="02040502050405020303" pitchFamily="18" charset="0"/>
              </a:rPr>
              <a:t>	</a:t>
            </a:r>
            <a:r>
              <a:rPr lang="en-US" sz="2800" dirty="0" smtClean="0">
                <a:latin typeface="Georgia" panose="02040502050405020303" pitchFamily="18" charset="0"/>
              </a:rPr>
              <a:t>WHERE </a:t>
            </a:r>
            <a:r>
              <a:rPr lang="en-US" sz="2800" dirty="0" err="1" smtClean="0">
                <a:latin typeface="Georgia" panose="02040502050405020303" pitchFamily="18" charset="0"/>
              </a:rPr>
              <a:t>cust_id</a:t>
            </a:r>
            <a:r>
              <a:rPr lang="en-US" sz="2800" dirty="0" smtClean="0">
                <a:latin typeface="Georgia" panose="02040502050405020303" pitchFamily="18" charset="0"/>
              </a:rPr>
              <a:t> != ‘1660’ AND </a:t>
            </a:r>
            <a:r>
              <a:rPr lang="en-US" sz="2800" dirty="0" err="1" smtClean="0">
                <a:latin typeface="Georgia" panose="02040502050405020303" pitchFamily="18" charset="0"/>
              </a:rPr>
              <a:t>cust_id</a:t>
            </a:r>
            <a:r>
              <a:rPr lang="en-US" sz="2800" dirty="0" smtClean="0">
                <a:latin typeface="Georgia" panose="02040502050405020303" pitchFamily="18" charset="0"/>
              </a:rPr>
              <a:t> != ‘2’</a:t>
            </a:r>
          </a:p>
          <a:p>
            <a:pPr marL="384048" lvl="2" indent="0">
              <a:buNone/>
            </a:pPr>
            <a:r>
              <a:rPr lang="en-US" sz="2800" dirty="0">
                <a:latin typeface="Georgia" panose="02040502050405020303" pitchFamily="18" charset="0"/>
              </a:rPr>
              <a:t>	</a:t>
            </a:r>
            <a:r>
              <a:rPr lang="en-US" sz="2800" dirty="0" smtClean="0">
                <a:latin typeface="Georgia" panose="02040502050405020303" pitchFamily="18" charset="0"/>
              </a:rPr>
              <a:t>GROUP BY </a:t>
            </a:r>
            <a:r>
              <a:rPr lang="en-US" sz="2800" dirty="0" err="1" smtClean="0">
                <a:latin typeface="Georgia" panose="02040502050405020303" pitchFamily="18" charset="0"/>
              </a:rPr>
              <a:t>cust_id</a:t>
            </a:r>
            <a:r>
              <a:rPr lang="en-US" sz="2800" dirty="0" smtClean="0">
                <a:latin typeface="Georgia" panose="02040502050405020303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44146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30DD-26A5-49D8-A1AA-4C951C4FEFDE}" type="slidenum">
              <a:rPr lang="en-IN" sz="1600" b="1" smtClean="0"/>
              <a:t>13</a:t>
            </a:fld>
            <a:endParaRPr lang="en-IN" sz="1600" b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672" y="967853"/>
            <a:ext cx="5735172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946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30DD-26A5-49D8-A1AA-4C951C4FEFDE}" type="slidenum">
              <a:rPr lang="en-IN" sz="1600" b="1" smtClean="0"/>
              <a:t>14</a:t>
            </a:fld>
            <a:endParaRPr lang="en-IN" sz="1600" b="1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GENERAL TIPS FOR QUERY OPTIMISATION</a:t>
            </a:r>
            <a:endParaRPr lang="en-IN" b="1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600" dirty="0" smtClean="0">
                <a:latin typeface="Georgia" panose="02040502050405020303" pitchFamily="18" charset="0"/>
              </a:rPr>
              <a:t>TIP 3: Eliminate unnecessary DISTINCT condition</a:t>
            </a:r>
            <a:endParaRPr lang="en-IN" sz="2600" dirty="0" smtClean="0">
              <a:latin typeface="Georgia" panose="02040502050405020303" pitchFamily="18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600" dirty="0" smtClean="0">
                <a:latin typeface="Georgia" panose="02040502050405020303" pitchFamily="18" charset="0"/>
              </a:rPr>
              <a:t>e.g. Original Query:</a:t>
            </a:r>
          </a:p>
          <a:p>
            <a:pPr marL="384048" lvl="2" indent="0">
              <a:buNone/>
            </a:pPr>
            <a:r>
              <a:rPr lang="en-US" sz="2600" dirty="0">
                <a:latin typeface="Georgia" panose="02040502050405020303" pitchFamily="18" charset="0"/>
              </a:rPr>
              <a:t>	</a:t>
            </a:r>
            <a:r>
              <a:rPr lang="en-US" sz="2600" dirty="0" smtClean="0">
                <a:latin typeface="Georgia" panose="02040502050405020303" pitchFamily="18" charset="0"/>
              </a:rPr>
              <a:t>SELECT DISTINCT * FROM sales JOIN customers ON 	</a:t>
            </a:r>
            <a:r>
              <a:rPr lang="en-US" sz="2600" dirty="0" err="1" smtClean="0">
                <a:latin typeface="Georgia" panose="02040502050405020303" pitchFamily="18" charset="0"/>
              </a:rPr>
              <a:t>sales.cust_id</a:t>
            </a:r>
            <a:r>
              <a:rPr lang="en-US" sz="2600" dirty="0" smtClean="0">
                <a:latin typeface="Georgia" panose="02040502050405020303" pitchFamily="18" charset="0"/>
              </a:rPr>
              <a:t> = </a:t>
            </a:r>
            <a:r>
              <a:rPr lang="en-US" sz="2600" dirty="0" err="1" smtClean="0">
                <a:latin typeface="Georgia" panose="02040502050405020303" pitchFamily="18" charset="0"/>
              </a:rPr>
              <a:t>customers.cust_id</a:t>
            </a:r>
            <a:endParaRPr lang="en-US" sz="2600" dirty="0">
              <a:latin typeface="Georgia" panose="02040502050405020303" pitchFamily="18" charset="0"/>
            </a:endParaRPr>
          </a:p>
          <a:p>
            <a:pPr marL="384048" lvl="2" indent="0">
              <a:buNone/>
            </a:pPr>
            <a:r>
              <a:rPr lang="en-US" sz="2600" dirty="0" smtClean="0">
                <a:latin typeface="Georgia" panose="02040502050405020303" pitchFamily="18" charset="0"/>
              </a:rPr>
              <a:t>	WHERE </a:t>
            </a:r>
            <a:r>
              <a:rPr lang="en-US" sz="2600" dirty="0" err="1" smtClean="0">
                <a:latin typeface="Georgia" panose="02040502050405020303" pitchFamily="18" charset="0"/>
              </a:rPr>
              <a:t>customers.cust_marital_status</a:t>
            </a:r>
            <a:r>
              <a:rPr lang="en-US" sz="2600" dirty="0" smtClean="0">
                <a:latin typeface="Georgia" panose="02040502050405020303" pitchFamily="18" charset="0"/>
              </a:rPr>
              <a:t> = ‘single’;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600" dirty="0" smtClean="0">
                <a:latin typeface="Georgia" panose="02040502050405020303" pitchFamily="18" charset="0"/>
              </a:rPr>
              <a:t>e.g. </a:t>
            </a:r>
            <a:r>
              <a:rPr lang="en-US" sz="2600" dirty="0" err="1" smtClean="0">
                <a:latin typeface="Georgia" panose="02040502050405020303" pitchFamily="18" charset="0"/>
              </a:rPr>
              <a:t>Optimised</a:t>
            </a:r>
            <a:r>
              <a:rPr lang="en-US" sz="2600" dirty="0" smtClean="0">
                <a:latin typeface="Georgia" panose="02040502050405020303" pitchFamily="18" charset="0"/>
              </a:rPr>
              <a:t> Query:</a:t>
            </a:r>
            <a:endParaRPr lang="en-US" sz="2600" dirty="0">
              <a:latin typeface="Georgia" panose="02040502050405020303" pitchFamily="18" charset="0"/>
            </a:endParaRPr>
          </a:p>
          <a:p>
            <a:pPr marL="384048" lvl="2" indent="0">
              <a:buNone/>
            </a:pPr>
            <a:r>
              <a:rPr lang="en-US" sz="2600" dirty="0" smtClean="0">
                <a:latin typeface="Georgia" panose="02040502050405020303" pitchFamily="18" charset="0"/>
              </a:rPr>
              <a:t>	SELECT * FROM sales JOIN customers ON </a:t>
            </a:r>
          </a:p>
          <a:p>
            <a:pPr marL="384048" lvl="2" indent="0">
              <a:buNone/>
            </a:pPr>
            <a:r>
              <a:rPr lang="en-US" sz="2600" dirty="0">
                <a:latin typeface="Georgia" panose="02040502050405020303" pitchFamily="18" charset="0"/>
              </a:rPr>
              <a:t>	</a:t>
            </a:r>
            <a:r>
              <a:rPr lang="en-US" sz="2600" dirty="0" err="1" smtClean="0">
                <a:latin typeface="Georgia" panose="02040502050405020303" pitchFamily="18" charset="0"/>
              </a:rPr>
              <a:t>sales.cust_id</a:t>
            </a:r>
            <a:r>
              <a:rPr lang="en-US" sz="2600" dirty="0" smtClean="0">
                <a:latin typeface="Georgia" panose="02040502050405020303" pitchFamily="18" charset="0"/>
              </a:rPr>
              <a:t> = </a:t>
            </a:r>
            <a:r>
              <a:rPr lang="en-US" sz="2600" dirty="0" err="1" smtClean="0">
                <a:latin typeface="Georgia" panose="02040502050405020303" pitchFamily="18" charset="0"/>
              </a:rPr>
              <a:t>customers.cust_id</a:t>
            </a:r>
            <a:endParaRPr lang="en-US" sz="2600" dirty="0" smtClean="0">
              <a:latin typeface="Georgia" panose="02040502050405020303" pitchFamily="18" charset="0"/>
            </a:endParaRPr>
          </a:p>
          <a:p>
            <a:pPr marL="384048" lvl="2" indent="0">
              <a:buNone/>
            </a:pPr>
            <a:r>
              <a:rPr lang="en-US" sz="2600" dirty="0">
                <a:latin typeface="Georgia" panose="02040502050405020303" pitchFamily="18" charset="0"/>
              </a:rPr>
              <a:t>	</a:t>
            </a:r>
            <a:r>
              <a:rPr lang="en-US" sz="2600" dirty="0" smtClean="0">
                <a:latin typeface="Georgia" panose="02040502050405020303" pitchFamily="18" charset="0"/>
              </a:rPr>
              <a:t>WHERE </a:t>
            </a:r>
            <a:r>
              <a:rPr lang="en-US" sz="2600" dirty="0" err="1" smtClean="0">
                <a:latin typeface="Georgia" panose="02040502050405020303" pitchFamily="18" charset="0"/>
              </a:rPr>
              <a:t>customers.cust_marital_status</a:t>
            </a:r>
            <a:r>
              <a:rPr lang="en-US" sz="2600" dirty="0" smtClean="0">
                <a:latin typeface="Georgia" panose="02040502050405020303" pitchFamily="18" charset="0"/>
              </a:rPr>
              <a:t>=‘single’</a:t>
            </a:r>
          </a:p>
        </p:txBody>
      </p:sp>
    </p:spTree>
    <p:extLst>
      <p:ext uri="{BB962C8B-B14F-4D97-AF65-F5344CB8AC3E}">
        <p14:creationId xmlns:p14="http://schemas.microsoft.com/office/powerpoint/2010/main" val="2216204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30DD-26A5-49D8-A1AA-4C951C4FEFDE}" type="slidenum">
              <a:rPr lang="en-IN" sz="1600" b="1" smtClean="0"/>
              <a:t>15</a:t>
            </a:fld>
            <a:endParaRPr lang="en-IN" sz="1600" b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803" y="1085628"/>
            <a:ext cx="564723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683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30DD-26A5-49D8-A1AA-4C951C4FEFDE}" type="slidenum">
              <a:rPr lang="en-IN" sz="1600" b="1" smtClean="0"/>
              <a:t>16</a:t>
            </a:fld>
            <a:endParaRPr lang="en-IN" sz="1600" b="1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GENERAL TIPS FOR QUERY OPTIMISATION</a:t>
            </a:r>
            <a:endParaRPr lang="en-IN" b="1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600" dirty="0" smtClean="0">
                <a:latin typeface="Georgia" panose="02040502050405020303" pitchFamily="18" charset="0"/>
              </a:rPr>
              <a:t>TIP 4: Un-nest Sub-Queries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600" dirty="0" smtClean="0">
                <a:latin typeface="Georgia" panose="02040502050405020303" pitchFamily="18" charset="0"/>
              </a:rPr>
              <a:t>e.g. Original Query:</a:t>
            </a:r>
          </a:p>
          <a:p>
            <a:pPr marL="384048" lvl="2" indent="0">
              <a:buNone/>
            </a:pPr>
            <a:r>
              <a:rPr lang="en-US" sz="2600" dirty="0">
                <a:latin typeface="Georgia" panose="02040502050405020303" pitchFamily="18" charset="0"/>
              </a:rPr>
              <a:t>	SELECT * FROM </a:t>
            </a:r>
            <a:r>
              <a:rPr lang="en-US" sz="2600" dirty="0" smtClean="0">
                <a:latin typeface="Georgia" panose="02040502050405020303" pitchFamily="18" charset="0"/>
              </a:rPr>
              <a:t>products </a:t>
            </a:r>
            <a:r>
              <a:rPr lang="en-US" sz="2600" dirty="0">
                <a:latin typeface="Georgia" panose="02040502050405020303" pitchFamily="18" charset="0"/>
              </a:rPr>
              <a:t>WHERE </a:t>
            </a:r>
            <a:r>
              <a:rPr lang="en-US" sz="2600" dirty="0" err="1" smtClean="0">
                <a:latin typeface="Georgia" panose="02040502050405020303" pitchFamily="18" charset="0"/>
              </a:rPr>
              <a:t>products.prod_id</a:t>
            </a:r>
            <a:r>
              <a:rPr lang="en-US" sz="2600" dirty="0" smtClean="0">
                <a:latin typeface="Georgia" panose="02040502050405020303" pitchFamily="18" charset="0"/>
              </a:rPr>
              <a:t> = (</a:t>
            </a:r>
          </a:p>
          <a:p>
            <a:pPr marL="384048" lvl="2" indent="0">
              <a:buNone/>
            </a:pPr>
            <a:r>
              <a:rPr lang="en-US" sz="2600" dirty="0">
                <a:latin typeface="Georgia" panose="02040502050405020303" pitchFamily="18" charset="0"/>
              </a:rPr>
              <a:t>	</a:t>
            </a:r>
            <a:r>
              <a:rPr lang="en-US" sz="2600" dirty="0" smtClean="0">
                <a:latin typeface="Georgia" panose="02040502050405020303" pitchFamily="18" charset="0"/>
              </a:rPr>
              <a:t>SELECT </a:t>
            </a:r>
            <a:r>
              <a:rPr lang="en-US" sz="2600" dirty="0" err="1" smtClean="0">
                <a:latin typeface="Georgia" panose="02040502050405020303" pitchFamily="18" charset="0"/>
              </a:rPr>
              <a:t>prod_id</a:t>
            </a:r>
            <a:r>
              <a:rPr lang="en-US" sz="2600" dirty="0" smtClean="0">
                <a:latin typeface="Georgia" panose="02040502050405020303" pitchFamily="18" charset="0"/>
              </a:rPr>
              <a:t> FROM sales </a:t>
            </a:r>
          </a:p>
          <a:p>
            <a:pPr marL="384048" lvl="2" indent="0">
              <a:buNone/>
            </a:pPr>
            <a:r>
              <a:rPr lang="en-US" sz="2600" dirty="0">
                <a:latin typeface="Georgia" panose="02040502050405020303" pitchFamily="18" charset="0"/>
              </a:rPr>
              <a:t>	</a:t>
            </a:r>
            <a:r>
              <a:rPr lang="en-US" sz="2600" dirty="0" smtClean="0">
                <a:latin typeface="Georgia" panose="02040502050405020303" pitchFamily="18" charset="0"/>
              </a:rPr>
              <a:t>WHERE </a:t>
            </a:r>
            <a:r>
              <a:rPr lang="en-US" sz="2600" dirty="0" err="1" smtClean="0">
                <a:latin typeface="Georgia" panose="02040502050405020303" pitchFamily="18" charset="0"/>
              </a:rPr>
              <a:t>cust_id</a:t>
            </a:r>
            <a:r>
              <a:rPr lang="en-US" sz="2600" dirty="0" smtClean="0">
                <a:latin typeface="Georgia" panose="02040502050405020303" pitchFamily="18" charset="0"/>
              </a:rPr>
              <a:t> </a:t>
            </a:r>
            <a:r>
              <a:rPr lang="en-US" sz="2600" dirty="0">
                <a:latin typeface="Georgia" panose="02040502050405020303" pitchFamily="18" charset="0"/>
              </a:rPr>
              <a:t>= </a:t>
            </a:r>
            <a:r>
              <a:rPr lang="en-US" sz="2600" dirty="0" smtClean="0">
                <a:latin typeface="Georgia" panose="02040502050405020303" pitchFamily="18" charset="0"/>
              </a:rPr>
              <a:t>109 AND </a:t>
            </a:r>
            <a:r>
              <a:rPr lang="en-US" sz="2600" dirty="0" err="1" smtClean="0">
                <a:latin typeface="Georgia" panose="02040502050405020303" pitchFamily="18" charset="0"/>
              </a:rPr>
              <a:t>quantity_sold</a:t>
            </a:r>
            <a:r>
              <a:rPr lang="en-US" sz="2600" dirty="0" smtClean="0">
                <a:latin typeface="Georgia" panose="02040502050405020303" pitchFamily="18" charset="0"/>
              </a:rPr>
              <a:t> </a:t>
            </a:r>
            <a:r>
              <a:rPr lang="en-US" sz="2600" dirty="0">
                <a:latin typeface="Georgia" panose="02040502050405020303" pitchFamily="18" charset="0"/>
              </a:rPr>
              <a:t>= </a:t>
            </a:r>
            <a:r>
              <a:rPr lang="en-US" sz="2600" dirty="0" smtClean="0">
                <a:latin typeface="Georgia" panose="02040502050405020303" pitchFamily="18" charset="0"/>
              </a:rPr>
              <a:t>1);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600" dirty="0" smtClean="0">
                <a:latin typeface="Georgia" panose="02040502050405020303" pitchFamily="18" charset="0"/>
              </a:rPr>
              <a:t>e.g. </a:t>
            </a:r>
            <a:r>
              <a:rPr lang="en-US" sz="2600" dirty="0" err="1" smtClean="0">
                <a:latin typeface="Georgia" panose="02040502050405020303" pitchFamily="18" charset="0"/>
              </a:rPr>
              <a:t>Optimised</a:t>
            </a:r>
            <a:r>
              <a:rPr lang="en-US" sz="2600" dirty="0" smtClean="0">
                <a:latin typeface="Georgia" panose="02040502050405020303" pitchFamily="18" charset="0"/>
              </a:rPr>
              <a:t> Query:</a:t>
            </a:r>
            <a:endParaRPr lang="en-US" sz="2600" dirty="0">
              <a:latin typeface="Georgia" panose="02040502050405020303" pitchFamily="18" charset="0"/>
            </a:endParaRPr>
          </a:p>
          <a:p>
            <a:pPr marL="384048" lvl="2" indent="0">
              <a:buNone/>
            </a:pPr>
            <a:r>
              <a:rPr lang="en-US" sz="2600" dirty="0">
                <a:latin typeface="Georgia" panose="02040502050405020303" pitchFamily="18" charset="0"/>
              </a:rPr>
              <a:t>	SELECT </a:t>
            </a:r>
            <a:r>
              <a:rPr lang="en-US" sz="2600" dirty="0" smtClean="0">
                <a:latin typeface="Georgia" panose="02040502050405020303" pitchFamily="18" charset="0"/>
              </a:rPr>
              <a:t>* </a:t>
            </a:r>
            <a:r>
              <a:rPr lang="en-US" sz="2600" dirty="0">
                <a:latin typeface="Georgia" panose="02040502050405020303" pitchFamily="18" charset="0"/>
              </a:rPr>
              <a:t>FROM </a:t>
            </a:r>
            <a:r>
              <a:rPr lang="en-US" sz="2600" dirty="0" smtClean="0">
                <a:latin typeface="Georgia" panose="02040502050405020303" pitchFamily="18" charset="0"/>
              </a:rPr>
              <a:t>products, sales </a:t>
            </a:r>
          </a:p>
          <a:p>
            <a:pPr marL="384048" lvl="2" indent="0">
              <a:buNone/>
            </a:pPr>
            <a:r>
              <a:rPr lang="en-US" sz="2600" dirty="0">
                <a:latin typeface="Georgia" panose="02040502050405020303" pitchFamily="18" charset="0"/>
              </a:rPr>
              <a:t>	</a:t>
            </a:r>
            <a:r>
              <a:rPr lang="en-US" sz="2600" dirty="0" smtClean="0">
                <a:latin typeface="Georgia" panose="02040502050405020303" pitchFamily="18" charset="0"/>
              </a:rPr>
              <a:t>WHERE </a:t>
            </a:r>
            <a:r>
              <a:rPr lang="en-US" sz="2600" dirty="0" err="1" smtClean="0">
                <a:latin typeface="Georgia" panose="02040502050405020303" pitchFamily="18" charset="0"/>
              </a:rPr>
              <a:t>products.prod_id</a:t>
            </a:r>
            <a:r>
              <a:rPr lang="en-US" sz="2600" dirty="0" smtClean="0">
                <a:latin typeface="Georgia" panose="02040502050405020303" pitchFamily="18" charset="0"/>
              </a:rPr>
              <a:t> </a:t>
            </a:r>
            <a:r>
              <a:rPr lang="en-US" sz="2600" dirty="0">
                <a:latin typeface="Georgia" panose="02040502050405020303" pitchFamily="18" charset="0"/>
              </a:rPr>
              <a:t>= </a:t>
            </a:r>
            <a:r>
              <a:rPr lang="en-US" sz="2600" dirty="0" err="1" smtClean="0">
                <a:latin typeface="Georgia" panose="02040502050405020303" pitchFamily="18" charset="0"/>
              </a:rPr>
              <a:t>sales.prod_id</a:t>
            </a:r>
            <a:r>
              <a:rPr lang="en-US" sz="2600" dirty="0" smtClean="0">
                <a:latin typeface="Georgia" panose="02040502050405020303" pitchFamily="18" charset="0"/>
              </a:rPr>
              <a:t> </a:t>
            </a:r>
          </a:p>
          <a:p>
            <a:pPr marL="384048" lvl="2" indent="0">
              <a:buNone/>
            </a:pPr>
            <a:r>
              <a:rPr lang="en-US" sz="2600" dirty="0">
                <a:latin typeface="Georgia" panose="02040502050405020303" pitchFamily="18" charset="0"/>
              </a:rPr>
              <a:t>	</a:t>
            </a:r>
            <a:r>
              <a:rPr lang="en-US" sz="2600" dirty="0" smtClean="0">
                <a:latin typeface="Georgia" panose="02040502050405020303" pitchFamily="18" charset="0"/>
              </a:rPr>
              <a:t>AND </a:t>
            </a:r>
            <a:r>
              <a:rPr lang="en-US" sz="2600" dirty="0" err="1" smtClean="0">
                <a:latin typeface="Georgia" panose="02040502050405020303" pitchFamily="18" charset="0"/>
              </a:rPr>
              <a:t>cust_id</a:t>
            </a:r>
            <a:r>
              <a:rPr lang="en-US" sz="2600" dirty="0" smtClean="0">
                <a:latin typeface="Georgia" panose="02040502050405020303" pitchFamily="18" charset="0"/>
              </a:rPr>
              <a:t> </a:t>
            </a:r>
            <a:r>
              <a:rPr lang="en-US" sz="2600" dirty="0">
                <a:latin typeface="Georgia" panose="02040502050405020303" pitchFamily="18" charset="0"/>
              </a:rPr>
              <a:t>= </a:t>
            </a:r>
            <a:r>
              <a:rPr lang="en-US" sz="2600" dirty="0" smtClean="0">
                <a:latin typeface="Georgia" panose="02040502050405020303" pitchFamily="18" charset="0"/>
              </a:rPr>
              <a:t>109 AND </a:t>
            </a:r>
            <a:r>
              <a:rPr lang="en-US" sz="2600" dirty="0" err="1" smtClean="0">
                <a:latin typeface="Georgia" panose="02040502050405020303" pitchFamily="18" charset="0"/>
              </a:rPr>
              <a:t>quantity_sold</a:t>
            </a:r>
            <a:r>
              <a:rPr lang="en-US" sz="2600" dirty="0" smtClean="0">
                <a:latin typeface="Georgia" panose="02040502050405020303" pitchFamily="18" charset="0"/>
              </a:rPr>
              <a:t> </a:t>
            </a:r>
            <a:r>
              <a:rPr lang="en-US" sz="2600" dirty="0">
                <a:latin typeface="Georgia" panose="02040502050405020303" pitchFamily="18" charset="0"/>
              </a:rPr>
              <a:t>= 1; </a:t>
            </a:r>
          </a:p>
        </p:txBody>
      </p:sp>
    </p:spTree>
    <p:extLst>
      <p:ext uri="{BB962C8B-B14F-4D97-AF65-F5344CB8AC3E}">
        <p14:creationId xmlns:p14="http://schemas.microsoft.com/office/powerpoint/2010/main" val="3718935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30DD-26A5-49D8-A1AA-4C951C4FEFDE}" type="slidenum">
              <a:rPr lang="en-IN" sz="1600" b="1" smtClean="0"/>
              <a:t>17</a:t>
            </a:fld>
            <a:endParaRPr lang="en-IN" sz="1600" b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847" y="1154529"/>
            <a:ext cx="7826611" cy="4320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57600" y="5105197"/>
            <a:ext cx="376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ELAPSED TIME</a:t>
            </a:r>
            <a:endParaRPr lang="en-IN" b="1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926290" y="3129863"/>
            <a:ext cx="192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ROWS FETCHED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167629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30DD-26A5-49D8-A1AA-4C951C4FEFDE}" type="slidenum">
              <a:rPr lang="en-IN" sz="1600" b="1" smtClean="0"/>
              <a:t>18</a:t>
            </a:fld>
            <a:endParaRPr lang="en-IN" sz="1600" b="1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GENERAL TIPS FOR QUERY OPTIMISATION</a:t>
            </a:r>
            <a:endParaRPr lang="en-IN" b="1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Georgia" panose="02040502050405020303" pitchFamily="18" charset="0"/>
              </a:rPr>
              <a:t>TIP 5</a:t>
            </a:r>
            <a:r>
              <a:rPr lang="en-US" sz="2800" dirty="0">
                <a:latin typeface="Georgia" panose="02040502050405020303" pitchFamily="18" charset="0"/>
              </a:rPr>
              <a:t>: Consider using an IN predicate when querying an indexed column </a:t>
            </a:r>
            <a:endParaRPr lang="en-IN" sz="2800" dirty="0" smtClean="0">
              <a:latin typeface="Georgia" panose="02040502050405020303" pitchFamily="18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Georgia" panose="02040502050405020303" pitchFamily="18" charset="0"/>
              </a:rPr>
              <a:t>e.g. Original Query:</a:t>
            </a:r>
          </a:p>
          <a:p>
            <a:pPr marL="384048" lvl="2" indent="0">
              <a:buNone/>
            </a:pPr>
            <a:r>
              <a:rPr lang="en-US" sz="2800" dirty="0">
                <a:latin typeface="Georgia" panose="02040502050405020303" pitchFamily="18" charset="0"/>
              </a:rPr>
              <a:t>	SELECT </a:t>
            </a:r>
            <a:r>
              <a:rPr lang="en-US" sz="2800" dirty="0" smtClean="0">
                <a:latin typeface="Georgia" panose="02040502050405020303" pitchFamily="18" charset="0"/>
              </a:rPr>
              <a:t>* </a:t>
            </a:r>
            <a:r>
              <a:rPr lang="en-US" sz="2800" dirty="0">
                <a:latin typeface="Georgia" panose="02040502050405020303" pitchFamily="18" charset="0"/>
              </a:rPr>
              <a:t>FROM </a:t>
            </a:r>
            <a:r>
              <a:rPr lang="en-US" sz="2800" dirty="0" smtClean="0">
                <a:latin typeface="Georgia" panose="02040502050405020303" pitchFamily="18" charset="0"/>
              </a:rPr>
              <a:t>sales </a:t>
            </a:r>
            <a:r>
              <a:rPr lang="en-US" sz="2800" dirty="0">
                <a:latin typeface="Georgia" panose="02040502050405020303" pitchFamily="18" charset="0"/>
              </a:rPr>
              <a:t>WHERE </a:t>
            </a:r>
            <a:r>
              <a:rPr lang="en-US" sz="2800" dirty="0" err="1" smtClean="0">
                <a:latin typeface="Georgia" panose="02040502050405020303" pitchFamily="18" charset="0"/>
              </a:rPr>
              <a:t>prod_id</a:t>
            </a:r>
            <a:r>
              <a:rPr lang="en-US" sz="2800" dirty="0" smtClean="0">
                <a:latin typeface="Georgia" panose="02040502050405020303" pitchFamily="18" charset="0"/>
              </a:rPr>
              <a:t> </a:t>
            </a:r>
            <a:r>
              <a:rPr lang="en-US" sz="2800" dirty="0">
                <a:latin typeface="Georgia" panose="02040502050405020303" pitchFamily="18" charset="0"/>
              </a:rPr>
              <a:t>= 14 </a:t>
            </a:r>
            <a:r>
              <a:rPr lang="en-US" sz="2800" dirty="0" smtClean="0">
                <a:latin typeface="Georgia" panose="02040502050405020303" pitchFamily="18" charset="0"/>
              </a:rPr>
              <a:t>OR 	</a:t>
            </a:r>
            <a:r>
              <a:rPr lang="en-US" sz="2800" dirty="0" err="1" smtClean="0">
                <a:latin typeface="Georgia" panose="02040502050405020303" pitchFamily="18" charset="0"/>
              </a:rPr>
              <a:t>prod_id</a:t>
            </a:r>
            <a:r>
              <a:rPr lang="en-US" sz="2800" dirty="0" smtClean="0">
                <a:latin typeface="Georgia" panose="02040502050405020303" pitchFamily="18" charset="0"/>
              </a:rPr>
              <a:t> </a:t>
            </a:r>
            <a:r>
              <a:rPr lang="en-US" sz="2800" dirty="0">
                <a:latin typeface="Georgia" panose="02040502050405020303" pitchFamily="18" charset="0"/>
              </a:rPr>
              <a:t>= 17;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Georgia" panose="02040502050405020303" pitchFamily="18" charset="0"/>
              </a:rPr>
              <a:t>e.g. </a:t>
            </a:r>
            <a:r>
              <a:rPr lang="en-US" sz="2800" dirty="0" err="1" smtClean="0">
                <a:latin typeface="Georgia" panose="02040502050405020303" pitchFamily="18" charset="0"/>
              </a:rPr>
              <a:t>Optimised</a:t>
            </a:r>
            <a:r>
              <a:rPr lang="en-US" sz="2800" dirty="0" smtClean="0">
                <a:latin typeface="Georgia" panose="02040502050405020303" pitchFamily="18" charset="0"/>
              </a:rPr>
              <a:t> Query:</a:t>
            </a:r>
            <a:endParaRPr lang="en-US" sz="2800" dirty="0">
              <a:latin typeface="Georgia" panose="02040502050405020303" pitchFamily="18" charset="0"/>
            </a:endParaRPr>
          </a:p>
          <a:p>
            <a:pPr marL="384048" lvl="2" indent="0">
              <a:buNone/>
            </a:pPr>
            <a:r>
              <a:rPr lang="en-US" sz="2800" dirty="0">
                <a:latin typeface="Georgia" panose="02040502050405020303" pitchFamily="18" charset="0"/>
              </a:rPr>
              <a:t>	SELECT </a:t>
            </a:r>
            <a:r>
              <a:rPr lang="en-US" sz="2800" dirty="0" smtClean="0">
                <a:latin typeface="Georgia" panose="02040502050405020303" pitchFamily="18" charset="0"/>
              </a:rPr>
              <a:t>* </a:t>
            </a:r>
            <a:r>
              <a:rPr lang="en-US" sz="2800" dirty="0">
                <a:latin typeface="Georgia" panose="02040502050405020303" pitchFamily="18" charset="0"/>
              </a:rPr>
              <a:t>FROM </a:t>
            </a:r>
            <a:r>
              <a:rPr lang="en-US" sz="2800" dirty="0" smtClean="0">
                <a:latin typeface="Georgia" panose="02040502050405020303" pitchFamily="18" charset="0"/>
              </a:rPr>
              <a:t>sales </a:t>
            </a:r>
            <a:r>
              <a:rPr lang="en-US" sz="2800" dirty="0">
                <a:latin typeface="Georgia" panose="02040502050405020303" pitchFamily="18" charset="0"/>
              </a:rPr>
              <a:t>WHERE </a:t>
            </a:r>
            <a:r>
              <a:rPr lang="en-US" sz="2800" dirty="0" err="1" smtClean="0">
                <a:latin typeface="Georgia" panose="02040502050405020303" pitchFamily="18" charset="0"/>
              </a:rPr>
              <a:t>prod_id</a:t>
            </a:r>
            <a:r>
              <a:rPr lang="en-US" sz="2800" dirty="0" smtClean="0">
                <a:latin typeface="Georgia" panose="02040502050405020303" pitchFamily="18" charset="0"/>
              </a:rPr>
              <a:t> </a:t>
            </a:r>
            <a:r>
              <a:rPr lang="en-US" sz="2800" dirty="0">
                <a:latin typeface="Georgia" panose="02040502050405020303" pitchFamily="18" charset="0"/>
              </a:rPr>
              <a:t>IN (14, 17); </a:t>
            </a:r>
            <a:endParaRPr lang="en-US" sz="2800" dirty="0" smtClean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382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30DD-26A5-49D8-A1AA-4C951C4FEFDE}" type="slidenum">
              <a:rPr lang="en-IN" sz="1600" b="1" smtClean="0"/>
              <a:t>19</a:t>
            </a:fld>
            <a:endParaRPr lang="en-IN" sz="1600" b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695" y="1164883"/>
            <a:ext cx="6355526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244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Georgia" panose="02040502050405020303" pitchFamily="18" charset="0"/>
              </a:rPr>
              <a:t>INTRODUCTION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Georgia" panose="02040502050405020303" pitchFamily="18" charset="0"/>
              </a:rPr>
              <a:t>RESPONSIBILITY OF QUERY OPTIMISER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Georgia" panose="02040502050405020303" pitchFamily="18" charset="0"/>
              </a:rPr>
              <a:t>QUERY OPTIMISER AS A SEARCH PROBLEM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smtClean="0">
                <a:latin typeface="Georgia" panose="02040502050405020303" pitchFamily="18" charset="0"/>
              </a:rPr>
              <a:t>DESIRABLE OPTIMISER</a:t>
            </a:r>
            <a:endParaRPr lang="en-US" sz="2800" dirty="0" smtClean="0">
              <a:latin typeface="Georgia" panose="02040502050405020303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Georgia" panose="02040502050405020303" pitchFamily="18" charset="0"/>
              </a:rPr>
              <a:t>GENERAL TIPS FOR QUERY OPTIMISATION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Georgia" panose="02040502050405020303" pitchFamily="18" charset="0"/>
              </a:rPr>
              <a:t>TOOLS AVAILABLE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Georgia" panose="02040502050405020303" pitchFamily="18" charset="0"/>
              </a:rPr>
              <a:t>REFERENCES</a:t>
            </a:r>
            <a:endParaRPr lang="en-IN" sz="2800" dirty="0">
              <a:latin typeface="Georgia" panose="020405020504050203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30DD-26A5-49D8-A1AA-4C951C4FEFDE}" type="slidenum">
              <a:rPr lang="en-IN" sz="1600" b="1" smtClean="0"/>
              <a:t>2</a:t>
            </a:fld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271103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30DD-26A5-49D8-A1AA-4C951C4FEFDE}" type="slidenum">
              <a:rPr lang="en-IN" sz="1600" b="1" smtClean="0"/>
              <a:t>20</a:t>
            </a:fld>
            <a:endParaRPr lang="en-IN" sz="1600" b="1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GENERAL TIPS FOR QUERY OPTIMISATION</a:t>
            </a:r>
            <a:endParaRPr lang="en-IN" b="1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14051"/>
          </a:xfrm>
        </p:spPr>
        <p:txBody>
          <a:bodyPr>
            <a:no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Georgia" panose="02040502050405020303" pitchFamily="18" charset="0"/>
              </a:rPr>
              <a:t>TIP 6: Use EXISTS instead of DISTINCT when using table joins that involves tables having one-to-many </a:t>
            </a:r>
            <a:r>
              <a:rPr lang="en-US" sz="2400" dirty="0" smtClean="0">
                <a:latin typeface="Georgia" panose="02040502050405020303" pitchFamily="18" charset="0"/>
              </a:rPr>
              <a:t>relationships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Georgia" panose="02040502050405020303" pitchFamily="18" charset="0"/>
              </a:rPr>
              <a:t>e.g. Original Query:</a:t>
            </a:r>
          </a:p>
          <a:p>
            <a:pPr marL="384048" lvl="2" indent="0">
              <a:buNone/>
            </a:pPr>
            <a:r>
              <a:rPr lang="en-US" sz="2400" dirty="0">
                <a:latin typeface="Georgia" panose="02040502050405020303" pitchFamily="18" charset="0"/>
              </a:rPr>
              <a:t>	SELECT DISTINCT </a:t>
            </a:r>
            <a:r>
              <a:rPr lang="en-US" sz="2400" dirty="0" err="1" smtClean="0">
                <a:latin typeface="Georgia" panose="02040502050405020303" pitchFamily="18" charset="0"/>
              </a:rPr>
              <a:t>country_id</a:t>
            </a:r>
            <a:r>
              <a:rPr lang="en-US" sz="2400" dirty="0">
                <a:latin typeface="Georgia" panose="02040502050405020303" pitchFamily="18" charset="0"/>
              </a:rPr>
              <a:t>, </a:t>
            </a:r>
            <a:r>
              <a:rPr lang="en-US" sz="2400" dirty="0" err="1" smtClean="0">
                <a:latin typeface="Georgia" panose="02040502050405020303" pitchFamily="18" charset="0"/>
              </a:rPr>
              <a:t>country_name</a:t>
            </a:r>
            <a:r>
              <a:rPr lang="en-US" sz="2400" dirty="0" smtClean="0">
                <a:latin typeface="Georgia" panose="02040502050405020303" pitchFamily="18" charset="0"/>
              </a:rPr>
              <a:t> </a:t>
            </a:r>
          </a:p>
          <a:p>
            <a:pPr marL="384048" lvl="2" indent="0">
              <a:buNone/>
            </a:pPr>
            <a:r>
              <a:rPr lang="en-US" sz="2400" dirty="0">
                <a:latin typeface="Georgia" panose="02040502050405020303" pitchFamily="18" charset="0"/>
              </a:rPr>
              <a:t>	</a:t>
            </a:r>
            <a:r>
              <a:rPr lang="en-US" sz="2400" dirty="0" smtClean="0">
                <a:latin typeface="Georgia" panose="02040502050405020303" pitchFamily="18" charset="0"/>
              </a:rPr>
              <a:t>FROM countries ,customers </a:t>
            </a:r>
          </a:p>
          <a:p>
            <a:pPr marL="384048" lvl="2" indent="0">
              <a:buNone/>
            </a:pPr>
            <a:r>
              <a:rPr lang="en-US" sz="2400" dirty="0">
                <a:latin typeface="Georgia" panose="02040502050405020303" pitchFamily="18" charset="0"/>
              </a:rPr>
              <a:t>	</a:t>
            </a:r>
            <a:r>
              <a:rPr lang="en-US" sz="2400" dirty="0" smtClean="0">
                <a:latin typeface="Georgia" panose="02040502050405020303" pitchFamily="18" charset="0"/>
              </a:rPr>
              <a:t>WHERE </a:t>
            </a:r>
            <a:r>
              <a:rPr lang="en-US" sz="2400" dirty="0" err="1" smtClean="0">
                <a:latin typeface="Georgia" panose="02040502050405020303" pitchFamily="18" charset="0"/>
              </a:rPr>
              <a:t>customers.country_id</a:t>
            </a:r>
            <a:r>
              <a:rPr lang="en-US" sz="2400" dirty="0" smtClean="0">
                <a:latin typeface="Georgia" panose="02040502050405020303" pitchFamily="18" charset="0"/>
              </a:rPr>
              <a:t> </a:t>
            </a:r>
            <a:r>
              <a:rPr lang="en-US" sz="2400" dirty="0">
                <a:latin typeface="Georgia" panose="02040502050405020303" pitchFamily="18" charset="0"/>
              </a:rPr>
              <a:t>= </a:t>
            </a:r>
            <a:r>
              <a:rPr lang="en-US" sz="2400" dirty="0" err="1" smtClean="0">
                <a:latin typeface="Georgia" panose="02040502050405020303" pitchFamily="18" charset="0"/>
              </a:rPr>
              <a:t>countries.country_id</a:t>
            </a:r>
            <a:r>
              <a:rPr lang="en-US" sz="2400" dirty="0">
                <a:latin typeface="Georgia" panose="02040502050405020303" pitchFamily="18" charset="0"/>
              </a:rPr>
              <a:t>; </a:t>
            </a:r>
            <a:endParaRPr lang="en-US" sz="2400" dirty="0" smtClean="0">
              <a:latin typeface="Georgia" panose="02040502050405020303" pitchFamily="18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Georgia" panose="02040502050405020303" pitchFamily="18" charset="0"/>
              </a:rPr>
              <a:t>e.g. </a:t>
            </a:r>
            <a:r>
              <a:rPr lang="en-US" sz="2400" dirty="0" err="1" smtClean="0">
                <a:latin typeface="Georgia" panose="02040502050405020303" pitchFamily="18" charset="0"/>
              </a:rPr>
              <a:t>Optimised</a:t>
            </a:r>
            <a:r>
              <a:rPr lang="en-US" sz="2400" dirty="0" smtClean="0">
                <a:latin typeface="Georgia" panose="02040502050405020303" pitchFamily="18" charset="0"/>
              </a:rPr>
              <a:t> Query:</a:t>
            </a:r>
            <a:endParaRPr lang="en-US" sz="2400" dirty="0">
              <a:latin typeface="Georgia" panose="02040502050405020303" pitchFamily="18" charset="0"/>
            </a:endParaRPr>
          </a:p>
          <a:p>
            <a:pPr marL="384048" lvl="2" indent="0">
              <a:buNone/>
            </a:pPr>
            <a:r>
              <a:rPr lang="en-US" sz="2400" dirty="0">
                <a:latin typeface="Georgia" panose="02040502050405020303" pitchFamily="18" charset="0"/>
              </a:rPr>
              <a:t>	SELECT </a:t>
            </a:r>
            <a:r>
              <a:rPr lang="en-US" sz="2400" dirty="0" err="1" smtClean="0">
                <a:latin typeface="Georgia" panose="02040502050405020303" pitchFamily="18" charset="0"/>
              </a:rPr>
              <a:t>country_id</a:t>
            </a:r>
            <a:r>
              <a:rPr lang="en-US" sz="2400" dirty="0">
                <a:latin typeface="Georgia" panose="02040502050405020303" pitchFamily="18" charset="0"/>
              </a:rPr>
              <a:t>, </a:t>
            </a:r>
            <a:r>
              <a:rPr lang="en-US" sz="2400" dirty="0" err="1" smtClean="0">
                <a:latin typeface="Georgia" panose="02040502050405020303" pitchFamily="18" charset="0"/>
              </a:rPr>
              <a:t>country_name</a:t>
            </a:r>
            <a:r>
              <a:rPr lang="en-US" sz="2400" dirty="0" smtClean="0">
                <a:latin typeface="Georgia" panose="02040502050405020303" pitchFamily="18" charset="0"/>
              </a:rPr>
              <a:t>  </a:t>
            </a:r>
            <a:r>
              <a:rPr lang="en-US" sz="2400" dirty="0">
                <a:latin typeface="Georgia" panose="02040502050405020303" pitchFamily="18" charset="0"/>
              </a:rPr>
              <a:t>FROM </a:t>
            </a:r>
            <a:r>
              <a:rPr lang="en-US" sz="2400" dirty="0" smtClean="0">
                <a:latin typeface="Georgia" panose="02040502050405020303" pitchFamily="18" charset="0"/>
              </a:rPr>
              <a:t>countries</a:t>
            </a:r>
          </a:p>
          <a:p>
            <a:pPr marL="384048" lvl="2" indent="0">
              <a:buNone/>
            </a:pPr>
            <a:r>
              <a:rPr lang="en-US" sz="2400" dirty="0">
                <a:latin typeface="Georgia" panose="02040502050405020303" pitchFamily="18" charset="0"/>
              </a:rPr>
              <a:t>	</a:t>
            </a:r>
            <a:r>
              <a:rPr lang="en-US" sz="2400" dirty="0" smtClean="0">
                <a:latin typeface="Georgia" panose="02040502050405020303" pitchFamily="18" charset="0"/>
              </a:rPr>
              <a:t>WHERE </a:t>
            </a:r>
            <a:r>
              <a:rPr lang="en-US" sz="2400" dirty="0">
                <a:latin typeface="Georgia" panose="02040502050405020303" pitchFamily="18" charset="0"/>
              </a:rPr>
              <a:t>EXISTS </a:t>
            </a:r>
            <a:r>
              <a:rPr lang="en-US" sz="2400" dirty="0" smtClean="0">
                <a:latin typeface="Georgia" panose="02040502050405020303" pitchFamily="18" charset="0"/>
              </a:rPr>
              <a:t>(</a:t>
            </a:r>
          </a:p>
          <a:p>
            <a:pPr marL="384048" lvl="2" indent="0">
              <a:buNone/>
            </a:pPr>
            <a:r>
              <a:rPr lang="en-US" sz="2400" dirty="0">
                <a:latin typeface="Georgia" panose="02040502050405020303" pitchFamily="18" charset="0"/>
              </a:rPr>
              <a:t>	</a:t>
            </a:r>
            <a:r>
              <a:rPr lang="en-US" sz="2400" dirty="0" smtClean="0">
                <a:latin typeface="Georgia" panose="02040502050405020303" pitchFamily="18" charset="0"/>
              </a:rPr>
              <a:t>SELECT </a:t>
            </a:r>
            <a:r>
              <a:rPr lang="en-US" sz="2400" dirty="0">
                <a:latin typeface="Georgia" panose="02040502050405020303" pitchFamily="18" charset="0"/>
              </a:rPr>
              <a:t>'X' FROM </a:t>
            </a:r>
            <a:r>
              <a:rPr lang="en-US" sz="2400" dirty="0" smtClean="0">
                <a:latin typeface="Georgia" panose="02040502050405020303" pitchFamily="18" charset="0"/>
              </a:rPr>
              <a:t>customers </a:t>
            </a:r>
          </a:p>
          <a:p>
            <a:pPr marL="384048" lvl="2" indent="0">
              <a:buNone/>
            </a:pPr>
            <a:r>
              <a:rPr lang="en-US" sz="2400" dirty="0">
                <a:latin typeface="Georgia" panose="02040502050405020303" pitchFamily="18" charset="0"/>
              </a:rPr>
              <a:t>	</a:t>
            </a:r>
            <a:r>
              <a:rPr lang="en-US" sz="2400" dirty="0" smtClean="0">
                <a:latin typeface="Georgia" panose="02040502050405020303" pitchFamily="18" charset="0"/>
              </a:rPr>
              <a:t>WHERE </a:t>
            </a:r>
            <a:r>
              <a:rPr lang="en-US" sz="2400" dirty="0" err="1" smtClean="0">
                <a:latin typeface="Georgia" panose="02040502050405020303" pitchFamily="18" charset="0"/>
              </a:rPr>
              <a:t>customers.country_id</a:t>
            </a:r>
            <a:r>
              <a:rPr lang="en-US" sz="2400" dirty="0" smtClean="0">
                <a:latin typeface="Georgia" panose="02040502050405020303" pitchFamily="18" charset="0"/>
              </a:rPr>
              <a:t> = </a:t>
            </a:r>
            <a:r>
              <a:rPr lang="en-US" sz="2400" dirty="0" err="1" smtClean="0">
                <a:latin typeface="Georgia" panose="02040502050405020303" pitchFamily="18" charset="0"/>
              </a:rPr>
              <a:t>countries.country_id</a:t>
            </a:r>
            <a:r>
              <a:rPr lang="en-US" sz="2400" dirty="0">
                <a:latin typeface="Georgia" panose="02040502050405020303" pitchFamily="18" charset="0"/>
              </a:rPr>
              <a:t>);</a:t>
            </a:r>
            <a:endParaRPr lang="en-US" sz="2400" dirty="0" smtClean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911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30DD-26A5-49D8-A1AA-4C951C4FEFDE}" type="slidenum">
              <a:rPr lang="en-IN" sz="1600" b="1" smtClean="0"/>
              <a:t>21</a:t>
            </a:fld>
            <a:endParaRPr lang="en-IN" sz="1600" b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362" y="1148377"/>
            <a:ext cx="5259629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7149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30DD-26A5-49D8-A1AA-4C951C4FEFDE}" type="slidenum">
              <a:rPr lang="en-IN" sz="1600" b="1" smtClean="0"/>
              <a:t>22</a:t>
            </a:fld>
            <a:endParaRPr lang="en-IN" sz="1600" b="1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600" dirty="0" smtClean="0">
                <a:latin typeface="Georgia" panose="02040502050405020303" pitchFamily="18" charset="0"/>
              </a:rPr>
              <a:t>TIP 7</a:t>
            </a:r>
            <a:r>
              <a:rPr lang="en-US" sz="2600" dirty="0">
                <a:latin typeface="Georgia" panose="02040502050405020303" pitchFamily="18" charset="0"/>
              </a:rPr>
              <a:t>: Try to use UNION ALL in place of UNION </a:t>
            </a:r>
            <a:endParaRPr lang="en-US" sz="2600" dirty="0" smtClean="0">
              <a:latin typeface="Georgia" panose="02040502050405020303" pitchFamily="18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600" dirty="0" smtClean="0">
                <a:latin typeface="Georgia" panose="02040502050405020303" pitchFamily="18" charset="0"/>
              </a:rPr>
              <a:t>e.g. Original Query:</a:t>
            </a:r>
          </a:p>
          <a:p>
            <a:pPr marL="384048" lvl="2" indent="0">
              <a:buNone/>
            </a:pPr>
            <a:r>
              <a:rPr lang="en-US" sz="2600" dirty="0">
                <a:latin typeface="Georgia" panose="02040502050405020303" pitchFamily="18" charset="0"/>
              </a:rPr>
              <a:t>	SELECT </a:t>
            </a:r>
            <a:r>
              <a:rPr lang="en-US" sz="2600" dirty="0" err="1">
                <a:latin typeface="Georgia" panose="02040502050405020303" pitchFamily="18" charset="0"/>
              </a:rPr>
              <a:t>cust_id</a:t>
            </a:r>
            <a:r>
              <a:rPr lang="en-US" sz="2600" dirty="0">
                <a:latin typeface="Georgia" panose="02040502050405020303" pitchFamily="18" charset="0"/>
              </a:rPr>
              <a:t>  </a:t>
            </a:r>
            <a:r>
              <a:rPr lang="en-US" sz="2600" dirty="0" smtClean="0">
                <a:latin typeface="Georgia" panose="02040502050405020303" pitchFamily="18" charset="0"/>
              </a:rPr>
              <a:t>FROM sales UNION </a:t>
            </a:r>
          </a:p>
          <a:p>
            <a:pPr marL="384048" lvl="2" indent="0">
              <a:buNone/>
            </a:pPr>
            <a:r>
              <a:rPr lang="en-US" sz="2600" dirty="0">
                <a:latin typeface="Georgia" panose="02040502050405020303" pitchFamily="18" charset="0"/>
              </a:rPr>
              <a:t>	</a:t>
            </a:r>
            <a:r>
              <a:rPr lang="en-US" sz="2600" dirty="0" smtClean="0">
                <a:latin typeface="Georgia" panose="02040502050405020303" pitchFamily="18" charset="0"/>
              </a:rPr>
              <a:t>SELECT </a:t>
            </a:r>
            <a:r>
              <a:rPr lang="en-US" sz="2600" dirty="0" err="1">
                <a:latin typeface="Georgia" panose="02040502050405020303" pitchFamily="18" charset="0"/>
              </a:rPr>
              <a:t>cust_id</a:t>
            </a:r>
            <a:r>
              <a:rPr lang="en-US" sz="2600" dirty="0">
                <a:latin typeface="Georgia" panose="02040502050405020303" pitchFamily="18" charset="0"/>
              </a:rPr>
              <a:t> FROM customers;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600" dirty="0" smtClean="0">
                <a:latin typeface="Georgia" panose="02040502050405020303" pitchFamily="18" charset="0"/>
              </a:rPr>
              <a:t>e.g. </a:t>
            </a:r>
            <a:r>
              <a:rPr lang="en-US" sz="2600" dirty="0" err="1" smtClean="0">
                <a:latin typeface="Georgia" panose="02040502050405020303" pitchFamily="18" charset="0"/>
              </a:rPr>
              <a:t>Optimised</a:t>
            </a:r>
            <a:r>
              <a:rPr lang="en-US" sz="2600" dirty="0" smtClean="0">
                <a:latin typeface="Georgia" panose="02040502050405020303" pitchFamily="18" charset="0"/>
              </a:rPr>
              <a:t> Query:</a:t>
            </a:r>
            <a:endParaRPr lang="en-US" sz="2600" dirty="0">
              <a:latin typeface="Georgia" panose="02040502050405020303" pitchFamily="18" charset="0"/>
            </a:endParaRPr>
          </a:p>
          <a:p>
            <a:pPr marL="384048" lvl="2" indent="0">
              <a:buNone/>
            </a:pPr>
            <a:r>
              <a:rPr lang="en-US" sz="2600" dirty="0">
                <a:latin typeface="Georgia" panose="02040502050405020303" pitchFamily="18" charset="0"/>
              </a:rPr>
              <a:t>	SELECT </a:t>
            </a:r>
            <a:r>
              <a:rPr lang="en-US" sz="2600" dirty="0" err="1">
                <a:latin typeface="Georgia" panose="02040502050405020303" pitchFamily="18" charset="0"/>
              </a:rPr>
              <a:t>cust_id</a:t>
            </a:r>
            <a:r>
              <a:rPr lang="en-US" sz="2600" dirty="0">
                <a:latin typeface="Georgia" panose="02040502050405020303" pitchFamily="18" charset="0"/>
              </a:rPr>
              <a:t>  FROM </a:t>
            </a:r>
            <a:r>
              <a:rPr lang="en-US" sz="2600" dirty="0" smtClean="0">
                <a:latin typeface="Georgia" panose="02040502050405020303" pitchFamily="18" charset="0"/>
              </a:rPr>
              <a:t>sales UNION </a:t>
            </a:r>
            <a:r>
              <a:rPr lang="en-US" sz="2600" dirty="0">
                <a:latin typeface="Georgia" panose="02040502050405020303" pitchFamily="18" charset="0"/>
              </a:rPr>
              <a:t>ALL </a:t>
            </a:r>
            <a:endParaRPr lang="en-US" sz="2600" dirty="0" smtClean="0">
              <a:latin typeface="Georgia" panose="02040502050405020303" pitchFamily="18" charset="0"/>
            </a:endParaRPr>
          </a:p>
          <a:p>
            <a:pPr marL="384048" lvl="2" indent="0">
              <a:buNone/>
            </a:pPr>
            <a:r>
              <a:rPr lang="en-US" sz="2600" dirty="0">
                <a:latin typeface="Georgia" panose="02040502050405020303" pitchFamily="18" charset="0"/>
              </a:rPr>
              <a:t>	</a:t>
            </a:r>
            <a:r>
              <a:rPr lang="en-US" sz="2600" dirty="0" smtClean="0">
                <a:latin typeface="Georgia" panose="02040502050405020303" pitchFamily="18" charset="0"/>
              </a:rPr>
              <a:t>SELECT </a:t>
            </a:r>
            <a:r>
              <a:rPr lang="en-US" sz="2600" dirty="0" err="1">
                <a:latin typeface="Georgia" panose="02040502050405020303" pitchFamily="18" charset="0"/>
              </a:rPr>
              <a:t>cust_id</a:t>
            </a:r>
            <a:r>
              <a:rPr lang="en-US" sz="2600" dirty="0">
                <a:latin typeface="Georgia" panose="02040502050405020303" pitchFamily="18" charset="0"/>
              </a:rPr>
              <a:t> FROM customers; </a:t>
            </a:r>
            <a:endParaRPr lang="en-US" sz="2600" dirty="0" smtClean="0">
              <a:latin typeface="Georgia" panose="02040502050405020303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GENERAL TIPS FOR QUERY OPTIMISATION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7375821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30DD-26A5-49D8-A1AA-4C951C4FEFDE}" type="slidenum">
              <a:rPr lang="en-IN" sz="1600" b="1" smtClean="0"/>
              <a:t>23</a:t>
            </a:fld>
            <a:endParaRPr lang="en-IN" sz="1600" b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890" y="1024121"/>
            <a:ext cx="531337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2845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30DD-26A5-49D8-A1AA-4C951C4FEFDE}" type="slidenum">
              <a:rPr lang="en-IN" sz="1600" b="1" smtClean="0"/>
              <a:t>24</a:t>
            </a:fld>
            <a:endParaRPr lang="en-IN" sz="1600" b="1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600" dirty="0" smtClean="0">
                <a:latin typeface="Georgia" panose="02040502050405020303" pitchFamily="18" charset="0"/>
              </a:rPr>
              <a:t>TIP 8</a:t>
            </a:r>
            <a:r>
              <a:rPr lang="en-US" sz="2600" dirty="0">
                <a:latin typeface="Georgia" panose="02040502050405020303" pitchFamily="18" charset="0"/>
              </a:rPr>
              <a:t>: Avoid using OR in join conditions </a:t>
            </a:r>
            <a:endParaRPr lang="en-US" sz="2600" dirty="0" smtClean="0">
              <a:latin typeface="Georgia" panose="02040502050405020303" pitchFamily="18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600" dirty="0" smtClean="0">
                <a:latin typeface="Georgia" panose="02040502050405020303" pitchFamily="18" charset="0"/>
              </a:rPr>
              <a:t>e.g. Original Query:</a:t>
            </a:r>
          </a:p>
          <a:p>
            <a:pPr marL="384048" lvl="2" indent="0">
              <a:buNone/>
            </a:pPr>
            <a:r>
              <a:rPr lang="en-US" sz="2600" dirty="0">
                <a:latin typeface="Georgia" panose="02040502050405020303" pitchFamily="18" charset="0"/>
              </a:rPr>
              <a:t>	SELECT * </a:t>
            </a:r>
            <a:r>
              <a:rPr lang="en-US" sz="2600" dirty="0" smtClean="0">
                <a:latin typeface="Georgia" panose="02040502050405020303" pitchFamily="18" charset="0"/>
              </a:rPr>
              <a:t>FROM costs INNER </a:t>
            </a:r>
            <a:r>
              <a:rPr lang="en-US" sz="2600" dirty="0">
                <a:latin typeface="Georgia" panose="02040502050405020303" pitchFamily="18" charset="0"/>
              </a:rPr>
              <a:t>JOIN </a:t>
            </a:r>
            <a:r>
              <a:rPr lang="en-US" sz="2600" dirty="0" smtClean="0">
                <a:latin typeface="Georgia" panose="02040502050405020303" pitchFamily="18" charset="0"/>
              </a:rPr>
              <a:t>products ON 	</a:t>
            </a:r>
            <a:r>
              <a:rPr lang="en-US" sz="2600" dirty="0" err="1" smtClean="0">
                <a:latin typeface="Georgia" panose="02040502050405020303" pitchFamily="18" charset="0"/>
              </a:rPr>
              <a:t>unit_price</a:t>
            </a:r>
            <a:r>
              <a:rPr lang="en-US" sz="2600" dirty="0" smtClean="0">
                <a:latin typeface="Georgia" panose="02040502050405020303" pitchFamily="18" charset="0"/>
              </a:rPr>
              <a:t> </a:t>
            </a:r>
            <a:r>
              <a:rPr lang="en-US" sz="2600" dirty="0">
                <a:latin typeface="Georgia" panose="02040502050405020303" pitchFamily="18" charset="0"/>
              </a:rPr>
              <a:t>= </a:t>
            </a:r>
            <a:r>
              <a:rPr lang="en-US" sz="2600" dirty="0" err="1" smtClean="0">
                <a:latin typeface="Georgia" panose="02040502050405020303" pitchFamily="18" charset="0"/>
              </a:rPr>
              <a:t>prod_min_price</a:t>
            </a:r>
            <a:r>
              <a:rPr lang="en-US" sz="2600" dirty="0" smtClean="0">
                <a:latin typeface="Georgia" panose="02040502050405020303" pitchFamily="18" charset="0"/>
              </a:rPr>
              <a:t> </a:t>
            </a:r>
            <a:r>
              <a:rPr lang="en-US" sz="2600" dirty="0">
                <a:latin typeface="Georgia" panose="02040502050405020303" pitchFamily="18" charset="0"/>
              </a:rPr>
              <a:t>OR </a:t>
            </a:r>
            <a:r>
              <a:rPr lang="en-US" sz="2600" dirty="0" err="1" smtClean="0">
                <a:latin typeface="Georgia" panose="02040502050405020303" pitchFamily="18" charset="0"/>
              </a:rPr>
              <a:t>unit_price</a:t>
            </a:r>
            <a:r>
              <a:rPr lang="en-US" sz="2600" dirty="0" smtClean="0">
                <a:latin typeface="Georgia" panose="02040502050405020303" pitchFamily="18" charset="0"/>
              </a:rPr>
              <a:t> = 	</a:t>
            </a:r>
            <a:r>
              <a:rPr lang="en-US" sz="2600" dirty="0" err="1" smtClean="0">
                <a:latin typeface="Georgia" panose="02040502050405020303" pitchFamily="18" charset="0"/>
              </a:rPr>
              <a:t>prod_list_price</a:t>
            </a:r>
            <a:r>
              <a:rPr lang="en-US" sz="2600" dirty="0">
                <a:latin typeface="Georgia" panose="02040502050405020303" pitchFamily="18" charset="0"/>
              </a:rPr>
              <a:t>;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600" dirty="0" smtClean="0">
                <a:latin typeface="Georgia" panose="02040502050405020303" pitchFamily="18" charset="0"/>
              </a:rPr>
              <a:t>e.g. </a:t>
            </a:r>
            <a:r>
              <a:rPr lang="en-US" sz="2600" dirty="0" err="1" smtClean="0">
                <a:latin typeface="Georgia" panose="02040502050405020303" pitchFamily="18" charset="0"/>
              </a:rPr>
              <a:t>Optimised</a:t>
            </a:r>
            <a:r>
              <a:rPr lang="en-US" sz="2600" dirty="0" smtClean="0">
                <a:latin typeface="Georgia" panose="02040502050405020303" pitchFamily="18" charset="0"/>
              </a:rPr>
              <a:t> Query:</a:t>
            </a:r>
            <a:endParaRPr lang="en-US" sz="2600" dirty="0">
              <a:latin typeface="Georgia" panose="02040502050405020303" pitchFamily="18" charset="0"/>
            </a:endParaRPr>
          </a:p>
          <a:p>
            <a:pPr marL="384048" lvl="2" indent="0">
              <a:buNone/>
            </a:pPr>
            <a:r>
              <a:rPr lang="en-US" sz="2600" dirty="0">
                <a:latin typeface="Georgia" panose="02040502050405020303" pitchFamily="18" charset="0"/>
              </a:rPr>
              <a:t>	SELECT * FROM </a:t>
            </a:r>
            <a:r>
              <a:rPr lang="en-US" sz="2600" dirty="0" smtClean="0">
                <a:latin typeface="Georgia" panose="02040502050405020303" pitchFamily="18" charset="0"/>
              </a:rPr>
              <a:t>costs INNER </a:t>
            </a:r>
            <a:r>
              <a:rPr lang="en-US" sz="2600" dirty="0">
                <a:latin typeface="Georgia" panose="02040502050405020303" pitchFamily="18" charset="0"/>
              </a:rPr>
              <a:t>JOIN </a:t>
            </a:r>
            <a:r>
              <a:rPr lang="en-US" sz="2600" dirty="0" smtClean="0">
                <a:latin typeface="Georgia" panose="02040502050405020303" pitchFamily="18" charset="0"/>
              </a:rPr>
              <a:t>products ON </a:t>
            </a:r>
            <a:r>
              <a:rPr lang="en-US" sz="2600" dirty="0">
                <a:latin typeface="Georgia" panose="02040502050405020303" pitchFamily="18" charset="0"/>
              </a:rPr>
              <a:t>	</a:t>
            </a:r>
            <a:r>
              <a:rPr lang="en-US" sz="2600" dirty="0" err="1" smtClean="0">
                <a:latin typeface="Georgia" panose="02040502050405020303" pitchFamily="18" charset="0"/>
              </a:rPr>
              <a:t>unit_price</a:t>
            </a:r>
            <a:r>
              <a:rPr lang="en-US" sz="2600" dirty="0" smtClean="0">
                <a:latin typeface="Georgia" panose="02040502050405020303" pitchFamily="18" charset="0"/>
              </a:rPr>
              <a:t> </a:t>
            </a:r>
            <a:r>
              <a:rPr lang="en-US" sz="2600" dirty="0">
                <a:latin typeface="Georgia" panose="02040502050405020303" pitchFamily="18" charset="0"/>
              </a:rPr>
              <a:t>= </a:t>
            </a:r>
            <a:r>
              <a:rPr lang="en-US" sz="2600" dirty="0" err="1" smtClean="0">
                <a:latin typeface="Georgia" panose="02040502050405020303" pitchFamily="18" charset="0"/>
              </a:rPr>
              <a:t>prod_min_price</a:t>
            </a:r>
            <a:r>
              <a:rPr lang="en-US" sz="2600" dirty="0" smtClean="0">
                <a:latin typeface="Georgia" panose="02040502050405020303" pitchFamily="18" charset="0"/>
              </a:rPr>
              <a:t> </a:t>
            </a:r>
            <a:r>
              <a:rPr lang="en-US" sz="2600" dirty="0">
                <a:latin typeface="Georgia" panose="02040502050405020303" pitchFamily="18" charset="0"/>
              </a:rPr>
              <a:t>UNION ALL </a:t>
            </a:r>
            <a:endParaRPr lang="en-US" sz="2600" dirty="0" smtClean="0">
              <a:latin typeface="Georgia" panose="02040502050405020303" pitchFamily="18" charset="0"/>
            </a:endParaRPr>
          </a:p>
          <a:p>
            <a:pPr marL="384048" lvl="2" indent="0">
              <a:buNone/>
            </a:pPr>
            <a:r>
              <a:rPr lang="en-US" sz="2600" dirty="0">
                <a:latin typeface="Georgia" panose="02040502050405020303" pitchFamily="18" charset="0"/>
              </a:rPr>
              <a:t>	</a:t>
            </a:r>
            <a:r>
              <a:rPr lang="en-US" sz="2600" dirty="0" smtClean="0">
                <a:latin typeface="Georgia" panose="02040502050405020303" pitchFamily="18" charset="0"/>
              </a:rPr>
              <a:t>SELECT </a:t>
            </a:r>
            <a:r>
              <a:rPr lang="en-US" sz="2600" dirty="0">
                <a:latin typeface="Georgia" panose="02040502050405020303" pitchFamily="18" charset="0"/>
              </a:rPr>
              <a:t>* FROM </a:t>
            </a:r>
            <a:r>
              <a:rPr lang="en-US" sz="2600" dirty="0" smtClean="0">
                <a:latin typeface="Georgia" panose="02040502050405020303" pitchFamily="18" charset="0"/>
              </a:rPr>
              <a:t>costs INNER </a:t>
            </a:r>
            <a:r>
              <a:rPr lang="en-US" sz="2600" dirty="0">
                <a:latin typeface="Georgia" panose="02040502050405020303" pitchFamily="18" charset="0"/>
              </a:rPr>
              <a:t>JOIN </a:t>
            </a:r>
            <a:r>
              <a:rPr lang="en-US" sz="2600" dirty="0" smtClean="0">
                <a:latin typeface="Georgia" panose="02040502050405020303" pitchFamily="18" charset="0"/>
              </a:rPr>
              <a:t>products ON </a:t>
            </a:r>
            <a:r>
              <a:rPr lang="en-US" sz="2600" dirty="0">
                <a:latin typeface="Georgia" panose="02040502050405020303" pitchFamily="18" charset="0"/>
              </a:rPr>
              <a:t>	</a:t>
            </a:r>
            <a:r>
              <a:rPr lang="en-US" sz="2600" dirty="0" err="1" smtClean="0">
                <a:latin typeface="Georgia" panose="02040502050405020303" pitchFamily="18" charset="0"/>
              </a:rPr>
              <a:t>unit_price</a:t>
            </a:r>
            <a:r>
              <a:rPr lang="en-US" sz="2600" dirty="0" smtClean="0">
                <a:latin typeface="Georgia" panose="02040502050405020303" pitchFamily="18" charset="0"/>
              </a:rPr>
              <a:t> </a:t>
            </a:r>
            <a:r>
              <a:rPr lang="en-US" sz="2600" dirty="0">
                <a:latin typeface="Georgia" panose="02040502050405020303" pitchFamily="18" charset="0"/>
              </a:rPr>
              <a:t>= </a:t>
            </a:r>
            <a:r>
              <a:rPr lang="en-US" sz="2600" dirty="0" err="1" smtClean="0">
                <a:latin typeface="Georgia" panose="02040502050405020303" pitchFamily="18" charset="0"/>
              </a:rPr>
              <a:t>prod_list_price</a:t>
            </a:r>
            <a:r>
              <a:rPr lang="en-US" sz="2600" dirty="0">
                <a:latin typeface="Georgia" panose="02040502050405020303" pitchFamily="18" charset="0"/>
              </a:rPr>
              <a:t>; </a:t>
            </a:r>
            <a:endParaRPr lang="en-US" sz="2600" dirty="0" smtClean="0">
              <a:latin typeface="Georgia" panose="02040502050405020303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GENERAL TIPS FOR QUERY OPTIMISATION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337570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30DD-26A5-49D8-A1AA-4C951C4FEFDE}" type="slidenum">
              <a:rPr lang="en-IN" sz="1600" b="1" smtClean="0"/>
              <a:t>25</a:t>
            </a:fld>
            <a:endParaRPr lang="en-IN" sz="1600" b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288" y="1006393"/>
            <a:ext cx="5883917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057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30DD-26A5-49D8-A1AA-4C951C4FEFDE}" type="slidenum">
              <a:rPr lang="en-IN" sz="1600" b="1" smtClean="0"/>
              <a:t>26</a:t>
            </a:fld>
            <a:endParaRPr lang="en-IN" sz="1600" b="1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600" dirty="0" smtClean="0">
                <a:latin typeface="Georgia" panose="02040502050405020303" pitchFamily="18" charset="0"/>
              </a:rPr>
              <a:t>TIP 9</a:t>
            </a:r>
            <a:r>
              <a:rPr lang="en-US" sz="2600" dirty="0">
                <a:latin typeface="Georgia" panose="02040502050405020303" pitchFamily="18" charset="0"/>
              </a:rPr>
              <a:t>: Avoid functions on the right hand side of the operator </a:t>
            </a:r>
            <a:endParaRPr lang="en-IN" sz="2600" dirty="0" smtClean="0">
              <a:latin typeface="Georgia" panose="02040502050405020303" pitchFamily="18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600" dirty="0" smtClean="0">
                <a:latin typeface="Georgia" panose="02040502050405020303" pitchFamily="18" charset="0"/>
              </a:rPr>
              <a:t>e.g. Original Query:</a:t>
            </a:r>
          </a:p>
          <a:p>
            <a:pPr marL="384048" lvl="2" indent="0">
              <a:buNone/>
            </a:pPr>
            <a:r>
              <a:rPr lang="en-US" sz="2600" dirty="0">
                <a:latin typeface="Georgia" panose="02040502050405020303" pitchFamily="18" charset="0"/>
              </a:rPr>
              <a:t>	SELECT * FROM </a:t>
            </a:r>
            <a:r>
              <a:rPr lang="en-US" sz="2600" dirty="0" smtClean="0">
                <a:latin typeface="Georgia" panose="02040502050405020303" pitchFamily="18" charset="0"/>
              </a:rPr>
              <a:t>sales </a:t>
            </a:r>
            <a:r>
              <a:rPr lang="en-US" sz="2600" dirty="0">
                <a:latin typeface="Georgia" panose="02040502050405020303" pitchFamily="18" charset="0"/>
              </a:rPr>
              <a:t>WHERE EXTRACT </a:t>
            </a:r>
            <a:r>
              <a:rPr lang="en-US" sz="2600" dirty="0" smtClean="0">
                <a:latin typeface="Georgia" panose="02040502050405020303" pitchFamily="18" charset="0"/>
              </a:rPr>
              <a:t>(</a:t>
            </a:r>
          </a:p>
          <a:p>
            <a:pPr marL="384048" lvl="2" indent="0">
              <a:buNone/>
            </a:pPr>
            <a:r>
              <a:rPr lang="en-US" sz="2600" dirty="0">
                <a:latin typeface="Georgia" panose="02040502050405020303" pitchFamily="18" charset="0"/>
              </a:rPr>
              <a:t>	</a:t>
            </a:r>
            <a:r>
              <a:rPr lang="en-US" sz="2600" dirty="0" smtClean="0">
                <a:latin typeface="Georgia" panose="02040502050405020303" pitchFamily="18" charset="0"/>
              </a:rPr>
              <a:t>YEAR </a:t>
            </a:r>
            <a:r>
              <a:rPr lang="en-US" sz="2600" dirty="0">
                <a:latin typeface="Georgia" panose="02040502050405020303" pitchFamily="18" charset="0"/>
              </a:rPr>
              <a:t>FROM TO_DATE (</a:t>
            </a:r>
            <a:r>
              <a:rPr lang="en-US" sz="2600" dirty="0" err="1">
                <a:latin typeface="Georgia" panose="02040502050405020303" pitchFamily="18" charset="0"/>
              </a:rPr>
              <a:t>time_id</a:t>
            </a:r>
            <a:r>
              <a:rPr lang="en-US" sz="2600" dirty="0">
                <a:latin typeface="Georgia" panose="02040502050405020303" pitchFamily="18" charset="0"/>
              </a:rPr>
              <a:t>, ‘DDMON-RR’)) = </a:t>
            </a:r>
            <a:r>
              <a:rPr lang="en-US" sz="2600" dirty="0" smtClean="0">
                <a:latin typeface="Georgia" panose="02040502050405020303" pitchFamily="18" charset="0"/>
              </a:rPr>
              <a:t>2001</a:t>
            </a:r>
          </a:p>
          <a:p>
            <a:pPr marL="384048" lvl="2" indent="0">
              <a:buNone/>
            </a:pPr>
            <a:r>
              <a:rPr lang="en-US" sz="2600" dirty="0">
                <a:latin typeface="Georgia" panose="02040502050405020303" pitchFamily="18" charset="0"/>
              </a:rPr>
              <a:t>	</a:t>
            </a:r>
            <a:r>
              <a:rPr lang="en-US" sz="2600" dirty="0" smtClean="0">
                <a:latin typeface="Georgia" panose="02040502050405020303" pitchFamily="18" charset="0"/>
              </a:rPr>
              <a:t>AND </a:t>
            </a:r>
            <a:r>
              <a:rPr lang="en-US" sz="2600" dirty="0">
                <a:latin typeface="Georgia" panose="02040502050405020303" pitchFamily="18" charset="0"/>
              </a:rPr>
              <a:t>EXTRACT (MONTH FROM TO_DATE (</a:t>
            </a:r>
            <a:r>
              <a:rPr lang="en-US" sz="2600" dirty="0" err="1">
                <a:latin typeface="Georgia" panose="02040502050405020303" pitchFamily="18" charset="0"/>
              </a:rPr>
              <a:t>time_id</a:t>
            </a:r>
            <a:r>
              <a:rPr lang="en-US" sz="2600" dirty="0" smtClean="0">
                <a:latin typeface="Georgia" panose="02040502050405020303" pitchFamily="18" charset="0"/>
              </a:rPr>
              <a:t>,</a:t>
            </a:r>
          </a:p>
          <a:p>
            <a:pPr marL="384048" lvl="2" indent="0">
              <a:buNone/>
            </a:pPr>
            <a:r>
              <a:rPr lang="en-US" sz="2600" dirty="0">
                <a:latin typeface="Georgia" panose="02040502050405020303" pitchFamily="18" charset="0"/>
              </a:rPr>
              <a:t>	</a:t>
            </a:r>
            <a:r>
              <a:rPr lang="en-US" sz="2600" dirty="0" smtClean="0">
                <a:latin typeface="Georgia" panose="02040502050405020303" pitchFamily="18" charset="0"/>
              </a:rPr>
              <a:t>‘</a:t>
            </a:r>
            <a:r>
              <a:rPr lang="en-US" sz="2600" dirty="0">
                <a:latin typeface="Georgia" panose="02040502050405020303" pitchFamily="18" charset="0"/>
              </a:rPr>
              <a:t>DD-MON-RR’)) =12;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600" dirty="0" smtClean="0">
                <a:latin typeface="Georgia" panose="02040502050405020303" pitchFamily="18" charset="0"/>
              </a:rPr>
              <a:t>e.g. </a:t>
            </a:r>
            <a:r>
              <a:rPr lang="en-US" sz="2600" dirty="0" err="1" smtClean="0">
                <a:latin typeface="Georgia" panose="02040502050405020303" pitchFamily="18" charset="0"/>
              </a:rPr>
              <a:t>Optimised</a:t>
            </a:r>
            <a:r>
              <a:rPr lang="en-US" sz="2600" dirty="0" smtClean="0">
                <a:latin typeface="Georgia" panose="02040502050405020303" pitchFamily="18" charset="0"/>
              </a:rPr>
              <a:t> Query:</a:t>
            </a:r>
            <a:endParaRPr lang="en-US" sz="2600" dirty="0">
              <a:latin typeface="Georgia" panose="02040502050405020303" pitchFamily="18" charset="0"/>
            </a:endParaRPr>
          </a:p>
          <a:p>
            <a:pPr marL="384048" lvl="2" indent="0">
              <a:buNone/>
            </a:pPr>
            <a:r>
              <a:rPr lang="en-US" sz="2600" dirty="0">
                <a:latin typeface="Georgia" panose="02040502050405020303" pitchFamily="18" charset="0"/>
              </a:rPr>
              <a:t>	SELECT * FROM </a:t>
            </a:r>
            <a:r>
              <a:rPr lang="en-US" sz="2600" dirty="0" smtClean="0">
                <a:latin typeface="Georgia" panose="02040502050405020303" pitchFamily="18" charset="0"/>
              </a:rPr>
              <a:t>sales </a:t>
            </a:r>
            <a:r>
              <a:rPr lang="en-US" sz="2600" dirty="0">
                <a:latin typeface="Georgia" panose="02040502050405020303" pitchFamily="18" charset="0"/>
              </a:rPr>
              <a:t>WHERE TRUNC (</a:t>
            </a:r>
            <a:r>
              <a:rPr lang="en-US" sz="2600" dirty="0" err="1" smtClean="0">
                <a:latin typeface="Georgia" panose="02040502050405020303" pitchFamily="18" charset="0"/>
              </a:rPr>
              <a:t>time_id</a:t>
            </a:r>
            <a:r>
              <a:rPr lang="en-US" sz="2600" dirty="0" smtClean="0">
                <a:latin typeface="Georgia" panose="02040502050405020303" pitchFamily="18" charset="0"/>
              </a:rPr>
              <a:t>)</a:t>
            </a:r>
          </a:p>
          <a:p>
            <a:pPr marL="384048" lvl="2" indent="0">
              <a:buNone/>
            </a:pPr>
            <a:r>
              <a:rPr lang="en-US" sz="2600" dirty="0">
                <a:latin typeface="Georgia" panose="02040502050405020303" pitchFamily="18" charset="0"/>
              </a:rPr>
              <a:t>	</a:t>
            </a:r>
            <a:r>
              <a:rPr lang="en-US" sz="2600" dirty="0" smtClean="0">
                <a:latin typeface="Georgia" panose="02040502050405020303" pitchFamily="18" charset="0"/>
              </a:rPr>
              <a:t>BETWEEN </a:t>
            </a:r>
            <a:r>
              <a:rPr lang="en-US" sz="2600" dirty="0">
                <a:latin typeface="Georgia" panose="02040502050405020303" pitchFamily="18" charset="0"/>
              </a:rPr>
              <a:t>TRUNC(TO_DATE(‘12/01/2001’, ’mm/</a:t>
            </a:r>
            <a:r>
              <a:rPr lang="en-US" sz="2600" dirty="0" err="1">
                <a:latin typeface="Georgia" panose="02040502050405020303" pitchFamily="18" charset="0"/>
              </a:rPr>
              <a:t>dd</a:t>
            </a:r>
            <a:r>
              <a:rPr lang="en-US" sz="2600" dirty="0">
                <a:latin typeface="Georgia" panose="02040502050405020303" pitchFamily="18" charset="0"/>
              </a:rPr>
              <a:t>/</a:t>
            </a:r>
            <a:r>
              <a:rPr lang="en-US" sz="2600" dirty="0" err="1">
                <a:latin typeface="Georgia" panose="02040502050405020303" pitchFamily="18" charset="0"/>
              </a:rPr>
              <a:t>yyyy</a:t>
            </a:r>
            <a:r>
              <a:rPr lang="en-US" sz="2600" dirty="0" smtClean="0">
                <a:latin typeface="Georgia" panose="02040502050405020303" pitchFamily="18" charset="0"/>
              </a:rPr>
              <a:t>’))</a:t>
            </a:r>
          </a:p>
          <a:p>
            <a:pPr marL="384048" lvl="2" indent="0">
              <a:buNone/>
            </a:pPr>
            <a:r>
              <a:rPr lang="en-US" sz="2600" dirty="0">
                <a:latin typeface="Georgia" panose="02040502050405020303" pitchFamily="18" charset="0"/>
              </a:rPr>
              <a:t>	</a:t>
            </a:r>
            <a:r>
              <a:rPr lang="en-US" sz="2600" dirty="0" smtClean="0">
                <a:latin typeface="Georgia" panose="02040502050405020303" pitchFamily="18" charset="0"/>
              </a:rPr>
              <a:t>AND </a:t>
            </a:r>
            <a:r>
              <a:rPr lang="en-US" sz="2600" dirty="0">
                <a:latin typeface="Georgia" panose="02040502050405020303" pitchFamily="18" charset="0"/>
              </a:rPr>
              <a:t>TRUNC (TO_DATE (‘12/30/2001’,’mm/</a:t>
            </a:r>
            <a:r>
              <a:rPr lang="en-US" sz="2600" dirty="0" err="1">
                <a:latin typeface="Georgia" panose="02040502050405020303" pitchFamily="18" charset="0"/>
              </a:rPr>
              <a:t>dd</a:t>
            </a:r>
            <a:r>
              <a:rPr lang="en-US" sz="2600" dirty="0">
                <a:latin typeface="Georgia" panose="02040502050405020303" pitchFamily="18" charset="0"/>
              </a:rPr>
              <a:t>/</a:t>
            </a:r>
            <a:r>
              <a:rPr lang="en-US" sz="2600" dirty="0" err="1">
                <a:latin typeface="Georgia" panose="02040502050405020303" pitchFamily="18" charset="0"/>
              </a:rPr>
              <a:t>yyyy</a:t>
            </a:r>
            <a:r>
              <a:rPr lang="en-US" sz="2600" dirty="0">
                <a:latin typeface="Georgia" panose="02040502050405020303" pitchFamily="18" charset="0"/>
              </a:rPr>
              <a:t>’)); </a:t>
            </a:r>
            <a:endParaRPr lang="en-US" sz="2600" dirty="0" smtClean="0">
              <a:latin typeface="Georgia" panose="02040502050405020303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GENERAL TIPS FOR QUERY OPTIMISATION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523010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30DD-26A5-49D8-A1AA-4C951C4FEFDE}" type="slidenum">
              <a:rPr lang="en-IN" sz="1600" b="1" smtClean="0"/>
              <a:t>27</a:t>
            </a:fld>
            <a:endParaRPr lang="en-IN" sz="1600" b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127" y="1003807"/>
            <a:ext cx="6219196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9576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30DD-26A5-49D8-A1AA-4C951C4FEFDE}" type="slidenum">
              <a:rPr lang="en-IN" sz="1600" b="1" smtClean="0"/>
              <a:t>28</a:t>
            </a:fld>
            <a:endParaRPr lang="en-IN" sz="1600" b="1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Georgia" panose="02040502050405020303" pitchFamily="18" charset="0"/>
              </a:rPr>
              <a:t>TIP 10</a:t>
            </a:r>
            <a:r>
              <a:rPr lang="en-US" sz="2800" dirty="0">
                <a:latin typeface="Georgia" panose="02040502050405020303" pitchFamily="18" charset="0"/>
              </a:rPr>
              <a:t>: Remove any redundant mathematics</a:t>
            </a:r>
            <a:endParaRPr lang="en-IN" sz="2800" dirty="0" smtClean="0">
              <a:latin typeface="Georgia" panose="02040502050405020303" pitchFamily="18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Georgia" panose="02040502050405020303" pitchFamily="18" charset="0"/>
              </a:rPr>
              <a:t>e.g. Original Query:</a:t>
            </a:r>
          </a:p>
          <a:p>
            <a:pPr marL="384048" lvl="2" indent="0">
              <a:buNone/>
            </a:pPr>
            <a:r>
              <a:rPr lang="en-US" sz="2800" dirty="0">
                <a:latin typeface="Georgia" panose="02040502050405020303" pitchFamily="18" charset="0"/>
              </a:rPr>
              <a:t>	SELECT * </a:t>
            </a:r>
            <a:r>
              <a:rPr lang="en-US" sz="2800" dirty="0" smtClean="0">
                <a:latin typeface="Georgia" panose="02040502050405020303" pitchFamily="18" charset="0"/>
              </a:rPr>
              <a:t>FROM sales</a:t>
            </a:r>
          </a:p>
          <a:p>
            <a:pPr marL="384048" lvl="2" indent="0">
              <a:buNone/>
            </a:pPr>
            <a:r>
              <a:rPr lang="en-US" sz="2800" dirty="0">
                <a:latin typeface="Georgia" panose="02040502050405020303" pitchFamily="18" charset="0"/>
              </a:rPr>
              <a:t>	</a:t>
            </a:r>
            <a:r>
              <a:rPr lang="en-US" sz="2800" dirty="0" smtClean="0">
                <a:latin typeface="Georgia" panose="02040502050405020303" pitchFamily="18" charset="0"/>
              </a:rPr>
              <a:t>WHERE </a:t>
            </a:r>
            <a:r>
              <a:rPr lang="en-US" sz="2800" dirty="0" err="1" smtClean="0">
                <a:latin typeface="Georgia" panose="02040502050405020303" pitchFamily="18" charset="0"/>
              </a:rPr>
              <a:t>cust_id</a:t>
            </a:r>
            <a:r>
              <a:rPr lang="en-US" sz="2800" dirty="0" smtClean="0">
                <a:latin typeface="Georgia" panose="02040502050405020303" pitchFamily="18" charset="0"/>
              </a:rPr>
              <a:t> </a:t>
            </a:r>
            <a:r>
              <a:rPr lang="en-US" sz="2800" dirty="0">
                <a:latin typeface="Georgia" panose="02040502050405020303" pitchFamily="18" charset="0"/>
              </a:rPr>
              <a:t>+ 10000 &lt; 35000; </a:t>
            </a:r>
            <a:endParaRPr lang="en-US" sz="2800" dirty="0" smtClean="0">
              <a:latin typeface="Georgia" panose="02040502050405020303" pitchFamily="18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Georgia" panose="02040502050405020303" pitchFamily="18" charset="0"/>
              </a:rPr>
              <a:t>e.g. </a:t>
            </a:r>
            <a:r>
              <a:rPr lang="en-US" sz="2800" dirty="0" err="1" smtClean="0">
                <a:latin typeface="Georgia" panose="02040502050405020303" pitchFamily="18" charset="0"/>
              </a:rPr>
              <a:t>Optimised</a:t>
            </a:r>
            <a:r>
              <a:rPr lang="en-US" sz="2800" dirty="0" smtClean="0">
                <a:latin typeface="Georgia" panose="02040502050405020303" pitchFamily="18" charset="0"/>
              </a:rPr>
              <a:t> Query:</a:t>
            </a:r>
            <a:endParaRPr lang="en-US" sz="2800" dirty="0">
              <a:latin typeface="Georgia" panose="02040502050405020303" pitchFamily="18" charset="0"/>
            </a:endParaRPr>
          </a:p>
          <a:p>
            <a:pPr marL="384048" lvl="2" indent="0">
              <a:buNone/>
            </a:pPr>
            <a:r>
              <a:rPr lang="en-US" sz="2800" dirty="0">
                <a:latin typeface="Georgia" panose="02040502050405020303" pitchFamily="18" charset="0"/>
              </a:rPr>
              <a:t>	SELECT * FROM </a:t>
            </a:r>
            <a:r>
              <a:rPr lang="en-US" sz="2800" dirty="0" smtClean="0">
                <a:latin typeface="Georgia" panose="02040502050405020303" pitchFamily="18" charset="0"/>
              </a:rPr>
              <a:t>sales </a:t>
            </a:r>
            <a:endParaRPr lang="en-US" sz="2800" dirty="0">
              <a:latin typeface="Georgia" panose="02040502050405020303" pitchFamily="18" charset="0"/>
            </a:endParaRPr>
          </a:p>
          <a:p>
            <a:pPr marL="384048" lvl="2" indent="0">
              <a:buNone/>
            </a:pPr>
            <a:r>
              <a:rPr lang="en-US" sz="2800" dirty="0" smtClean="0">
                <a:latin typeface="Georgia" panose="02040502050405020303" pitchFamily="18" charset="0"/>
              </a:rPr>
              <a:t>	WHERE </a:t>
            </a:r>
            <a:r>
              <a:rPr lang="en-US" sz="2800" dirty="0" err="1" smtClean="0">
                <a:latin typeface="Georgia" panose="02040502050405020303" pitchFamily="18" charset="0"/>
              </a:rPr>
              <a:t>cust_id</a:t>
            </a:r>
            <a:r>
              <a:rPr lang="en-US" sz="2800" dirty="0" smtClean="0">
                <a:latin typeface="Georgia" panose="02040502050405020303" pitchFamily="18" charset="0"/>
              </a:rPr>
              <a:t> </a:t>
            </a:r>
            <a:r>
              <a:rPr lang="en-US" sz="2800" dirty="0">
                <a:latin typeface="Georgia" panose="02040502050405020303" pitchFamily="18" charset="0"/>
              </a:rPr>
              <a:t>&lt; 25000; </a:t>
            </a:r>
            <a:endParaRPr lang="en-US" sz="2800" dirty="0" smtClean="0">
              <a:latin typeface="Georgia" panose="02040502050405020303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GENERAL TIPS FOR QUERY OPTIMISATION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6327946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30DD-26A5-49D8-A1AA-4C951C4FEFDE}" type="slidenum">
              <a:rPr lang="en-IN" sz="1600" b="1" smtClean="0"/>
              <a:t>29</a:t>
            </a:fld>
            <a:endParaRPr lang="en-IN" sz="1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452" y="906802"/>
            <a:ext cx="5573409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135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IN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Georgia" panose="02040502050405020303" pitchFamily="18" charset="0"/>
              </a:rPr>
              <a:t>SQL Queries can be used to retrieve data from any database.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err="1" smtClean="0">
                <a:latin typeface="Georgia" panose="02040502050405020303" pitchFamily="18" charset="0"/>
              </a:rPr>
              <a:t>Optimisation</a:t>
            </a:r>
            <a:r>
              <a:rPr lang="en-US" sz="2800" dirty="0" smtClean="0">
                <a:latin typeface="Georgia" panose="02040502050405020303" pitchFamily="18" charset="0"/>
              </a:rPr>
              <a:t> basically is seen in the context of time.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Georgia" panose="02040502050405020303" pitchFamily="18" charset="0"/>
              </a:rPr>
              <a:t>An important skill for application developer and data administrator.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Georgia" panose="02040502050405020303" pitchFamily="18" charset="0"/>
              </a:rPr>
              <a:t>Query tuning involves knowledge of techniques such as cost-based and heuristic-based </a:t>
            </a:r>
            <a:r>
              <a:rPr lang="en-US" sz="2800" dirty="0" err="1" smtClean="0">
                <a:latin typeface="Georgia" panose="02040502050405020303" pitchFamily="18" charset="0"/>
              </a:rPr>
              <a:t>optimisers</a:t>
            </a:r>
            <a:r>
              <a:rPr lang="en-US" sz="2800" dirty="0" smtClean="0">
                <a:latin typeface="Georgia" panose="02040502050405020303" pitchFamily="18" charset="0"/>
              </a:rPr>
              <a:t>, plus the tools an SQL Platform provides for explaining a query execution plan.</a:t>
            </a:r>
            <a:endParaRPr lang="en-IN" sz="2800" dirty="0">
              <a:latin typeface="Georgia" panose="02040502050405020303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30DD-26A5-49D8-A1AA-4C951C4FEFDE}" type="slidenum">
              <a:rPr lang="en-IN" sz="1600" b="1" smtClean="0"/>
              <a:t>3</a:t>
            </a:fld>
            <a:endParaRPr lang="en-IN" sz="1600" b="1"/>
          </a:p>
        </p:txBody>
      </p:sp>
    </p:spTree>
    <p:extLst>
      <p:ext uri="{BB962C8B-B14F-4D97-AF65-F5344CB8AC3E}">
        <p14:creationId xmlns:p14="http://schemas.microsoft.com/office/powerpoint/2010/main" val="32163517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TOOLS AVAILABLE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600" dirty="0" err="1" smtClean="0">
                <a:latin typeface="Georgia" panose="02040502050405020303" pitchFamily="18" charset="0"/>
              </a:rPr>
              <a:t>SolarWinds</a:t>
            </a:r>
            <a:r>
              <a:rPr lang="en-US" sz="2600" dirty="0" smtClean="0">
                <a:latin typeface="Georgia" panose="02040502050405020303" pitchFamily="18" charset="0"/>
              </a:rPr>
              <a:t> Database Performance </a:t>
            </a:r>
            <a:r>
              <a:rPr lang="en-US" sz="2600" dirty="0" err="1" smtClean="0">
                <a:latin typeface="Georgia" panose="02040502050405020303" pitchFamily="18" charset="0"/>
              </a:rPr>
              <a:t>Analyser</a:t>
            </a:r>
            <a:endParaRPr lang="en-US" sz="2600" dirty="0" smtClean="0">
              <a:latin typeface="Georgia" panose="02040502050405020303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 smtClean="0">
                <a:latin typeface="Georgia" panose="02040502050405020303" pitchFamily="18" charset="0"/>
              </a:rPr>
              <a:t>SQL Server Management Studio(Microsoft SQL Sever)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 err="1" smtClean="0">
                <a:latin typeface="Georgia" panose="02040502050405020303" pitchFamily="18" charset="0"/>
              </a:rPr>
              <a:t>EverSQL</a:t>
            </a:r>
            <a:r>
              <a:rPr lang="en-US" sz="2600" dirty="0" smtClean="0">
                <a:latin typeface="Georgia" panose="02040502050405020303" pitchFamily="18" charset="0"/>
              </a:rPr>
              <a:t> (online tool)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IN" sz="2600" dirty="0">
              <a:latin typeface="Georgia" panose="020405020504050203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30DD-26A5-49D8-A1AA-4C951C4FEFDE}" type="slidenum">
              <a:rPr lang="en-IN" sz="1600" b="1" smtClean="0"/>
              <a:t>30</a:t>
            </a:fld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17311814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REFERENCES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600" dirty="0" smtClean="0">
                <a:latin typeface="Georgia" panose="02040502050405020303" pitchFamily="18" charset="0"/>
              </a:rPr>
              <a:t>An overview of Query optimization in Relational Systems (Research Paper by </a:t>
            </a:r>
            <a:r>
              <a:rPr lang="en-US" sz="2600" dirty="0" err="1" smtClean="0">
                <a:latin typeface="Georgia" panose="02040502050405020303" pitchFamily="18" charset="0"/>
              </a:rPr>
              <a:t>Surajit</a:t>
            </a:r>
            <a:r>
              <a:rPr lang="en-US" sz="2600" dirty="0" smtClean="0">
                <a:latin typeface="Georgia" panose="02040502050405020303" pitchFamily="18" charset="0"/>
              </a:rPr>
              <a:t> Chaudhuri)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 smtClean="0">
                <a:latin typeface="Georgia" panose="02040502050405020303" pitchFamily="18" charset="0"/>
              </a:rPr>
              <a:t>Query optimization techniques – Tips for writing efficient and faster SQL Queries (Research Paper by Jean HABIMANA</a:t>
            </a:r>
            <a:r>
              <a:rPr lang="en-US" sz="2600" dirty="0" smtClean="0">
                <a:latin typeface="Georgia" panose="02040502050405020303" pitchFamily="18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 smtClean="0">
                <a:latin typeface="Georgia" panose="02040502050405020303" pitchFamily="18" charset="0"/>
              </a:rPr>
              <a:t>Query Optimization (Research Paper by </a:t>
            </a:r>
            <a:r>
              <a:rPr lang="en-US" sz="2600" dirty="0" err="1" smtClean="0">
                <a:latin typeface="Georgia" panose="02040502050405020303" pitchFamily="18" charset="0"/>
              </a:rPr>
              <a:t>Yannis</a:t>
            </a:r>
            <a:r>
              <a:rPr lang="en-US" sz="2600" dirty="0" smtClean="0">
                <a:latin typeface="Georgia" panose="02040502050405020303" pitchFamily="18" charset="0"/>
              </a:rPr>
              <a:t> E. </a:t>
            </a:r>
            <a:r>
              <a:rPr lang="en-US" sz="2600" dirty="0" err="1" smtClean="0">
                <a:latin typeface="Georgia" panose="02040502050405020303" pitchFamily="18" charset="0"/>
              </a:rPr>
              <a:t>Ionnidis</a:t>
            </a:r>
            <a:r>
              <a:rPr lang="en-US" sz="2600" dirty="0" smtClean="0">
                <a:latin typeface="Georgia" panose="02040502050405020303" pitchFamily="18" charset="0"/>
              </a:rPr>
              <a:t>)</a:t>
            </a:r>
            <a:endParaRPr lang="en-IN" sz="2600" dirty="0">
              <a:latin typeface="Georgia" panose="020405020504050203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30DD-26A5-49D8-A1AA-4C951C4FEFDE}" type="slidenum">
              <a:rPr lang="en-IN" sz="1600" b="1" smtClean="0"/>
              <a:t>31</a:t>
            </a:fld>
            <a:endParaRPr lang="en-IN" sz="1600" b="1"/>
          </a:p>
        </p:txBody>
      </p:sp>
    </p:spTree>
    <p:extLst>
      <p:ext uri="{BB962C8B-B14F-4D97-AF65-F5344CB8AC3E}">
        <p14:creationId xmlns:p14="http://schemas.microsoft.com/office/powerpoint/2010/main" val="8084055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THANK YOU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30DD-26A5-49D8-A1AA-4C951C4FEFDE}" type="slidenum">
              <a:rPr lang="en-IN" sz="1600" b="1" smtClean="0"/>
              <a:t>32</a:t>
            </a:fld>
            <a:endParaRPr lang="en-IN" sz="1600" b="1"/>
          </a:p>
        </p:txBody>
      </p:sp>
    </p:spTree>
    <p:extLst>
      <p:ext uri="{BB962C8B-B14F-4D97-AF65-F5344CB8AC3E}">
        <p14:creationId xmlns:p14="http://schemas.microsoft.com/office/powerpoint/2010/main" val="4186929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IN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325" y="1782639"/>
            <a:ext cx="4643819" cy="446170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30DD-26A5-49D8-A1AA-4C951C4FEFDE}" type="slidenum">
              <a:rPr lang="en-IN" sz="1600" b="1" smtClean="0"/>
              <a:t>4</a:t>
            </a:fld>
            <a:endParaRPr lang="en-IN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553199" y="5875016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QUERY PATH IN A DBMS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8980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>
                <a:latin typeface="Georgia" panose="02040502050405020303" pitchFamily="18" charset="0"/>
              </a:rPr>
              <a:t>The path that a query traverses through a DBMS: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 smtClean="0">
                <a:latin typeface="Georgia" panose="02040502050405020303" pitchFamily="18" charset="0"/>
              </a:rPr>
              <a:t>THE </a:t>
            </a:r>
            <a:r>
              <a:rPr lang="en-US" sz="2600" dirty="0">
                <a:latin typeface="Georgia" panose="02040502050405020303" pitchFamily="18" charset="0"/>
              </a:rPr>
              <a:t>QUERY PARSER checks the validity of the query and then translates it into an </a:t>
            </a:r>
            <a:r>
              <a:rPr lang="en-US" sz="2600" dirty="0" smtClean="0">
                <a:latin typeface="Georgia" panose="02040502050405020303" pitchFamily="18" charset="0"/>
              </a:rPr>
              <a:t>internal form</a:t>
            </a:r>
            <a:r>
              <a:rPr lang="en-US" sz="2600" dirty="0">
                <a:latin typeface="Georgia" panose="02040502050405020303" pitchFamily="18" charset="0"/>
              </a:rPr>
              <a:t>, usually a relational calculus expression or something equivalent</a:t>
            </a:r>
            <a:r>
              <a:rPr lang="en-US" sz="2600" dirty="0" smtClean="0">
                <a:latin typeface="Georgia" panose="02040502050405020303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Georgia" panose="02040502050405020303" pitchFamily="18" charset="0"/>
              </a:rPr>
              <a:t>THE QUERY OPTIMISER  examines all algebraic expressions that are equivalent to the given </a:t>
            </a:r>
            <a:r>
              <a:rPr lang="en-US" sz="2600" dirty="0" smtClean="0">
                <a:latin typeface="Georgia" panose="02040502050405020303" pitchFamily="18" charset="0"/>
              </a:rPr>
              <a:t>query and </a:t>
            </a:r>
            <a:r>
              <a:rPr lang="en-US" sz="2600" dirty="0">
                <a:latin typeface="Georgia" panose="02040502050405020303" pitchFamily="18" charset="0"/>
              </a:rPr>
              <a:t>chooses the one that is estimated to be the cheapest.</a:t>
            </a:r>
            <a:endParaRPr lang="en-US" sz="2600" dirty="0" smtClean="0">
              <a:latin typeface="Georgia" panose="02040502050405020303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 smtClean="0">
                <a:latin typeface="Georgia" panose="02040502050405020303" pitchFamily="18" charset="0"/>
              </a:rPr>
              <a:t>The </a:t>
            </a:r>
            <a:r>
              <a:rPr lang="en-US" sz="2600" dirty="0">
                <a:latin typeface="Georgia" panose="02040502050405020303" pitchFamily="18" charset="0"/>
              </a:rPr>
              <a:t>CODE GENERATOR or the Interpreter transforms the access plan generated by the </a:t>
            </a:r>
            <a:r>
              <a:rPr lang="en-US" sz="2600" dirty="0" smtClean="0">
                <a:latin typeface="Georgia" panose="02040502050405020303" pitchFamily="18" charset="0"/>
              </a:rPr>
              <a:t>optimizer into </a:t>
            </a:r>
            <a:r>
              <a:rPr lang="en-US" sz="2600" dirty="0">
                <a:latin typeface="Georgia" panose="02040502050405020303" pitchFamily="18" charset="0"/>
              </a:rPr>
              <a:t>calls to the query processor</a:t>
            </a:r>
            <a:r>
              <a:rPr lang="en-US" sz="2600" dirty="0" smtClean="0">
                <a:latin typeface="Georgia" panose="02040502050405020303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 smtClean="0">
                <a:latin typeface="Georgia" panose="02040502050405020303" pitchFamily="18" charset="0"/>
              </a:rPr>
              <a:t>The QUERY </a:t>
            </a:r>
            <a:r>
              <a:rPr lang="en-US" sz="2600" dirty="0">
                <a:latin typeface="Georgia" panose="02040502050405020303" pitchFamily="18" charset="0"/>
              </a:rPr>
              <a:t>PROCESSOR </a:t>
            </a:r>
            <a:r>
              <a:rPr lang="en-US" sz="2600" dirty="0" smtClean="0">
                <a:latin typeface="Georgia" panose="02040502050405020303" pitchFamily="18" charset="0"/>
              </a:rPr>
              <a:t>actually </a:t>
            </a:r>
            <a:r>
              <a:rPr lang="en-US" sz="2600" dirty="0">
                <a:latin typeface="Georgia" panose="02040502050405020303" pitchFamily="18" charset="0"/>
              </a:rPr>
              <a:t>executes the query.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IN" sz="2600" dirty="0">
              <a:latin typeface="Georgia" panose="020405020504050203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30DD-26A5-49D8-A1AA-4C951C4FEFDE}" type="slidenum">
              <a:rPr lang="en-IN" sz="1600" b="1" smtClean="0"/>
              <a:t>5</a:t>
            </a:fld>
            <a:endParaRPr lang="en-IN" sz="1600" b="1"/>
          </a:p>
        </p:txBody>
      </p:sp>
    </p:spTree>
    <p:extLst>
      <p:ext uri="{BB962C8B-B14F-4D97-AF65-F5344CB8AC3E}">
        <p14:creationId xmlns:p14="http://schemas.microsoft.com/office/powerpoint/2010/main" val="3813830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RESPONSIBILTY OF QUERY OPTIMISER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Georgia" panose="02040502050405020303" pitchFamily="18" charset="0"/>
              </a:rPr>
              <a:t>The query optimizer is responsible for generating the input for the execution engine. It takes a parsed representation of a SQL query as input and is responsible for generating an </a:t>
            </a:r>
            <a:r>
              <a:rPr lang="en-US" sz="2600" dirty="0" smtClean="0">
                <a:latin typeface="Georgia" panose="02040502050405020303" pitchFamily="18" charset="0"/>
              </a:rPr>
              <a:t>efficient </a:t>
            </a:r>
            <a:r>
              <a:rPr lang="en-US" sz="2600" dirty="0">
                <a:latin typeface="Georgia" panose="02040502050405020303" pitchFamily="18" charset="0"/>
              </a:rPr>
              <a:t>execution plan for the given SQL query from the space of possible execution </a:t>
            </a:r>
            <a:r>
              <a:rPr lang="en-US" sz="2600" dirty="0" smtClean="0">
                <a:latin typeface="Georgia" panose="02040502050405020303" pitchFamily="18" charset="0"/>
              </a:rPr>
              <a:t>plans.</a:t>
            </a:r>
            <a:endParaRPr lang="en-IN" sz="2600" dirty="0">
              <a:latin typeface="Georgia" panose="020405020504050203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30DD-26A5-49D8-A1AA-4C951C4FEFDE}" type="slidenum">
              <a:rPr lang="en-IN" sz="1600" b="1" smtClean="0"/>
              <a:t>6</a:t>
            </a:fld>
            <a:endParaRPr lang="en-IN" sz="1600" b="1"/>
          </a:p>
        </p:txBody>
      </p:sp>
    </p:spTree>
    <p:extLst>
      <p:ext uri="{BB962C8B-B14F-4D97-AF65-F5344CB8AC3E}">
        <p14:creationId xmlns:p14="http://schemas.microsoft.com/office/powerpoint/2010/main" val="10047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QUERY OPTIMISER as a SEARCH PROBLEM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>
                <a:latin typeface="Georgia" panose="02040502050405020303" pitchFamily="18" charset="0"/>
              </a:rPr>
              <a:t>Query </a:t>
            </a:r>
            <a:r>
              <a:rPr lang="en-US" sz="2600" dirty="0" err="1" smtClean="0">
                <a:latin typeface="Georgia" panose="02040502050405020303" pitchFamily="18" charset="0"/>
              </a:rPr>
              <a:t>optimiser</a:t>
            </a:r>
            <a:r>
              <a:rPr lang="en-US" sz="2600" dirty="0" smtClean="0">
                <a:latin typeface="Georgia" panose="02040502050405020303" pitchFamily="18" charset="0"/>
              </a:rPr>
              <a:t> can be viewed as a difficult search problem. In order to solve this problem, we need to provide: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Georgia" panose="02040502050405020303" pitchFamily="18" charset="0"/>
              </a:rPr>
              <a:t>A space of plans(Search Space)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Georgia" panose="02040502050405020303" pitchFamily="18" charset="0"/>
              </a:rPr>
              <a:t>A cost estimation technique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Georgia" panose="02040502050405020303" pitchFamily="18" charset="0"/>
              </a:rPr>
              <a:t>An enumeration algorithm</a:t>
            </a:r>
            <a:endParaRPr lang="en-IN" sz="2400" dirty="0">
              <a:latin typeface="Georgia" panose="020405020504050203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30DD-26A5-49D8-A1AA-4C951C4FEFDE}" type="slidenum">
              <a:rPr lang="en-IN" sz="1600" b="1" smtClean="0"/>
              <a:t>7</a:t>
            </a:fld>
            <a:endParaRPr lang="en-IN" sz="1600" b="1"/>
          </a:p>
        </p:txBody>
      </p:sp>
    </p:spTree>
    <p:extLst>
      <p:ext uri="{BB962C8B-B14F-4D97-AF65-F5344CB8AC3E}">
        <p14:creationId xmlns:p14="http://schemas.microsoft.com/office/powerpoint/2010/main" val="1649401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DESIRABLE OPTIMISER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600" dirty="0" smtClean="0">
                <a:latin typeface="Georgia" panose="02040502050405020303" pitchFamily="18" charset="0"/>
              </a:rPr>
              <a:t>The search space includes plans that have low cost.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 smtClean="0">
                <a:latin typeface="Georgia" panose="02040502050405020303" pitchFamily="18" charset="0"/>
              </a:rPr>
              <a:t>The costing technique is accurate.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 smtClean="0">
                <a:latin typeface="Georgia" panose="02040502050405020303" pitchFamily="18" charset="0"/>
              </a:rPr>
              <a:t>The enumeration algorithm is efficient.</a:t>
            </a:r>
            <a:endParaRPr lang="en-IN" sz="2600" dirty="0">
              <a:latin typeface="Georgia" panose="020405020504050203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30DD-26A5-49D8-A1AA-4C951C4FEFDE}" type="slidenum">
              <a:rPr lang="en-IN" sz="1600" b="1" smtClean="0"/>
              <a:t>8</a:t>
            </a:fld>
            <a:endParaRPr lang="en-IN" sz="1600" b="1"/>
          </a:p>
        </p:txBody>
      </p:sp>
    </p:spTree>
    <p:extLst>
      <p:ext uri="{BB962C8B-B14F-4D97-AF65-F5344CB8AC3E}">
        <p14:creationId xmlns:p14="http://schemas.microsoft.com/office/powerpoint/2010/main" val="1517588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600" dirty="0" smtClean="0">
                <a:latin typeface="Georgia" panose="02040502050405020303" pitchFamily="18" charset="0"/>
              </a:rPr>
              <a:t>TABLE Schemas: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600" dirty="0">
                <a:latin typeface="Georgia" panose="02040502050405020303" pitchFamily="18" charset="0"/>
              </a:rPr>
              <a:t>s</a:t>
            </a:r>
            <a:r>
              <a:rPr lang="en-US" sz="2600" dirty="0" smtClean="0">
                <a:latin typeface="Georgia" panose="02040502050405020303" pitchFamily="18" charset="0"/>
              </a:rPr>
              <a:t>ales {</a:t>
            </a:r>
            <a:r>
              <a:rPr lang="en-US" sz="2600" dirty="0" err="1" smtClean="0">
                <a:latin typeface="Georgia" panose="02040502050405020303" pitchFamily="18" charset="0"/>
              </a:rPr>
              <a:t>prod_id</a:t>
            </a:r>
            <a:r>
              <a:rPr lang="en-US" sz="2600" dirty="0" smtClean="0">
                <a:latin typeface="Georgia" panose="02040502050405020303" pitchFamily="18" charset="0"/>
              </a:rPr>
              <a:t>, </a:t>
            </a:r>
            <a:r>
              <a:rPr lang="en-US" sz="2600" dirty="0" err="1" smtClean="0">
                <a:latin typeface="Georgia" panose="02040502050405020303" pitchFamily="18" charset="0"/>
              </a:rPr>
              <a:t>cust_id</a:t>
            </a:r>
            <a:r>
              <a:rPr lang="en-US" sz="2600" dirty="0" smtClean="0">
                <a:latin typeface="Georgia" panose="02040502050405020303" pitchFamily="18" charset="0"/>
              </a:rPr>
              <a:t>, </a:t>
            </a:r>
            <a:r>
              <a:rPr lang="en-US" sz="2600" dirty="0" err="1" smtClean="0">
                <a:latin typeface="Georgia" panose="02040502050405020303" pitchFamily="18" charset="0"/>
              </a:rPr>
              <a:t>quantity_sold</a:t>
            </a:r>
            <a:r>
              <a:rPr lang="en-US" sz="2600" dirty="0" smtClean="0">
                <a:latin typeface="Georgia" panose="02040502050405020303" pitchFamily="18" charset="0"/>
              </a:rPr>
              <a:t>, </a:t>
            </a:r>
            <a:r>
              <a:rPr lang="en-US" sz="2600" dirty="0" err="1" smtClean="0">
                <a:latin typeface="Georgia" panose="02040502050405020303" pitchFamily="18" charset="0"/>
              </a:rPr>
              <a:t>time_id</a:t>
            </a:r>
            <a:r>
              <a:rPr lang="en-US" sz="2600" dirty="0" smtClean="0">
                <a:latin typeface="Georgia" panose="02040502050405020303" pitchFamily="18" charset="0"/>
              </a:rPr>
              <a:t>}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600" dirty="0" smtClean="0">
                <a:latin typeface="Georgia" panose="02040502050405020303" pitchFamily="18" charset="0"/>
              </a:rPr>
              <a:t>customers {</a:t>
            </a:r>
            <a:r>
              <a:rPr lang="en-US" sz="2600" dirty="0" err="1" smtClean="0">
                <a:latin typeface="Georgia" panose="02040502050405020303" pitchFamily="18" charset="0"/>
              </a:rPr>
              <a:t>cust_id</a:t>
            </a:r>
            <a:r>
              <a:rPr lang="en-US" sz="2600" dirty="0" smtClean="0">
                <a:latin typeface="Georgia" panose="02040502050405020303" pitchFamily="18" charset="0"/>
              </a:rPr>
              <a:t>, </a:t>
            </a:r>
            <a:r>
              <a:rPr lang="en-US" sz="2600" dirty="0" err="1" smtClean="0">
                <a:latin typeface="Georgia" panose="02040502050405020303" pitchFamily="18" charset="0"/>
              </a:rPr>
              <a:t>cust_marital_status</a:t>
            </a:r>
            <a:r>
              <a:rPr lang="en-US" sz="2600" dirty="0" smtClean="0">
                <a:latin typeface="Georgia" panose="02040502050405020303" pitchFamily="18" charset="0"/>
              </a:rPr>
              <a:t>, </a:t>
            </a:r>
            <a:r>
              <a:rPr lang="en-US" sz="2600" dirty="0" err="1" smtClean="0">
                <a:latin typeface="Georgia" panose="02040502050405020303" pitchFamily="18" charset="0"/>
              </a:rPr>
              <a:t>country_id</a:t>
            </a:r>
            <a:r>
              <a:rPr lang="en-US" sz="2600" dirty="0" smtClean="0">
                <a:latin typeface="Georgia" panose="02040502050405020303" pitchFamily="18" charset="0"/>
              </a:rPr>
              <a:t>}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600" dirty="0" smtClean="0">
                <a:latin typeface="Georgia" panose="02040502050405020303" pitchFamily="18" charset="0"/>
              </a:rPr>
              <a:t>products {</a:t>
            </a:r>
            <a:r>
              <a:rPr lang="en-US" sz="2600" dirty="0" err="1" smtClean="0">
                <a:latin typeface="Georgia" panose="02040502050405020303" pitchFamily="18" charset="0"/>
              </a:rPr>
              <a:t>prod_id</a:t>
            </a:r>
            <a:r>
              <a:rPr lang="en-US" sz="2600" dirty="0" smtClean="0">
                <a:latin typeface="Georgia" panose="02040502050405020303" pitchFamily="18" charset="0"/>
              </a:rPr>
              <a:t>, </a:t>
            </a:r>
            <a:r>
              <a:rPr lang="en-US" sz="2600" dirty="0" err="1" smtClean="0">
                <a:latin typeface="Georgia" panose="02040502050405020303" pitchFamily="18" charset="0"/>
              </a:rPr>
              <a:t>prod_min_price</a:t>
            </a:r>
            <a:r>
              <a:rPr lang="en-US" sz="2600" dirty="0" smtClean="0">
                <a:latin typeface="Georgia" panose="02040502050405020303" pitchFamily="18" charset="0"/>
              </a:rPr>
              <a:t>, </a:t>
            </a:r>
            <a:r>
              <a:rPr lang="en-US" sz="2600" dirty="0" err="1" smtClean="0">
                <a:latin typeface="Georgia" panose="02040502050405020303" pitchFamily="18" charset="0"/>
              </a:rPr>
              <a:t>prod_list_price</a:t>
            </a:r>
            <a:r>
              <a:rPr lang="en-US" sz="2600" dirty="0" smtClean="0">
                <a:latin typeface="Georgia" panose="02040502050405020303" pitchFamily="18" charset="0"/>
              </a:rPr>
              <a:t>}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600" dirty="0" smtClean="0">
                <a:latin typeface="Georgia" panose="02040502050405020303" pitchFamily="18" charset="0"/>
              </a:rPr>
              <a:t>countries {</a:t>
            </a:r>
            <a:r>
              <a:rPr lang="en-US" sz="2600" dirty="0" err="1" smtClean="0">
                <a:latin typeface="Georgia" panose="02040502050405020303" pitchFamily="18" charset="0"/>
              </a:rPr>
              <a:t>country_id</a:t>
            </a:r>
            <a:r>
              <a:rPr lang="en-US" sz="2600" dirty="0" smtClean="0">
                <a:latin typeface="Georgia" panose="02040502050405020303" pitchFamily="18" charset="0"/>
              </a:rPr>
              <a:t>, </a:t>
            </a:r>
            <a:r>
              <a:rPr lang="en-US" sz="2600" dirty="0" err="1" smtClean="0">
                <a:latin typeface="Georgia" panose="02040502050405020303" pitchFamily="18" charset="0"/>
              </a:rPr>
              <a:t>country_name</a:t>
            </a:r>
            <a:r>
              <a:rPr lang="en-US" sz="2600" dirty="0" smtClean="0">
                <a:latin typeface="Georgia" panose="02040502050405020303" pitchFamily="18" charset="0"/>
              </a:rPr>
              <a:t>}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600" dirty="0" smtClean="0">
                <a:latin typeface="Georgia" panose="02040502050405020303" pitchFamily="18" charset="0"/>
              </a:rPr>
              <a:t>costs {</a:t>
            </a:r>
            <a:r>
              <a:rPr lang="en-US" sz="2600" dirty="0" err="1" smtClean="0">
                <a:latin typeface="Georgia" panose="02040502050405020303" pitchFamily="18" charset="0"/>
              </a:rPr>
              <a:t>prod_id</a:t>
            </a:r>
            <a:r>
              <a:rPr lang="en-US" sz="2600" dirty="0" smtClean="0">
                <a:latin typeface="Georgia" panose="02040502050405020303" pitchFamily="18" charset="0"/>
              </a:rPr>
              <a:t>, </a:t>
            </a:r>
            <a:r>
              <a:rPr lang="en-US" sz="2600" dirty="0" err="1" smtClean="0">
                <a:latin typeface="Georgia" panose="02040502050405020303" pitchFamily="18" charset="0"/>
              </a:rPr>
              <a:t>unit_price</a:t>
            </a:r>
            <a:r>
              <a:rPr lang="en-US" sz="2600" dirty="0" smtClean="0">
                <a:latin typeface="Georgia" panose="02040502050405020303" pitchFamily="18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30DD-26A5-49D8-A1AA-4C951C4FEFDE}" type="slidenum">
              <a:rPr lang="en-IN" sz="1600" b="1" smtClean="0"/>
              <a:t>9</a:t>
            </a:fld>
            <a:endParaRPr lang="en-IN" sz="1600" b="1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GENERAL TIPS FOR QUERY OPTIMISATION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85061577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1835</TotalTime>
  <Words>730</Words>
  <Application>Microsoft Office PowerPoint</Application>
  <PresentationFormat>Widescreen</PresentationFormat>
  <Paragraphs>179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Calibri</vt:lpstr>
      <vt:lpstr>Calibri Light</vt:lpstr>
      <vt:lpstr>Georgia</vt:lpstr>
      <vt:lpstr>Wingdings</vt:lpstr>
      <vt:lpstr>Retrospect</vt:lpstr>
      <vt:lpstr>Indian Institute of Information Technology, Dharwad</vt:lpstr>
      <vt:lpstr>CONTENT</vt:lpstr>
      <vt:lpstr>INTRODUCTION</vt:lpstr>
      <vt:lpstr>INTRODUCTION</vt:lpstr>
      <vt:lpstr>INTRODUCTION</vt:lpstr>
      <vt:lpstr>RESPONSIBILTY OF QUERY OPTIMISER</vt:lpstr>
      <vt:lpstr>QUERY OPTIMISER as a SEARCH PROBLEM</vt:lpstr>
      <vt:lpstr>DESIRABLE OPTIMISER</vt:lpstr>
      <vt:lpstr>GENERAL TIPS FOR QUERY OPTIMISATION</vt:lpstr>
      <vt:lpstr>GENERAL TIPS FOR QUERY OPTIMISATION</vt:lpstr>
      <vt:lpstr>PowerPoint Presentation</vt:lpstr>
      <vt:lpstr>GENERAL TIPS FOR QUERY OPTIMISATION</vt:lpstr>
      <vt:lpstr>PowerPoint Presentation</vt:lpstr>
      <vt:lpstr>GENERAL TIPS FOR QUERY OPTIMISATION</vt:lpstr>
      <vt:lpstr>PowerPoint Presentation</vt:lpstr>
      <vt:lpstr>GENERAL TIPS FOR QUERY OPTIMISATION</vt:lpstr>
      <vt:lpstr>PowerPoint Presentation</vt:lpstr>
      <vt:lpstr>GENERAL TIPS FOR QUERY OPTIMISATION</vt:lpstr>
      <vt:lpstr>PowerPoint Presentation</vt:lpstr>
      <vt:lpstr>GENERAL TIPS FOR QUERY OPTIMISATION</vt:lpstr>
      <vt:lpstr>PowerPoint Presentation</vt:lpstr>
      <vt:lpstr>GENERAL TIPS FOR QUERY OPTIMISATION</vt:lpstr>
      <vt:lpstr>PowerPoint Presentation</vt:lpstr>
      <vt:lpstr>GENERAL TIPS FOR QUERY OPTIMISATION</vt:lpstr>
      <vt:lpstr>PowerPoint Presentation</vt:lpstr>
      <vt:lpstr>GENERAL TIPS FOR QUERY OPTIMISATION</vt:lpstr>
      <vt:lpstr>PowerPoint Presentation</vt:lpstr>
      <vt:lpstr>GENERAL TIPS FOR QUERY OPTIMISATION</vt:lpstr>
      <vt:lpstr>PowerPoint Presentation</vt:lpstr>
      <vt:lpstr>TOOLS AVAILABLE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Indian Institute of Information Technology, Dharwad</dc:title>
  <dc:creator>AKSHAY JAIN</dc:creator>
  <cp:lastModifiedBy>AKSHAY JAIN</cp:lastModifiedBy>
  <cp:revision>49</cp:revision>
  <dcterms:created xsi:type="dcterms:W3CDTF">2019-10-16T19:04:22Z</dcterms:created>
  <dcterms:modified xsi:type="dcterms:W3CDTF">2019-10-18T02:23:31Z</dcterms:modified>
</cp:coreProperties>
</file>