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9" r:id="rId4"/>
    <p:sldId id="270" r:id="rId5"/>
    <p:sldId id="271" r:id="rId6"/>
    <p:sldId id="272" r:id="rId7"/>
    <p:sldId id="273" r:id="rId8"/>
    <p:sldId id="274" r:id="rId9"/>
    <p:sldId id="261" r:id="rId10"/>
    <p:sldId id="262" r:id="rId11"/>
    <p:sldId id="266"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AC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3" d="100"/>
          <a:sy n="73" d="100"/>
        </p:scale>
        <p:origin x="61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A47AA6-A044-4CE9-A2D4-0711A0EF6133}" type="datetimeFigureOut">
              <a:rPr lang="en-IN" smtClean="0"/>
              <a:t>02-02-2020</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D119A8-4DBF-4556-A8D3-274CCCC647B9}" type="slidenum">
              <a:rPr lang="en-IN" smtClean="0"/>
              <a:t>‹#›</a:t>
            </a:fld>
            <a:endParaRPr lang="en-IN"/>
          </a:p>
        </p:txBody>
      </p:sp>
    </p:spTree>
    <p:extLst>
      <p:ext uri="{BB962C8B-B14F-4D97-AF65-F5344CB8AC3E}">
        <p14:creationId xmlns:p14="http://schemas.microsoft.com/office/powerpoint/2010/main" val="2617651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C396CAB-74E9-4DDA-8CAF-1E118F43F891}" type="datetimeFigureOut">
              <a:rPr lang="en-US" smtClean="0"/>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4207D-FD9A-43A8-96A8-D858FC46AED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Shape 86"/>
          <p:cNvPicPr/>
          <p:nvPr userDrawn="1"/>
        </p:nvPicPr>
        <p:blipFill rotWithShape="1">
          <a:blip r:embed="rId2">
            <a:alphaModFix/>
          </a:blip>
          <a:srcRect/>
          <a:stretch/>
        </p:blipFill>
        <p:spPr>
          <a:xfrm>
            <a:off x="10952252" y="65215"/>
            <a:ext cx="1070404" cy="294381"/>
          </a:xfrm>
          <a:prstGeom prst="rect">
            <a:avLst/>
          </a:prstGeom>
          <a:noFill/>
          <a:ln>
            <a:noFill/>
          </a:ln>
        </p:spPr>
      </p:pic>
    </p:spTree>
    <p:extLst>
      <p:ext uri="{BB962C8B-B14F-4D97-AF65-F5344CB8AC3E}">
        <p14:creationId xmlns:p14="http://schemas.microsoft.com/office/powerpoint/2010/main" val="4192407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396CAB-74E9-4DDA-8CAF-1E118F43F891}" type="datetimeFigureOut">
              <a:rPr lang="en-US" smtClean="0"/>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4207D-FD9A-43A8-96A8-D858FC46AEDA}" type="slidenum">
              <a:rPr lang="en-US" smtClean="0"/>
              <a:t>‹#›</a:t>
            </a:fld>
            <a:endParaRPr lang="en-US"/>
          </a:p>
        </p:txBody>
      </p:sp>
    </p:spTree>
    <p:extLst>
      <p:ext uri="{BB962C8B-B14F-4D97-AF65-F5344CB8AC3E}">
        <p14:creationId xmlns:p14="http://schemas.microsoft.com/office/powerpoint/2010/main" val="2086585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396CAB-74E9-4DDA-8CAF-1E118F43F891}" type="datetimeFigureOut">
              <a:rPr lang="en-US" smtClean="0"/>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4207D-FD9A-43A8-96A8-D858FC46AEDA}" type="slidenum">
              <a:rPr lang="en-US" smtClean="0"/>
              <a:t>‹#›</a:t>
            </a:fld>
            <a:endParaRPr lang="en-US"/>
          </a:p>
        </p:txBody>
      </p:sp>
    </p:spTree>
    <p:extLst>
      <p:ext uri="{BB962C8B-B14F-4D97-AF65-F5344CB8AC3E}">
        <p14:creationId xmlns:p14="http://schemas.microsoft.com/office/powerpoint/2010/main" val="624309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396CAB-74E9-4DDA-8CAF-1E118F43F891}" type="datetimeFigureOut">
              <a:rPr lang="en-US" smtClean="0"/>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4207D-FD9A-43A8-96A8-D858FC46AEDA}" type="slidenum">
              <a:rPr lang="en-US" smtClean="0"/>
              <a:t>‹#›</a:t>
            </a:fld>
            <a:endParaRPr lang="en-US"/>
          </a:p>
        </p:txBody>
      </p:sp>
    </p:spTree>
    <p:extLst>
      <p:ext uri="{BB962C8B-B14F-4D97-AF65-F5344CB8AC3E}">
        <p14:creationId xmlns:p14="http://schemas.microsoft.com/office/powerpoint/2010/main" val="1599871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396CAB-74E9-4DDA-8CAF-1E118F43F891}" type="datetimeFigureOut">
              <a:rPr lang="en-US" smtClean="0"/>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4207D-FD9A-43A8-96A8-D858FC46AED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1380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C396CAB-74E9-4DDA-8CAF-1E118F43F891}" type="datetimeFigureOut">
              <a:rPr lang="en-US" smtClean="0"/>
              <a:t>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04207D-FD9A-43A8-96A8-D858FC46AEDA}" type="slidenum">
              <a:rPr lang="en-US" smtClean="0"/>
              <a:t>‹#›</a:t>
            </a:fld>
            <a:endParaRPr lang="en-US"/>
          </a:p>
        </p:txBody>
      </p:sp>
    </p:spTree>
    <p:extLst>
      <p:ext uri="{BB962C8B-B14F-4D97-AF65-F5344CB8AC3E}">
        <p14:creationId xmlns:p14="http://schemas.microsoft.com/office/powerpoint/2010/main" val="1119268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C396CAB-74E9-4DDA-8CAF-1E118F43F891}" type="datetimeFigureOut">
              <a:rPr lang="en-US" smtClean="0"/>
              <a:t>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04207D-FD9A-43A8-96A8-D858FC46AEDA}" type="slidenum">
              <a:rPr lang="en-US" smtClean="0"/>
              <a:t>‹#›</a:t>
            </a:fld>
            <a:endParaRPr lang="en-US"/>
          </a:p>
        </p:txBody>
      </p:sp>
    </p:spTree>
    <p:extLst>
      <p:ext uri="{BB962C8B-B14F-4D97-AF65-F5344CB8AC3E}">
        <p14:creationId xmlns:p14="http://schemas.microsoft.com/office/powerpoint/2010/main" val="3550665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C396CAB-74E9-4DDA-8CAF-1E118F43F891}" type="datetimeFigureOut">
              <a:rPr lang="en-US" smtClean="0"/>
              <a:t>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04207D-FD9A-43A8-96A8-D858FC46AEDA}" type="slidenum">
              <a:rPr lang="en-US" smtClean="0"/>
              <a:t>‹#›</a:t>
            </a:fld>
            <a:endParaRPr lang="en-US"/>
          </a:p>
        </p:txBody>
      </p:sp>
    </p:spTree>
    <p:extLst>
      <p:ext uri="{BB962C8B-B14F-4D97-AF65-F5344CB8AC3E}">
        <p14:creationId xmlns:p14="http://schemas.microsoft.com/office/powerpoint/2010/main" val="142786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C396CAB-74E9-4DDA-8CAF-1E118F43F891}" type="datetimeFigureOut">
              <a:rPr lang="en-US" smtClean="0"/>
              <a:t>2/2/2020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004207D-FD9A-43A8-96A8-D858FC46AEDA}" type="slidenum">
              <a:rPr lang="en-US" smtClean="0"/>
              <a:t>‹#›</a:t>
            </a:fld>
            <a:endParaRPr lang="en-US"/>
          </a:p>
        </p:txBody>
      </p:sp>
      <p:pic>
        <p:nvPicPr>
          <p:cNvPr id="10" name="Shape 86"/>
          <p:cNvPicPr/>
          <p:nvPr userDrawn="1"/>
        </p:nvPicPr>
        <p:blipFill rotWithShape="1">
          <a:blip r:embed="rId2">
            <a:alphaModFix/>
          </a:blip>
          <a:srcRect/>
          <a:stretch/>
        </p:blipFill>
        <p:spPr>
          <a:xfrm>
            <a:off x="10952252" y="65215"/>
            <a:ext cx="1070404" cy="294381"/>
          </a:xfrm>
          <a:prstGeom prst="rect">
            <a:avLst/>
          </a:prstGeom>
          <a:noFill/>
          <a:ln>
            <a:noFill/>
          </a:ln>
        </p:spPr>
      </p:pic>
    </p:spTree>
    <p:extLst>
      <p:ext uri="{BB962C8B-B14F-4D97-AF65-F5344CB8AC3E}">
        <p14:creationId xmlns:p14="http://schemas.microsoft.com/office/powerpoint/2010/main" val="519982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C396CAB-74E9-4DDA-8CAF-1E118F43F891}" type="datetimeFigureOut">
              <a:rPr lang="en-US" smtClean="0"/>
              <a:t>2/2/2020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004207D-FD9A-43A8-96A8-D858FC46AEDA}" type="slidenum">
              <a:rPr lang="en-US" smtClean="0"/>
              <a:t>‹#›</a:t>
            </a:fld>
            <a:endParaRPr lang="en-US"/>
          </a:p>
        </p:txBody>
      </p:sp>
    </p:spTree>
    <p:extLst>
      <p:ext uri="{BB962C8B-B14F-4D97-AF65-F5344CB8AC3E}">
        <p14:creationId xmlns:p14="http://schemas.microsoft.com/office/powerpoint/2010/main" val="362784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396CAB-74E9-4DDA-8CAF-1E118F43F891}" type="datetimeFigureOut">
              <a:rPr lang="en-US" smtClean="0"/>
              <a:t>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04207D-FD9A-43A8-96A8-D858FC46AEDA}" type="slidenum">
              <a:rPr lang="en-US" smtClean="0"/>
              <a:t>‹#›</a:t>
            </a:fld>
            <a:endParaRPr lang="en-US"/>
          </a:p>
        </p:txBody>
      </p:sp>
    </p:spTree>
    <p:extLst>
      <p:ext uri="{BB962C8B-B14F-4D97-AF65-F5344CB8AC3E}">
        <p14:creationId xmlns:p14="http://schemas.microsoft.com/office/powerpoint/2010/main" val="2499562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C396CAB-74E9-4DDA-8CAF-1E118F43F891}" type="datetimeFigureOut">
              <a:rPr lang="en-US" smtClean="0"/>
              <a:t>2/2/2020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004207D-FD9A-43A8-96A8-D858FC46AED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Shape 86"/>
          <p:cNvPicPr/>
          <p:nvPr userDrawn="1"/>
        </p:nvPicPr>
        <p:blipFill rotWithShape="1">
          <a:blip r:embed="rId13">
            <a:alphaModFix/>
          </a:blip>
          <a:srcRect/>
          <a:stretch/>
        </p:blipFill>
        <p:spPr>
          <a:xfrm>
            <a:off x="10952252" y="65215"/>
            <a:ext cx="1070404" cy="294381"/>
          </a:xfrm>
          <a:prstGeom prst="rect">
            <a:avLst/>
          </a:prstGeom>
          <a:noFill/>
          <a:ln>
            <a:noFill/>
          </a:ln>
        </p:spPr>
      </p:pic>
    </p:spTree>
    <p:extLst>
      <p:ext uri="{BB962C8B-B14F-4D97-AF65-F5344CB8AC3E}">
        <p14:creationId xmlns:p14="http://schemas.microsoft.com/office/powerpoint/2010/main" val="15885670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drive.google.com/open?id=1GmOhJIO460UIyNvVdx9_7GH8tj6LK3-i"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2742" y="924561"/>
            <a:ext cx="10058400" cy="2597912"/>
          </a:xfrm>
        </p:spPr>
        <p:txBody>
          <a:bodyPr>
            <a:normAutofit/>
          </a:bodyPr>
          <a:lstStyle/>
          <a:p>
            <a:pPr lvl="0">
              <a:lnSpc>
                <a:spcPct val="100000"/>
              </a:lnSpc>
              <a:spcBef>
                <a:spcPts val="0"/>
              </a:spcBef>
            </a:pPr>
            <a:r>
              <a:rPr lang="fr-FR" sz="8800" dirty="0">
                <a:solidFill>
                  <a:srgbClr val="FF9900"/>
                </a:solidFill>
              </a:rPr>
              <a:t>DEVELOPTHON 2020</a:t>
            </a:r>
            <a:br>
              <a:rPr lang="fr-FR" sz="8800" dirty="0">
                <a:solidFill>
                  <a:srgbClr val="FF9900"/>
                </a:solidFill>
              </a:rPr>
            </a:br>
            <a:r>
              <a:rPr lang="fr-FR" sz="5400" dirty="0">
                <a:solidFill>
                  <a:srgbClr val="FF9900"/>
                </a:solidFill>
              </a:rPr>
              <a:t>Code for Social Impact</a:t>
            </a:r>
            <a:endParaRPr lang="en-US" sz="5400" dirty="0"/>
          </a:p>
        </p:txBody>
      </p:sp>
      <p:sp>
        <p:nvSpPr>
          <p:cNvPr id="4" name="Subtitle 2"/>
          <p:cNvSpPr>
            <a:spLocks noGrp="1"/>
          </p:cNvSpPr>
          <p:nvPr>
            <p:ph type="subTitle" idx="1"/>
          </p:nvPr>
        </p:nvSpPr>
        <p:spPr>
          <a:xfrm>
            <a:off x="1262742" y="4467232"/>
            <a:ext cx="9550400" cy="2090322"/>
          </a:xfrm>
        </p:spPr>
        <p:txBody>
          <a:bodyPr>
            <a:noAutofit/>
          </a:bodyPr>
          <a:lstStyle/>
          <a:p>
            <a:pPr lvl="0">
              <a:lnSpc>
                <a:spcPct val="100000"/>
              </a:lnSpc>
              <a:spcBef>
                <a:spcPts val="0"/>
              </a:spcBef>
              <a:spcAft>
                <a:spcPts val="0"/>
              </a:spcAft>
              <a:buClr>
                <a:srgbClr val="4BB5D9"/>
              </a:buClr>
              <a:buSzPts val="3600"/>
            </a:pPr>
            <a:r>
              <a:rPr lang="en-IN" sz="4000" b="1" cap="none" dirty="0" smtClean="0">
                <a:solidFill>
                  <a:srgbClr val="3796BF"/>
                </a:solidFill>
                <a:latin typeface="+mn-lt"/>
                <a:ea typeface="Roboto Condensed"/>
                <a:cs typeface="Roboto Condensed"/>
                <a:sym typeface="Roboto Condensed"/>
              </a:rPr>
              <a:t>TECHNIOSYS </a:t>
            </a:r>
            <a:endParaRPr lang="en-IN" sz="4000" b="1" cap="none" dirty="0">
              <a:solidFill>
                <a:srgbClr val="3796BF"/>
              </a:solidFill>
              <a:latin typeface="+mn-lt"/>
              <a:ea typeface="Roboto Condensed"/>
              <a:cs typeface="Roboto Condensed"/>
              <a:sym typeface="Roboto Condensed"/>
            </a:endParaRPr>
          </a:p>
          <a:p>
            <a:pPr marL="342900" lvl="0" indent="-342900">
              <a:lnSpc>
                <a:spcPct val="100000"/>
              </a:lnSpc>
              <a:spcBef>
                <a:spcPts val="0"/>
              </a:spcBef>
              <a:spcAft>
                <a:spcPts val="0"/>
              </a:spcAft>
              <a:buClr>
                <a:schemeClr val="dk1"/>
              </a:buClr>
              <a:buSzPts val="1100"/>
              <a:buFont typeface="Roboto Condensed"/>
              <a:buChar char="»"/>
            </a:pPr>
            <a:r>
              <a:rPr lang="en-US" cap="none" dirty="0" smtClean="0">
                <a:solidFill>
                  <a:srgbClr val="607896"/>
                </a:solidFill>
                <a:latin typeface="+mn-lt"/>
                <a:sym typeface="Roboto Condensed"/>
              </a:rPr>
              <a:t>Aditi </a:t>
            </a:r>
            <a:r>
              <a:rPr lang="en-US" cap="none" dirty="0" err="1" smtClean="0">
                <a:solidFill>
                  <a:srgbClr val="607896"/>
                </a:solidFill>
                <a:latin typeface="+mn-lt"/>
                <a:sym typeface="Roboto Condensed"/>
              </a:rPr>
              <a:t>Chaurasia</a:t>
            </a:r>
            <a:endParaRPr lang="en-IN" dirty="0">
              <a:latin typeface="+mn-lt"/>
            </a:endParaRPr>
          </a:p>
          <a:p>
            <a:pPr marL="342900" lvl="0" indent="-342900">
              <a:lnSpc>
                <a:spcPct val="100000"/>
              </a:lnSpc>
              <a:spcBef>
                <a:spcPts val="0"/>
              </a:spcBef>
              <a:spcAft>
                <a:spcPts val="0"/>
              </a:spcAft>
              <a:buClr>
                <a:schemeClr val="dk1"/>
              </a:buClr>
              <a:buSzPts val="1100"/>
              <a:buFont typeface="Roboto Condensed"/>
              <a:buChar char="»"/>
            </a:pPr>
            <a:r>
              <a:rPr lang="en-US" cap="none" dirty="0" smtClean="0">
                <a:solidFill>
                  <a:srgbClr val="607896"/>
                </a:solidFill>
                <a:latin typeface="+mn-lt"/>
                <a:sym typeface="Roboto Condensed"/>
              </a:rPr>
              <a:t>Akshay Jain</a:t>
            </a:r>
            <a:endParaRPr lang="en-IN" dirty="0" smtClean="0">
              <a:latin typeface="+mn-lt"/>
            </a:endParaRPr>
          </a:p>
          <a:p>
            <a:pPr marL="342900" lvl="0" indent="-342900">
              <a:lnSpc>
                <a:spcPct val="100000"/>
              </a:lnSpc>
              <a:spcBef>
                <a:spcPts val="0"/>
              </a:spcBef>
              <a:spcAft>
                <a:spcPts val="0"/>
              </a:spcAft>
              <a:buClr>
                <a:schemeClr val="dk1"/>
              </a:buClr>
              <a:buSzPts val="1100"/>
              <a:buFont typeface="Roboto Condensed"/>
              <a:buChar char="»"/>
            </a:pPr>
            <a:r>
              <a:rPr lang="en-US" cap="none" dirty="0" smtClean="0">
                <a:solidFill>
                  <a:srgbClr val="607896"/>
                </a:solidFill>
                <a:latin typeface="+mn-lt"/>
                <a:sym typeface="Roboto Condensed"/>
              </a:rPr>
              <a:t>Riya Gupta</a:t>
            </a:r>
            <a:endParaRPr lang="en-IN" dirty="0">
              <a:latin typeface="+mn-lt"/>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0534650" y="0"/>
            <a:ext cx="1657350" cy="460375"/>
          </a:xfrm>
          <a:prstGeom prst="rect">
            <a:avLst/>
          </a:prstGeom>
          <a:noFill/>
          <a:ln>
            <a:noFill/>
          </a:ln>
        </p:spPr>
      </p:pic>
    </p:spTree>
    <p:extLst>
      <p:ext uri="{BB962C8B-B14F-4D97-AF65-F5344CB8AC3E}">
        <p14:creationId xmlns:p14="http://schemas.microsoft.com/office/powerpoint/2010/main" val="1612090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76250" y="309939"/>
            <a:ext cx="10058400" cy="3222296"/>
          </a:xfrm>
        </p:spPr>
        <p:txBody>
          <a:bodyPr>
            <a:noAutofit/>
          </a:bodyPr>
          <a:lstStyle/>
          <a:p>
            <a:pPr marL="0" lvl="0" indent="0">
              <a:lnSpc>
                <a:spcPct val="100000"/>
              </a:lnSpc>
              <a:spcBef>
                <a:spcPts val="0"/>
              </a:spcBef>
              <a:spcAft>
                <a:spcPts val="0"/>
              </a:spcAft>
              <a:buClr>
                <a:srgbClr val="3796BF"/>
              </a:buClr>
              <a:buSzPts val="8000"/>
              <a:buNone/>
            </a:pPr>
            <a:r>
              <a:rPr lang="en-IN" sz="11500" b="1" dirty="0">
                <a:solidFill>
                  <a:srgbClr val="81D1EC"/>
                </a:solidFill>
                <a:latin typeface="Oswald"/>
                <a:ea typeface="Oswald"/>
                <a:cs typeface="Oswald"/>
                <a:sym typeface="Oswald"/>
              </a:rPr>
              <a:t>Your</a:t>
            </a:r>
          </a:p>
          <a:p>
            <a:pPr marL="0" lvl="0" indent="0">
              <a:lnSpc>
                <a:spcPct val="100000"/>
              </a:lnSpc>
              <a:spcBef>
                <a:spcPts val="0"/>
              </a:spcBef>
              <a:spcAft>
                <a:spcPts val="0"/>
              </a:spcAft>
              <a:buClr>
                <a:srgbClr val="3796BF"/>
              </a:buClr>
              <a:buSzPts val="8000"/>
              <a:buNone/>
            </a:pPr>
            <a:r>
              <a:rPr lang="en-IN" sz="11500" b="1" dirty="0">
                <a:solidFill>
                  <a:srgbClr val="81D1EC"/>
                </a:solidFill>
                <a:latin typeface="Oswald"/>
                <a:ea typeface="Oswald"/>
                <a:cs typeface="Oswald"/>
                <a:sym typeface="Oswald"/>
              </a:rPr>
              <a:t>Impact</a:t>
            </a:r>
            <a:endParaRPr lang="en-IN" sz="11500" dirty="0"/>
          </a:p>
        </p:txBody>
      </p:sp>
      <p:grpSp>
        <p:nvGrpSpPr>
          <p:cNvPr id="4" name="Google Shape;108;p5"/>
          <p:cNvGrpSpPr/>
          <p:nvPr/>
        </p:nvGrpSpPr>
        <p:grpSpPr>
          <a:xfrm>
            <a:off x="7859950" y="1707439"/>
            <a:ext cx="1208685" cy="1209005"/>
            <a:chOff x="6654650" y="3665275"/>
            <a:chExt cx="409100" cy="409125"/>
          </a:xfrm>
        </p:grpSpPr>
        <p:sp>
          <p:nvSpPr>
            <p:cNvPr id="5" name="Google Shape;109;p5"/>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4BB5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 name="Google Shape;110;p5"/>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4BB5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 name="Google Shape;111;p5"/>
          <p:cNvGrpSpPr/>
          <p:nvPr/>
        </p:nvGrpSpPr>
        <p:grpSpPr>
          <a:xfrm rot="359495">
            <a:off x="6595202" y="2719225"/>
            <a:ext cx="804218" cy="829971"/>
            <a:chOff x="570875" y="4322250"/>
            <a:chExt cx="443300" cy="443325"/>
          </a:xfrm>
        </p:grpSpPr>
        <p:sp>
          <p:nvSpPr>
            <p:cNvPr id="8" name="Google Shape;112;p5"/>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796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113;p5"/>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796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14;p5"/>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796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5;p5"/>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796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 name="Google Shape;107;p5"/>
          <p:cNvSpPr/>
          <p:nvPr/>
        </p:nvSpPr>
        <p:spPr>
          <a:xfrm>
            <a:off x="7945447" y="3393808"/>
            <a:ext cx="460775" cy="39019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16;p5"/>
          <p:cNvSpPr/>
          <p:nvPr/>
        </p:nvSpPr>
        <p:spPr>
          <a:xfrm rot="2466689">
            <a:off x="6429832" y="1239357"/>
            <a:ext cx="567785" cy="61129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17;p5"/>
          <p:cNvSpPr/>
          <p:nvPr/>
        </p:nvSpPr>
        <p:spPr>
          <a:xfrm rot="-1609379">
            <a:off x="7737336" y="1198854"/>
            <a:ext cx="460692" cy="39012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18;p5"/>
          <p:cNvSpPr/>
          <p:nvPr/>
        </p:nvSpPr>
        <p:spPr>
          <a:xfrm rot="2925831">
            <a:off x="9589019" y="1997440"/>
            <a:ext cx="305981" cy="32942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19;p5"/>
          <p:cNvSpPr/>
          <p:nvPr/>
        </p:nvSpPr>
        <p:spPr>
          <a:xfrm rot="-1609195">
            <a:off x="7790039" y="455378"/>
            <a:ext cx="310816" cy="26320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Rectangle 16"/>
          <p:cNvSpPr/>
          <p:nvPr/>
        </p:nvSpPr>
        <p:spPr>
          <a:xfrm>
            <a:off x="211763" y="4261363"/>
            <a:ext cx="8916480" cy="830997"/>
          </a:xfrm>
          <a:prstGeom prst="rect">
            <a:avLst/>
          </a:prstGeom>
        </p:spPr>
        <p:txBody>
          <a:bodyPr wrap="none">
            <a:spAutoFit/>
          </a:bodyPr>
          <a:lstStyle/>
          <a:p>
            <a:pPr marL="342900" lvl="0" indent="-342900">
              <a:buClr>
                <a:srgbClr val="4BB5D9"/>
              </a:buClr>
              <a:buSzPts val="2000"/>
              <a:buFont typeface="Arial" panose="020B0604020202020204" pitchFamily="34" charset="0"/>
              <a:buChar char="•"/>
            </a:pPr>
            <a:r>
              <a:rPr lang="en-IN" sz="2400" dirty="0" smtClean="0">
                <a:ea typeface="Roboto Condensed"/>
                <a:cs typeface="Roboto Condensed"/>
                <a:sym typeface="Roboto Condensed"/>
              </a:rPr>
              <a:t>We are introducing new job descriptions i.e. more employment.</a:t>
            </a:r>
          </a:p>
          <a:p>
            <a:pPr marL="342900" lvl="0" indent="-342900">
              <a:buClr>
                <a:srgbClr val="4BB5D9"/>
              </a:buClr>
              <a:buSzPts val="2000"/>
              <a:buFont typeface="Arial" panose="020B0604020202020204" pitchFamily="34" charset="0"/>
              <a:buChar char="•"/>
            </a:pPr>
            <a:r>
              <a:rPr lang="en-IN" sz="2400" dirty="0" smtClean="0">
                <a:ea typeface="Roboto Condensed"/>
                <a:cs typeface="Roboto Condensed"/>
                <a:sym typeface="Roboto Condensed"/>
              </a:rPr>
              <a:t>Avoiding the chaos in the organisation for reporting the higher-ups. </a:t>
            </a:r>
            <a:endParaRPr lang="en-IN" sz="2400" dirty="0">
              <a:ea typeface="Roboto Condensed"/>
              <a:cs typeface="Roboto Condensed"/>
              <a:sym typeface="Roboto Condensed"/>
            </a:endParaRPr>
          </a:p>
        </p:txBody>
      </p:sp>
      <p:pic>
        <p:nvPicPr>
          <p:cNvPr id="18" name="Picture 17"/>
          <p:cNvPicPr/>
          <p:nvPr/>
        </p:nvPicPr>
        <p:blipFill>
          <a:blip r:embed="rId2">
            <a:extLst>
              <a:ext uri="{28A0092B-C50C-407E-A947-70E740481C1C}">
                <a14:useLocalDpi xmlns:a14="http://schemas.microsoft.com/office/drawing/2010/main" val="0"/>
              </a:ext>
            </a:extLst>
          </a:blip>
          <a:srcRect/>
          <a:stretch>
            <a:fillRect/>
          </a:stretch>
        </p:blipFill>
        <p:spPr bwMode="auto">
          <a:xfrm>
            <a:off x="10534650" y="0"/>
            <a:ext cx="1657350" cy="460375"/>
          </a:xfrm>
          <a:prstGeom prst="rect">
            <a:avLst/>
          </a:prstGeom>
          <a:noFill/>
          <a:ln>
            <a:noFill/>
          </a:ln>
        </p:spPr>
      </p:pic>
    </p:spTree>
    <p:extLst>
      <p:ext uri="{BB962C8B-B14F-4D97-AF65-F5344CB8AC3E}">
        <p14:creationId xmlns:p14="http://schemas.microsoft.com/office/powerpoint/2010/main" val="2069433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8515" y="194173"/>
            <a:ext cx="4557486" cy="1569660"/>
          </a:xfrm>
          <a:prstGeom prst="rect">
            <a:avLst/>
          </a:prstGeom>
        </p:spPr>
        <p:txBody>
          <a:bodyPr wrap="square">
            <a:spAutoFit/>
          </a:bodyPr>
          <a:lstStyle/>
          <a:p>
            <a:pPr lvl="0">
              <a:buSzPts val="4800"/>
            </a:pPr>
            <a:r>
              <a:rPr lang="en-IN" sz="4800" dirty="0">
                <a:latin typeface="Oswald"/>
                <a:ea typeface="Oswald"/>
                <a:cs typeface="Oswald"/>
                <a:sym typeface="Oswald"/>
              </a:rPr>
              <a:t>DESKTOP </a:t>
            </a:r>
            <a:r>
              <a:rPr lang="en-IN" sz="4800" dirty="0" smtClean="0">
                <a:latin typeface="Oswald"/>
                <a:ea typeface="Oswald"/>
                <a:cs typeface="Oswald"/>
                <a:sym typeface="Oswald"/>
              </a:rPr>
              <a:t>PROJECT</a:t>
            </a:r>
            <a:endParaRPr lang="en-IN" dirty="0"/>
          </a:p>
        </p:txBody>
      </p:sp>
      <p:sp>
        <p:nvSpPr>
          <p:cNvPr id="3" name="Google Shape;145;p9"/>
          <p:cNvSpPr/>
          <p:nvPr/>
        </p:nvSpPr>
        <p:spPr>
          <a:xfrm>
            <a:off x="6066970" y="994617"/>
            <a:ext cx="5428344" cy="4665953"/>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81D1EC"/>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0534650" y="0"/>
            <a:ext cx="1657350" cy="460375"/>
          </a:xfrm>
          <a:prstGeom prst="rect">
            <a:avLst/>
          </a:prstGeom>
          <a:noFill/>
          <a:ln>
            <a:no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8269" y="230187"/>
            <a:ext cx="4744112" cy="5987733"/>
          </a:xfrm>
          <a:prstGeom prst="rect">
            <a:avLst/>
          </a:prstGeom>
        </p:spPr>
      </p:pic>
      <p:sp>
        <p:nvSpPr>
          <p:cNvPr id="6" name="TextBox 5"/>
          <p:cNvSpPr txBox="1"/>
          <p:nvPr/>
        </p:nvSpPr>
        <p:spPr>
          <a:xfrm>
            <a:off x="953589" y="2834640"/>
            <a:ext cx="3187337" cy="1200329"/>
          </a:xfrm>
          <a:prstGeom prst="rect">
            <a:avLst/>
          </a:prstGeom>
          <a:noFill/>
        </p:spPr>
        <p:txBody>
          <a:bodyPr wrap="square" rtlCol="0">
            <a:spAutoFit/>
          </a:bodyPr>
          <a:lstStyle/>
          <a:p>
            <a:r>
              <a:rPr lang="en-US" dirty="0" smtClean="0"/>
              <a:t>We are creating button which have functions behind them and the result is printed on the screen.</a:t>
            </a:r>
            <a:endParaRPr lang="en-IN" dirty="0"/>
          </a:p>
        </p:txBody>
      </p:sp>
    </p:spTree>
    <p:extLst>
      <p:ext uri="{BB962C8B-B14F-4D97-AF65-F5344CB8AC3E}">
        <p14:creationId xmlns:p14="http://schemas.microsoft.com/office/powerpoint/2010/main" val="2852852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0188" y="460375"/>
            <a:ext cx="10282623" cy="1015663"/>
          </a:xfrm>
          <a:prstGeom prst="rect">
            <a:avLst/>
          </a:prstGeom>
        </p:spPr>
        <p:txBody>
          <a:bodyPr wrap="none">
            <a:spAutoFit/>
          </a:bodyPr>
          <a:lstStyle/>
          <a:p>
            <a:pPr lvl="0" algn="ctr"/>
            <a:r>
              <a:rPr lang="en-IN" sz="6000" dirty="0"/>
              <a:t>Any Other Attachments/ Details </a:t>
            </a: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0534650" y="0"/>
            <a:ext cx="1657350" cy="460375"/>
          </a:xfrm>
          <a:prstGeom prst="rect">
            <a:avLst/>
          </a:prstGeom>
          <a:noFill/>
          <a:ln>
            <a:noFill/>
          </a:ln>
        </p:spPr>
      </p:pic>
      <p:sp>
        <p:nvSpPr>
          <p:cNvPr id="4" name="TextBox 3"/>
          <p:cNvSpPr txBox="1"/>
          <p:nvPr/>
        </p:nvSpPr>
        <p:spPr>
          <a:xfrm>
            <a:off x="1097280" y="1936413"/>
            <a:ext cx="10623101" cy="2308324"/>
          </a:xfrm>
          <a:prstGeom prst="rect">
            <a:avLst/>
          </a:prstGeom>
          <a:noFill/>
        </p:spPr>
        <p:txBody>
          <a:bodyPr wrap="none" rtlCol="0">
            <a:spAutoFit/>
          </a:bodyPr>
          <a:lstStyle/>
          <a:p>
            <a:pPr marL="285750" indent="-285750">
              <a:buFont typeface="Arial" panose="020B0604020202020204" pitchFamily="34" charset="0"/>
              <a:buChar char="•"/>
            </a:pPr>
            <a:r>
              <a:rPr lang="en-US" dirty="0" smtClean="0"/>
              <a:t>Each function is written of an a single cell  to give modularity, File is attached as Back End </a:t>
            </a:r>
            <a:r>
              <a:rPr lang="en-US" dirty="0" err="1" smtClean="0"/>
              <a:t>IPython</a:t>
            </a:r>
            <a:r>
              <a:rPr lang="en-US" dirty="0" smtClean="0"/>
              <a:t> Notebook.</a:t>
            </a:r>
          </a:p>
          <a:p>
            <a:pPr marL="285750" indent="-285750">
              <a:buFont typeface="Arial" panose="020B0604020202020204" pitchFamily="34" charset="0"/>
              <a:buChar char="•"/>
            </a:pPr>
            <a:r>
              <a:rPr lang="en-US" dirty="0" smtClean="0"/>
              <a:t>Database is </a:t>
            </a:r>
            <a:r>
              <a:rPr lang="en-US" dirty="0" err="1" smtClean="0"/>
              <a:t>present.db</a:t>
            </a:r>
            <a:r>
              <a:rPr lang="en-US" dirty="0" smtClean="0"/>
              <a:t> which is </a:t>
            </a:r>
            <a:r>
              <a:rPr lang="en-US" dirty="0" err="1" smtClean="0"/>
              <a:t>sqlite</a:t>
            </a:r>
            <a:r>
              <a:rPr lang="en-US" dirty="0" smtClean="0"/>
              <a:t> based.</a:t>
            </a:r>
          </a:p>
          <a:p>
            <a:pPr marL="285750" indent="-285750">
              <a:buFont typeface="Arial" panose="020B0604020202020204" pitchFamily="34" charset="0"/>
              <a:buChar char="•"/>
            </a:pPr>
            <a:r>
              <a:rPr lang="en-US" dirty="0" err="1" smtClean="0"/>
              <a:t>FrontEnd</a:t>
            </a:r>
            <a:r>
              <a:rPr lang="en-US" dirty="0" smtClean="0"/>
              <a:t> is also a </a:t>
            </a:r>
            <a:r>
              <a:rPr lang="en-US" dirty="0" err="1" smtClean="0"/>
              <a:t>IPython</a:t>
            </a:r>
            <a:r>
              <a:rPr lang="en-US" dirty="0" smtClean="0"/>
              <a:t> Notebook.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All the files are attached in the same folder as this presentation</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a:hlinkClick r:id="rId3"/>
              </a:rPr>
              <a:t>https://</a:t>
            </a:r>
            <a:r>
              <a:rPr lang="en-IN" dirty="0" smtClean="0">
                <a:hlinkClick r:id="rId3"/>
              </a:rPr>
              <a:t>drive.google.com/open?id=1GmOhJIO460UIyNvVdx9_7GH8tj6LK3-i</a:t>
            </a:r>
            <a:endParaRPr lang="en-IN" dirty="0" smtClean="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809748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60522" y="3165065"/>
            <a:ext cx="8297721" cy="1569660"/>
          </a:xfrm>
          <a:prstGeom prst="rect">
            <a:avLst/>
          </a:prstGeom>
        </p:spPr>
        <p:txBody>
          <a:bodyPr wrap="none">
            <a:spAutoFit/>
          </a:bodyPr>
          <a:lstStyle/>
          <a:p>
            <a:r>
              <a:rPr lang="en" sz="9600" b="1" dirty="0" smtClean="0">
                <a:solidFill>
                  <a:srgbClr val="FF9900"/>
                </a:solidFill>
                <a:latin typeface="Oswald"/>
                <a:ea typeface="Oswald"/>
                <a:cs typeface="Oswald"/>
                <a:sym typeface="Oswald"/>
              </a:rPr>
              <a:t>THANK YOU!!</a:t>
            </a:r>
            <a:endParaRPr lang="en-IN" sz="9600" dirty="0"/>
          </a:p>
        </p:txBody>
      </p:sp>
      <p:sp>
        <p:nvSpPr>
          <p:cNvPr id="4" name="Rectangle 3"/>
          <p:cNvSpPr/>
          <p:nvPr/>
        </p:nvSpPr>
        <p:spPr>
          <a:xfrm>
            <a:off x="4553155" y="2613875"/>
            <a:ext cx="2882520" cy="523220"/>
          </a:xfrm>
          <a:prstGeom prst="rect">
            <a:avLst/>
          </a:prstGeom>
        </p:spPr>
        <p:txBody>
          <a:bodyPr wrap="none">
            <a:spAutoFit/>
          </a:bodyPr>
          <a:lstStyle/>
          <a:p>
            <a:pPr lvl="0">
              <a:buClr>
                <a:srgbClr val="4BB5D9"/>
              </a:buClr>
              <a:buSzPts val="3600"/>
            </a:pPr>
            <a:r>
              <a:rPr lang="en-IN" sz="2800" b="1" dirty="0">
                <a:solidFill>
                  <a:srgbClr val="3796BF"/>
                </a:solidFill>
                <a:latin typeface="Roboto Condensed"/>
                <a:ea typeface="Roboto Condensed"/>
                <a:cs typeface="Roboto Condensed"/>
                <a:sym typeface="Roboto Condensed"/>
              </a:rPr>
              <a:t>Any questions?</a:t>
            </a:r>
            <a:endParaRPr lang="en-IN" sz="2800"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0534650" y="0"/>
            <a:ext cx="1657350" cy="460375"/>
          </a:xfrm>
          <a:prstGeom prst="rect">
            <a:avLst/>
          </a:prstGeom>
          <a:noFill/>
          <a:ln>
            <a:noFill/>
          </a:ln>
        </p:spPr>
      </p:pic>
    </p:spTree>
    <p:extLst>
      <p:ext uri="{BB962C8B-B14F-4D97-AF65-F5344CB8AC3E}">
        <p14:creationId xmlns:p14="http://schemas.microsoft.com/office/powerpoint/2010/main" val="2723759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8229" y="286603"/>
            <a:ext cx="10043886" cy="1450757"/>
          </a:xfrm>
        </p:spPr>
        <p:txBody>
          <a:bodyPr>
            <a:normAutofit fontScale="90000"/>
          </a:bodyPr>
          <a:lstStyle/>
          <a:p>
            <a:pPr>
              <a:lnSpc>
                <a:spcPct val="100000"/>
              </a:lnSpc>
              <a:spcBef>
                <a:spcPts val="0"/>
              </a:spcBef>
            </a:pP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fr-FR" dirty="0" smtClean="0">
                <a:solidFill>
                  <a:srgbClr val="FF9900"/>
                </a:solidFill>
              </a:rPr>
              <a:t>1. Problem Statement Assigned</a:t>
            </a:r>
            <a:r>
              <a:rPr lang="en-IN" dirty="0"/>
              <a:t/>
            </a:r>
            <a:br>
              <a:rPr lang="en-IN" dirty="0"/>
            </a:br>
            <a:r>
              <a:rPr lang="en-IN" sz="4400" dirty="0"/>
              <a:t>(Brief Description about the problem statement</a:t>
            </a:r>
            <a:r>
              <a:rPr lang="en-IN" sz="4400" dirty="0" smtClean="0"/>
              <a:t>.)</a:t>
            </a:r>
            <a:endParaRPr lang="en-IN" sz="4400" dirty="0"/>
          </a:p>
        </p:txBody>
      </p:sp>
      <p:sp>
        <p:nvSpPr>
          <p:cNvPr id="3" name="Content Placeholder 2"/>
          <p:cNvSpPr>
            <a:spLocks noGrp="1"/>
          </p:cNvSpPr>
          <p:nvPr>
            <p:ph idx="1"/>
          </p:nvPr>
        </p:nvSpPr>
        <p:spPr>
          <a:xfrm>
            <a:off x="535577" y="1845734"/>
            <a:ext cx="11364686" cy="4023360"/>
          </a:xfrm>
        </p:spPr>
        <p:txBody>
          <a:bodyPr/>
          <a:lstStyle/>
          <a:p>
            <a:r>
              <a:rPr lang="en-US" b="1" dirty="0"/>
              <a:t>The problem statement is to select, design this and implement the appropriate data structure on the server-side and visualize this across multiple levels on the UI / client-side. This has to work across form factors on the UI - web, tablet, mobile</a:t>
            </a:r>
            <a:r>
              <a:rPr lang="en-US" b="1" dirty="0" smtClean="0"/>
              <a:t>.</a:t>
            </a:r>
          </a:p>
          <a:p>
            <a:endParaRPr lang="en-US" b="1" dirty="0"/>
          </a:p>
          <a:p>
            <a:r>
              <a:rPr lang="en-US" b="1" dirty="0" smtClean="0"/>
              <a:t>Problem Statement by </a:t>
            </a:r>
            <a:r>
              <a:rPr lang="en-US" b="1" dirty="0" err="1" smtClean="0"/>
              <a:t>Tapplent</a:t>
            </a:r>
            <a:endParaRPr lang="en-US" b="1" dirty="0"/>
          </a:p>
          <a:p>
            <a:pPr marL="0" indent="0">
              <a:buNone/>
            </a:pPr>
            <a:r>
              <a:rPr lang="en-US" dirty="0" smtClean="0"/>
              <a:t> Description:  The problem clearly states to find a solution when a certain level employee leaves, the hierarchy should be rearranged without disturbing the day to day work of the organization and keeping the data about the present and past employee still in the database separately. Also, the level of hierarchy is traced along the with the mentors an employee answers to or he/she manages. </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0534650" y="0"/>
            <a:ext cx="1657350" cy="460375"/>
          </a:xfrm>
          <a:prstGeom prst="rect">
            <a:avLst/>
          </a:prstGeom>
          <a:noFill/>
          <a:ln>
            <a:noFill/>
          </a:ln>
        </p:spPr>
      </p:pic>
    </p:spTree>
    <p:extLst>
      <p:ext uri="{BB962C8B-B14F-4D97-AF65-F5344CB8AC3E}">
        <p14:creationId xmlns:p14="http://schemas.microsoft.com/office/powerpoint/2010/main" val="2863356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857368"/>
            <a:ext cx="6096000" cy="2308324"/>
          </a:xfrm>
          <a:prstGeom prst="rect">
            <a:avLst/>
          </a:prstGeom>
        </p:spPr>
        <p:txBody>
          <a:bodyPr>
            <a:spAutoFit/>
          </a:bodyPr>
          <a:lstStyle/>
          <a:p>
            <a:pPr lvl="0" algn="ctr">
              <a:buSzPts val="2400"/>
            </a:pPr>
            <a:r>
              <a:rPr lang="en-IN" sz="4800" dirty="0" smtClean="0">
                <a:ea typeface="Adobe Heiti Std R" pitchFamily="34" charset="-128"/>
              </a:rPr>
              <a:t>“Here, we describe our approach in a simple graphical model”</a:t>
            </a:r>
            <a:endParaRPr lang="en-IN" sz="4800" dirty="0">
              <a:ea typeface="Adobe Heiti Std R" pitchFamily="34" charset="-128"/>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0534650" y="0"/>
            <a:ext cx="1657350" cy="460375"/>
          </a:xfrm>
          <a:prstGeom prst="rect">
            <a:avLst/>
          </a:prstGeom>
          <a:noFill/>
          <a:ln>
            <a:noFill/>
          </a:ln>
        </p:spPr>
      </p:pic>
    </p:spTree>
    <p:extLst>
      <p:ext uri="{BB962C8B-B14F-4D97-AF65-F5344CB8AC3E}">
        <p14:creationId xmlns:p14="http://schemas.microsoft.com/office/powerpoint/2010/main" val="2843958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CA8A974-1C2A-4022-BCAA-80D7E02EF604}"/>
              </a:ext>
            </a:extLst>
          </p:cNvPr>
          <p:cNvSpPr/>
          <p:nvPr/>
        </p:nvSpPr>
        <p:spPr>
          <a:xfrm>
            <a:off x="5448297" y="1514476"/>
            <a:ext cx="1295399" cy="6286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CEO</a:t>
            </a:r>
          </a:p>
        </p:txBody>
      </p:sp>
      <p:sp>
        <p:nvSpPr>
          <p:cNvPr id="3" name="Oval 2">
            <a:extLst>
              <a:ext uri="{FF2B5EF4-FFF2-40B4-BE49-F238E27FC236}">
                <a16:creationId xmlns:a16="http://schemas.microsoft.com/office/drawing/2014/main" id="{F55B23B7-0725-4C61-8594-6C737E734B1A}"/>
              </a:ext>
            </a:extLst>
          </p:cNvPr>
          <p:cNvSpPr/>
          <p:nvPr/>
        </p:nvSpPr>
        <p:spPr>
          <a:xfrm>
            <a:off x="4000500" y="2714014"/>
            <a:ext cx="1495425" cy="6309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manager</a:t>
            </a:r>
          </a:p>
          <a:p>
            <a:pPr algn="ctr"/>
            <a:r>
              <a:rPr lang="en-US" dirty="0"/>
              <a:t>1</a:t>
            </a:r>
          </a:p>
        </p:txBody>
      </p:sp>
      <p:sp>
        <p:nvSpPr>
          <p:cNvPr id="4" name="Oval 3">
            <a:extLst>
              <a:ext uri="{FF2B5EF4-FFF2-40B4-BE49-F238E27FC236}">
                <a16:creationId xmlns:a16="http://schemas.microsoft.com/office/drawing/2014/main" id="{3714CCD2-8040-49B3-8AD4-5E8CE5F491C8}"/>
              </a:ext>
            </a:extLst>
          </p:cNvPr>
          <p:cNvSpPr/>
          <p:nvPr/>
        </p:nvSpPr>
        <p:spPr>
          <a:xfrm>
            <a:off x="7262814" y="2821391"/>
            <a:ext cx="1626620" cy="569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manager2</a:t>
            </a:r>
          </a:p>
        </p:txBody>
      </p:sp>
      <p:sp>
        <p:nvSpPr>
          <p:cNvPr id="5" name="Oval 4">
            <a:extLst>
              <a:ext uri="{FF2B5EF4-FFF2-40B4-BE49-F238E27FC236}">
                <a16:creationId xmlns:a16="http://schemas.microsoft.com/office/drawing/2014/main" id="{350EAC3C-2DFD-45E1-AC1B-A226252B9C39}"/>
              </a:ext>
            </a:extLst>
          </p:cNvPr>
          <p:cNvSpPr/>
          <p:nvPr/>
        </p:nvSpPr>
        <p:spPr>
          <a:xfrm>
            <a:off x="4508867" y="4169301"/>
            <a:ext cx="1956737" cy="573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Coordinator 2</a:t>
            </a:r>
          </a:p>
          <a:p>
            <a:pPr algn="ctr"/>
            <a:endParaRPr lang="en-US" dirty="0"/>
          </a:p>
        </p:txBody>
      </p:sp>
      <p:sp>
        <p:nvSpPr>
          <p:cNvPr id="6" name="Oval 5">
            <a:extLst>
              <a:ext uri="{FF2B5EF4-FFF2-40B4-BE49-F238E27FC236}">
                <a16:creationId xmlns:a16="http://schemas.microsoft.com/office/drawing/2014/main" id="{0A6DD580-340A-4391-B9C5-ACAA281B33C8}"/>
              </a:ext>
            </a:extLst>
          </p:cNvPr>
          <p:cNvSpPr/>
          <p:nvPr/>
        </p:nvSpPr>
        <p:spPr>
          <a:xfrm>
            <a:off x="2328863" y="4169300"/>
            <a:ext cx="2071851" cy="6309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Coordinator</a:t>
            </a:r>
          </a:p>
          <a:p>
            <a:pPr algn="ctr"/>
            <a:r>
              <a:rPr lang="en-US" dirty="0"/>
              <a:t>1</a:t>
            </a:r>
          </a:p>
        </p:txBody>
      </p:sp>
      <p:sp>
        <p:nvSpPr>
          <p:cNvPr id="7" name="Oval 6">
            <a:extLst>
              <a:ext uri="{FF2B5EF4-FFF2-40B4-BE49-F238E27FC236}">
                <a16:creationId xmlns:a16="http://schemas.microsoft.com/office/drawing/2014/main" id="{914DD4B3-1ADC-43D7-B780-38AD8948965B}"/>
              </a:ext>
            </a:extLst>
          </p:cNvPr>
          <p:cNvSpPr/>
          <p:nvPr/>
        </p:nvSpPr>
        <p:spPr>
          <a:xfrm>
            <a:off x="6510337" y="4169300"/>
            <a:ext cx="1954779" cy="6170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Coordinator 3</a:t>
            </a:r>
          </a:p>
        </p:txBody>
      </p:sp>
      <p:sp>
        <p:nvSpPr>
          <p:cNvPr id="8" name="Oval 7">
            <a:extLst>
              <a:ext uri="{FF2B5EF4-FFF2-40B4-BE49-F238E27FC236}">
                <a16:creationId xmlns:a16="http://schemas.microsoft.com/office/drawing/2014/main" id="{B98ABB4E-0349-44A1-992E-DF40FBE98835}"/>
              </a:ext>
            </a:extLst>
          </p:cNvPr>
          <p:cNvSpPr/>
          <p:nvPr/>
        </p:nvSpPr>
        <p:spPr>
          <a:xfrm>
            <a:off x="8677821" y="4159777"/>
            <a:ext cx="1954778" cy="617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Coordinator 4</a:t>
            </a:r>
          </a:p>
          <a:p>
            <a:pPr algn="ctr"/>
            <a:r>
              <a:rPr lang="en-US" dirty="0"/>
              <a:t> </a:t>
            </a:r>
          </a:p>
        </p:txBody>
      </p:sp>
      <p:sp>
        <p:nvSpPr>
          <p:cNvPr id="9" name="Oval 8">
            <a:extLst>
              <a:ext uri="{FF2B5EF4-FFF2-40B4-BE49-F238E27FC236}">
                <a16:creationId xmlns:a16="http://schemas.microsoft.com/office/drawing/2014/main" id="{A4C4811F-FF87-430C-BDFE-3A21E79984BC}"/>
              </a:ext>
            </a:extLst>
          </p:cNvPr>
          <p:cNvSpPr/>
          <p:nvPr/>
        </p:nvSpPr>
        <p:spPr>
          <a:xfrm>
            <a:off x="2285328" y="5879378"/>
            <a:ext cx="1698054" cy="6309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Employee2</a:t>
            </a:r>
          </a:p>
          <a:p>
            <a:pPr algn="ctr"/>
            <a:endParaRPr lang="en-US" dirty="0"/>
          </a:p>
        </p:txBody>
      </p:sp>
      <p:sp>
        <p:nvSpPr>
          <p:cNvPr id="10" name="Oval 9">
            <a:extLst>
              <a:ext uri="{FF2B5EF4-FFF2-40B4-BE49-F238E27FC236}">
                <a16:creationId xmlns:a16="http://schemas.microsoft.com/office/drawing/2014/main" id="{E91037C8-0FA6-41F9-8788-51C09F3239F3}"/>
              </a:ext>
            </a:extLst>
          </p:cNvPr>
          <p:cNvSpPr/>
          <p:nvPr/>
        </p:nvSpPr>
        <p:spPr>
          <a:xfrm>
            <a:off x="446631" y="5479329"/>
            <a:ext cx="1735100" cy="630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Employee1</a:t>
            </a:r>
          </a:p>
        </p:txBody>
      </p:sp>
      <p:sp>
        <p:nvSpPr>
          <p:cNvPr id="11" name="Oval 10">
            <a:extLst>
              <a:ext uri="{FF2B5EF4-FFF2-40B4-BE49-F238E27FC236}">
                <a16:creationId xmlns:a16="http://schemas.microsoft.com/office/drawing/2014/main" id="{BCCE5EFE-2527-4498-B46A-912C9BB29B64}"/>
              </a:ext>
            </a:extLst>
          </p:cNvPr>
          <p:cNvSpPr/>
          <p:nvPr/>
        </p:nvSpPr>
        <p:spPr>
          <a:xfrm>
            <a:off x="7222368" y="5699562"/>
            <a:ext cx="1626620" cy="5584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Employee 5</a:t>
            </a:r>
          </a:p>
          <a:p>
            <a:pPr algn="ctr"/>
            <a:endParaRPr lang="en-US" dirty="0"/>
          </a:p>
        </p:txBody>
      </p:sp>
      <p:sp>
        <p:nvSpPr>
          <p:cNvPr id="12" name="Oval 11">
            <a:extLst>
              <a:ext uri="{FF2B5EF4-FFF2-40B4-BE49-F238E27FC236}">
                <a16:creationId xmlns:a16="http://schemas.microsoft.com/office/drawing/2014/main" id="{735EDD6F-B96D-4806-9615-729D4A9F176D}"/>
              </a:ext>
            </a:extLst>
          </p:cNvPr>
          <p:cNvSpPr/>
          <p:nvPr/>
        </p:nvSpPr>
        <p:spPr>
          <a:xfrm>
            <a:off x="9367836" y="5666161"/>
            <a:ext cx="1626620" cy="5584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 6</a:t>
            </a:r>
          </a:p>
        </p:txBody>
      </p:sp>
      <p:sp>
        <p:nvSpPr>
          <p:cNvPr id="13" name="Oval 12">
            <a:extLst>
              <a:ext uri="{FF2B5EF4-FFF2-40B4-BE49-F238E27FC236}">
                <a16:creationId xmlns:a16="http://schemas.microsoft.com/office/drawing/2014/main" id="{B48802F1-457C-4DFD-8142-1C9062AFF3BB}"/>
              </a:ext>
            </a:extLst>
          </p:cNvPr>
          <p:cNvSpPr/>
          <p:nvPr/>
        </p:nvSpPr>
        <p:spPr>
          <a:xfrm>
            <a:off x="5564759" y="6105930"/>
            <a:ext cx="1698055" cy="6020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Employee 4</a:t>
            </a:r>
          </a:p>
          <a:p>
            <a:pPr algn="ctr"/>
            <a:endParaRPr lang="en-US" dirty="0"/>
          </a:p>
        </p:txBody>
      </p:sp>
      <p:sp>
        <p:nvSpPr>
          <p:cNvPr id="14" name="Oval 13">
            <a:extLst>
              <a:ext uri="{FF2B5EF4-FFF2-40B4-BE49-F238E27FC236}">
                <a16:creationId xmlns:a16="http://schemas.microsoft.com/office/drawing/2014/main" id="{3A762DFC-3769-4904-AB48-D8D0CC216DF8}"/>
              </a:ext>
            </a:extLst>
          </p:cNvPr>
          <p:cNvSpPr/>
          <p:nvPr/>
        </p:nvSpPr>
        <p:spPr>
          <a:xfrm>
            <a:off x="4225613" y="5584170"/>
            <a:ext cx="1661830" cy="573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 3</a:t>
            </a:r>
          </a:p>
        </p:txBody>
      </p:sp>
      <p:cxnSp>
        <p:nvCxnSpPr>
          <p:cNvPr id="15" name="Straight Arrow Connector 14">
            <a:extLst>
              <a:ext uri="{FF2B5EF4-FFF2-40B4-BE49-F238E27FC236}">
                <a16:creationId xmlns:a16="http://schemas.microsoft.com/office/drawing/2014/main" id="{E47BF1E8-3780-43B6-A4C9-DA6F7948ABB6}"/>
              </a:ext>
            </a:extLst>
          </p:cNvPr>
          <p:cNvCxnSpPr>
            <a:cxnSpLocks/>
            <a:stCxn id="2" idx="3"/>
            <a:endCxn id="3" idx="7"/>
          </p:cNvCxnSpPr>
          <p:nvPr/>
        </p:nvCxnSpPr>
        <p:spPr>
          <a:xfrm flipH="1">
            <a:off x="5276925" y="2051062"/>
            <a:ext cx="361079" cy="755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40ED9A3-6392-4609-9999-9363B1384C96}"/>
              </a:ext>
            </a:extLst>
          </p:cNvPr>
          <p:cNvCxnSpPr>
            <a:cxnSpLocks/>
            <a:stCxn id="2" idx="5"/>
            <a:endCxn id="4" idx="1"/>
          </p:cNvCxnSpPr>
          <p:nvPr/>
        </p:nvCxnSpPr>
        <p:spPr>
          <a:xfrm>
            <a:off x="6553989" y="2051062"/>
            <a:ext cx="947038" cy="853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984F0FD-61AB-475B-87E2-30FDBFC518B8}"/>
              </a:ext>
            </a:extLst>
          </p:cNvPr>
          <p:cNvCxnSpPr>
            <a:cxnSpLocks/>
            <a:stCxn id="3" idx="3"/>
            <a:endCxn id="6" idx="0"/>
          </p:cNvCxnSpPr>
          <p:nvPr/>
        </p:nvCxnSpPr>
        <p:spPr>
          <a:xfrm flipH="1">
            <a:off x="3364789" y="3252574"/>
            <a:ext cx="854711" cy="916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99DBCDC-C864-47EF-8852-58A436131EA8}"/>
              </a:ext>
            </a:extLst>
          </p:cNvPr>
          <p:cNvCxnSpPr>
            <a:cxnSpLocks/>
            <a:stCxn id="3" idx="5"/>
            <a:endCxn id="5" idx="0"/>
          </p:cNvCxnSpPr>
          <p:nvPr/>
        </p:nvCxnSpPr>
        <p:spPr>
          <a:xfrm>
            <a:off x="5276925" y="3252574"/>
            <a:ext cx="210311" cy="916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0C717C5-7DD2-4128-BA49-3C45EC886A99}"/>
              </a:ext>
            </a:extLst>
          </p:cNvPr>
          <p:cNvCxnSpPr>
            <a:cxnSpLocks/>
            <a:stCxn id="4" idx="3"/>
            <a:endCxn id="7" idx="0"/>
          </p:cNvCxnSpPr>
          <p:nvPr/>
        </p:nvCxnSpPr>
        <p:spPr>
          <a:xfrm flipH="1">
            <a:off x="7487727" y="3307497"/>
            <a:ext cx="13300" cy="861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4E32C5C-4B96-4A6B-90D4-11A1D34E194A}"/>
              </a:ext>
            </a:extLst>
          </p:cNvPr>
          <p:cNvCxnSpPr>
            <a:cxnSpLocks/>
            <a:stCxn id="4" idx="5"/>
            <a:endCxn id="8" idx="1"/>
          </p:cNvCxnSpPr>
          <p:nvPr/>
        </p:nvCxnSpPr>
        <p:spPr>
          <a:xfrm>
            <a:off x="8651221" y="3307497"/>
            <a:ext cx="312871" cy="942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C412113-6F53-474D-8C19-28A1304D1C40}"/>
              </a:ext>
            </a:extLst>
          </p:cNvPr>
          <p:cNvCxnSpPr>
            <a:cxnSpLocks/>
            <a:stCxn id="6" idx="3"/>
            <a:endCxn id="10" idx="7"/>
          </p:cNvCxnSpPr>
          <p:nvPr/>
        </p:nvCxnSpPr>
        <p:spPr>
          <a:xfrm flipH="1">
            <a:off x="1927631" y="4707860"/>
            <a:ext cx="704648" cy="863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73D8005-312A-459A-AF47-25036B6869CC}"/>
              </a:ext>
            </a:extLst>
          </p:cNvPr>
          <p:cNvCxnSpPr>
            <a:cxnSpLocks/>
            <a:stCxn id="6" idx="5"/>
            <a:endCxn id="9" idx="0"/>
          </p:cNvCxnSpPr>
          <p:nvPr/>
        </p:nvCxnSpPr>
        <p:spPr>
          <a:xfrm flipH="1">
            <a:off x="3134355" y="4707860"/>
            <a:ext cx="962943" cy="1171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D0CF30-FF63-4BF8-B562-83E9439DC71B}"/>
              </a:ext>
            </a:extLst>
          </p:cNvPr>
          <p:cNvCxnSpPr>
            <a:cxnSpLocks/>
            <a:stCxn id="5" idx="4"/>
            <a:endCxn id="14" idx="0"/>
          </p:cNvCxnSpPr>
          <p:nvPr/>
        </p:nvCxnSpPr>
        <p:spPr>
          <a:xfrm flipH="1">
            <a:off x="5056528" y="4743045"/>
            <a:ext cx="430708" cy="841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306139B-6BB7-4D90-BF0C-AD83B6CD70BC}"/>
              </a:ext>
            </a:extLst>
          </p:cNvPr>
          <p:cNvCxnSpPr>
            <a:cxnSpLocks/>
            <a:stCxn id="7" idx="4"/>
            <a:endCxn id="13" idx="0"/>
          </p:cNvCxnSpPr>
          <p:nvPr/>
        </p:nvCxnSpPr>
        <p:spPr>
          <a:xfrm flipH="1">
            <a:off x="6413787" y="4786313"/>
            <a:ext cx="1073940" cy="1319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E175CD2-3E66-4381-8A19-443ED98E5AAC}"/>
              </a:ext>
            </a:extLst>
          </p:cNvPr>
          <p:cNvCxnSpPr>
            <a:cxnSpLocks/>
            <a:stCxn id="8" idx="3"/>
            <a:endCxn id="11" idx="0"/>
          </p:cNvCxnSpPr>
          <p:nvPr/>
        </p:nvCxnSpPr>
        <p:spPr>
          <a:xfrm flipH="1">
            <a:off x="8035678" y="4686430"/>
            <a:ext cx="928414" cy="1013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9F3AC6B-F122-405E-A92E-B6C596C83AA1}"/>
              </a:ext>
            </a:extLst>
          </p:cNvPr>
          <p:cNvCxnSpPr>
            <a:cxnSpLocks/>
            <a:stCxn id="8" idx="5"/>
            <a:endCxn id="12" idx="1"/>
          </p:cNvCxnSpPr>
          <p:nvPr/>
        </p:nvCxnSpPr>
        <p:spPr>
          <a:xfrm flipH="1">
            <a:off x="9606049" y="4686430"/>
            <a:ext cx="740279" cy="1061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itle 50">
            <a:extLst>
              <a:ext uri="{FF2B5EF4-FFF2-40B4-BE49-F238E27FC236}">
                <a16:creationId xmlns:a16="http://schemas.microsoft.com/office/drawing/2014/main" id="{E583E2D1-9243-413C-BD90-3F992E80F93D}"/>
              </a:ext>
            </a:extLst>
          </p:cNvPr>
          <p:cNvSpPr>
            <a:spLocks noGrp="1"/>
          </p:cNvSpPr>
          <p:nvPr>
            <p:ph type="title"/>
          </p:nvPr>
        </p:nvSpPr>
        <p:spPr/>
        <p:txBody>
          <a:bodyPr/>
          <a:lstStyle/>
          <a:p>
            <a:r>
              <a:rPr lang="en-US" dirty="0"/>
              <a:t>Present Organization Structure </a:t>
            </a:r>
            <a:r>
              <a:rPr lang="en-US" dirty="0" smtClean="0"/>
              <a:t/>
            </a:r>
            <a:br>
              <a:rPr lang="en-US" dirty="0" smtClean="0"/>
            </a:br>
            <a:endParaRPr lang="en-US" dirty="0"/>
          </a:p>
        </p:txBody>
      </p:sp>
    </p:spTree>
    <p:extLst>
      <p:ext uri="{BB962C8B-B14F-4D97-AF65-F5344CB8AC3E}">
        <p14:creationId xmlns:p14="http://schemas.microsoft.com/office/powerpoint/2010/main" val="2125166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B542A-387B-4DEB-8E54-D121A4910652}"/>
              </a:ext>
            </a:extLst>
          </p:cNvPr>
          <p:cNvSpPr>
            <a:spLocks noGrp="1"/>
          </p:cNvSpPr>
          <p:nvPr>
            <p:ph type="title"/>
          </p:nvPr>
        </p:nvSpPr>
        <p:spPr>
          <a:xfrm>
            <a:off x="581188" y="569263"/>
            <a:ext cx="11029616" cy="820169"/>
          </a:xfrm>
        </p:spPr>
        <p:txBody>
          <a:bodyPr>
            <a:normAutofit fontScale="90000"/>
          </a:bodyPr>
          <a:lstStyle/>
          <a:p>
            <a:r>
              <a:rPr lang="en-US" dirty="0"/>
              <a:t>When an in-between node gets deleted ( </a:t>
            </a:r>
            <a:r>
              <a:rPr lang="en-US" dirty="0" smtClean="0"/>
              <a:t>say, </a:t>
            </a:r>
            <a:r>
              <a:rPr lang="en-US" dirty="0"/>
              <a:t>coordinator 1 )</a:t>
            </a:r>
          </a:p>
        </p:txBody>
      </p:sp>
      <p:sp>
        <p:nvSpPr>
          <p:cNvPr id="73" name="Oval 72">
            <a:extLst>
              <a:ext uri="{FF2B5EF4-FFF2-40B4-BE49-F238E27FC236}">
                <a16:creationId xmlns:a16="http://schemas.microsoft.com/office/drawing/2014/main" id="{EAAD6F8C-BC55-499E-ADD1-5840BE9D0242}"/>
              </a:ext>
            </a:extLst>
          </p:cNvPr>
          <p:cNvSpPr/>
          <p:nvPr/>
        </p:nvSpPr>
        <p:spPr>
          <a:xfrm>
            <a:off x="5448297" y="1557595"/>
            <a:ext cx="1295399" cy="656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CEO</a:t>
            </a:r>
          </a:p>
        </p:txBody>
      </p:sp>
      <p:sp>
        <p:nvSpPr>
          <p:cNvPr id="74" name="Oval 73">
            <a:extLst>
              <a:ext uri="{FF2B5EF4-FFF2-40B4-BE49-F238E27FC236}">
                <a16:creationId xmlns:a16="http://schemas.microsoft.com/office/drawing/2014/main" id="{E5862596-C6B4-4C90-96BD-9EC09A8A5813}"/>
              </a:ext>
            </a:extLst>
          </p:cNvPr>
          <p:cNvSpPr/>
          <p:nvPr/>
        </p:nvSpPr>
        <p:spPr>
          <a:xfrm>
            <a:off x="4000500" y="2773386"/>
            <a:ext cx="1495425" cy="641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manager</a:t>
            </a:r>
          </a:p>
          <a:p>
            <a:pPr algn="ctr"/>
            <a:r>
              <a:rPr lang="en-US" dirty="0"/>
              <a:t>1</a:t>
            </a:r>
          </a:p>
        </p:txBody>
      </p:sp>
      <p:sp>
        <p:nvSpPr>
          <p:cNvPr id="75" name="Oval 74">
            <a:extLst>
              <a:ext uri="{FF2B5EF4-FFF2-40B4-BE49-F238E27FC236}">
                <a16:creationId xmlns:a16="http://schemas.microsoft.com/office/drawing/2014/main" id="{19476B49-0BFC-40B8-9DF5-D678C9996C0B}"/>
              </a:ext>
            </a:extLst>
          </p:cNvPr>
          <p:cNvSpPr/>
          <p:nvPr/>
        </p:nvSpPr>
        <p:spPr>
          <a:xfrm>
            <a:off x="7262814" y="2805370"/>
            <a:ext cx="1626620" cy="656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manager2</a:t>
            </a:r>
          </a:p>
        </p:txBody>
      </p:sp>
      <p:sp>
        <p:nvSpPr>
          <p:cNvPr id="76" name="Oval 75">
            <a:extLst>
              <a:ext uri="{FF2B5EF4-FFF2-40B4-BE49-F238E27FC236}">
                <a16:creationId xmlns:a16="http://schemas.microsoft.com/office/drawing/2014/main" id="{BC6AD48F-FAC6-4DEC-90BD-4D06A4B95037}"/>
              </a:ext>
            </a:extLst>
          </p:cNvPr>
          <p:cNvSpPr/>
          <p:nvPr/>
        </p:nvSpPr>
        <p:spPr>
          <a:xfrm>
            <a:off x="4508867" y="4115693"/>
            <a:ext cx="2045122" cy="703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Coordinator 2</a:t>
            </a:r>
          </a:p>
          <a:p>
            <a:pPr algn="ctr"/>
            <a:endParaRPr lang="en-US" dirty="0"/>
          </a:p>
        </p:txBody>
      </p:sp>
      <p:sp>
        <p:nvSpPr>
          <p:cNvPr id="77" name="Oval 76">
            <a:extLst>
              <a:ext uri="{FF2B5EF4-FFF2-40B4-BE49-F238E27FC236}">
                <a16:creationId xmlns:a16="http://schemas.microsoft.com/office/drawing/2014/main" id="{D82053ED-77C3-45A3-B876-34B38C08C727}"/>
              </a:ext>
            </a:extLst>
          </p:cNvPr>
          <p:cNvSpPr/>
          <p:nvPr/>
        </p:nvSpPr>
        <p:spPr>
          <a:xfrm>
            <a:off x="2328863" y="4122652"/>
            <a:ext cx="1215915" cy="607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78" name="Oval 77">
            <a:extLst>
              <a:ext uri="{FF2B5EF4-FFF2-40B4-BE49-F238E27FC236}">
                <a16:creationId xmlns:a16="http://schemas.microsoft.com/office/drawing/2014/main" id="{3FC1FE69-C0A3-422A-8676-1FBAE5C1244A}"/>
              </a:ext>
            </a:extLst>
          </p:cNvPr>
          <p:cNvSpPr/>
          <p:nvPr/>
        </p:nvSpPr>
        <p:spPr>
          <a:xfrm>
            <a:off x="6666895" y="4200783"/>
            <a:ext cx="1954778" cy="656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Coordinator 3</a:t>
            </a:r>
          </a:p>
        </p:txBody>
      </p:sp>
      <p:sp>
        <p:nvSpPr>
          <p:cNvPr id="79" name="Oval 78">
            <a:extLst>
              <a:ext uri="{FF2B5EF4-FFF2-40B4-BE49-F238E27FC236}">
                <a16:creationId xmlns:a16="http://schemas.microsoft.com/office/drawing/2014/main" id="{41831106-61E3-4C34-AECB-228A556A0FC1}"/>
              </a:ext>
            </a:extLst>
          </p:cNvPr>
          <p:cNvSpPr/>
          <p:nvPr/>
        </p:nvSpPr>
        <p:spPr>
          <a:xfrm>
            <a:off x="8677821" y="4191258"/>
            <a:ext cx="1954778" cy="656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Coordinator 4</a:t>
            </a:r>
          </a:p>
          <a:p>
            <a:pPr algn="ctr"/>
            <a:r>
              <a:rPr lang="en-US" dirty="0"/>
              <a:t> </a:t>
            </a:r>
          </a:p>
        </p:txBody>
      </p:sp>
      <p:sp>
        <p:nvSpPr>
          <p:cNvPr id="80" name="Oval 79">
            <a:extLst>
              <a:ext uri="{FF2B5EF4-FFF2-40B4-BE49-F238E27FC236}">
                <a16:creationId xmlns:a16="http://schemas.microsoft.com/office/drawing/2014/main" id="{D05308CC-D054-405B-9AC2-323138AC7A67}"/>
              </a:ext>
            </a:extLst>
          </p:cNvPr>
          <p:cNvSpPr/>
          <p:nvPr/>
        </p:nvSpPr>
        <p:spPr>
          <a:xfrm>
            <a:off x="2285328" y="5924809"/>
            <a:ext cx="1698054" cy="656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Employee2</a:t>
            </a:r>
          </a:p>
          <a:p>
            <a:pPr algn="ctr"/>
            <a:endParaRPr lang="en-US" dirty="0"/>
          </a:p>
        </p:txBody>
      </p:sp>
      <p:sp>
        <p:nvSpPr>
          <p:cNvPr id="81" name="Oval 80">
            <a:extLst>
              <a:ext uri="{FF2B5EF4-FFF2-40B4-BE49-F238E27FC236}">
                <a16:creationId xmlns:a16="http://schemas.microsoft.com/office/drawing/2014/main" id="{B942792F-BB22-484F-9186-97C77C19E851}"/>
              </a:ext>
            </a:extLst>
          </p:cNvPr>
          <p:cNvSpPr/>
          <p:nvPr/>
        </p:nvSpPr>
        <p:spPr>
          <a:xfrm>
            <a:off x="446631" y="5524758"/>
            <a:ext cx="1735100" cy="656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Employee1</a:t>
            </a:r>
          </a:p>
        </p:txBody>
      </p:sp>
      <p:sp>
        <p:nvSpPr>
          <p:cNvPr id="82" name="Oval 81">
            <a:extLst>
              <a:ext uri="{FF2B5EF4-FFF2-40B4-BE49-F238E27FC236}">
                <a16:creationId xmlns:a16="http://schemas.microsoft.com/office/drawing/2014/main" id="{0986722E-9424-403E-8472-73849E5FCF9E}"/>
              </a:ext>
            </a:extLst>
          </p:cNvPr>
          <p:cNvSpPr/>
          <p:nvPr/>
        </p:nvSpPr>
        <p:spPr>
          <a:xfrm>
            <a:off x="7222368" y="5672459"/>
            <a:ext cx="1626620" cy="656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Employee 5</a:t>
            </a:r>
          </a:p>
          <a:p>
            <a:pPr algn="ctr"/>
            <a:endParaRPr lang="en-US" dirty="0"/>
          </a:p>
        </p:txBody>
      </p:sp>
      <p:sp>
        <p:nvSpPr>
          <p:cNvPr id="83" name="Oval 82">
            <a:extLst>
              <a:ext uri="{FF2B5EF4-FFF2-40B4-BE49-F238E27FC236}">
                <a16:creationId xmlns:a16="http://schemas.microsoft.com/office/drawing/2014/main" id="{D73C80FB-DA97-4C7D-9791-BD936A5D901F}"/>
              </a:ext>
            </a:extLst>
          </p:cNvPr>
          <p:cNvSpPr/>
          <p:nvPr/>
        </p:nvSpPr>
        <p:spPr>
          <a:xfrm>
            <a:off x="9367836" y="5639058"/>
            <a:ext cx="1626620" cy="656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 6</a:t>
            </a:r>
          </a:p>
        </p:txBody>
      </p:sp>
      <p:sp>
        <p:nvSpPr>
          <p:cNvPr id="84" name="Oval 83">
            <a:extLst>
              <a:ext uri="{FF2B5EF4-FFF2-40B4-BE49-F238E27FC236}">
                <a16:creationId xmlns:a16="http://schemas.microsoft.com/office/drawing/2014/main" id="{46D24CAD-F130-48AC-88E8-3F47583460BD}"/>
              </a:ext>
            </a:extLst>
          </p:cNvPr>
          <p:cNvSpPr/>
          <p:nvPr/>
        </p:nvSpPr>
        <p:spPr>
          <a:xfrm>
            <a:off x="5564759" y="6168910"/>
            <a:ext cx="1698055" cy="604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Employee 4</a:t>
            </a:r>
          </a:p>
          <a:p>
            <a:pPr algn="ctr"/>
            <a:endParaRPr lang="en-US" dirty="0"/>
          </a:p>
        </p:txBody>
      </p:sp>
      <p:sp>
        <p:nvSpPr>
          <p:cNvPr id="85" name="Oval 84">
            <a:extLst>
              <a:ext uri="{FF2B5EF4-FFF2-40B4-BE49-F238E27FC236}">
                <a16:creationId xmlns:a16="http://schemas.microsoft.com/office/drawing/2014/main" id="{31F094DA-5240-454F-9E1D-31251B693229}"/>
              </a:ext>
            </a:extLst>
          </p:cNvPr>
          <p:cNvSpPr/>
          <p:nvPr/>
        </p:nvSpPr>
        <p:spPr>
          <a:xfrm>
            <a:off x="4225613" y="5572383"/>
            <a:ext cx="1661830" cy="656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 3</a:t>
            </a:r>
          </a:p>
        </p:txBody>
      </p:sp>
      <p:cxnSp>
        <p:nvCxnSpPr>
          <p:cNvPr id="86" name="Straight Arrow Connector 85">
            <a:extLst>
              <a:ext uri="{FF2B5EF4-FFF2-40B4-BE49-F238E27FC236}">
                <a16:creationId xmlns:a16="http://schemas.microsoft.com/office/drawing/2014/main" id="{0A834E96-0727-44F7-9085-7D4FA06095AC}"/>
              </a:ext>
            </a:extLst>
          </p:cNvPr>
          <p:cNvCxnSpPr>
            <a:cxnSpLocks/>
            <a:stCxn id="73" idx="3"/>
            <a:endCxn id="74" idx="7"/>
          </p:cNvCxnSpPr>
          <p:nvPr/>
        </p:nvCxnSpPr>
        <p:spPr>
          <a:xfrm flipH="1">
            <a:off x="5276925" y="2118352"/>
            <a:ext cx="361079" cy="748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E5520288-2917-42D0-AF1C-AF7DF8CF1C0A}"/>
              </a:ext>
            </a:extLst>
          </p:cNvPr>
          <p:cNvCxnSpPr>
            <a:cxnSpLocks/>
            <a:stCxn id="73" idx="5"/>
            <a:endCxn id="75" idx="1"/>
          </p:cNvCxnSpPr>
          <p:nvPr/>
        </p:nvCxnSpPr>
        <p:spPr>
          <a:xfrm>
            <a:off x="6553989" y="2118352"/>
            <a:ext cx="947038" cy="783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EA14FA02-E95C-43FB-B4CE-206D6894FDEB}"/>
              </a:ext>
            </a:extLst>
          </p:cNvPr>
          <p:cNvCxnSpPr>
            <a:cxnSpLocks/>
            <a:stCxn id="74" idx="5"/>
            <a:endCxn id="76" idx="0"/>
          </p:cNvCxnSpPr>
          <p:nvPr/>
        </p:nvCxnSpPr>
        <p:spPr>
          <a:xfrm>
            <a:off x="5276925" y="3320792"/>
            <a:ext cx="254503" cy="794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FD6D9837-4F16-4157-BF2F-1749BE0EB4A2}"/>
              </a:ext>
            </a:extLst>
          </p:cNvPr>
          <p:cNvCxnSpPr>
            <a:cxnSpLocks/>
            <a:stCxn id="75" idx="3"/>
            <a:endCxn id="78" idx="0"/>
          </p:cNvCxnSpPr>
          <p:nvPr/>
        </p:nvCxnSpPr>
        <p:spPr>
          <a:xfrm>
            <a:off x="7501027" y="3366127"/>
            <a:ext cx="143257" cy="834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33089F0C-37FB-4CB8-9761-5B978A7681CC}"/>
              </a:ext>
            </a:extLst>
          </p:cNvPr>
          <p:cNvCxnSpPr>
            <a:cxnSpLocks/>
            <a:stCxn id="75" idx="5"/>
            <a:endCxn id="79" idx="1"/>
          </p:cNvCxnSpPr>
          <p:nvPr/>
        </p:nvCxnSpPr>
        <p:spPr>
          <a:xfrm>
            <a:off x="8651221" y="3366127"/>
            <a:ext cx="312871" cy="921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883D1774-1359-44B6-8966-DA7444CA7AC8}"/>
              </a:ext>
            </a:extLst>
          </p:cNvPr>
          <p:cNvCxnSpPr>
            <a:cxnSpLocks/>
            <a:stCxn id="76" idx="4"/>
            <a:endCxn id="85" idx="0"/>
          </p:cNvCxnSpPr>
          <p:nvPr/>
        </p:nvCxnSpPr>
        <p:spPr>
          <a:xfrm flipH="1">
            <a:off x="5056528" y="4819587"/>
            <a:ext cx="474900" cy="752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A2F9CBDC-4543-4763-9AA3-8A9BD7555775}"/>
              </a:ext>
            </a:extLst>
          </p:cNvPr>
          <p:cNvCxnSpPr>
            <a:cxnSpLocks/>
            <a:stCxn id="78" idx="4"/>
            <a:endCxn id="84" idx="0"/>
          </p:cNvCxnSpPr>
          <p:nvPr/>
        </p:nvCxnSpPr>
        <p:spPr>
          <a:xfrm flipH="1">
            <a:off x="6413787" y="4857751"/>
            <a:ext cx="1230497" cy="1311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491C2EB8-5459-463A-B261-9FE09FD02956}"/>
              </a:ext>
            </a:extLst>
          </p:cNvPr>
          <p:cNvCxnSpPr>
            <a:cxnSpLocks/>
            <a:stCxn id="79" idx="3"/>
            <a:endCxn id="82" idx="0"/>
          </p:cNvCxnSpPr>
          <p:nvPr/>
        </p:nvCxnSpPr>
        <p:spPr>
          <a:xfrm flipH="1">
            <a:off x="8035678" y="4752015"/>
            <a:ext cx="928414" cy="920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FB90DEBB-DDD0-4E68-83EA-AC6868E01A5C}"/>
              </a:ext>
            </a:extLst>
          </p:cNvPr>
          <p:cNvCxnSpPr>
            <a:cxnSpLocks/>
            <a:stCxn id="79" idx="5"/>
            <a:endCxn id="83" idx="1"/>
          </p:cNvCxnSpPr>
          <p:nvPr/>
        </p:nvCxnSpPr>
        <p:spPr>
          <a:xfrm flipH="1">
            <a:off x="9606049" y="4752015"/>
            <a:ext cx="740279" cy="983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Connector: Curved 94">
            <a:extLst>
              <a:ext uri="{FF2B5EF4-FFF2-40B4-BE49-F238E27FC236}">
                <a16:creationId xmlns:a16="http://schemas.microsoft.com/office/drawing/2014/main" id="{D6E90086-4DD8-4B82-AC5A-3D25A75BA0D2}"/>
              </a:ext>
            </a:extLst>
          </p:cNvPr>
          <p:cNvCxnSpPr>
            <a:stCxn id="74" idx="2"/>
            <a:endCxn id="81" idx="1"/>
          </p:cNvCxnSpPr>
          <p:nvPr/>
        </p:nvCxnSpPr>
        <p:spPr>
          <a:xfrm rot="10800000" flipV="1">
            <a:off x="700732" y="3094049"/>
            <a:ext cx="3299769" cy="252692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onnector: Curved 95">
            <a:extLst>
              <a:ext uri="{FF2B5EF4-FFF2-40B4-BE49-F238E27FC236}">
                <a16:creationId xmlns:a16="http://schemas.microsoft.com/office/drawing/2014/main" id="{25F8C4B1-0626-414B-A962-6228B9295A1A}"/>
              </a:ext>
            </a:extLst>
          </p:cNvPr>
          <p:cNvCxnSpPr>
            <a:stCxn id="74" idx="4"/>
            <a:endCxn id="80" idx="0"/>
          </p:cNvCxnSpPr>
          <p:nvPr/>
        </p:nvCxnSpPr>
        <p:spPr>
          <a:xfrm rot="5400000">
            <a:off x="2686236" y="3862831"/>
            <a:ext cx="2510097" cy="161385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H="1">
            <a:off x="3134355" y="3320792"/>
            <a:ext cx="967382" cy="80186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1479717" y="4669760"/>
            <a:ext cx="967382" cy="80186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77" idx="4"/>
          </p:cNvCxnSpPr>
          <p:nvPr/>
        </p:nvCxnSpPr>
        <p:spPr>
          <a:xfrm flipH="1">
            <a:off x="2700207" y="4730337"/>
            <a:ext cx="236614" cy="1237205"/>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4125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94B41-2ABB-4427-8AE8-98C7188A4A86}"/>
              </a:ext>
            </a:extLst>
          </p:cNvPr>
          <p:cNvSpPr>
            <a:spLocks noGrp="1"/>
          </p:cNvSpPr>
          <p:nvPr>
            <p:ph type="title"/>
          </p:nvPr>
        </p:nvSpPr>
        <p:spPr/>
        <p:txBody>
          <a:bodyPr/>
          <a:lstStyle/>
          <a:p>
            <a:r>
              <a:rPr lang="en-US" dirty="0"/>
              <a:t>Special case : matrix manager </a:t>
            </a:r>
          </a:p>
        </p:txBody>
      </p:sp>
      <p:sp>
        <p:nvSpPr>
          <p:cNvPr id="3" name="Oval 2">
            <a:extLst>
              <a:ext uri="{FF2B5EF4-FFF2-40B4-BE49-F238E27FC236}">
                <a16:creationId xmlns:a16="http://schemas.microsoft.com/office/drawing/2014/main" id="{2C755540-8D4C-4502-813C-B808760E5E75}"/>
              </a:ext>
            </a:extLst>
          </p:cNvPr>
          <p:cNvSpPr/>
          <p:nvPr/>
        </p:nvSpPr>
        <p:spPr>
          <a:xfrm>
            <a:off x="5448297" y="1717990"/>
            <a:ext cx="1295399" cy="4251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CEO</a:t>
            </a:r>
          </a:p>
        </p:txBody>
      </p:sp>
      <p:sp>
        <p:nvSpPr>
          <p:cNvPr id="4" name="Oval 3">
            <a:extLst>
              <a:ext uri="{FF2B5EF4-FFF2-40B4-BE49-F238E27FC236}">
                <a16:creationId xmlns:a16="http://schemas.microsoft.com/office/drawing/2014/main" id="{45DD3266-2A58-489D-A2BA-C308D18F5F7D}"/>
              </a:ext>
            </a:extLst>
          </p:cNvPr>
          <p:cNvSpPr/>
          <p:nvPr/>
        </p:nvSpPr>
        <p:spPr>
          <a:xfrm>
            <a:off x="4000500" y="2714014"/>
            <a:ext cx="1495425" cy="538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manager</a:t>
            </a:r>
          </a:p>
          <a:p>
            <a:pPr algn="ctr"/>
            <a:r>
              <a:rPr lang="en-US" dirty="0"/>
              <a:t>1</a:t>
            </a:r>
          </a:p>
        </p:txBody>
      </p:sp>
      <p:sp>
        <p:nvSpPr>
          <p:cNvPr id="5" name="Oval 4">
            <a:extLst>
              <a:ext uri="{FF2B5EF4-FFF2-40B4-BE49-F238E27FC236}">
                <a16:creationId xmlns:a16="http://schemas.microsoft.com/office/drawing/2014/main" id="{41C10BC9-8A1A-4867-90ED-E7E2621EA36C}"/>
              </a:ext>
            </a:extLst>
          </p:cNvPr>
          <p:cNvSpPr/>
          <p:nvPr/>
        </p:nvSpPr>
        <p:spPr>
          <a:xfrm>
            <a:off x="7394008" y="2821391"/>
            <a:ext cx="1495426" cy="569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manager2</a:t>
            </a:r>
          </a:p>
        </p:txBody>
      </p:sp>
      <p:sp>
        <p:nvSpPr>
          <p:cNvPr id="6" name="Oval 5">
            <a:extLst>
              <a:ext uri="{FF2B5EF4-FFF2-40B4-BE49-F238E27FC236}">
                <a16:creationId xmlns:a16="http://schemas.microsoft.com/office/drawing/2014/main" id="{DCD74DFB-1734-4EA4-BEF0-3770903D4BB0}"/>
              </a:ext>
            </a:extLst>
          </p:cNvPr>
          <p:cNvSpPr/>
          <p:nvPr/>
        </p:nvSpPr>
        <p:spPr>
          <a:xfrm>
            <a:off x="4508867" y="4169301"/>
            <a:ext cx="1852185" cy="573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Coordinator 2</a:t>
            </a:r>
          </a:p>
          <a:p>
            <a:pPr algn="ctr"/>
            <a:endParaRPr lang="en-US" dirty="0"/>
          </a:p>
        </p:txBody>
      </p:sp>
      <p:sp>
        <p:nvSpPr>
          <p:cNvPr id="7" name="Oval 6">
            <a:extLst>
              <a:ext uri="{FF2B5EF4-FFF2-40B4-BE49-F238E27FC236}">
                <a16:creationId xmlns:a16="http://schemas.microsoft.com/office/drawing/2014/main" id="{617F0B84-DBD6-4D52-8F2C-2AE3CA1CC0CB}"/>
              </a:ext>
            </a:extLst>
          </p:cNvPr>
          <p:cNvSpPr/>
          <p:nvPr/>
        </p:nvSpPr>
        <p:spPr>
          <a:xfrm>
            <a:off x="2424390" y="4169300"/>
            <a:ext cx="1879159" cy="6309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Coordinator</a:t>
            </a:r>
          </a:p>
          <a:p>
            <a:pPr algn="ctr"/>
            <a:r>
              <a:rPr lang="en-US" dirty="0"/>
              <a:t>1</a:t>
            </a:r>
          </a:p>
        </p:txBody>
      </p:sp>
      <p:sp>
        <p:nvSpPr>
          <p:cNvPr id="8" name="Oval 7">
            <a:extLst>
              <a:ext uri="{FF2B5EF4-FFF2-40B4-BE49-F238E27FC236}">
                <a16:creationId xmlns:a16="http://schemas.microsoft.com/office/drawing/2014/main" id="{CA0FCA07-EAED-44F2-BB00-008074E6B79A}"/>
              </a:ext>
            </a:extLst>
          </p:cNvPr>
          <p:cNvSpPr/>
          <p:nvPr/>
        </p:nvSpPr>
        <p:spPr>
          <a:xfrm>
            <a:off x="6566370" y="4169301"/>
            <a:ext cx="1898746" cy="538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Coordinator 3</a:t>
            </a:r>
          </a:p>
        </p:txBody>
      </p:sp>
      <p:sp>
        <p:nvSpPr>
          <p:cNvPr id="9" name="Oval 8">
            <a:extLst>
              <a:ext uri="{FF2B5EF4-FFF2-40B4-BE49-F238E27FC236}">
                <a16:creationId xmlns:a16="http://schemas.microsoft.com/office/drawing/2014/main" id="{0485AF19-0668-4399-92E3-9679BA8771CF}"/>
              </a:ext>
            </a:extLst>
          </p:cNvPr>
          <p:cNvSpPr/>
          <p:nvPr/>
        </p:nvSpPr>
        <p:spPr>
          <a:xfrm>
            <a:off x="8743033" y="4159777"/>
            <a:ext cx="1898746" cy="538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Coordinator 4</a:t>
            </a:r>
          </a:p>
          <a:p>
            <a:pPr algn="ctr"/>
            <a:r>
              <a:rPr lang="en-US" dirty="0"/>
              <a:t> </a:t>
            </a:r>
          </a:p>
        </p:txBody>
      </p:sp>
      <p:sp>
        <p:nvSpPr>
          <p:cNvPr id="10" name="Oval 9">
            <a:extLst>
              <a:ext uri="{FF2B5EF4-FFF2-40B4-BE49-F238E27FC236}">
                <a16:creationId xmlns:a16="http://schemas.microsoft.com/office/drawing/2014/main" id="{8733CCC7-28C3-4E8A-A2B9-D2A30F7E0025}"/>
              </a:ext>
            </a:extLst>
          </p:cNvPr>
          <p:cNvSpPr/>
          <p:nvPr/>
        </p:nvSpPr>
        <p:spPr>
          <a:xfrm>
            <a:off x="2285328" y="5879378"/>
            <a:ext cx="1661830" cy="6309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Employee2</a:t>
            </a:r>
          </a:p>
          <a:p>
            <a:pPr algn="ctr"/>
            <a:endParaRPr lang="en-US" dirty="0"/>
          </a:p>
        </p:txBody>
      </p:sp>
      <p:sp>
        <p:nvSpPr>
          <p:cNvPr id="11" name="Oval 10">
            <a:extLst>
              <a:ext uri="{FF2B5EF4-FFF2-40B4-BE49-F238E27FC236}">
                <a16:creationId xmlns:a16="http://schemas.microsoft.com/office/drawing/2014/main" id="{007C208A-8287-464C-9923-EC3E1ADFCBB7}"/>
              </a:ext>
            </a:extLst>
          </p:cNvPr>
          <p:cNvSpPr/>
          <p:nvPr/>
        </p:nvSpPr>
        <p:spPr>
          <a:xfrm>
            <a:off x="446631" y="5479329"/>
            <a:ext cx="1641437" cy="630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Employee1</a:t>
            </a:r>
          </a:p>
        </p:txBody>
      </p:sp>
      <p:sp>
        <p:nvSpPr>
          <p:cNvPr id="12" name="Oval 11">
            <a:extLst>
              <a:ext uri="{FF2B5EF4-FFF2-40B4-BE49-F238E27FC236}">
                <a16:creationId xmlns:a16="http://schemas.microsoft.com/office/drawing/2014/main" id="{0D246FA6-CC12-47CC-AACA-ABA81B593785}"/>
              </a:ext>
            </a:extLst>
          </p:cNvPr>
          <p:cNvSpPr/>
          <p:nvPr/>
        </p:nvSpPr>
        <p:spPr>
          <a:xfrm>
            <a:off x="7262814" y="5699562"/>
            <a:ext cx="1586174" cy="5584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Employee 5</a:t>
            </a:r>
          </a:p>
          <a:p>
            <a:pPr algn="ctr"/>
            <a:endParaRPr lang="en-US" dirty="0"/>
          </a:p>
        </p:txBody>
      </p:sp>
      <p:sp>
        <p:nvSpPr>
          <p:cNvPr id="13" name="Oval 12">
            <a:extLst>
              <a:ext uri="{FF2B5EF4-FFF2-40B4-BE49-F238E27FC236}">
                <a16:creationId xmlns:a16="http://schemas.microsoft.com/office/drawing/2014/main" id="{592D643D-98A1-43C1-8951-13F0317D4A57}"/>
              </a:ext>
            </a:extLst>
          </p:cNvPr>
          <p:cNvSpPr/>
          <p:nvPr/>
        </p:nvSpPr>
        <p:spPr>
          <a:xfrm>
            <a:off x="9367836" y="5666161"/>
            <a:ext cx="1626620" cy="5584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 6</a:t>
            </a:r>
          </a:p>
        </p:txBody>
      </p:sp>
      <p:sp>
        <p:nvSpPr>
          <p:cNvPr id="14" name="Oval 13">
            <a:extLst>
              <a:ext uri="{FF2B5EF4-FFF2-40B4-BE49-F238E27FC236}">
                <a16:creationId xmlns:a16="http://schemas.microsoft.com/office/drawing/2014/main" id="{B4F04D7D-D2F3-44AD-AE68-581745E3E74B}"/>
              </a:ext>
            </a:extLst>
          </p:cNvPr>
          <p:cNvSpPr/>
          <p:nvPr/>
        </p:nvSpPr>
        <p:spPr>
          <a:xfrm>
            <a:off x="5495925" y="6105930"/>
            <a:ext cx="1766889" cy="6020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Employee 4</a:t>
            </a:r>
          </a:p>
          <a:p>
            <a:pPr algn="ctr"/>
            <a:endParaRPr lang="en-US" dirty="0"/>
          </a:p>
        </p:txBody>
      </p:sp>
      <p:sp>
        <p:nvSpPr>
          <p:cNvPr id="15" name="Oval 14">
            <a:extLst>
              <a:ext uri="{FF2B5EF4-FFF2-40B4-BE49-F238E27FC236}">
                <a16:creationId xmlns:a16="http://schemas.microsoft.com/office/drawing/2014/main" id="{84DC14AE-8B1D-4077-B3AC-AF443D2113CF}"/>
              </a:ext>
            </a:extLst>
          </p:cNvPr>
          <p:cNvSpPr/>
          <p:nvPr/>
        </p:nvSpPr>
        <p:spPr>
          <a:xfrm>
            <a:off x="4225613" y="5584170"/>
            <a:ext cx="1661830" cy="573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 3</a:t>
            </a:r>
          </a:p>
        </p:txBody>
      </p:sp>
      <p:cxnSp>
        <p:nvCxnSpPr>
          <p:cNvPr id="16" name="Straight Arrow Connector 15">
            <a:extLst>
              <a:ext uri="{FF2B5EF4-FFF2-40B4-BE49-F238E27FC236}">
                <a16:creationId xmlns:a16="http://schemas.microsoft.com/office/drawing/2014/main" id="{554D777A-7408-4ECA-9396-1C722A952CE4}"/>
              </a:ext>
            </a:extLst>
          </p:cNvPr>
          <p:cNvCxnSpPr>
            <a:cxnSpLocks/>
            <a:stCxn id="3" idx="3"/>
            <a:endCxn id="4" idx="7"/>
          </p:cNvCxnSpPr>
          <p:nvPr/>
        </p:nvCxnSpPr>
        <p:spPr>
          <a:xfrm flipH="1">
            <a:off x="5276925" y="2080866"/>
            <a:ext cx="361079" cy="712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108DF10-BD25-4BA7-B302-50F568532CC0}"/>
              </a:ext>
            </a:extLst>
          </p:cNvPr>
          <p:cNvCxnSpPr>
            <a:cxnSpLocks/>
            <a:stCxn id="3" idx="5"/>
            <a:endCxn id="5" idx="1"/>
          </p:cNvCxnSpPr>
          <p:nvPr/>
        </p:nvCxnSpPr>
        <p:spPr>
          <a:xfrm>
            <a:off x="6553989" y="2080866"/>
            <a:ext cx="1059019" cy="823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D74C4CF-37B2-4683-9F5C-32C7D63860B4}"/>
              </a:ext>
            </a:extLst>
          </p:cNvPr>
          <p:cNvCxnSpPr>
            <a:cxnSpLocks/>
            <a:stCxn id="4" idx="3"/>
            <a:endCxn id="7" idx="0"/>
          </p:cNvCxnSpPr>
          <p:nvPr/>
        </p:nvCxnSpPr>
        <p:spPr>
          <a:xfrm flipH="1">
            <a:off x="3363970" y="3173704"/>
            <a:ext cx="855530" cy="995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B3460B8-5F9C-44BB-8968-7D61F07E85E3}"/>
              </a:ext>
            </a:extLst>
          </p:cNvPr>
          <p:cNvCxnSpPr>
            <a:cxnSpLocks/>
            <a:stCxn id="4" idx="5"/>
            <a:endCxn id="6" idx="0"/>
          </p:cNvCxnSpPr>
          <p:nvPr/>
        </p:nvCxnSpPr>
        <p:spPr>
          <a:xfrm>
            <a:off x="5276925" y="3173704"/>
            <a:ext cx="158035" cy="995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000597A-A330-43AC-B33C-7B3C8FFAB682}"/>
              </a:ext>
            </a:extLst>
          </p:cNvPr>
          <p:cNvCxnSpPr>
            <a:cxnSpLocks/>
            <a:stCxn id="5" idx="3"/>
            <a:endCxn id="8" idx="0"/>
          </p:cNvCxnSpPr>
          <p:nvPr/>
        </p:nvCxnSpPr>
        <p:spPr>
          <a:xfrm flipH="1">
            <a:off x="7515743" y="3307497"/>
            <a:ext cx="97265" cy="861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4EAF5C6-0001-4D62-ABF0-51F072734A7F}"/>
              </a:ext>
            </a:extLst>
          </p:cNvPr>
          <p:cNvCxnSpPr>
            <a:cxnSpLocks/>
            <a:stCxn id="5" idx="5"/>
            <a:endCxn id="9" idx="1"/>
          </p:cNvCxnSpPr>
          <p:nvPr/>
        </p:nvCxnSpPr>
        <p:spPr>
          <a:xfrm>
            <a:off x="8670434" y="3307497"/>
            <a:ext cx="350664" cy="931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FF12DDD-E26D-46D1-9F04-341834D3AE08}"/>
              </a:ext>
            </a:extLst>
          </p:cNvPr>
          <p:cNvCxnSpPr>
            <a:cxnSpLocks/>
            <a:stCxn id="7" idx="3"/>
            <a:endCxn id="11" idx="7"/>
          </p:cNvCxnSpPr>
          <p:nvPr/>
        </p:nvCxnSpPr>
        <p:spPr>
          <a:xfrm flipH="1">
            <a:off x="1847685" y="4707860"/>
            <a:ext cx="851901" cy="863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0BC1C9D-5186-4D66-BF1A-19242D68F022}"/>
              </a:ext>
            </a:extLst>
          </p:cNvPr>
          <p:cNvCxnSpPr>
            <a:cxnSpLocks/>
            <a:stCxn id="7" idx="5"/>
            <a:endCxn id="10" idx="0"/>
          </p:cNvCxnSpPr>
          <p:nvPr/>
        </p:nvCxnSpPr>
        <p:spPr>
          <a:xfrm flipH="1">
            <a:off x="3116243" y="4707860"/>
            <a:ext cx="912110" cy="1171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5B37772-CAEC-4ACD-898F-118DE36A8CA5}"/>
              </a:ext>
            </a:extLst>
          </p:cNvPr>
          <p:cNvCxnSpPr>
            <a:cxnSpLocks/>
            <a:stCxn id="6" idx="4"/>
            <a:endCxn id="15" idx="0"/>
          </p:cNvCxnSpPr>
          <p:nvPr/>
        </p:nvCxnSpPr>
        <p:spPr>
          <a:xfrm flipH="1">
            <a:off x="5056528" y="4743045"/>
            <a:ext cx="378432" cy="841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53F3E53-04EE-4A4D-B705-6D72942CDEF6}"/>
              </a:ext>
            </a:extLst>
          </p:cNvPr>
          <p:cNvCxnSpPr>
            <a:cxnSpLocks/>
            <a:stCxn id="8" idx="4"/>
            <a:endCxn id="14" idx="0"/>
          </p:cNvCxnSpPr>
          <p:nvPr/>
        </p:nvCxnSpPr>
        <p:spPr>
          <a:xfrm flipH="1">
            <a:off x="6379370" y="4707861"/>
            <a:ext cx="1136373" cy="1398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D2418F6-2C1C-4A45-87B4-CFF466E20913}"/>
              </a:ext>
            </a:extLst>
          </p:cNvPr>
          <p:cNvCxnSpPr>
            <a:cxnSpLocks/>
            <a:stCxn id="9" idx="3"/>
            <a:endCxn id="12" idx="0"/>
          </p:cNvCxnSpPr>
          <p:nvPr/>
        </p:nvCxnSpPr>
        <p:spPr>
          <a:xfrm flipH="1">
            <a:off x="8055901" y="4619467"/>
            <a:ext cx="965197" cy="1080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3528B84-CCFC-4F82-82C2-09EE1E5532F0}"/>
              </a:ext>
            </a:extLst>
          </p:cNvPr>
          <p:cNvCxnSpPr>
            <a:cxnSpLocks/>
            <a:stCxn id="9" idx="5"/>
            <a:endCxn id="13" idx="1"/>
          </p:cNvCxnSpPr>
          <p:nvPr/>
        </p:nvCxnSpPr>
        <p:spPr>
          <a:xfrm flipH="1">
            <a:off x="9606049" y="4619467"/>
            <a:ext cx="757665" cy="1128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16146BB1-F0E2-4274-BD4F-79F728054706}"/>
              </a:ext>
            </a:extLst>
          </p:cNvPr>
          <p:cNvSpPr/>
          <p:nvPr/>
        </p:nvSpPr>
        <p:spPr>
          <a:xfrm>
            <a:off x="5638004" y="2664886"/>
            <a:ext cx="1495425" cy="6309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Matrix manager</a:t>
            </a:r>
          </a:p>
        </p:txBody>
      </p:sp>
      <p:cxnSp>
        <p:nvCxnSpPr>
          <p:cNvPr id="55" name="Straight Arrow Connector 54">
            <a:extLst>
              <a:ext uri="{FF2B5EF4-FFF2-40B4-BE49-F238E27FC236}">
                <a16:creationId xmlns:a16="http://schemas.microsoft.com/office/drawing/2014/main" id="{DC1CA9DF-7883-4A9C-8A14-C37BDB1554AC}"/>
              </a:ext>
            </a:extLst>
          </p:cNvPr>
          <p:cNvCxnSpPr>
            <a:cxnSpLocks/>
            <a:stCxn id="3" idx="4"/>
            <a:endCxn id="53" idx="0"/>
          </p:cNvCxnSpPr>
          <p:nvPr/>
        </p:nvCxnSpPr>
        <p:spPr>
          <a:xfrm>
            <a:off x="6095997" y="2143126"/>
            <a:ext cx="289720" cy="521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E3C5396-CFD3-4038-989B-08FADA9C45F2}"/>
              </a:ext>
            </a:extLst>
          </p:cNvPr>
          <p:cNvCxnSpPr>
            <a:cxnSpLocks/>
            <a:stCxn id="53" idx="4"/>
            <a:endCxn id="7" idx="7"/>
          </p:cNvCxnSpPr>
          <p:nvPr/>
        </p:nvCxnSpPr>
        <p:spPr>
          <a:xfrm flipH="1">
            <a:off x="4028353" y="3295848"/>
            <a:ext cx="2357364" cy="96585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4529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BD333-162F-45E2-8C7F-7717D80B0CC1}"/>
              </a:ext>
            </a:extLst>
          </p:cNvPr>
          <p:cNvSpPr>
            <a:spLocks noGrp="1"/>
          </p:cNvSpPr>
          <p:nvPr>
            <p:ph type="title"/>
          </p:nvPr>
        </p:nvSpPr>
        <p:spPr/>
        <p:txBody>
          <a:bodyPr/>
          <a:lstStyle/>
          <a:p>
            <a:r>
              <a:rPr lang="en-US" dirty="0"/>
              <a:t>contd</a:t>
            </a:r>
          </a:p>
        </p:txBody>
      </p:sp>
      <p:sp>
        <p:nvSpPr>
          <p:cNvPr id="3" name="Oval 2">
            <a:extLst>
              <a:ext uri="{FF2B5EF4-FFF2-40B4-BE49-F238E27FC236}">
                <a16:creationId xmlns:a16="http://schemas.microsoft.com/office/drawing/2014/main" id="{B0995F91-71E3-4DA0-8E5F-17EFEA62F195}"/>
              </a:ext>
            </a:extLst>
          </p:cNvPr>
          <p:cNvSpPr/>
          <p:nvPr/>
        </p:nvSpPr>
        <p:spPr>
          <a:xfrm>
            <a:off x="5448297" y="1669855"/>
            <a:ext cx="1295399" cy="5120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CEO</a:t>
            </a:r>
          </a:p>
        </p:txBody>
      </p:sp>
      <p:sp>
        <p:nvSpPr>
          <p:cNvPr id="4" name="Oval 3">
            <a:extLst>
              <a:ext uri="{FF2B5EF4-FFF2-40B4-BE49-F238E27FC236}">
                <a16:creationId xmlns:a16="http://schemas.microsoft.com/office/drawing/2014/main" id="{AA6F3897-F2A2-45C4-832F-9A9F5FD306FF}"/>
              </a:ext>
            </a:extLst>
          </p:cNvPr>
          <p:cNvSpPr/>
          <p:nvPr/>
        </p:nvSpPr>
        <p:spPr>
          <a:xfrm>
            <a:off x="4000500" y="2870780"/>
            <a:ext cx="1495425" cy="5120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manager</a:t>
            </a:r>
          </a:p>
          <a:p>
            <a:pPr algn="ctr"/>
            <a:r>
              <a:rPr lang="en-US" dirty="0"/>
              <a:t>1</a:t>
            </a:r>
          </a:p>
        </p:txBody>
      </p:sp>
      <p:sp>
        <p:nvSpPr>
          <p:cNvPr id="5" name="Oval 4">
            <a:extLst>
              <a:ext uri="{FF2B5EF4-FFF2-40B4-BE49-F238E27FC236}">
                <a16:creationId xmlns:a16="http://schemas.microsoft.com/office/drawing/2014/main" id="{91D438BB-607C-419E-824C-41DC1DF56A35}"/>
              </a:ext>
            </a:extLst>
          </p:cNvPr>
          <p:cNvSpPr/>
          <p:nvPr/>
        </p:nvSpPr>
        <p:spPr>
          <a:xfrm>
            <a:off x="7262814" y="2870780"/>
            <a:ext cx="1626620" cy="5589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manager2</a:t>
            </a:r>
          </a:p>
        </p:txBody>
      </p:sp>
      <p:sp>
        <p:nvSpPr>
          <p:cNvPr id="6" name="Oval 5">
            <a:extLst>
              <a:ext uri="{FF2B5EF4-FFF2-40B4-BE49-F238E27FC236}">
                <a16:creationId xmlns:a16="http://schemas.microsoft.com/office/drawing/2014/main" id="{48056922-5D03-4B38-A364-CFEA804AE45A}"/>
              </a:ext>
            </a:extLst>
          </p:cNvPr>
          <p:cNvSpPr/>
          <p:nvPr/>
        </p:nvSpPr>
        <p:spPr>
          <a:xfrm>
            <a:off x="4508867" y="4146698"/>
            <a:ext cx="1858304" cy="6379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Coordinator 2</a:t>
            </a:r>
          </a:p>
          <a:p>
            <a:pPr algn="ctr"/>
            <a:endParaRPr lang="en-US" dirty="0"/>
          </a:p>
        </p:txBody>
      </p:sp>
      <p:sp>
        <p:nvSpPr>
          <p:cNvPr id="7" name="Oval 6">
            <a:extLst>
              <a:ext uri="{FF2B5EF4-FFF2-40B4-BE49-F238E27FC236}">
                <a16:creationId xmlns:a16="http://schemas.microsoft.com/office/drawing/2014/main" id="{4C51E89C-5C62-4B6E-8EB3-D406E01F52D9}"/>
              </a:ext>
            </a:extLst>
          </p:cNvPr>
          <p:cNvSpPr/>
          <p:nvPr/>
        </p:nvSpPr>
        <p:spPr>
          <a:xfrm>
            <a:off x="2328863" y="4146698"/>
            <a:ext cx="1215915" cy="5534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8" name="Oval 7">
            <a:extLst>
              <a:ext uri="{FF2B5EF4-FFF2-40B4-BE49-F238E27FC236}">
                <a16:creationId xmlns:a16="http://schemas.microsoft.com/office/drawing/2014/main" id="{B36F0846-B499-4425-BC02-2F325DC91F4D}"/>
              </a:ext>
            </a:extLst>
          </p:cNvPr>
          <p:cNvSpPr/>
          <p:nvPr/>
        </p:nvSpPr>
        <p:spPr>
          <a:xfrm>
            <a:off x="6666895" y="4231943"/>
            <a:ext cx="1848511" cy="5931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Coordinator 3</a:t>
            </a:r>
          </a:p>
        </p:txBody>
      </p:sp>
      <p:sp>
        <p:nvSpPr>
          <p:cNvPr id="9" name="Oval 8">
            <a:extLst>
              <a:ext uri="{FF2B5EF4-FFF2-40B4-BE49-F238E27FC236}">
                <a16:creationId xmlns:a16="http://schemas.microsoft.com/office/drawing/2014/main" id="{642CA2D8-EAE9-43CE-8981-9EEE1F6334EA}"/>
              </a:ext>
            </a:extLst>
          </p:cNvPr>
          <p:cNvSpPr/>
          <p:nvPr/>
        </p:nvSpPr>
        <p:spPr>
          <a:xfrm>
            <a:off x="8677821" y="4273846"/>
            <a:ext cx="1848511" cy="541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Coordinator 4</a:t>
            </a:r>
          </a:p>
          <a:p>
            <a:pPr algn="ctr"/>
            <a:r>
              <a:rPr lang="en-US" dirty="0"/>
              <a:t> </a:t>
            </a:r>
          </a:p>
        </p:txBody>
      </p:sp>
      <p:sp>
        <p:nvSpPr>
          <p:cNvPr id="10" name="Oval 9">
            <a:extLst>
              <a:ext uri="{FF2B5EF4-FFF2-40B4-BE49-F238E27FC236}">
                <a16:creationId xmlns:a16="http://schemas.microsoft.com/office/drawing/2014/main" id="{2D94FBC9-DBFD-4AF1-836F-600A550AC5A7}"/>
              </a:ext>
            </a:extLst>
          </p:cNvPr>
          <p:cNvSpPr/>
          <p:nvPr/>
        </p:nvSpPr>
        <p:spPr>
          <a:xfrm>
            <a:off x="2285328" y="5961979"/>
            <a:ext cx="1698054" cy="5871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Employee2</a:t>
            </a:r>
          </a:p>
          <a:p>
            <a:pPr algn="ctr"/>
            <a:endParaRPr lang="en-US" dirty="0"/>
          </a:p>
        </p:txBody>
      </p:sp>
      <p:sp>
        <p:nvSpPr>
          <p:cNvPr id="11" name="Oval 10">
            <a:extLst>
              <a:ext uri="{FF2B5EF4-FFF2-40B4-BE49-F238E27FC236}">
                <a16:creationId xmlns:a16="http://schemas.microsoft.com/office/drawing/2014/main" id="{8307AFB3-90CE-4A54-BD46-33B6F70DAD4D}"/>
              </a:ext>
            </a:extLst>
          </p:cNvPr>
          <p:cNvSpPr/>
          <p:nvPr/>
        </p:nvSpPr>
        <p:spPr>
          <a:xfrm>
            <a:off x="446631" y="5795962"/>
            <a:ext cx="1735100" cy="50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Employee1</a:t>
            </a:r>
          </a:p>
        </p:txBody>
      </p:sp>
      <p:sp>
        <p:nvSpPr>
          <p:cNvPr id="12" name="Oval 11">
            <a:extLst>
              <a:ext uri="{FF2B5EF4-FFF2-40B4-BE49-F238E27FC236}">
                <a16:creationId xmlns:a16="http://schemas.microsoft.com/office/drawing/2014/main" id="{F1629DB8-3117-4C5C-9D7D-8707AFD98B5E}"/>
              </a:ext>
            </a:extLst>
          </p:cNvPr>
          <p:cNvSpPr/>
          <p:nvPr/>
        </p:nvSpPr>
        <p:spPr>
          <a:xfrm>
            <a:off x="7222368" y="5737871"/>
            <a:ext cx="1626620" cy="558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Employee 5</a:t>
            </a:r>
          </a:p>
          <a:p>
            <a:pPr algn="ctr"/>
            <a:endParaRPr lang="en-US" dirty="0"/>
          </a:p>
        </p:txBody>
      </p:sp>
      <p:sp>
        <p:nvSpPr>
          <p:cNvPr id="13" name="Oval 12">
            <a:extLst>
              <a:ext uri="{FF2B5EF4-FFF2-40B4-BE49-F238E27FC236}">
                <a16:creationId xmlns:a16="http://schemas.microsoft.com/office/drawing/2014/main" id="{A6E7EC39-85DE-4103-AACA-FC7473E16637}"/>
              </a:ext>
            </a:extLst>
          </p:cNvPr>
          <p:cNvSpPr/>
          <p:nvPr/>
        </p:nvSpPr>
        <p:spPr>
          <a:xfrm>
            <a:off x="9367836" y="5737872"/>
            <a:ext cx="1626620" cy="5255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 6</a:t>
            </a:r>
          </a:p>
        </p:txBody>
      </p:sp>
      <p:sp>
        <p:nvSpPr>
          <p:cNvPr id="14" name="Oval 13">
            <a:extLst>
              <a:ext uri="{FF2B5EF4-FFF2-40B4-BE49-F238E27FC236}">
                <a16:creationId xmlns:a16="http://schemas.microsoft.com/office/drawing/2014/main" id="{48BDFD0B-9892-45F7-B5B8-B7CF57BFB032}"/>
              </a:ext>
            </a:extLst>
          </p:cNvPr>
          <p:cNvSpPr/>
          <p:nvPr/>
        </p:nvSpPr>
        <p:spPr>
          <a:xfrm>
            <a:off x="5564759" y="6196724"/>
            <a:ext cx="1698055" cy="5469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Employee 4</a:t>
            </a:r>
          </a:p>
          <a:p>
            <a:pPr algn="ctr"/>
            <a:endParaRPr lang="en-US" dirty="0"/>
          </a:p>
        </p:txBody>
      </p:sp>
      <p:sp>
        <p:nvSpPr>
          <p:cNvPr id="15" name="Oval 14">
            <a:extLst>
              <a:ext uri="{FF2B5EF4-FFF2-40B4-BE49-F238E27FC236}">
                <a16:creationId xmlns:a16="http://schemas.microsoft.com/office/drawing/2014/main" id="{82AAD045-697F-4C1E-AB20-4EE104340FF0}"/>
              </a:ext>
            </a:extLst>
          </p:cNvPr>
          <p:cNvSpPr/>
          <p:nvPr/>
        </p:nvSpPr>
        <p:spPr>
          <a:xfrm>
            <a:off x="4225613" y="5643597"/>
            <a:ext cx="1661830" cy="553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 3</a:t>
            </a:r>
          </a:p>
        </p:txBody>
      </p:sp>
      <p:cxnSp>
        <p:nvCxnSpPr>
          <p:cNvPr id="16" name="Straight Arrow Connector 15">
            <a:extLst>
              <a:ext uri="{FF2B5EF4-FFF2-40B4-BE49-F238E27FC236}">
                <a16:creationId xmlns:a16="http://schemas.microsoft.com/office/drawing/2014/main" id="{4F9CF3D6-1664-4675-80DF-A78770028929}"/>
              </a:ext>
            </a:extLst>
          </p:cNvPr>
          <p:cNvCxnSpPr>
            <a:cxnSpLocks/>
            <a:stCxn id="3" idx="3"/>
            <a:endCxn id="4" idx="7"/>
          </p:cNvCxnSpPr>
          <p:nvPr/>
        </p:nvCxnSpPr>
        <p:spPr>
          <a:xfrm flipH="1">
            <a:off x="5276925" y="2106944"/>
            <a:ext cx="361079" cy="838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7F99536-1872-42F9-BC5C-38CE897E44F8}"/>
              </a:ext>
            </a:extLst>
          </p:cNvPr>
          <p:cNvCxnSpPr>
            <a:cxnSpLocks/>
            <a:stCxn id="3" idx="5"/>
            <a:endCxn id="5" idx="1"/>
          </p:cNvCxnSpPr>
          <p:nvPr/>
        </p:nvCxnSpPr>
        <p:spPr>
          <a:xfrm>
            <a:off x="6553989" y="2106944"/>
            <a:ext cx="947038" cy="845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893D07D-7B1A-4867-AD31-DABEE14C6F51}"/>
              </a:ext>
            </a:extLst>
          </p:cNvPr>
          <p:cNvCxnSpPr>
            <a:cxnSpLocks/>
            <a:stCxn id="4" idx="5"/>
            <a:endCxn id="6" idx="0"/>
          </p:cNvCxnSpPr>
          <p:nvPr/>
        </p:nvCxnSpPr>
        <p:spPr>
          <a:xfrm>
            <a:off x="5276925" y="3307869"/>
            <a:ext cx="161094" cy="838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38C21FD-C5FC-4259-AB5E-CEF27531B46B}"/>
              </a:ext>
            </a:extLst>
          </p:cNvPr>
          <p:cNvCxnSpPr>
            <a:cxnSpLocks/>
            <a:stCxn id="5" idx="3"/>
            <a:endCxn id="8" idx="0"/>
          </p:cNvCxnSpPr>
          <p:nvPr/>
        </p:nvCxnSpPr>
        <p:spPr>
          <a:xfrm>
            <a:off x="7501027" y="3347857"/>
            <a:ext cx="90124" cy="884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C5FAEC7-3C76-4FC7-9D55-66657C80DE77}"/>
              </a:ext>
            </a:extLst>
          </p:cNvPr>
          <p:cNvCxnSpPr>
            <a:cxnSpLocks/>
            <a:stCxn id="5" idx="5"/>
            <a:endCxn id="9" idx="1"/>
          </p:cNvCxnSpPr>
          <p:nvPr/>
        </p:nvCxnSpPr>
        <p:spPr>
          <a:xfrm>
            <a:off x="8651221" y="3347857"/>
            <a:ext cx="297308" cy="1005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0549936-F93C-46F6-A6DB-C444A815443D}"/>
              </a:ext>
            </a:extLst>
          </p:cNvPr>
          <p:cNvCxnSpPr>
            <a:cxnSpLocks/>
            <a:stCxn id="6" idx="4"/>
            <a:endCxn id="15" idx="0"/>
          </p:cNvCxnSpPr>
          <p:nvPr/>
        </p:nvCxnSpPr>
        <p:spPr>
          <a:xfrm flipH="1">
            <a:off x="5056528" y="4784630"/>
            <a:ext cx="381491" cy="858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6A8636B-D4A5-4FC3-8515-AF4A624CDB6E}"/>
              </a:ext>
            </a:extLst>
          </p:cNvPr>
          <p:cNvCxnSpPr>
            <a:cxnSpLocks/>
            <a:stCxn id="8" idx="4"/>
            <a:endCxn id="14" idx="0"/>
          </p:cNvCxnSpPr>
          <p:nvPr/>
        </p:nvCxnSpPr>
        <p:spPr>
          <a:xfrm flipH="1">
            <a:off x="6413787" y="4825125"/>
            <a:ext cx="1177364" cy="1371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F368E0C-D466-4C24-981F-C942E42AA4F2}"/>
              </a:ext>
            </a:extLst>
          </p:cNvPr>
          <p:cNvCxnSpPr>
            <a:cxnSpLocks/>
            <a:stCxn id="9" idx="3"/>
            <a:endCxn id="12" idx="0"/>
          </p:cNvCxnSpPr>
          <p:nvPr/>
        </p:nvCxnSpPr>
        <p:spPr>
          <a:xfrm flipH="1">
            <a:off x="8035678" y="4736261"/>
            <a:ext cx="912851" cy="1001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46C6DC9-DCBC-429F-94FA-9E3CA2991FE6}"/>
              </a:ext>
            </a:extLst>
          </p:cNvPr>
          <p:cNvCxnSpPr>
            <a:cxnSpLocks/>
            <a:stCxn id="9" idx="5"/>
            <a:endCxn id="13" idx="1"/>
          </p:cNvCxnSpPr>
          <p:nvPr/>
        </p:nvCxnSpPr>
        <p:spPr>
          <a:xfrm flipH="1">
            <a:off x="9606049" y="4736261"/>
            <a:ext cx="649575" cy="1078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855F5127-9189-4C9A-8B73-3274E95D57A7}"/>
              </a:ext>
            </a:extLst>
          </p:cNvPr>
          <p:cNvCxnSpPr>
            <a:cxnSpLocks/>
            <a:stCxn id="4" idx="2"/>
            <a:endCxn id="11" idx="1"/>
          </p:cNvCxnSpPr>
          <p:nvPr/>
        </p:nvCxnSpPr>
        <p:spPr>
          <a:xfrm rot="10800000" flipV="1">
            <a:off x="700732" y="3126820"/>
            <a:ext cx="3299769" cy="274248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Curved 25">
            <a:extLst>
              <a:ext uri="{FF2B5EF4-FFF2-40B4-BE49-F238E27FC236}">
                <a16:creationId xmlns:a16="http://schemas.microsoft.com/office/drawing/2014/main" id="{E91A2BC6-C631-4EF4-9817-A197DCF88C0F}"/>
              </a:ext>
            </a:extLst>
          </p:cNvPr>
          <p:cNvCxnSpPr>
            <a:cxnSpLocks/>
            <a:stCxn id="4" idx="4"/>
            <a:endCxn id="10" idx="0"/>
          </p:cNvCxnSpPr>
          <p:nvPr/>
        </p:nvCxnSpPr>
        <p:spPr>
          <a:xfrm rot="5400000">
            <a:off x="2651726" y="3865491"/>
            <a:ext cx="2579117" cy="161385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46DC9F14-E780-4F22-9B6A-664568A4FE1D}"/>
              </a:ext>
            </a:extLst>
          </p:cNvPr>
          <p:cNvSpPr/>
          <p:nvPr/>
        </p:nvSpPr>
        <p:spPr>
          <a:xfrm>
            <a:off x="5638005" y="2728811"/>
            <a:ext cx="1550152" cy="558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Matrix manager</a:t>
            </a:r>
          </a:p>
        </p:txBody>
      </p:sp>
      <p:cxnSp>
        <p:nvCxnSpPr>
          <p:cNvPr id="41" name="Straight Arrow Connector 40">
            <a:extLst>
              <a:ext uri="{FF2B5EF4-FFF2-40B4-BE49-F238E27FC236}">
                <a16:creationId xmlns:a16="http://schemas.microsoft.com/office/drawing/2014/main" id="{E8674D18-25E0-4F83-8DA4-D24104B88368}"/>
              </a:ext>
            </a:extLst>
          </p:cNvPr>
          <p:cNvCxnSpPr>
            <a:cxnSpLocks/>
            <a:stCxn id="3" idx="4"/>
            <a:endCxn id="27" idx="0"/>
          </p:cNvCxnSpPr>
          <p:nvPr/>
        </p:nvCxnSpPr>
        <p:spPr>
          <a:xfrm>
            <a:off x="6095997" y="2181937"/>
            <a:ext cx="317084" cy="546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3134355" y="3320792"/>
            <a:ext cx="967382" cy="80186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7" idx="3"/>
            <a:endCxn id="11" idx="0"/>
          </p:cNvCxnSpPr>
          <p:nvPr/>
        </p:nvCxnSpPr>
        <p:spPr>
          <a:xfrm flipH="1">
            <a:off x="1314181" y="4619107"/>
            <a:ext cx="1192749" cy="1176855"/>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7" idx="4"/>
          </p:cNvCxnSpPr>
          <p:nvPr/>
        </p:nvCxnSpPr>
        <p:spPr>
          <a:xfrm flipH="1">
            <a:off x="2732042" y="4700159"/>
            <a:ext cx="204779" cy="130047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7" idx="7"/>
          </p:cNvCxnSpPr>
          <p:nvPr/>
        </p:nvCxnSpPr>
        <p:spPr>
          <a:xfrm flipH="1">
            <a:off x="3366711" y="3277333"/>
            <a:ext cx="2678434" cy="950417"/>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263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E37CC-34F9-4C00-9F10-DEE76D193D7E}"/>
              </a:ext>
            </a:extLst>
          </p:cNvPr>
          <p:cNvSpPr>
            <a:spLocks noGrp="1"/>
          </p:cNvSpPr>
          <p:nvPr>
            <p:ph type="title"/>
          </p:nvPr>
        </p:nvSpPr>
        <p:spPr>
          <a:xfrm>
            <a:off x="581188" y="698043"/>
            <a:ext cx="11029616" cy="988332"/>
          </a:xfrm>
        </p:spPr>
        <p:txBody>
          <a:bodyPr>
            <a:normAutofit fontScale="90000"/>
          </a:bodyPr>
          <a:lstStyle/>
          <a:p>
            <a:r>
              <a:rPr lang="en-US" dirty="0"/>
              <a:t>Special case : New employee with a new position is added between two levels ( or positions )</a:t>
            </a:r>
          </a:p>
        </p:txBody>
      </p:sp>
      <p:sp>
        <p:nvSpPr>
          <p:cNvPr id="3" name="Oval 2">
            <a:extLst>
              <a:ext uri="{FF2B5EF4-FFF2-40B4-BE49-F238E27FC236}">
                <a16:creationId xmlns:a16="http://schemas.microsoft.com/office/drawing/2014/main" id="{63CDC013-FD2D-43C9-831C-3F2BC7D96A3A}"/>
              </a:ext>
            </a:extLst>
          </p:cNvPr>
          <p:cNvSpPr/>
          <p:nvPr/>
        </p:nvSpPr>
        <p:spPr>
          <a:xfrm>
            <a:off x="5448297" y="1914524"/>
            <a:ext cx="1295399" cy="551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CEO</a:t>
            </a:r>
          </a:p>
        </p:txBody>
      </p:sp>
      <p:sp>
        <p:nvSpPr>
          <p:cNvPr id="4" name="Oval 3">
            <a:extLst>
              <a:ext uri="{FF2B5EF4-FFF2-40B4-BE49-F238E27FC236}">
                <a16:creationId xmlns:a16="http://schemas.microsoft.com/office/drawing/2014/main" id="{A73B51FC-3FDB-4981-90D3-CF268100D7A5}"/>
              </a:ext>
            </a:extLst>
          </p:cNvPr>
          <p:cNvSpPr/>
          <p:nvPr/>
        </p:nvSpPr>
        <p:spPr>
          <a:xfrm>
            <a:off x="4000500" y="3115534"/>
            <a:ext cx="1495425" cy="645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manager</a:t>
            </a:r>
          </a:p>
          <a:p>
            <a:pPr algn="ctr"/>
            <a:r>
              <a:rPr lang="en-US" dirty="0"/>
              <a:t>1</a:t>
            </a:r>
          </a:p>
        </p:txBody>
      </p:sp>
      <p:sp>
        <p:nvSpPr>
          <p:cNvPr id="5" name="Oval 4">
            <a:extLst>
              <a:ext uri="{FF2B5EF4-FFF2-40B4-BE49-F238E27FC236}">
                <a16:creationId xmlns:a16="http://schemas.microsoft.com/office/drawing/2014/main" id="{F64B5FC8-C3AC-44FE-9C0B-84D01768DB5F}"/>
              </a:ext>
            </a:extLst>
          </p:cNvPr>
          <p:cNvSpPr/>
          <p:nvPr/>
        </p:nvSpPr>
        <p:spPr>
          <a:xfrm>
            <a:off x="7262814" y="3183805"/>
            <a:ext cx="1626620" cy="582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manager2</a:t>
            </a:r>
          </a:p>
        </p:txBody>
      </p:sp>
      <p:sp>
        <p:nvSpPr>
          <p:cNvPr id="6" name="Oval 5">
            <a:extLst>
              <a:ext uri="{FF2B5EF4-FFF2-40B4-BE49-F238E27FC236}">
                <a16:creationId xmlns:a16="http://schemas.microsoft.com/office/drawing/2014/main" id="{349BE795-5859-447C-9B77-7B63F9AD61A3}"/>
              </a:ext>
            </a:extLst>
          </p:cNvPr>
          <p:cNvSpPr/>
          <p:nvPr/>
        </p:nvSpPr>
        <p:spPr>
          <a:xfrm>
            <a:off x="4508867" y="4534409"/>
            <a:ext cx="1956737" cy="5867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Coordinator 2</a:t>
            </a:r>
          </a:p>
          <a:p>
            <a:pPr algn="ctr"/>
            <a:endParaRPr lang="en-US" dirty="0"/>
          </a:p>
        </p:txBody>
      </p:sp>
      <p:sp>
        <p:nvSpPr>
          <p:cNvPr id="7" name="Oval 6">
            <a:extLst>
              <a:ext uri="{FF2B5EF4-FFF2-40B4-BE49-F238E27FC236}">
                <a16:creationId xmlns:a16="http://schemas.microsoft.com/office/drawing/2014/main" id="{F67E2B54-D28D-4620-B9A6-FDE3FB60B29A}"/>
              </a:ext>
            </a:extLst>
          </p:cNvPr>
          <p:cNvSpPr/>
          <p:nvPr/>
        </p:nvSpPr>
        <p:spPr>
          <a:xfrm>
            <a:off x="2328863" y="4570820"/>
            <a:ext cx="2071851" cy="645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Coordinator</a:t>
            </a:r>
          </a:p>
          <a:p>
            <a:pPr algn="ctr"/>
            <a:r>
              <a:rPr lang="en-US" dirty="0"/>
              <a:t>1</a:t>
            </a:r>
          </a:p>
        </p:txBody>
      </p:sp>
      <p:sp>
        <p:nvSpPr>
          <p:cNvPr id="8" name="Oval 7">
            <a:extLst>
              <a:ext uri="{FF2B5EF4-FFF2-40B4-BE49-F238E27FC236}">
                <a16:creationId xmlns:a16="http://schemas.microsoft.com/office/drawing/2014/main" id="{C7DB9B7B-1447-4414-89F3-D2FC1019DD6D}"/>
              </a:ext>
            </a:extLst>
          </p:cNvPr>
          <p:cNvSpPr/>
          <p:nvPr/>
        </p:nvSpPr>
        <p:spPr>
          <a:xfrm>
            <a:off x="6510337" y="4561944"/>
            <a:ext cx="1954779" cy="63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Coordinator 3</a:t>
            </a:r>
          </a:p>
        </p:txBody>
      </p:sp>
      <p:sp>
        <p:nvSpPr>
          <p:cNvPr id="9" name="Oval 8">
            <a:extLst>
              <a:ext uri="{FF2B5EF4-FFF2-40B4-BE49-F238E27FC236}">
                <a16:creationId xmlns:a16="http://schemas.microsoft.com/office/drawing/2014/main" id="{4FC0F5BB-63EB-4163-BA57-73C6BDD22B39}"/>
              </a:ext>
            </a:extLst>
          </p:cNvPr>
          <p:cNvSpPr/>
          <p:nvPr/>
        </p:nvSpPr>
        <p:spPr>
          <a:xfrm>
            <a:off x="8677821" y="4552419"/>
            <a:ext cx="1954778" cy="63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Coordinator 4</a:t>
            </a:r>
          </a:p>
          <a:p>
            <a:pPr algn="ctr"/>
            <a:r>
              <a:rPr lang="en-US" dirty="0"/>
              <a:t> </a:t>
            </a:r>
          </a:p>
        </p:txBody>
      </p:sp>
      <p:sp>
        <p:nvSpPr>
          <p:cNvPr id="10" name="Oval 9">
            <a:extLst>
              <a:ext uri="{FF2B5EF4-FFF2-40B4-BE49-F238E27FC236}">
                <a16:creationId xmlns:a16="http://schemas.microsoft.com/office/drawing/2014/main" id="{05A95F36-6528-48C5-97F6-2065F8073F93}"/>
              </a:ext>
            </a:extLst>
          </p:cNvPr>
          <p:cNvSpPr/>
          <p:nvPr/>
        </p:nvSpPr>
        <p:spPr>
          <a:xfrm>
            <a:off x="2125791" y="6120610"/>
            <a:ext cx="1698054" cy="5867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Employee2</a:t>
            </a:r>
          </a:p>
          <a:p>
            <a:pPr algn="ctr"/>
            <a:endParaRPr lang="en-US" dirty="0"/>
          </a:p>
        </p:txBody>
      </p:sp>
      <p:sp>
        <p:nvSpPr>
          <p:cNvPr id="11" name="Oval 10">
            <a:extLst>
              <a:ext uri="{FF2B5EF4-FFF2-40B4-BE49-F238E27FC236}">
                <a16:creationId xmlns:a16="http://schemas.microsoft.com/office/drawing/2014/main" id="{E3A92BD2-E956-4C4F-8BAB-7DC6B5BD94CC}"/>
              </a:ext>
            </a:extLst>
          </p:cNvPr>
          <p:cNvSpPr/>
          <p:nvPr/>
        </p:nvSpPr>
        <p:spPr>
          <a:xfrm>
            <a:off x="216617" y="5797959"/>
            <a:ext cx="1735100" cy="6453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Employee1</a:t>
            </a:r>
          </a:p>
        </p:txBody>
      </p:sp>
      <p:sp>
        <p:nvSpPr>
          <p:cNvPr id="12" name="Oval 11">
            <a:extLst>
              <a:ext uri="{FF2B5EF4-FFF2-40B4-BE49-F238E27FC236}">
                <a16:creationId xmlns:a16="http://schemas.microsoft.com/office/drawing/2014/main" id="{82869F1A-208E-41FE-8D18-256EBEA8C492}"/>
              </a:ext>
            </a:extLst>
          </p:cNvPr>
          <p:cNvSpPr/>
          <p:nvPr/>
        </p:nvSpPr>
        <p:spPr>
          <a:xfrm>
            <a:off x="7222368" y="6054924"/>
            <a:ext cx="1626620" cy="5711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Employee 5</a:t>
            </a:r>
          </a:p>
          <a:p>
            <a:pPr algn="ctr"/>
            <a:endParaRPr lang="en-US" dirty="0"/>
          </a:p>
        </p:txBody>
      </p:sp>
      <p:sp>
        <p:nvSpPr>
          <p:cNvPr id="13" name="Oval 12">
            <a:extLst>
              <a:ext uri="{FF2B5EF4-FFF2-40B4-BE49-F238E27FC236}">
                <a16:creationId xmlns:a16="http://schemas.microsoft.com/office/drawing/2014/main" id="{410A7792-9963-4601-8E60-8DA6C61F2CE1}"/>
              </a:ext>
            </a:extLst>
          </p:cNvPr>
          <p:cNvSpPr/>
          <p:nvPr/>
        </p:nvSpPr>
        <p:spPr>
          <a:xfrm>
            <a:off x="9367836" y="6021523"/>
            <a:ext cx="1626620" cy="5711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 6</a:t>
            </a:r>
          </a:p>
        </p:txBody>
      </p:sp>
      <p:sp>
        <p:nvSpPr>
          <p:cNvPr id="14" name="Oval 13">
            <a:extLst>
              <a:ext uri="{FF2B5EF4-FFF2-40B4-BE49-F238E27FC236}">
                <a16:creationId xmlns:a16="http://schemas.microsoft.com/office/drawing/2014/main" id="{2923D1CD-454E-4FD2-9753-2A1A5D216143}"/>
              </a:ext>
            </a:extLst>
          </p:cNvPr>
          <p:cNvSpPr/>
          <p:nvPr/>
        </p:nvSpPr>
        <p:spPr>
          <a:xfrm>
            <a:off x="5564760" y="5770739"/>
            <a:ext cx="1599948" cy="6429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Employee 4</a:t>
            </a:r>
          </a:p>
          <a:p>
            <a:pPr algn="ctr"/>
            <a:endParaRPr lang="en-US" dirty="0"/>
          </a:p>
        </p:txBody>
      </p:sp>
      <p:sp>
        <p:nvSpPr>
          <p:cNvPr id="15" name="Oval 14">
            <a:extLst>
              <a:ext uri="{FF2B5EF4-FFF2-40B4-BE49-F238E27FC236}">
                <a16:creationId xmlns:a16="http://schemas.microsoft.com/office/drawing/2014/main" id="{678F6526-80CF-4229-A154-8076D46D422D}"/>
              </a:ext>
            </a:extLst>
          </p:cNvPr>
          <p:cNvSpPr/>
          <p:nvPr/>
        </p:nvSpPr>
        <p:spPr>
          <a:xfrm>
            <a:off x="3814334" y="5611442"/>
            <a:ext cx="1661830" cy="5867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 3</a:t>
            </a:r>
          </a:p>
        </p:txBody>
      </p:sp>
      <p:cxnSp>
        <p:nvCxnSpPr>
          <p:cNvPr id="16" name="Straight Arrow Connector 15">
            <a:extLst>
              <a:ext uri="{FF2B5EF4-FFF2-40B4-BE49-F238E27FC236}">
                <a16:creationId xmlns:a16="http://schemas.microsoft.com/office/drawing/2014/main" id="{D51B6787-B159-44EF-8445-A9DE1AFDDC7C}"/>
              </a:ext>
            </a:extLst>
          </p:cNvPr>
          <p:cNvCxnSpPr>
            <a:cxnSpLocks/>
            <a:stCxn id="3" idx="3"/>
            <a:endCxn id="4" idx="7"/>
          </p:cNvCxnSpPr>
          <p:nvPr/>
        </p:nvCxnSpPr>
        <p:spPr>
          <a:xfrm flipH="1">
            <a:off x="5276925" y="2385229"/>
            <a:ext cx="361079" cy="824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4F191E2-69B2-4453-ADA1-B141D25C0CBA}"/>
              </a:ext>
            </a:extLst>
          </p:cNvPr>
          <p:cNvCxnSpPr>
            <a:cxnSpLocks/>
            <a:stCxn id="3" idx="5"/>
            <a:endCxn id="5" idx="1"/>
          </p:cNvCxnSpPr>
          <p:nvPr/>
        </p:nvCxnSpPr>
        <p:spPr>
          <a:xfrm>
            <a:off x="6553989" y="2385229"/>
            <a:ext cx="947038" cy="883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6617D10-2034-4303-8003-2B458B172CA4}"/>
              </a:ext>
            </a:extLst>
          </p:cNvPr>
          <p:cNvCxnSpPr>
            <a:cxnSpLocks/>
            <a:stCxn id="4" idx="5"/>
            <a:endCxn id="6" idx="0"/>
          </p:cNvCxnSpPr>
          <p:nvPr/>
        </p:nvCxnSpPr>
        <p:spPr>
          <a:xfrm>
            <a:off x="5276925" y="3666335"/>
            <a:ext cx="210311" cy="868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74CAA0E-2A78-4592-B129-9CF9484F4160}"/>
              </a:ext>
            </a:extLst>
          </p:cNvPr>
          <p:cNvCxnSpPr>
            <a:cxnSpLocks/>
            <a:stCxn id="5" idx="3"/>
            <a:endCxn id="8" idx="0"/>
          </p:cNvCxnSpPr>
          <p:nvPr/>
        </p:nvCxnSpPr>
        <p:spPr>
          <a:xfrm flipH="1">
            <a:off x="7487727" y="3680960"/>
            <a:ext cx="13300" cy="880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AC17E70-6738-49BB-9659-0516916466FE}"/>
              </a:ext>
            </a:extLst>
          </p:cNvPr>
          <p:cNvCxnSpPr>
            <a:cxnSpLocks/>
            <a:stCxn id="5" idx="5"/>
            <a:endCxn id="9" idx="1"/>
          </p:cNvCxnSpPr>
          <p:nvPr/>
        </p:nvCxnSpPr>
        <p:spPr>
          <a:xfrm>
            <a:off x="8651221" y="3680960"/>
            <a:ext cx="312871" cy="963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B93AE0B-8F7F-4965-9112-5F4F02E1319E}"/>
              </a:ext>
            </a:extLst>
          </p:cNvPr>
          <p:cNvCxnSpPr>
            <a:cxnSpLocks/>
            <a:stCxn id="7" idx="3"/>
            <a:endCxn id="11" idx="7"/>
          </p:cNvCxnSpPr>
          <p:nvPr/>
        </p:nvCxnSpPr>
        <p:spPr>
          <a:xfrm flipH="1">
            <a:off x="1697617" y="5121621"/>
            <a:ext cx="934662" cy="770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4C37B79-635B-4E94-83FD-260995A1ED54}"/>
              </a:ext>
            </a:extLst>
          </p:cNvPr>
          <p:cNvCxnSpPr>
            <a:cxnSpLocks/>
            <a:stCxn id="7" idx="5"/>
            <a:endCxn id="10" idx="0"/>
          </p:cNvCxnSpPr>
          <p:nvPr/>
        </p:nvCxnSpPr>
        <p:spPr>
          <a:xfrm flipH="1">
            <a:off x="2974818" y="5121621"/>
            <a:ext cx="1122480" cy="998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A1D7B31-C121-49B4-B26F-0273E74454FC}"/>
              </a:ext>
            </a:extLst>
          </p:cNvPr>
          <p:cNvCxnSpPr>
            <a:cxnSpLocks/>
            <a:stCxn id="6" idx="4"/>
            <a:endCxn id="15" idx="0"/>
          </p:cNvCxnSpPr>
          <p:nvPr/>
        </p:nvCxnSpPr>
        <p:spPr>
          <a:xfrm flipH="1">
            <a:off x="4645249" y="5121194"/>
            <a:ext cx="841987" cy="490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AB94953-647E-4897-9365-39DE40D0D1D6}"/>
              </a:ext>
            </a:extLst>
          </p:cNvPr>
          <p:cNvCxnSpPr>
            <a:cxnSpLocks/>
            <a:stCxn id="8" idx="4"/>
            <a:endCxn id="14" idx="0"/>
          </p:cNvCxnSpPr>
          <p:nvPr/>
        </p:nvCxnSpPr>
        <p:spPr>
          <a:xfrm flipH="1">
            <a:off x="6364734" y="5192981"/>
            <a:ext cx="1122993" cy="577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66592D1-9D53-46FE-83C5-6A7D3B830A5E}"/>
              </a:ext>
            </a:extLst>
          </p:cNvPr>
          <p:cNvCxnSpPr>
            <a:cxnSpLocks/>
            <a:stCxn id="9" idx="3"/>
            <a:endCxn id="12" idx="0"/>
          </p:cNvCxnSpPr>
          <p:nvPr/>
        </p:nvCxnSpPr>
        <p:spPr>
          <a:xfrm flipH="1">
            <a:off x="8035678" y="5091043"/>
            <a:ext cx="928414" cy="963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D9D2512-5C8B-4693-8718-D7E5AED48B44}"/>
              </a:ext>
            </a:extLst>
          </p:cNvPr>
          <p:cNvCxnSpPr>
            <a:cxnSpLocks/>
            <a:stCxn id="9" idx="5"/>
            <a:endCxn id="13" idx="1"/>
          </p:cNvCxnSpPr>
          <p:nvPr/>
        </p:nvCxnSpPr>
        <p:spPr>
          <a:xfrm flipH="1">
            <a:off x="9606049" y="5091043"/>
            <a:ext cx="740279" cy="101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5CD932FD-B594-448C-B31E-B6BDD08B93DD}"/>
              </a:ext>
            </a:extLst>
          </p:cNvPr>
          <p:cNvSpPr/>
          <p:nvPr/>
        </p:nvSpPr>
        <p:spPr>
          <a:xfrm>
            <a:off x="1371248" y="2993370"/>
            <a:ext cx="1295399" cy="551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a:t>
            </a:r>
          </a:p>
        </p:txBody>
      </p:sp>
      <p:cxnSp>
        <p:nvCxnSpPr>
          <p:cNvPr id="50" name="Connector: Curved 49">
            <a:extLst>
              <a:ext uri="{FF2B5EF4-FFF2-40B4-BE49-F238E27FC236}">
                <a16:creationId xmlns:a16="http://schemas.microsoft.com/office/drawing/2014/main" id="{880F51A4-98A5-409B-AF53-BF9A29E0E19A}"/>
              </a:ext>
            </a:extLst>
          </p:cNvPr>
          <p:cNvCxnSpPr>
            <a:stCxn id="43" idx="4"/>
            <a:endCxn id="7" idx="0"/>
          </p:cNvCxnSpPr>
          <p:nvPr/>
        </p:nvCxnSpPr>
        <p:spPr>
          <a:xfrm rot="16200000" flipH="1">
            <a:off x="2178876" y="3384906"/>
            <a:ext cx="1025985" cy="134584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CE99686D-835C-4E4E-AAF8-F82BBA6FE3C8}"/>
              </a:ext>
            </a:extLst>
          </p:cNvPr>
          <p:cNvCxnSpPr>
            <a:endCxn id="43" idx="7"/>
          </p:cNvCxnSpPr>
          <p:nvPr/>
        </p:nvCxnSpPr>
        <p:spPr>
          <a:xfrm rot="10800000">
            <a:off x="2476940" y="3074130"/>
            <a:ext cx="1620358" cy="194972"/>
          </a:xfrm>
          <a:prstGeom prst="curvedConnector4">
            <a:avLst>
              <a:gd name="adj1" fmla="val 44146"/>
              <a:gd name="adj2" fmla="val 21724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489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mn-lt"/>
              </a:rPr>
              <a:t>Cover Up The 4 Major Points as Listed Below </a:t>
            </a:r>
            <a:endParaRPr lang="en-IN" dirty="0">
              <a:latin typeface="+mn-lt"/>
            </a:endParaRPr>
          </a:p>
        </p:txBody>
      </p:sp>
      <p:sp>
        <p:nvSpPr>
          <p:cNvPr id="3" name="Content Placeholder 2"/>
          <p:cNvSpPr>
            <a:spLocks noGrp="1"/>
          </p:cNvSpPr>
          <p:nvPr>
            <p:ph idx="1"/>
          </p:nvPr>
        </p:nvSpPr>
        <p:spPr/>
        <p:txBody>
          <a:bodyPr>
            <a:normAutofit fontScale="70000" lnSpcReduction="20000"/>
          </a:bodyPr>
          <a:lstStyle/>
          <a:p>
            <a:pPr marL="457200" lvl="0" indent="-228600">
              <a:lnSpc>
                <a:spcPct val="100000"/>
              </a:lnSpc>
              <a:spcBef>
                <a:spcPts val="0"/>
              </a:spcBef>
              <a:spcAft>
                <a:spcPts val="0"/>
              </a:spcAft>
              <a:buSzPts val="2000"/>
              <a:buChar char="»"/>
            </a:pPr>
            <a:r>
              <a:rPr lang="en-US" sz="3200" dirty="0" smtClean="0"/>
              <a:t>To develop a backend and frontend prototype for managing an organization’s employee </a:t>
            </a:r>
            <a:r>
              <a:rPr lang="en-US" sz="3200" dirty="0"/>
              <a:t>using concept of </a:t>
            </a:r>
            <a:r>
              <a:rPr lang="en-US" sz="3200" dirty="0" smtClean="0"/>
              <a:t>trees but without using </a:t>
            </a:r>
            <a:r>
              <a:rPr lang="en-US" sz="3200" b="1" dirty="0" smtClean="0"/>
              <a:t>INHERITANCE</a:t>
            </a:r>
            <a:endParaRPr lang="en-IN" sz="3200" dirty="0"/>
          </a:p>
          <a:p>
            <a:pPr marL="457200" lvl="0" indent="-228600">
              <a:lnSpc>
                <a:spcPct val="100000"/>
              </a:lnSpc>
              <a:spcBef>
                <a:spcPts val="0"/>
              </a:spcBef>
              <a:spcAft>
                <a:spcPts val="0"/>
              </a:spcAft>
              <a:buSzPts val="2000"/>
              <a:buChar char="»"/>
            </a:pPr>
            <a:r>
              <a:rPr lang="en-IN" sz="3200" dirty="0" smtClean="0"/>
              <a:t>Effective hierarchy management, matrix management, easy appending of a new level in the hierarchy along with removal and replacement employees. </a:t>
            </a:r>
            <a:endParaRPr lang="en-IN" sz="3200" dirty="0"/>
          </a:p>
          <a:p>
            <a:pPr marL="457200" lvl="0" indent="-228600">
              <a:lnSpc>
                <a:spcPct val="100000"/>
              </a:lnSpc>
              <a:spcBef>
                <a:spcPts val="0"/>
              </a:spcBef>
              <a:spcAft>
                <a:spcPts val="0"/>
              </a:spcAft>
              <a:buSzPts val="2000"/>
              <a:buChar char="»"/>
            </a:pPr>
            <a:r>
              <a:rPr lang="en-US" sz="3200" dirty="0" smtClean="0"/>
              <a:t>Backend: PYTHON, Frontend: FLASK, DB: sqlite3, Data Structure: Dictionaries, Notebook: </a:t>
            </a:r>
            <a:r>
              <a:rPr lang="en-US" sz="3200" dirty="0" err="1" smtClean="0"/>
              <a:t>Jupyter</a:t>
            </a:r>
            <a:r>
              <a:rPr lang="en-US" sz="3200" dirty="0" smtClean="0"/>
              <a:t>, Libraries: </a:t>
            </a:r>
            <a:r>
              <a:rPr lang="en-US" sz="3200" dirty="0" err="1" smtClean="0"/>
              <a:t>sqlite</a:t>
            </a:r>
            <a:r>
              <a:rPr lang="en-US" sz="3200" dirty="0" smtClean="0"/>
              <a:t>, flask (</a:t>
            </a:r>
            <a:r>
              <a:rPr lang="en-US" sz="3200" dirty="0" err="1" smtClean="0"/>
              <a:t>render_template</a:t>
            </a:r>
            <a:r>
              <a:rPr lang="en-US" sz="3200" dirty="0" smtClean="0"/>
              <a:t>, request)</a:t>
            </a:r>
            <a:endParaRPr lang="en-IN" sz="3200" dirty="0"/>
          </a:p>
          <a:p>
            <a:pPr marL="457200" lvl="0" indent="-228600">
              <a:lnSpc>
                <a:spcPct val="100000"/>
              </a:lnSpc>
              <a:spcBef>
                <a:spcPts val="0"/>
              </a:spcBef>
              <a:spcAft>
                <a:spcPts val="0"/>
              </a:spcAft>
              <a:buSzPts val="2000"/>
              <a:buChar char="»"/>
            </a:pPr>
            <a:r>
              <a:rPr lang="en-US" sz="3200" dirty="0" smtClean="0"/>
              <a:t>Implementation in React or Angular JS, NoSQL DB, Django.</a:t>
            </a:r>
            <a:endParaRPr lang="en-IN" sz="3200" dirty="0"/>
          </a:p>
          <a:p>
            <a:pPr marL="0" lvl="0" indent="0">
              <a:lnSpc>
                <a:spcPct val="100000"/>
              </a:lnSpc>
              <a:spcBef>
                <a:spcPts val="0"/>
              </a:spcBef>
              <a:spcAft>
                <a:spcPts val="0"/>
              </a:spcAft>
              <a:buSzPts val="2000"/>
              <a:buNone/>
            </a:pPr>
            <a:endParaRPr lang="en-US" sz="3200" dirty="0" smtClean="0"/>
          </a:p>
          <a:p>
            <a:pPr marL="0" lvl="0" indent="0">
              <a:lnSpc>
                <a:spcPct val="100000"/>
              </a:lnSpc>
              <a:spcBef>
                <a:spcPts val="0"/>
              </a:spcBef>
              <a:spcAft>
                <a:spcPts val="0"/>
              </a:spcAft>
              <a:buSzPts val="2000"/>
              <a:buNone/>
            </a:pPr>
            <a:r>
              <a:rPr lang="en-US" sz="3200" dirty="0" smtClean="0"/>
              <a:t>Extra Points:</a:t>
            </a:r>
          </a:p>
          <a:p>
            <a:pPr lvl="0">
              <a:lnSpc>
                <a:spcPct val="100000"/>
              </a:lnSpc>
              <a:spcBef>
                <a:spcPts val="0"/>
              </a:spcBef>
              <a:spcAft>
                <a:spcPts val="0"/>
              </a:spcAft>
              <a:buSzPts val="2000"/>
              <a:buFont typeface="Arial" panose="020B0604020202020204" pitchFamily="34" charset="0"/>
              <a:buChar char="•"/>
            </a:pPr>
            <a:r>
              <a:rPr lang="en-US" sz="3200" dirty="0"/>
              <a:t> </a:t>
            </a:r>
            <a:r>
              <a:rPr lang="en-US" sz="3200" dirty="0" smtClean="0"/>
              <a:t>Depth between two levels.</a:t>
            </a:r>
          </a:p>
          <a:p>
            <a:pPr lvl="0">
              <a:lnSpc>
                <a:spcPct val="100000"/>
              </a:lnSpc>
              <a:spcBef>
                <a:spcPts val="0"/>
              </a:spcBef>
              <a:spcAft>
                <a:spcPts val="0"/>
              </a:spcAft>
              <a:buSzPts val="2000"/>
              <a:buFont typeface="Arial" panose="020B0604020202020204" pitchFamily="34" charset="0"/>
              <a:buChar char="•"/>
            </a:pPr>
            <a:r>
              <a:rPr lang="en-US" sz="3200" dirty="0" smtClean="0"/>
              <a:t> The number of vacant positions.</a:t>
            </a:r>
          </a:p>
          <a:p>
            <a:pPr lvl="0">
              <a:lnSpc>
                <a:spcPct val="100000"/>
              </a:lnSpc>
              <a:spcBef>
                <a:spcPts val="0"/>
              </a:spcBef>
              <a:spcAft>
                <a:spcPts val="0"/>
              </a:spcAft>
              <a:buSzPts val="2000"/>
              <a:buFont typeface="Arial" panose="020B0604020202020204" pitchFamily="34" charset="0"/>
              <a:buChar char="•"/>
            </a:pPr>
            <a:r>
              <a:rPr lang="en-US" sz="3200" dirty="0"/>
              <a:t> </a:t>
            </a:r>
            <a:r>
              <a:rPr lang="en-US" sz="3200" dirty="0" smtClean="0"/>
              <a:t>Adding a new job description in between and managing it into the hierarchy.</a:t>
            </a:r>
            <a:endParaRPr lang="en-IN" sz="32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0534650" y="0"/>
            <a:ext cx="1657350" cy="460375"/>
          </a:xfrm>
          <a:prstGeom prst="rect">
            <a:avLst/>
          </a:prstGeom>
          <a:noFill/>
          <a:ln>
            <a:noFill/>
          </a:ln>
        </p:spPr>
      </p:pic>
    </p:spTree>
    <p:extLst>
      <p:ext uri="{BB962C8B-B14F-4D97-AF65-F5344CB8AC3E}">
        <p14:creationId xmlns:p14="http://schemas.microsoft.com/office/powerpoint/2010/main" val="168397090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1047</TotalTime>
  <Words>534</Words>
  <Application>Microsoft Office PowerPoint</Application>
  <PresentationFormat>Widescreen</PresentationFormat>
  <Paragraphs>148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Adobe Heiti Std R</vt:lpstr>
      <vt:lpstr>Arial</vt:lpstr>
      <vt:lpstr>Calibri</vt:lpstr>
      <vt:lpstr>Calibri Light</vt:lpstr>
      <vt:lpstr>Oswald</vt:lpstr>
      <vt:lpstr>Roboto Condensed</vt:lpstr>
      <vt:lpstr>Retrospect</vt:lpstr>
      <vt:lpstr>DEVELOPTHON 2020 Code for Social Impact</vt:lpstr>
      <vt:lpstr>       1. Problem Statement Assigned (Brief Description about the problem statement.)</vt:lpstr>
      <vt:lpstr>PowerPoint Presentation</vt:lpstr>
      <vt:lpstr>Present Organization Structure  </vt:lpstr>
      <vt:lpstr>When an in-between node gets deleted ( say, coordinator 1 )</vt:lpstr>
      <vt:lpstr>Special case : matrix manager </vt:lpstr>
      <vt:lpstr>contd</vt:lpstr>
      <vt:lpstr>Special case : New employee with a new position is added between two levels ( or positions )</vt:lpstr>
      <vt:lpstr>Cover Up The 4 Major Points as Listed Below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Incubation Program</dc:title>
  <dc:creator>admin</dc:creator>
  <cp:lastModifiedBy>AKSHAY JAIN</cp:lastModifiedBy>
  <cp:revision>61</cp:revision>
  <dcterms:created xsi:type="dcterms:W3CDTF">2019-08-15T07:02:03Z</dcterms:created>
  <dcterms:modified xsi:type="dcterms:W3CDTF">2020-02-02T06:45:08Z</dcterms:modified>
</cp:coreProperties>
</file>