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24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Montserrat" pitchFamily="2" charset="77"/>
      <p:regular r:id="rId29"/>
      <p:bold r:id="rId30"/>
      <p:italic r:id="rId31"/>
      <p:boldItalic r:id="rId32"/>
    </p:embeddedFont>
    <p:embeddedFont>
      <p:font typeface="Montserrat ExtraBold" panose="020F0502020204030204" pitchFamily="34" charset="0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Roboto Light" panose="020F030202020403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2EF431-DA82-468C-9CE9-273AC95BDEAD}">
  <a:tblStyle styleId="{BD2EF431-DA82-468C-9CE9-273AC95BDE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1"/>
  </p:normalViewPr>
  <p:slideViewPr>
    <p:cSldViewPr snapToGrid="0" snapToObjects="1">
      <p:cViewPr varScale="1">
        <p:scale>
          <a:sx n="139" d="100"/>
          <a:sy n="139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436a400a6c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436a400a6c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24d90c06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24d90c064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24d90c064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24d90c064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2200a9e58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2200a9e58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24d90c064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24d90c064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24d90c064e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24d90c064e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24d90c064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24d90c064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24d90c064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24d90c064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24d90c064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24d90c064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24d90c064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24d90c064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24d90c064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24d90c064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436a400a6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436a400a6c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406897c858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406897c858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2200a9e58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2200a9e580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2200a9e58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2200a9e58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436a400a6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436a400a6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24d90c064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24d90c064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24d90c064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24d90c064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24d90c064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24d90c064e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24d90c064e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24d90c064e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24d90c064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24d90c064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24d90c064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24d90c064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3F3F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114145" y="-11"/>
            <a:ext cx="3038436" cy="5146816"/>
            <a:chOff x="4894945" y="-11"/>
            <a:chExt cx="3038436" cy="5146816"/>
          </a:xfrm>
        </p:grpSpPr>
        <p:sp>
          <p:nvSpPr>
            <p:cNvPr id="11" name="Google Shape;11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C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703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8062F"/>
              </a:buClr>
              <a:buSzPts val="4000"/>
              <a:buNone/>
              <a:defRPr sz="4000">
                <a:solidFill>
                  <a:srgbClr val="E8062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49" name="Google Shape;49;p2"/>
          <p:cNvGrpSpPr/>
          <p:nvPr/>
        </p:nvGrpSpPr>
        <p:grpSpPr>
          <a:xfrm flipH="1">
            <a:off x="-7" y="3856793"/>
            <a:ext cx="2429755" cy="1286712"/>
            <a:chOff x="6714243" y="3860093"/>
            <a:chExt cx="2429755" cy="1286712"/>
          </a:xfrm>
        </p:grpSpPr>
        <p:sp>
          <p:nvSpPr>
            <p:cNvPr id="50" name="Google Shape;5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-6" y="-11"/>
            <a:ext cx="1821903" cy="1609289"/>
            <a:chOff x="608719" y="-11"/>
            <a:chExt cx="1821903" cy="1609289"/>
          </a:xfrm>
        </p:grpSpPr>
        <p:sp>
          <p:nvSpPr>
            <p:cNvPr id="63" name="Google Shape;63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" name="Google Shape;7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94900" y="73400"/>
            <a:ext cx="4354200" cy="3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TITLE_ONLY_1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11"/>
          <p:cNvGrpSpPr/>
          <p:nvPr/>
        </p:nvGrpSpPr>
        <p:grpSpPr>
          <a:xfrm>
            <a:off x="0" y="4191440"/>
            <a:ext cx="9143992" cy="965968"/>
            <a:chOff x="0" y="4191440"/>
            <a:chExt cx="9143992" cy="965968"/>
          </a:xfrm>
        </p:grpSpPr>
        <p:sp>
          <p:nvSpPr>
            <p:cNvPr id="353" name="Google Shape;353;p11"/>
            <p:cNvSpPr/>
            <p:nvPr/>
          </p:nvSpPr>
          <p:spPr>
            <a:xfrm rot="10800000" flipH="1">
              <a:off x="6708419" y="419144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4" name="Google Shape;354;p11"/>
            <p:cNvGrpSpPr/>
            <p:nvPr/>
          </p:nvGrpSpPr>
          <p:grpSpPr>
            <a:xfrm rot="10800000" flipH="1">
              <a:off x="0" y="4191452"/>
              <a:ext cx="9143992" cy="965956"/>
              <a:chOff x="900" y="-12"/>
              <a:chExt cx="9143992" cy="965956"/>
            </a:xfrm>
          </p:grpSpPr>
          <p:sp>
            <p:nvSpPr>
              <p:cNvPr id="355" name="Google Shape;355;p11"/>
              <p:cNvSpPr/>
              <p:nvPr/>
            </p:nvSpPr>
            <p:spPr>
              <a:xfrm>
                <a:off x="5488830" y="322543"/>
                <a:ext cx="608257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1"/>
              <p:cNvSpPr/>
              <p:nvPr/>
            </p:nvSpPr>
            <p:spPr>
              <a:xfrm>
                <a:off x="8536629" y="863"/>
                <a:ext cx="608257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1"/>
              <p:cNvSpPr/>
              <p:nvPr/>
            </p:nvSpPr>
            <p:spPr>
              <a:xfrm>
                <a:off x="4878953" y="0"/>
                <a:ext cx="60989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6" extrusionOk="0">
                    <a:moveTo>
                      <a:pt x="0" y="0"/>
                    </a:moveTo>
                    <a:lnTo>
                      <a:pt x="0" y="20036"/>
                    </a:lnTo>
                    <a:lnTo>
                      <a:pt x="20427" y="100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1"/>
              <p:cNvSpPr/>
              <p:nvPr/>
            </p:nvSpPr>
            <p:spPr>
              <a:xfrm>
                <a:off x="5488830" y="0"/>
                <a:ext cx="608257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10046" extrusionOk="0">
                    <a:moveTo>
                      <a:pt x="1" y="0"/>
                    </a:moveTo>
                    <a:lnTo>
                      <a:pt x="1" y="10046"/>
                    </a:lnTo>
                    <a:lnTo>
                      <a:pt x="20372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6097065" y="0"/>
                <a:ext cx="60992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100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6706973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1"/>
              <p:cNvSpPr/>
              <p:nvPr/>
            </p:nvSpPr>
            <p:spPr>
              <a:xfrm>
                <a:off x="7316850" y="0"/>
                <a:ext cx="60992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100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1"/>
              <p:cNvSpPr/>
              <p:nvPr/>
            </p:nvSpPr>
            <p:spPr>
              <a:xfrm>
                <a:off x="4878953" y="322543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1"/>
              <p:cNvSpPr/>
              <p:nvPr/>
            </p:nvSpPr>
            <p:spPr>
              <a:xfrm>
                <a:off x="7926751" y="863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>
                <a:off x="8536629" y="321640"/>
                <a:ext cx="608257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20372" y="1"/>
                    </a:moveTo>
                    <a:lnTo>
                      <a:pt x="1" y="10047"/>
                    </a:lnTo>
                    <a:lnTo>
                      <a:pt x="20372" y="20037"/>
                    </a:lnTo>
                    <a:lnTo>
                      <a:pt x="20372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>
                <a:off x="1219440" y="322556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1"/>
              <p:cNvSpPr/>
              <p:nvPr/>
            </p:nvSpPr>
            <p:spPr>
              <a:xfrm>
                <a:off x="7316037" y="321641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>
                <a:off x="4878953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>
                <a:off x="5488830" y="0"/>
                <a:ext cx="608257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6" extrusionOk="0">
                    <a:moveTo>
                      <a:pt x="20372" y="0"/>
                    </a:moveTo>
                    <a:lnTo>
                      <a:pt x="1" y="10046"/>
                    </a:lnTo>
                    <a:lnTo>
                      <a:pt x="20372" y="20036"/>
                    </a:lnTo>
                    <a:lnTo>
                      <a:pt x="2037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6097065" y="0"/>
                <a:ext cx="60992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>
                <a:off x="8534993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7926757" y="0"/>
                <a:ext cx="608257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371" y="0"/>
                    </a:lnTo>
                    <a:close/>
                  </a:path>
                </a:pathLst>
              </a:custGeom>
              <a:solidFill>
                <a:srgbClr val="FFA4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>
                <a:off x="7925909" y="321643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0" y="1"/>
                    </a:moveTo>
                    <a:lnTo>
                      <a:pt x="0" y="20037"/>
                    </a:lnTo>
                    <a:lnTo>
                      <a:pt x="20427" y="99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>
                <a:off x="3658671" y="863"/>
                <a:ext cx="608257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1"/>
              <p:cNvSpPr/>
              <p:nvPr/>
            </p:nvSpPr>
            <p:spPr>
              <a:xfrm>
                <a:off x="4266922" y="321642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427" y="1004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1"/>
              <p:cNvSpPr/>
              <p:nvPr/>
            </p:nvSpPr>
            <p:spPr>
              <a:xfrm>
                <a:off x="900" y="0"/>
                <a:ext cx="60989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6" extrusionOk="0">
                    <a:moveTo>
                      <a:pt x="0" y="0"/>
                    </a:moveTo>
                    <a:lnTo>
                      <a:pt x="0" y="20036"/>
                    </a:lnTo>
                    <a:lnTo>
                      <a:pt x="20427" y="100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1"/>
              <p:cNvSpPr/>
              <p:nvPr/>
            </p:nvSpPr>
            <p:spPr>
              <a:xfrm>
                <a:off x="610793" y="0"/>
                <a:ext cx="608257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10046" extrusionOk="0">
                    <a:moveTo>
                      <a:pt x="1" y="0"/>
                    </a:moveTo>
                    <a:lnTo>
                      <a:pt x="1" y="10046"/>
                    </a:lnTo>
                    <a:lnTo>
                      <a:pt x="20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1"/>
              <p:cNvSpPr/>
              <p:nvPr/>
            </p:nvSpPr>
            <p:spPr>
              <a:xfrm>
                <a:off x="1219044" y="0"/>
                <a:ext cx="60992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100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1"/>
              <p:cNvSpPr/>
              <p:nvPr/>
            </p:nvSpPr>
            <p:spPr>
              <a:xfrm>
                <a:off x="1828968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>
                <a:off x="2438036" y="-12"/>
                <a:ext cx="60992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100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>
                <a:off x="900" y="322545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>
                <a:off x="3048778" y="863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>
                <a:off x="4266922" y="863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FA4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1"/>
              <p:cNvSpPr/>
              <p:nvPr/>
            </p:nvSpPr>
            <p:spPr>
              <a:xfrm>
                <a:off x="900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A4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>
                <a:off x="610793" y="0"/>
                <a:ext cx="608257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6" extrusionOk="0">
                    <a:moveTo>
                      <a:pt x="20372" y="0"/>
                    </a:moveTo>
                    <a:lnTo>
                      <a:pt x="1" y="10046"/>
                    </a:lnTo>
                    <a:lnTo>
                      <a:pt x="20372" y="20036"/>
                    </a:lnTo>
                    <a:lnTo>
                      <a:pt x="20372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>
                <a:off x="1219044" y="0"/>
                <a:ext cx="60992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1"/>
              <p:cNvSpPr/>
              <p:nvPr/>
            </p:nvSpPr>
            <p:spPr>
              <a:xfrm>
                <a:off x="4266958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1"/>
              <p:cNvSpPr/>
              <p:nvPr/>
            </p:nvSpPr>
            <p:spPr>
              <a:xfrm>
                <a:off x="3657035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1"/>
              <p:cNvSpPr/>
              <p:nvPr/>
            </p:nvSpPr>
            <p:spPr>
              <a:xfrm>
                <a:off x="3048784" y="0"/>
                <a:ext cx="608257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37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1"/>
              <p:cNvSpPr/>
              <p:nvPr/>
            </p:nvSpPr>
            <p:spPr>
              <a:xfrm>
                <a:off x="2438036" y="0"/>
                <a:ext cx="60992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A6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>
                <a:off x="3047936" y="321645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0" y="1"/>
                    </a:moveTo>
                    <a:lnTo>
                      <a:pt x="0" y="20037"/>
                    </a:lnTo>
                    <a:lnTo>
                      <a:pt x="20427" y="99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A4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 flipH="1">
                <a:off x="1828524" y="308629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2" name="Google Shape;392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2"/>
          <p:cNvGrpSpPr/>
          <p:nvPr/>
        </p:nvGrpSpPr>
        <p:grpSpPr>
          <a:xfrm>
            <a:off x="4283712" y="3856709"/>
            <a:ext cx="4860278" cy="1286730"/>
            <a:chOff x="4283712" y="3856784"/>
            <a:chExt cx="4860278" cy="1286730"/>
          </a:xfrm>
        </p:grpSpPr>
        <p:sp>
          <p:nvSpPr>
            <p:cNvPr id="395" name="Google Shape;395;p12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2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2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2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2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2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2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2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2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2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2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2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2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2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2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2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2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2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2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2"/>
            <p:cNvSpPr/>
            <p:nvPr/>
          </p:nvSpPr>
          <p:spPr>
            <a:xfrm rot="10800000" flipH="1">
              <a:off x="6713429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FEFE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2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12"/>
          <p:cNvSpPr txBox="1">
            <a:spLocks noGrp="1"/>
          </p:cNvSpPr>
          <p:nvPr>
            <p:ph type="body" idx="1"/>
          </p:nvPr>
        </p:nvSpPr>
        <p:spPr>
          <a:xfrm>
            <a:off x="457200" y="4101500"/>
            <a:ext cx="35397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417" name="Google Shape;417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8" name="Google Shape;418;p12"/>
          <p:cNvGrpSpPr/>
          <p:nvPr/>
        </p:nvGrpSpPr>
        <p:grpSpPr>
          <a:xfrm>
            <a:off x="892" y="-11"/>
            <a:ext cx="5467280" cy="1286712"/>
            <a:chOff x="892" y="-11"/>
            <a:chExt cx="5467280" cy="1286712"/>
          </a:xfrm>
        </p:grpSpPr>
        <p:sp>
          <p:nvSpPr>
            <p:cNvPr id="419" name="Google Shape;419;p1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3646269" y="852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4252459" y="32163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4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4860316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038442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646269" y="32163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252495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3644639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03844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243059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3037603" y="3216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12"/>
          <p:cNvSpPr/>
          <p:nvPr/>
        </p:nvSpPr>
        <p:spPr>
          <a:xfrm>
            <a:off x="620217" y="961088"/>
            <a:ext cx="607856" cy="643388"/>
          </a:xfrm>
          <a:custGeom>
            <a:avLst/>
            <a:gdLst/>
            <a:ahLst/>
            <a:cxnLst/>
            <a:rect l="l" t="t" r="r" b="b"/>
            <a:pathLst>
              <a:path w="20427" h="20037" extrusionOk="0">
                <a:moveTo>
                  <a:pt x="0" y="1"/>
                </a:moveTo>
                <a:lnTo>
                  <a:pt x="0" y="20037"/>
                </a:lnTo>
                <a:lnTo>
                  <a:pt x="20427" y="10047"/>
                </a:lnTo>
                <a:lnTo>
                  <a:pt x="0" y="1"/>
                </a:lnTo>
                <a:close/>
              </a:path>
            </a:pathLst>
          </a:custGeom>
          <a:solidFill>
            <a:srgbClr val="FFA400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2"/>
          <p:cNvSpPr/>
          <p:nvPr/>
        </p:nvSpPr>
        <p:spPr>
          <a:xfrm>
            <a:off x="620228" y="961096"/>
            <a:ext cx="607856" cy="643388"/>
          </a:xfrm>
          <a:custGeom>
            <a:avLst/>
            <a:gdLst/>
            <a:ahLst/>
            <a:cxnLst/>
            <a:rect l="l" t="t" r="r" b="b"/>
            <a:pathLst>
              <a:path w="20427" h="20037" extrusionOk="0">
                <a:moveTo>
                  <a:pt x="0" y="1"/>
                </a:moveTo>
                <a:lnTo>
                  <a:pt x="0" y="20037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4" name="Google Shape;44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attern" type="blank">
  <p:cSld name="BLANK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13"/>
          <p:cNvGrpSpPr/>
          <p:nvPr/>
        </p:nvGrpSpPr>
        <p:grpSpPr>
          <a:xfrm>
            <a:off x="6714243" y="4182670"/>
            <a:ext cx="2429755" cy="964135"/>
            <a:chOff x="6714243" y="4182670"/>
            <a:chExt cx="2429755" cy="964135"/>
          </a:xfrm>
        </p:grpSpPr>
        <p:sp>
          <p:nvSpPr>
            <p:cNvPr id="447" name="Google Shape;447;p13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44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6" name="Google Shape;456;p13"/>
          <p:cNvGrpSpPr/>
          <p:nvPr/>
        </p:nvGrpSpPr>
        <p:grpSpPr>
          <a:xfrm>
            <a:off x="-6" y="-11"/>
            <a:ext cx="1823600" cy="1286764"/>
            <a:chOff x="-6" y="-11"/>
            <a:chExt cx="1823600" cy="1286764"/>
          </a:xfrm>
        </p:grpSpPr>
        <p:grpSp>
          <p:nvGrpSpPr>
            <p:cNvPr id="457" name="Google Shape;457;p13"/>
            <p:cNvGrpSpPr/>
            <p:nvPr/>
          </p:nvGrpSpPr>
          <p:grpSpPr>
            <a:xfrm>
              <a:off x="-6" y="-11"/>
              <a:ext cx="1215728" cy="1286764"/>
              <a:chOff x="608719" y="322514"/>
              <a:chExt cx="1215728" cy="1286764"/>
            </a:xfrm>
          </p:grpSpPr>
          <p:sp>
            <p:nvSpPr>
              <p:cNvPr id="458" name="Google Shape;458;p13"/>
              <p:cNvSpPr/>
              <p:nvPr/>
            </p:nvSpPr>
            <p:spPr>
              <a:xfrm>
                <a:off x="608719" y="322534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3"/>
              <p:cNvSpPr/>
              <p:nvPr/>
            </p:nvSpPr>
            <p:spPr>
              <a:xfrm>
                <a:off x="608719" y="965890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3"/>
              <p:cNvSpPr/>
              <p:nvPr/>
            </p:nvSpPr>
            <p:spPr>
              <a:xfrm>
                <a:off x="1216591" y="322514"/>
                <a:ext cx="607856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608719" y="643313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20372" y="1"/>
                    </a:moveTo>
                    <a:lnTo>
                      <a:pt x="1" y="10047"/>
                    </a:lnTo>
                    <a:lnTo>
                      <a:pt x="20372" y="20037"/>
                    </a:lnTo>
                    <a:lnTo>
                      <a:pt x="2037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1214909" y="322534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3"/>
              <p:cNvSpPr/>
              <p:nvPr/>
            </p:nvSpPr>
            <p:spPr>
              <a:xfrm>
                <a:off x="608734" y="322514"/>
                <a:ext cx="607886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13"/>
            <p:cNvSpPr/>
            <p:nvPr/>
          </p:nvSpPr>
          <p:spPr>
            <a:xfrm flipH="1">
              <a:off x="1215737" y="0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5" name="Google Shape;46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lateral pattern">
  <p:cSld name="BLANK_2">
    <p:bg>
      <p:bgPr>
        <a:solidFill>
          <a:srgbClr val="FFFFFF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4"/>
          <p:cNvGrpSpPr/>
          <p:nvPr/>
        </p:nvGrpSpPr>
        <p:grpSpPr>
          <a:xfrm>
            <a:off x="7323062" y="-2486"/>
            <a:ext cx="1825863" cy="5149222"/>
            <a:chOff x="6713462" y="-2486"/>
            <a:chExt cx="1825863" cy="5149222"/>
          </a:xfrm>
        </p:grpSpPr>
        <p:sp>
          <p:nvSpPr>
            <p:cNvPr id="468" name="Google Shape;468;p14"/>
            <p:cNvSpPr/>
            <p:nvPr/>
          </p:nvSpPr>
          <p:spPr>
            <a:xfrm flipH="1">
              <a:off x="7931418" y="4825925"/>
              <a:ext cx="607908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C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9" name="Google Shape;469;p14"/>
            <p:cNvGrpSpPr/>
            <p:nvPr/>
          </p:nvGrpSpPr>
          <p:grpSpPr>
            <a:xfrm>
              <a:off x="6713462" y="-2486"/>
              <a:ext cx="1823569" cy="5146816"/>
              <a:chOff x="6109812" y="-11"/>
              <a:chExt cx="1823569" cy="5146816"/>
            </a:xfrm>
          </p:grpSpPr>
          <p:sp>
            <p:nvSpPr>
              <p:cNvPr id="470" name="Google Shape;470;p14"/>
              <p:cNvSpPr/>
              <p:nvPr/>
            </p:nvSpPr>
            <p:spPr>
              <a:xfrm>
                <a:off x="7324645" y="3539314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999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4"/>
              <p:cNvSpPr/>
              <p:nvPr/>
            </p:nvSpPr>
            <p:spPr>
              <a:xfrm>
                <a:off x="7324645" y="4182670"/>
                <a:ext cx="607886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999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4"/>
              <p:cNvSpPr/>
              <p:nvPr/>
            </p:nvSpPr>
            <p:spPr>
              <a:xfrm>
                <a:off x="7324645" y="3216737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0"/>
                    </a:moveTo>
                    <a:lnTo>
                      <a:pt x="1" y="10046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4"/>
              <p:cNvSpPr/>
              <p:nvPr/>
            </p:nvSpPr>
            <p:spPr>
              <a:xfrm>
                <a:off x="6716818" y="3539314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0"/>
                    </a:moveTo>
                    <a:lnTo>
                      <a:pt x="0" y="9990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A4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4"/>
              <p:cNvSpPr/>
              <p:nvPr/>
            </p:nvSpPr>
            <p:spPr>
              <a:xfrm>
                <a:off x="6716818" y="-11"/>
                <a:ext cx="607856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4"/>
              <p:cNvSpPr/>
              <p:nvPr/>
            </p:nvSpPr>
            <p:spPr>
              <a:xfrm>
                <a:off x="6716818" y="4825993"/>
                <a:ext cx="607856" cy="320811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9991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9991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4"/>
              <p:cNvSpPr/>
              <p:nvPr/>
            </p:nvSpPr>
            <p:spPr>
              <a:xfrm>
                <a:off x="7324645" y="4503448"/>
                <a:ext cx="607886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20427" y="0"/>
                    </a:moveTo>
                    <a:lnTo>
                      <a:pt x="1" y="10046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A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7324658" y="322534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427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A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>
                <a:off x="7324658" y="965890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427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>
                <a:off x="6716831" y="965890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7324658" y="1286669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10047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7324658" y="-11"/>
                <a:ext cx="607886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20427" y="0"/>
                    </a:moveTo>
                    <a:lnTo>
                      <a:pt x="1" y="10046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>
                <a:off x="6717668" y="1930025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0" y="1"/>
                    </a:moveTo>
                    <a:lnTo>
                      <a:pt x="0" y="20037"/>
                    </a:lnTo>
                    <a:lnTo>
                      <a:pt x="20427" y="100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>
                <a:off x="7325495" y="2252602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99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400"/>
              </a:solidFill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>
                <a:off x="6717668" y="3216737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0" y="0"/>
                    </a:moveTo>
                    <a:lnTo>
                      <a:pt x="0" y="20036"/>
                    </a:lnTo>
                    <a:lnTo>
                      <a:pt x="20427" y="100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>
                <a:off x="6109812" y="3216737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0"/>
                    </a:moveTo>
                    <a:lnTo>
                      <a:pt x="1" y="10046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>
                <a:off x="6717668" y="1609246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6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>
                <a:off x="7325495" y="1930025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10046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A6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8" name="Google Shape;488;p14"/>
          <p:cNvSpPr txBox="1">
            <a:spLocks noGrp="1"/>
          </p:cNvSpPr>
          <p:nvPr>
            <p:ph type="sldNum" idx="12"/>
          </p:nvPr>
        </p:nvSpPr>
        <p:spPr>
          <a:xfrm>
            <a:off x="8575434" y="4753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14"/>
          <p:cNvSpPr txBox="1">
            <a:spLocks noGrp="1"/>
          </p:cNvSpPr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14"/>
          <p:cNvSpPr txBox="1">
            <a:spLocks noGrp="1"/>
          </p:cNvSpPr>
          <p:nvPr>
            <p:ph type="body" idx="1"/>
          </p:nvPr>
        </p:nvSpPr>
        <p:spPr>
          <a:xfrm>
            <a:off x="953550" y="1613275"/>
            <a:ext cx="72369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◂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491" name="Google Shape;49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_3">
    <p:bg>
      <p:bgPr>
        <a:solidFill>
          <a:srgbClr val="FFFFFF"/>
        </a:soli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15"/>
          <p:cNvGrpSpPr/>
          <p:nvPr/>
        </p:nvGrpSpPr>
        <p:grpSpPr>
          <a:xfrm>
            <a:off x="7323062" y="-2486"/>
            <a:ext cx="1825863" cy="5149222"/>
            <a:chOff x="6713462" y="-2486"/>
            <a:chExt cx="1825863" cy="5149222"/>
          </a:xfrm>
        </p:grpSpPr>
        <p:sp>
          <p:nvSpPr>
            <p:cNvPr id="494" name="Google Shape;494;p15"/>
            <p:cNvSpPr/>
            <p:nvPr/>
          </p:nvSpPr>
          <p:spPr>
            <a:xfrm flipH="1">
              <a:off x="7931418" y="4825925"/>
              <a:ext cx="607908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C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5" name="Google Shape;495;p15"/>
            <p:cNvGrpSpPr/>
            <p:nvPr/>
          </p:nvGrpSpPr>
          <p:grpSpPr>
            <a:xfrm>
              <a:off x="6713462" y="-2486"/>
              <a:ext cx="1823569" cy="5146816"/>
              <a:chOff x="6109812" y="-11"/>
              <a:chExt cx="1823569" cy="5146816"/>
            </a:xfrm>
          </p:grpSpPr>
          <p:sp>
            <p:nvSpPr>
              <p:cNvPr id="496" name="Google Shape;496;p15"/>
              <p:cNvSpPr/>
              <p:nvPr/>
            </p:nvSpPr>
            <p:spPr>
              <a:xfrm>
                <a:off x="7324645" y="3539314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999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5"/>
              <p:cNvSpPr/>
              <p:nvPr/>
            </p:nvSpPr>
            <p:spPr>
              <a:xfrm>
                <a:off x="7324645" y="4182670"/>
                <a:ext cx="607886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999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5"/>
              <p:cNvSpPr/>
              <p:nvPr/>
            </p:nvSpPr>
            <p:spPr>
              <a:xfrm>
                <a:off x="7324645" y="3216737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0"/>
                    </a:moveTo>
                    <a:lnTo>
                      <a:pt x="1" y="10046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5"/>
              <p:cNvSpPr/>
              <p:nvPr/>
            </p:nvSpPr>
            <p:spPr>
              <a:xfrm>
                <a:off x="6716818" y="3539314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0"/>
                    </a:moveTo>
                    <a:lnTo>
                      <a:pt x="0" y="9990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A4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5"/>
              <p:cNvSpPr/>
              <p:nvPr/>
            </p:nvSpPr>
            <p:spPr>
              <a:xfrm>
                <a:off x="6716818" y="-11"/>
                <a:ext cx="607856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5"/>
              <p:cNvSpPr/>
              <p:nvPr/>
            </p:nvSpPr>
            <p:spPr>
              <a:xfrm>
                <a:off x="6716818" y="4825993"/>
                <a:ext cx="607856" cy="320811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9991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9991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7324645" y="4503448"/>
                <a:ext cx="607886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20427" y="0"/>
                    </a:moveTo>
                    <a:lnTo>
                      <a:pt x="1" y="10046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A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7324658" y="322534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427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A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7324658" y="965890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427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6716831" y="965890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7324658" y="1286669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10047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7324658" y="-11"/>
                <a:ext cx="607886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20427" y="0"/>
                    </a:moveTo>
                    <a:lnTo>
                      <a:pt x="1" y="10046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6717668" y="1930025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0" y="1"/>
                    </a:moveTo>
                    <a:lnTo>
                      <a:pt x="0" y="20037"/>
                    </a:lnTo>
                    <a:lnTo>
                      <a:pt x="20427" y="100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7325495" y="2252602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99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A400"/>
              </a:solidFill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6717668" y="3216737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0" y="0"/>
                    </a:moveTo>
                    <a:lnTo>
                      <a:pt x="0" y="20036"/>
                    </a:lnTo>
                    <a:lnTo>
                      <a:pt x="20427" y="100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6109812" y="3216737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0"/>
                    </a:moveTo>
                    <a:lnTo>
                      <a:pt x="1" y="10046"/>
                    </a:lnTo>
                    <a:lnTo>
                      <a:pt x="20427" y="2003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6717668" y="1609246"/>
                <a:ext cx="60785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6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7325495" y="1930025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10046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A6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4" name="Google Shape;514;p15"/>
          <p:cNvSpPr txBox="1">
            <a:spLocks noGrp="1"/>
          </p:cNvSpPr>
          <p:nvPr>
            <p:ph type="sldNum" idx="12"/>
          </p:nvPr>
        </p:nvSpPr>
        <p:spPr>
          <a:xfrm>
            <a:off x="8575434" y="4753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5" name="Google Shape;51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_3_1">
    <p:bg>
      <p:bgPr>
        <a:solidFill>
          <a:srgbClr val="FFFFFF"/>
        </a:soli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6"/>
          <p:cNvSpPr txBox="1">
            <a:spLocks noGrp="1"/>
          </p:cNvSpPr>
          <p:nvPr>
            <p:ph type="sldNum" idx="12"/>
          </p:nvPr>
        </p:nvSpPr>
        <p:spPr>
          <a:xfrm>
            <a:off x="8575434" y="4753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999999"/>
                </a:solidFill>
              </a:defRPr>
            </a:lvl1pPr>
            <a:lvl2pPr lvl="1" rtl="0">
              <a:buNone/>
              <a:defRPr>
                <a:solidFill>
                  <a:srgbClr val="999999"/>
                </a:solidFill>
              </a:defRPr>
            </a:lvl2pPr>
            <a:lvl3pPr lvl="2" rtl="0">
              <a:buNone/>
              <a:defRPr>
                <a:solidFill>
                  <a:srgbClr val="999999"/>
                </a:solidFill>
              </a:defRPr>
            </a:lvl3pPr>
            <a:lvl4pPr lvl="3" rtl="0">
              <a:buNone/>
              <a:defRPr>
                <a:solidFill>
                  <a:srgbClr val="999999"/>
                </a:solidFill>
              </a:defRPr>
            </a:lvl4pPr>
            <a:lvl5pPr lvl="4" rtl="0">
              <a:buNone/>
              <a:defRPr>
                <a:solidFill>
                  <a:srgbClr val="999999"/>
                </a:solidFill>
              </a:defRPr>
            </a:lvl5pPr>
            <a:lvl6pPr lvl="5" rtl="0">
              <a:buNone/>
              <a:defRPr>
                <a:solidFill>
                  <a:srgbClr val="999999"/>
                </a:solidFill>
              </a:defRPr>
            </a:lvl6pPr>
            <a:lvl7pPr lvl="6" rtl="0">
              <a:buNone/>
              <a:defRPr>
                <a:solidFill>
                  <a:srgbClr val="999999"/>
                </a:solidFill>
              </a:defRPr>
            </a:lvl7pPr>
            <a:lvl8pPr lvl="7" rtl="0">
              <a:buNone/>
              <a:defRPr>
                <a:solidFill>
                  <a:srgbClr val="999999"/>
                </a:solidFill>
              </a:defRPr>
            </a:lvl8pPr>
            <a:lvl9pPr lvl="8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BLANK_2_2">
    <p:bg>
      <p:bgPr>
        <a:solidFill>
          <a:srgbClr val="FFA400">
            <a:alpha val="25099"/>
          </a:srgbClr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17"/>
          <p:cNvGrpSpPr/>
          <p:nvPr/>
        </p:nvGrpSpPr>
        <p:grpSpPr>
          <a:xfrm>
            <a:off x="6713462" y="-2486"/>
            <a:ext cx="2430536" cy="5146816"/>
            <a:chOff x="6109812" y="-11"/>
            <a:chExt cx="2430536" cy="5146816"/>
          </a:xfrm>
        </p:grpSpPr>
        <p:sp>
          <p:nvSpPr>
            <p:cNvPr id="520" name="Google Shape;520;p17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17"/>
          <p:cNvSpPr/>
          <p:nvPr/>
        </p:nvSpPr>
        <p:spPr>
          <a:xfrm>
            <a:off x="8537777" y="4502581"/>
            <a:ext cx="606220" cy="643388"/>
          </a:xfrm>
          <a:custGeom>
            <a:avLst/>
            <a:gdLst/>
            <a:ahLst/>
            <a:cxnLst/>
            <a:rect l="l" t="t" r="r" b="b"/>
            <a:pathLst>
              <a:path w="20372" h="20037" extrusionOk="0">
                <a:moveTo>
                  <a:pt x="0" y="1"/>
                </a:moveTo>
                <a:lnTo>
                  <a:pt x="0" y="20036"/>
                </a:lnTo>
                <a:lnTo>
                  <a:pt x="20371" y="10046"/>
                </a:lnTo>
                <a:lnTo>
                  <a:pt x="0" y="1"/>
                </a:lnTo>
                <a:close/>
              </a:path>
            </a:pathLst>
          </a:custGeom>
          <a:solidFill>
            <a:srgbClr val="F646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7"/>
          <p:cNvSpPr/>
          <p:nvPr/>
        </p:nvSpPr>
        <p:spPr>
          <a:xfrm>
            <a:off x="8536956" y="4825918"/>
            <a:ext cx="607856" cy="320811"/>
          </a:xfrm>
          <a:custGeom>
            <a:avLst/>
            <a:gdLst/>
            <a:ahLst/>
            <a:cxnLst/>
            <a:rect l="l" t="t" r="r" b="b"/>
            <a:pathLst>
              <a:path w="20427" h="9991" extrusionOk="0">
                <a:moveTo>
                  <a:pt x="20427" y="1"/>
                </a:moveTo>
                <a:lnTo>
                  <a:pt x="0" y="9991"/>
                </a:lnTo>
                <a:lnTo>
                  <a:pt x="20427" y="9991"/>
                </a:lnTo>
                <a:lnTo>
                  <a:pt x="20427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7"/>
          <p:cNvSpPr txBox="1">
            <a:spLocks noGrp="1"/>
          </p:cNvSpPr>
          <p:nvPr>
            <p:ph type="sldNum" idx="12"/>
          </p:nvPr>
        </p:nvSpPr>
        <p:spPr>
          <a:xfrm>
            <a:off x="8575434" y="47531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17"/>
          <p:cNvSpPr txBox="1">
            <a:spLocks noGrp="1"/>
          </p:cNvSpPr>
          <p:nvPr>
            <p:ph type="title"/>
          </p:nvPr>
        </p:nvSpPr>
        <p:spPr>
          <a:xfrm>
            <a:off x="685350" y="2084475"/>
            <a:ext cx="61305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2" name="Google Shape;552;p17"/>
          <p:cNvSpPr txBox="1">
            <a:spLocks noGrp="1"/>
          </p:cNvSpPr>
          <p:nvPr>
            <p:ph type="body" idx="1"/>
          </p:nvPr>
        </p:nvSpPr>
        <p:spPr>
          <a:xfrm>
            <a:off x="685350" y="2829500"/>
            <a:ext cx="72369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◂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553" name="Google Shape;55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23390" y="173975"/>
            <a:ext cx="4097220" cy="3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C5959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76" name="Google Shape;7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44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4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132" name="Google Shape;132;p4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900" y="643324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610793" y="322545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3658671" y="863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1828968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900" y="0"/>
              <a:ext cx="609923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610793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219044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182896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2438861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900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610793" y="643324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3048778" y="863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3658671" y="321642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1219044" y="322545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4266922" y="863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900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610793" y="0"/>
              <a:ext cx="608281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1219044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426695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3657035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3048784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2438861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3047936" y="3216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4"/>
          <p:cNvSpPr txBox="1">
            <a:spLocks noGrp="1"/>
          </p:cNvSpPr>
          <p:nvPr>
            <p:ph type="body" idx="1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81" name="Google Shape;181;p4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4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simple">
  <p:cSld name="TITLE_1_1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5"/>
          <p:cNvGrpSpPr/>
          <p:nvPr/>
        </p:nvGrpSpPr>
        <p:grpSpPr>
          <a:xfrm flipH="1">
            <a:off x="7912256" y="25"/>
            <a:ext cx="1231611" cy="1654639"/>
            <a:chOff x="-4" y="44345"/>
            <a:chExt cx="1224752" cy="1599767"/>
          </a:xfrm>
        </p:grpSpPr>
        <p:sp>
          <p:nvSpPr>
            <p:cNvPr id="186" name="Google Shape;186;p5"/>
            <p:cNvSpPr/>
            <p:nvPr/>
          </p:nvSpPr>
          <p:spPr>
            <a:xfrm flipH="1">
              <a:off x="-4" y="357400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3180" y="443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14819" y="1000707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5"/>
          <p:cNvSpPr txBox="1">
            <a:spLocks noGrp="1"/>
          </p:cNvSpPr>
          <p:nvPr>
            <p:ph type="sldNum" idx="12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CCCCCC"/>
                </a:solidFill>
              </a:defRPr>
            </a:lvl1pPr>
            <a:lvl2pPr lvl="1" rtl="0">
              <a:buNone/>
              <a:defRPr>
                <a:solidFill>
                  <a:srgbClr val="CCCCCC"/>
                </a:solidFill>
              </a:defRPr>
            </a:lvl2pPr>
            <a:lvl3pPr lvl="2" rtl="0">
              <a:buNone/>
              <a:defRPr>
                <a:solidFill>
                  <a:srgbClr val="CCCCCC"/>
                </a:solidFill>
              </a:defRPr>
            </a:lvl3pPr>
            <a:lvl4pPr lvl="3" rtl="0">
              <a:buNone/>
              <a:defRPr>
                <a:solidFill>
                  <a:srgbClr val="CCCCCC"/>
                </a:solidFill>
              </a:defRPr>
            </a:lvl4pPr>
            <a:lvl5pPr lvl="4" rtl="0">
              <a:buNone/>
              <a:defRPr>
                <a:solidFill>
                  <a:srgbClr val="CCCCCC"/>
                </a:solidFill>
              </a:defRPr>
            </a:lvl5pPr>
            <a:lvl6pPr lvl="5" rtl="0">
              <a:buNone/>
              <a:defRPr>
                <a:solidFill>
                  <a:srgbClr val="CCCCCC"/>
                </a:solidFill>
              </a:defRPr>
            </a:lvl6pPr>
            <a:lvl7pPr lvl="6" rtl="0">
              <a:buNone/>
              <a:defRPr>
                <a:solidFill>
                  <a:srgbClr val="CCCCCC"/>
                </a:solidFill>
              </a:defRPr>
            </a:lvl7pPr>
            <a:lvl8pPr lvl="7" rtl="0">
              <a:buNone/>
              <a:defRPr>
                <a:solidFill>
                  <a:srgbClr val="CCCCCC"/>
                </a:solidFill>
              </a:defRPr>
            </a:lvl8pPr>
            <a:lvl9pPr lvl="8" rtl="0">
              <a:buNone/>
              <a:defRPr>
                <a:solidFill>
                  <a:srgbClr val="CCCCCC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5"/>
          <p:cNvSpPr txBox="1">
            <a:spLocks noGrp="1"/>
          </p:cNvSpPr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5"/>
          <p:cNvSpPr txBox="1">
            <a:spLocks noGrp="1"/>
          </p:cNvSpPr>
          <p:nvPr>
            <p:ph type="body" idx="1"/>
          </p:nvPr>
        </p:nvSpPr>
        <p:spPr>
          <a:xfrm>
            <a:off x="953550" y="1613275"/>
            <a:ext cx="72369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◂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192" name="Google Shape;19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6"/>
          <p:cNvGrpSpPr/>
          <p:nvPr/>
        </p:nvGrpSpPr>
        <p:grpSpPr>
          <a:xfrm>
            <a:off x="6714243" y="4182670"/>
            <a:ext cx="2429755" cy="964135"/>
            <a:chOff x="6714243" y="4182670"/>
            <a:chExt cx="2429755" cy="964135"/>
          </a:xfrm>
        </p:grpSpPr>
        <p:sp>
          <p:nvSpPr>
            <p:cNvPr id="195" name="Google Shape;195;p6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44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6"/>
          <p:cNvGrpSpPr/>
          <p:nvPr/>
        </p:nvGrpSpPr>
        <p:grpSpPr>
          <a:xfrm>
            <a:off x="-6" y="-11"/>
            <a:ext cx="1823600" cy="1286764"/>
            <a:chOff x="-6" y="-11"/>
            <a:chExt cx="1823600" cy="1286764"/>
          </a:xfrm>
        </p:grpSpPr>
        <p:grpSp>
          <p:nvGrpSpPr>
            <p:cNvPr id="204" name="Google Shape;204;p6"/>
            <p:cNvGrpSpPr/>
            <p:nvPr/>
          </p:nvGrpSpPr>
          <p:grpSpPr>
            <a:xfrm>
              <a:off x="-6" y="-11"/>
              <a:ext cx="1215728" cy="1286764"/>
              <a:chOff x="608719" y="322514"/>
              <a:chExt cx="1215728" cy="1286764"/>
            </a:xfrm>
          </p:grpSpPr>
          <p:sp>
            <p:nvSpPr>
              <p:cNvPr id="205" name="Google Shape;205;p6"/>
              <p:cNvSpPr/>
              <p:nvPr/>
            </p:nvSpPr>
            <p:spPr>
              <a:xfrm>
                <a:off x="608719" y="322534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608719" y="965890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1216591" y="322514"/>
                <a:ext cx="607856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608719" y="643313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20372" y="1"/>
                    </a:moveTo>
                    <a:lnTo>
                      <a:pt x="1" y="10047"/>
                    </a:lnTo>
                    <a:lnTo>
                      <a:pt x="20372" y="20037"/>
                    </a:lnTo>
                    <a:lnTo>
                      <a:pt x="2037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1214909" y="322534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608734" y="322514"/>
                <a:ext cx="607886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" name="Google Shape;211;p6"/>
            <p:cNvSpPr/>
            <p:nvPr/>
          </p:nvSpPr>
          <p:spPr>
            <a:xfrm flipH="1">
              <a:off x="1215737" y="0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6"/>
          <p:cNvSpPr txBox="1">
            <a:spLocks noGrp="1"/>
          </p:cNvSpPr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6"/>
          <p:cNvSpPr txBox="1">
            <a:spLocks noGrp="1"/>
          </p:cNvSpPr>
          <p:nvPr>
            <p:ph type="body" idx="1"/>
          </p:nvPr>
        </p:nvSpPr>
        <p:spPr>
          <a:xfrm>
            <a:off x="953550" y="1613275"/>
            <a:ext cx="72369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◂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simple">
  <p:cSld name="TITLE_AND_BODY_2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7"/>
          <p:cNvGrpSpPr/>
          <p:nvPr/>
        </p:nvGrpSpPr>
        <p:grpSpPr>
          <a:xfrm>
            <a:off x="6714243" y="4182670"/>
            <a:ext cx="2429755" cy="964135"/>
            <a:chOff x="6714243" y="4182670"/>
            <a:chExt cx="2429755" cy="964135"/>
          </a:xfrm>
        </p:grpSpPr>
        <p:sp>
          <p:nvSpPr>
            <p:cNvPr id="218" name="Google Shape;218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44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7"/>
          <p:cNvSpPr txBox="1">
            <a:spLocks noGrp="1"/>
          </p:cNvSpPr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7"/>
          <p:cNvSpPr txBox="1">
            <a:spLocks noGrp="1"/>
          </p:cNvSpPr>
          <p:nvPr>
            <p:ph type="body" idx="1"/>
          </p:nvPr>
        </p:nvSpPr>
        <p:spPr>
          <a:xfrm>
            <a:off x="953550" y="1613275"/>
            <a:ext cx="72369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◂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◂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8"/>
          <p:cNvGrpSpPr/>
          <p:nvPr/>
        </p:nvGrpSpPr>
        <p:grpSpPr>
          <a:xfrm>
            <a:off x="4894945" y="-11"/>
            <a:ext cx="4251603" cy="5146816"/>
            <a:chOff x="4894945" y="-11"/>
            <a:chExt cx="4251603" cy="5146816"/>
          </a:xfrm>
        </p:grpSpPr>
        <p:sp>
          <p:nvSpPr>
            <p:cNvPr id="232" name="Google Shape;232;p8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5502772" y="643313"/>
              <a:ext cx="3643776" cy="3860168"/>
            </a:xfrm>
            <a:custGeom>
              <a:avLst/>
              <a:gdLst/>
              <a:ahLst/>
              <a:cxnLst/>
              <a:rect l="l" t="t" r="r" b="b"/>
              <a:pathLst>
                <a:path w="122449" h="120217" extrusionOk="0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8"/>
          <p:cNvGrpSpPr/>
          <p:nvPr/>
        </p:nvGrpSpPr>
        <p:grpSpPr>
          <a:xfrm>
            <a:off x="-6" y="-11"/>
            <a:ext cx="1821903" cy="1609289"/>
            <a:chOff x="608719" y="-11"/>
            <a:chExt cx="1821903" cy="1609289"/>
          </a:xfrm>
        </p:grpSpPr>
        <p:sp>
          <p:nvSpPr>
            <p:cNvPr id="270" name="Google Shape;270;p8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 txBox="1">
            <a:spLocks noGrp="1"/>
          </p:cNvSpPr>
          <p:nvPr>
            <p:ph type="title"/>
          </p:nvPr>
        </p:nvSpPr>
        <p:spPr>
          <a:xfrm>
            <a:off x="742725" y="1652750"/>
            <a:ext cx="38922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body" idx="1"/>
          </p:nvPr>
        </p:nvSpPr>
        <p:spPr>
          <a:xfrm>
            <a:off x="742725" y="2227229"/>
            <a:ext cx="3892200" cy="22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81" name="Google Shape;281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8"/>
          <p:cNvSpPr/>
          <p:nvPr/>
        </p:nvSpPr>
        <p:spPr>
          <a:xfrm>
            <a:off x="8538692" y="4825993"/>
            <a:ext cx="607856" cy="320811"/>
          </a:xfrm>
          <a:custGeom>
            <a:avLst/>
            <a:gdLst/>
            <a:ahLst/>
            <a:cxnLst/>
            <a:rect l="l" t="t" r="r" b="b"/>
            <a:pathLst>
              <a:path w="20427" h="9991" extrusionOk="0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3" name="Google Shape;28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9"/>
          <p:cNvGrpSpPr/>
          <p:nvPr/>
        </p:nvGrpSpPr>
        <p:grpSpPr>
          <a:xfrm>
            <a:off x="6714243" y="4182670"/>
            <a:ext cx="2429755" cy="964135"/>
            <a:chOff x="6714243" y="4182670"/>
            <a:chExt cx="2429755" cy="964135"/>
          </a:xfrm>
        </p:grpSpPr>
        <p:sp>
          <p:nvSpPr>
            <p:cNvPr id="286" name="Google Shape;286;p9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44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9"/>
          <p:cNvSpPr txBox="1">
            <a:spLocks noGrp="1"/>
          </p:cNvSpPr>
          <p:nvPr>
            <p:ph type="title"/>
          </p:nvPr>
        </p:nvSpPr>
        <p:spPr>
          <a:xfrm>
            <a:off x="1320025" y="847350"/>
            <a:ext cx="64557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9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6" name="Google Shape;296;p9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7" name="Google Shape;297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8" name="Google Shape;298;p9"/>
          <p:cNvGrpSpPr/>
          <p:nvPr/>
        </p:nvGrpSpPr>
        <p:grpSpPr>
          <a:xfrm>
            <a:off x="-6" y="-11"/>
            <a:ext cx="1823600" cy="1286764"/>
            <a:chOff x="-6" y="-11"/>
            <a:chExt cx="1823600" cy="1286764"/>
          </a:xfrm>
        </p:grpSpPr>
        <p:grpSp>
          <p:nvGrpSpPr>
            <p:cNvPr id="299" name="Google Shape;299;p9"/>
            <p:cNvGrpSpPr/>
            <p:nvPr/>
          </p:nvGrpSpPr>
          <p:grpSpPr>
            <a:xfrm>
              <a:off x="-6" y="-11"/>
              <a:ext cx="1215728" cy="1286764"/>
              <a:chOff x="608719" y="322514"/>
              <a:chExt cx="1215728" cy="1286764"/>
            </a:xfrm>
          </p:grpSpPr>
          <p:sp>
            <p:nvSpPr>
              <p:cNvPr id="300" name="Google Shape;300;p9"/>
              <p:cNvSpPr/>
              <p:nvPr/>
            </p:nvSpPr>
            <p:spPr>
              <a:xfrm>
                <a:off x="608719" y="322534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>
                <a:off x="608719" y="965890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9"/>
              <p:cNvSpPr/>
              <p:nvPr/>
            </p:nvSpPr>
            <p:spPr>
              <a:xfrm>
                <a:off x="1216591" y="322514"/>
                <a:ext cx="607856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>
                <a:off x="608719" y="643313"/>
                <a:ext cx="606220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20372" y="1"/>
                    </a:moveTo>
                    <a:lnTo>
                      <a:pt x="1" y="10047"/>
                    </a:lnTo>
                    <a:lnTo>
                      <a:pt x="20372" y="20037"/>
                    </a:lnTo>
                    <a:lnTo>
                      <a:pt x="2037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>
                <a:off x="1214909" y="322534"/>
                <a:ext cx="607886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>
                <a:off x="608734" y="322514"/>
                <a:ext cx="607886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6" name="Google Shape;306;p9"/>
            <p:cNvSpPr/>
            <p:nvPr/>
          </p:nvSpPr>
          <p:spPr>
            <a:xfrm flipH="1">
              <a:off x="1215737" y="0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" name="Google Shape;30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200" y="4818263"/>
            <a:ext cx="3279475" cy="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10"/>
          <p:cNvGrpSpPr/>
          <p:nvPr/>
        </p:nvGrpSpPr>
        <p:grpSpPr>
          <a:xfrm>
            <a:off x="0" y="4191440"/>
            <a:ext cx="9143992" cy="965968"/>
            <a:chOff x="0" y="4191440"/>
            <a:chExt cx="9143992" cy="965968"/>
          </a:xfrm>
        </p:grpSpPr>
        <p:sp>
          <p:nvSpPr>
            <p:cNvPr id="310" name="Google Shape;310;p10"/>
            <p:cNvSpPr/>
            <p:nvPr/>
          </p:nvSpPr>
          <p:spPr>
            <a:xfrm rot="10800000" flipH="1">
              <a:off x="6708419" y="419144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" name="Google Shape;311;p10"/>
            <p:cNvGrpSpPr/>
            <p:nvPr/>
          </p:nvGrpSpPr>
          <p:grpSpPr>
            <a:xfrm rot="10800000" flipH="1">
              <a:off x="0" y="4191452"/>
              <a:ext cx="9143992" cy="965956"/>
              <a:chOff x="900" y="-12"/>
              <a:chExt cx="9143992" cy="965956"/>
            </a:xfrm>
          </p:grpSpPr>
          <p:sp>
            <p:nvSpPr>
              <p:cNvPr id="312" name="Google Shape;312;p10"/>
              <p:cNvSpPr/>
              <p:nvPr/>
            </p:nvSpPr>
            <p:spPr>
              <a:xfrm>
                <a:off x="5488830" y="322543"/>
                <a:ext cx="608257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0"/>
              <p:cNvSpPr/>
              <p:nvPr/>
            </p:nvSpPr>
            <p:spPr>
              <a:xfrm>
                <a:off x="8536629" y="863"/>
                <a:ext cx="608257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0"/>
              <p:cNvSpPr/>
              <p:nvPr/>
            </p:nvSpPr>
            <p:spPr>
              <a:xfrm>
                <a:off x="4878953" y="0"/>
                <a:ext cx="60989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6" extrusionOk="0">
                    <a:moveTo>
                      <a:pt x="0" y="0"/>
                    </a:moveTo>
                    <a:lnTo>
                      <a:pt x="0" y="20036"/>
                    </a:lnTo>
                    <a:lnTo>
                      <a:pt x="20427" y="100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0"/>
              <p:cNvSpPr/>
              <p:nvPr/>
            </p:nvSpPr>
            <p:spPr>
              <a:xfrm>
                <a:off x="5488830" y="0"/>
                <a:ext cx="608257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10046" extrusionOk="0">
                    <a:moveTo>
                      <a:pt x="1" y="0"/>
                    </a:moveTo>
                    <a:lnTo>
                      <a:pt x="1" y="10046"/>
                    </a:lnTo>
                    <a:lnTo>
                      <a:pt x="20372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0"/>
              <p:cNvSpPr/>
              <p:nvPr/>
            </p:nvSpPr>
            <p:spPr>
              <a:xfrm>
                <a:off x="6097065" y="0"/>
                <a:ext cx="60992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100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0"/>
              <p:cNvSpPr/>
              <p:nvPr/>
            </p:nvSpPr>
            <p:spPr>
              <a:xfrm>
                <a:off x="6706973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0"/>
              <p:cNvSpPr/>
              <p:nvPr/>
            </p:nvSpPr>
            <p:spPr>
              <a:xfrm>
                <a:off x="7316850" y="0"/>
                <a:ext cx="60992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100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0"/>
              <p:cNvSpPr/>
              <p:nvPr/>
            </p:nvSpPr>
            <p:spPr>
              <a:xfrm>
                <a:off x="4878953" y="322543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0"/>
              <p:cNvSpPr/>
              <p:nvPr/>
            </p:nvSpPr>
            <p:spPr>
              <a:xfrm>
                <a:off x="7926751" y="863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0"/>
              <p:cNvSpPr/>
              <p:nvPr/>
            </p:nvSpPr>
            <p:spPr>
              <a:xfrm>
                <a:off x="8536629" y="321640"/>
                <a:ext cx="608257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20372" y="1"/>
                    </a:moveTo>
                    <a:lnTo>
                      <a:pt x="1" y="10047"/>
                    </a:lnTo>
                    <a:lnTo>
                      <a:pt x="20372" y="20037"/>
                    </a:lnTo>
                    <a:lnTo>
                      <a:pt x="20372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0"/>
              <p:cNvSpPr/>
              <p:nvPr/>
            </p:nvSpPr>
            <p:spPr>
              <a:xfrm>
                <a:off x="1219440" y="322556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0"/>
              <p:cNvSpPr/>
              <p:nvPr/>
            </p:nvSpPr>
            <p:spPr>
              <a:xfrm>
                <a:off x="7316037" y="321641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0"/>
              <p:cNvSpPr/>
              <p:nvPr/>
            </p:nvSpPr>
            <p:spPr>
              <a:xfrm>
                <a:off x="4878953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0"/>
              <p:cNvSpPr/>
              <p:nvPr/>
            </p:nvSpPr>
            <p:spPr>
              <a:xfrm>
                <a:off x="5488830" y="0"/>
                <a:ext cx="608257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6" extrusionOk="0">
                    <a:moveTo>
                      <a:pt x="20372" y="0"/>
                    </a:moveTo>
                    <a:lnTo>
                      <a:pt x="1" y="10046"/>
                    </a:lnTo>
                    <a:lnTo>
                      <a:pt x="20372" y="20036"/>
                    </a:lnTo>
                    <a:lnTo>
                      <a:pt x="2037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0"/>
              <p:cNvSpPr/>
              <p:nvPr/>
            </p:nvSpPr>
            <p:spPr>
              <a:xfrm>
                <a:off x="6097065" y="0"/>
                <a:ext cx="60992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0"/>
              <p:cNvSpPr/>
              <p:nvPr/>
            </p:nvSpPr>
            <p:spPr>
              <a:xfrm>
                <a:off x="8534993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0"/>
              <p:cNvSpPr/>
              <p:nvPr/>
            </p:nvSpPr>
            <p:spPr>
              <a:xfrm>
                <a:off x="7926757" y="0"/>
                <a:ext cx="608257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371" y="0"/>
                    </a:lnTo>
                    <a:close/>
                  </a:path>
                </a:pathLst>
              </a:custGeom>
              <a:solidFill>
                <a:srgbClr val="FFA4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0"/>
              <p:cNvSpPr/>
              <p:nvPr/>
            </p:nvSpPr>
            <p:spPr>
              <a:xfrm>
                <a:off x="7925909" y="321643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0" y="1"/>
                    </a:moveTo>
                    <a:lnTo>
                      <a:pt x="0" y="20037"/>
                    </a:lnTo>
                    <a:lnTo>
                      <a:pt x="20427" y="99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0"/>
              <p:cNvSpPr/>
              <p:nvPr/>
            </p:nvSpPr>
            <p:spPr>
              <a:xfrm>
                <a:off x="3658671" y="863"/>
                <a:ext cx="608257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372" y="99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0"/>
              <p:cNvSpPr/>
              <p:nvPr/>
            </p:nvSpPr>
            <p:spPr>
              <a:xfrm>
                <a:off x="4266922" y="321642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1" y="1"/>
                    </a:moveTo>
                    <a:lnTo>
                      <a:pt x="1" y="20037"/>
                    </a:lnTo>
                    <a:lnTo>
                      <a:pt x="20427" y="1004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0"/>
              <p:cNvSpPr/>
              <p:nvPr/>
            </p:nvSpPr>
            <p:spPr>
              <a:xfrm>
                <a:off x="900" y="0"/>
                <a:ext cx="60989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6" extrusionOk="0">
                    <a:moveTo>
                      <a:pt x="0" y="0"/>
                    </a:moveTo>
                    <a:lnTo>
                      <a:pt x="0" y="20036"/>
                    </a:lnTo>
                    <a:lnTo>
                      <a:pt x="20427" y="100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0"/>
              <p:cNvSpPr/>
              <p:nvPr/>
            </p:nvSpPr>
            <p:spPr>
              <a:xfrm>
                <a:off x="610793" y="0"/>
                <a:ext cx="608257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10046" extrusionOk="0">
                    <a:moveTo>
                      <a:pt x="1" y="0"/>
                    </a:moveTo>
                    <a:lnTo>
                      <a:pt x="1" y="10046"/>
                    </a:lnTo>
                    <a:lnTo>
                      <a:pt x="20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0"/>
              <p:cNvSpPr/>
              <p:nvPr/>
            </p:nvSpPr>
            <p:spPr>
              <a:xfrm>
                <a:off x="1219044" y="0"/>
                <a:ext cx="60992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100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0"/>
              <p:cNvSpPr/>
              <p:nvPr/>
            </p:nvSpPr>
            <p:spPr>
              <a:xfrm>
                <a:off x="1828968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0"/>
              <p:cNvSpPr/>
              <p:nvPr/>
            </p:nvSpPr>
            <p:spPr>
              <a:xfrm>
                <a:off x="2438036" y="-12"/>
                <a:ext cx="609929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6" extrusionOk="0">
                    <a:moveTo>
                      <a:pt x="1" y="0"/>
                    </a:moveTo>
                    <a:lnTo>
                      <a:pt x="1" y="20036"/>
                    </a:lnTo>
                    <a:lnTo>
                      <a:pt x="20427" y="100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0"/>
              <p:cNvSpPr/>
              <p:nvPr/>
            </p:nvSpPr>
            <p:spPr>
              <a:xfrm>
                <a:off x="900" y="322545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0"/>
              <p:cNvSpPr/>
              <p:nvPr/>
            </p:nvSpPr>
            <p:spPr>
              <a:xfrm>
                <a:off x="3048778" y="863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20427" y="1"/>
                    </a:moveTo>
                    <a:lnTo>
                      <a:pt x="0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0"/>
              <p:cNvSpPr/>
              <p:nvPr/>
            </p:nvSpPr>
            <p:spPr>
              <a:xfrm>
                <a:off x="4266922" y="863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FA4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0"/>
              <p:cNvSpPr/>
              <p:nvPr/>
            </p:nvSpPr>
            <p:spPr>
              <a:xfrm>
                <a:off x="900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FFA4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0"/>
              <p:cNvSpPr/>
              <p:nvPr/>
            </p:nvSpPr>
            <p:spPr>
              <a:xfrm>
                <a:off x="610793" y="0"/>
                <a:ext cx="608257" cy="643356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036" extrusionOk="0">
                    <a:moveTo>
                      <a:pt x="20372" y="0"/>
                    </a:moveTo>
                    <a:lnTo>
                      <a:pt x="1" y="10046"/>
                    </a:lnTo>
                    <a:lnTo>
                      <a:pt x="20372" y="20036"/>
                    </a:lnTo>
                    <a:lnTo>
                      <a:pt x="20372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0"/>
              <p:cNvSpPr/>
              <p:nvPr/>
            </p:nvSpPr>
            <p:spPr>
              <a:xfrm>
                <a:off x="1219044" y="0"/>
                <a:ext cx="60992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E80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0"/>
              <p:cNvSpPr/>
              <p:nvPr/>
            </p:nvSpPr>
            <p:spPr>
              <a:xfrm>
                <a:off x="4266958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0"/>
              <p:cNvSpPr/>
              <p:nvPr/>
            </p:nvSpPr>
            <p:spPr>
              <a:xfrm>
                <a:off x="3657035" y="0"/>
                <a:ext cx="60989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10046" extrusionOk="0">
                    <a:moveTo>
                      <a:pt x="0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0"/>
              <p:cNvSpPr/>
              <p:nvPr/>
            </p:nvSpPr>
            <p:spPr>
              <a:xfrm>
                <a:off x="3048784" y="0"/>
                <a:ext cx="608257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10046" extrusionOk="0">
                    <a:moveTo>
                      <a:pt x="0" y="0"/>
                    </a:moveTo>
                    <a:lnTo>
                      <a:pt x="0" y="10046"/>
                    </a:lnTo>
                    <a:lnTo>
                      <a:pt x="2037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0"/>
              <p:cNvSpPr/>
              <p:nvPr/>
            </p:nvSpPr>
            <p:spPr>
              <a:xfrm>
                <a:off x="2438036" y="0"/>
                <a:ext cx="609929" cy="322577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10046" extrusionOk="0">
                    <a:moveTo>
                      <a:pt x="1" y="0"/>
                    </a:moveTo>
                    <a:lnTo>
                      <a:pt x="20427" y="10046"/>
                    </a:lnTo>
                    <a:lnTo>
                      <a:pt x="20427" y="0"/>
                    </a:lnTo>
                    <a:close/>
                  </a:path>
                </a:pathLst>
              </a:custGeom>
              <a:solidFill>
                <a:srgbClr val="A61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0"/>
              <p:cNvSpPr/>
              <p:nvPr/>
            </p:nvSpPr>
            <p:spPr>
              <a:xfrm>
                <a:off x="3047936" y="321645"/>
                <a:ext cx="60989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7" h="20037" extrusionOk="0">
                    <a:moveTo>
                      <a:pt x="0" y="1"/>
                    </a:moveTo>
                    <a:lnTo>
                      <a:pt x="0" y="20037"/>
                    </a:lnTo>
                    <a:lnTo>
                      <a:pt x="20427" y="99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A400">
                  <a:alpha val="250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0"/>
              <p:cNvSpPr/>
              <p:nvPr/>
            </p:nvSpPr>
            <p:spPr>
              <a:xfrm flipH="1">
                <a:off x="1828524" y="308629"/>
                <a:ext cx="609929" cy="643388"/>
              </a:xfrm>
              <a:custGeom>
                <a:avLst/>
                <a:gdLst/>
                <a:ahLst/>
                <a:cxnLst/>
                <a:rect l="l" t="t" r="r" b="b"/>
                <a:pathLst>
                  <a:path w="20428" h="20037" extrusionOk="0">
                    <a:moveTo>
                      <a:pt x="20427" y="1"/>
                    </a:moveTo>
                    <a:lnTo>
                      <a:pt x="1" y="9991"/>
                    </a:lnTo>
                    <a:lnTo>
                      <a:pt x="20427" y="20037"/>
                    </a:lnTo>
                    <a:lnTo>
                      <a:pt x="20427" y="1"/>
                    </a:lnTo>
                    <a:close/>
                  </a:path>
                </a:pathLst>
              </a:custGeom>
              <a:solidFill>
                <a:srgbClr val="FFC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9" name="Google Shape;349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47350"/>
            <a:ext cx="645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42748"/>
              </a:buClr>
              <a:buSzPts val="2400"/>
              <a:buFont typeface="Roboto"/>
              <a:buNone/>
              <a:defRPr sz="2400" b="1">
                <a:solidFill>
                  <a:srgbClr val="F4274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460875"/>
            <a:ext cx="6455700" cy="30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Roboto Light"/>
              <a:buChar char="◂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Roboto Light"/>
              <a:buChar char="◂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Roboto Light"/>
              <a:buChar char="◂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Roboto Light"/>
              <a:buChar char="◂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Light"/>
              <a:buChar char="○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Light"/>
              <a:buChar char="■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Light"/>
              <a:buChar char="●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Light"/>
              <a:buChar char="○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 Light"/>
              <a:buChar char="■"/>
              <a:defRPr sz="18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6.2661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rxiv.org/abs/1611.07004" TargetMode="External"/><Relationship Id="rId4" Type="http://schemas.openxmlformats.org/officeDocument/2006/relationships/hyperlink" Target="https://arxiv.org/abs/1608.06993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0.09479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s.nyu.edu/~silberman/datasets/nyu_depth_v2.html" TargetMode="External"/><Relationship Id="rId4" Type="http://schemas.openxmlformats.org/officeDocument/2006/relationships/hyperlink" Target="https://arxiv.org/abs/1505.0459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box.com/kine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enterpriseai/definition/machine-learning-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https://www.techtarget.com/searchenterpriseai/definition/neural-network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8"/>
          <p:cNvSpPr txBox="1">
            <a:spLocks noGrp="1"/>
          </p:cNvSpPr>
          <p:nvPr>
            <p:ph type="ctrTitle"/>
          </p:nvPr>
        </p:nvSpPr>
        <p:spPr>
          <a:xfrm>
            <a:off x="728975" y="1412475"/>
            <a:ext cx="6004800" cy="17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>
                <a:solidFill>
                  <a:schemeClr val="dk1"/>
                </a:solidFill>
              </a:rPr>
              <a:t>		 	 	 		</a:t>
            </a:r>
            <a:endParaRPr sz="1100" b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>
                <a:solidFill>
                  <a:schemeClr val="dk1"/>
                </a:solidFill>
              </a:rPr>
              <a:t>			</a:t>
            </a:r>
            <a:endParaRPr sz="1100" b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>
                <a:solidFill>
                  <a:schemeClr val="dk1"/>
                </a:solidFill>
              </a:rPr>
              <a:t>				</a:t>
            </a:r>
            <a:endParaRPr sz="1100" b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>
                <a:solidFill>
                  <a:schemeClr val="dk1"/>
                </a:solidFill>
              </a:rPr>
              <a:t>					</a:t>
            </a:r>
            <a:endParaRPr sz="1100" b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>
                <a:solidFill>
                  <a:schemeClr val="dk1"/>
                </a:solidFill>
              </a:rPr>
              <a:t>Single Image Haze Removal using a Generative Adversarial Network </a:t>
            </a:r>
            <a:endParaRPr sz="2400" b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>
                <a:solidFill>
                  <a:schemeClr val="dk1"/>
                </a:solidFill>
              </a:rPr>
              <a:t>				</a:t>
            </a:r>
            <a:endParaRPr sz="1100" b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>
                <a:solidFill>
                  <a:schemeClr val="dk1"/>
                </a:solidFill>
              </a:rPr>
              <a:t>			</a:t>
            </a:r>
            <a:endParaRPr sz="1100" b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>
                <a:solidFill>
                  <a:schemeClr val="dk1"/>
                </a:solidFill>
              </a:rPr>
              <a:t>		</a:t>
            </a:r>
            <a:endParaRPr sz="1100" b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8"/>
          <p:cNvSpPr txBox="1"/>
          <p:nvPr/>
        </p:nvSpPr>
        <p:spPr>
          <a:xfrm>
            <a:off x="914400" y="2920614"/>
            <a:ext cx="7315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Sarvesh Shroff | Akshay Jain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Light"/>
                <a:ea typeface="Roboto Light"/>
                <a:cs typeface="Roboto Light"/>
                <a:sym typeface="Roboto Light"/>
              </a:rPr>
              <a:t>A20488681 | A20502846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25" name="Google Shape;625;p27"/>
          <p:cNvSpPr txBox="1">
            <a:spLocks noGrp="1"/>
          </p:cNvSpPr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Tiramisu as generator</a:t>
            </a:r>
            <a:endParaRPr/>
          </a:p>
        </p:txBody>
      </p:sp>
      <p:sp>
        <p:nvSpPr>
          <p:cNvPr id="626" name="Google Shape;626;p27"/>
          <p:cNvSpPr txBox="1">
            <a:spLocks noGrp="1"/>
          </p:cNvSpPr>
          <p:nvPr>
            <p:ph type="body" idx="1"/>
          </p:nvPr>
        </p:nvSpPr>
        <p:spPr>
          <a:xfrm>
            <a:off x="953550" y="3637425"/>
            <a:ext cx="7236900" cy="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Fig.</a:t>
            </a:r>
            <a:r>
              <a:rPr lang="en" sz="1000"/>
              <a:t> Generator of the Tiramisu model. It consists of Dense Blocks (DB), Transition Down layers (TD), Transition Up layers (TU) and a Bottleneck layer. Additionally, it contains an input convolution and an output convolution. Dotted lines imply a concatenation operation (Raj &amp; N, 2018).</a:t>
            </a:r>
            <a:endParaRPr sz="1000"/>
          </a:p>
        </p:txBody>
      </p:sp>
      <p:pic>
        <p:nvPicPr>
          <p:cNvPr id="627" name="Google Shape;627;p27"/>
          <p:cNvPicPr preferRelativeResize="0"/>
          <p:nvPr/>
        </p:nvPicPr>
        <p:blipFill rotWithShape="1">
          <a:blip r:embed="rId3">
            <a:alphaModFix/>
          </a:blip>
          <a:srcRect b="27614"/>
          <a:stretch/>
        </p:blipFill>
        <p:spPr>
          <a:xfrm>
            <a:off x="953550" y="1519750"/>
            <a:ext cx="7236900" cy="21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33" name="Google Shape;633;p28"/>
          <p:cNvSpPr txBox="1">
            <a:spLocks noGrp="1"/>
          </p:cNvSpPr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Dense</a:t>
            </a:r>
            <a:r>
              <a:rPr lang="en"/>
              <a:t> </a:t>
            </a:r>
            <a:r>
              <a:rPr lang="en" sz="1400">
                <a:solidFill>
                  <a:srgbClr val="434343"/>
                </a:solidFill>
              </a:rPr>
              <a:t>Blocks (DB)</a:t>
            </a:r>
            <a:endParaRPr/>
          </a:p>
        </p:txBody>
      </p:sp>
      <p:sp>
        <p:nvSpPr>
          <p:cNvPr id="634" name="Google Shape;634;p28"/>
          <p:cNvSpPr txBox="1">
            <a:spLocks noGrp="1"/>
          </p:cNvSpPr>
          <p:nvPr>
            <p:ph type="body" idx="1"/>
          </p:nvPr>
        </p:nvSpPr>
        <p:spPr>
          <a:xfrm>
            <a:off x="953550" y="4020675"/>
            <a:ext cx="72369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24292F"/>
                </a:solidFill>
                <a:latin typeface="Roboto"/>
                <a:ea typeface="Roboto"/>
                <a:cs typeface="Roboto"/>
                <a:sym typeface="Roboto"/>
              </a:rPr>
              <a:t>Fig.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5-layer dense block with a growth rate of k = 4. Each layer takes all preceding feature-maps as input. (Huang et al., 2016)</a:t>
            </a:r>
            <a:endParaRPr sz="1000"/>
          </a:p>
        </p:txBody>
      </p:sp>
      <p:pic>
        <p:nvPicPr>
          <p:cNvPr id="635" name="Google Shape;635;p28"/>
          <p:cNvPicPr preferRelativeResize="0"/>
          <p:nvPr/>
        </p:nvPicPr>
        <p:blipFill rotWithShape="1">
          <a:blip r:embed="rId3">
            <a:alphaModFix/>
          </a:blip>
          <a:srcRect b="17756"/>
          <a:stretch/>
        </p:blipFill>
        <p:spPr>
          <a:xfrm>
            <a:off x="953550" y="1467400"/>
            <a:ext cx="7372626" cy="25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41" name="Google Shape;641;p29"/>
          <p:cNvSpPr txBox="1">
            <a:spLocks noGrp="1"/>
          </p:cNvSpPr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Transition Up					Transition Down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642" name="Google Shape;642;p29"/>
          <p:cNvPicPr preferRelativeResize="0"/>
          <p:nvPr/>
        </p:nvPicPr>
        <p:blipFill rotWithShape="1">
          <a:blip r:embed="rId3">
            <a:alphaModFix/>
          </a:blip>
          <a:srcRect l="61927" t="-13341" r="12494" b="43343"/>
          <a:stretch/>
        </p:blipFill>
        <p:spPr>
          <a:xfrm>
            <a:off x="914400" y="1043275"/>
            <a:ext cx="1754176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29"/>
          <p:cNvPicPr preferRelativeResize="0"/>
          <p:nvPr/>
        </p:nvPicPr>
        <p:blipFill rotWithShape="1">
          <a:blip r:embed="rId4">
            <a:alphaModFix/>
          </a:blip>
          <a:srcRect l="8692" r="53561" b="67646"/>
          <a:stretch/>
        </p:blipFill>
        <p:spPr>
          <a:xfrm rot="5400000">
            <a:off x="4320438" y="2055712"/>
            <a:ext cx="2588549" cy="166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49" name="Google Shape;649;p30"/>
          <p:cNvSpPr txBox="1">
            <a:spLocks noGrp="1"/>
          </p:cNvSpPr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Patch</a:t>
            </a:r>
            <a:r>
              <a:rPr lang="en"/>
              <a:t> </a:t>
            </a:r>
            <a:r>
              <a:rPr lang="en" sz="1400">
                <a:solidFill>
                  <a:srgbClr val="434343"/>
                </a:solidFill>
              </a:rPr>
              <a:t>Discriminator</a:t>
            </a:r>
            <a:endParaRPr/>
          </a:p>
        </p:txBody>
      </p:sp>
      <p:sp>
        <p:nvSpPr>
          <p:cNvPr id="650" name="Google Shape;650;p30"/>
          <p:cNvSpPr txBox="1">
            <a:spLocks noGrp="1"/>
          </p:cNvSpPr>
          <p:nvPr>
            <p:ph type="body" idx="1"/>
          </p:nvPr>
        </p:nvSpPr>
        <p:spPr>
          <a:xfrm>
            <a:off x="953550" y="1613275"/>
            <a:ext cx="72369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1" name="Google Shape;6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550" y="1613275"/>
            <a:ext cx="7236900" cy="290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57" name="Google Shape;657;p31"/>
          <p:cNvSpPr txBox="1">
            <a:spLocks noGrp="1"/>
          </p:cNvSpPr>
          <p:nvPr>
            <p:ph type="title"/>
          </p:nvPr>
        </p:nvSpPr>
        <p:spPr>
          <a:xfrm>
            <a:off x="1563150" y="2247100"/>
            <a:ext cx="49317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63" name="Google Shape;663;p32"/>
          <p:cNvSpPr txBox="1">
            <a:spLocks noGrp="1"/>
          </p:cNvSpPr>
          <p:nvPr>
            <p:ph type="title"/>
          </p:nvPr>
        </p:nvSpPr>
        <p:spPr>
          <a:xfrm>
            <a:off x="847175" y="646900"/>
            <a:ext cx="7785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Validation on NYU dataset </a:t>
            </a:r>
            <a:r>
              <a:rPr lang="en" sz="1100" b="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(Silberman et al., 2012)</a:t>
            </a:r>
            <a:r>
              <a:rPr lang="en" sz="1400">
                <a:solidFill>
                  <a:srgbClr val="434343"/>
                </a:solidFill>
              </a:rPr>
              <a:t> </a:t>
            </a:r>
            <a:endParaRPr/>
          </a:p>
        </p:txBody>
      </p:sp>
      <p:pic>
        <p:nvPicPr>
          <p:cNvPr id="664" name="Google Shape;664;p32"/>
          <p:cNvPicPr preferRelativeResize="0"/>
          <p:nvPr/>
        </p:nvPicPr>
        <p:blipFill rotWithShape="1">
          <a:blip r:embed="rId3">
            <a:alphaModFix/>
          </a:blip>
          <a:srcRect r="14653" b="41186"/>
          <a:stretch/>
        </p:blipFill>
        <p:spPr>
          <a:xfrm>
            <a:off x="1231675" y="1467400"/>
            <a:ext cx="6206999" cy="302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70" name="Google Shape;670;p33"/>
          <p:cNvSpPr txBox="1">
            <a:spLocks noGrp="1"/>
          </p:cNvSpPr>
          <p:nvPr>
            <p:ph type="title"/>
          </p:nvPr>
        </p:nvSpPr>
        <p:spPr>
          <a:xfrm>
            <a:off x="1320025" y="453250"/>
            <a:ext cx="6455700" cy="10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Performance Metrics</a:t>
            </a:r>
            <a:endParaRPr sz="160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>
                <a:solidFill>
                  <a:schemeClr val="dk1"/>
                </a:solidFill>
              </a:rPr>
              <a:t>Haze removal performance can be evaluated on several factors, among them, two of the most frequently used factors are SSIM and PSNR </a:t>
            </a:r>
            <a:r>
              <a:rPr lang="en" sz="1100" b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(Raj &amp; N, 2018)</a:t>
            </a:r>
            <a:endParaRPr/>
          </a:p>
        </p:txBody>
      </p:sp>
      <p:sp>
        <p:nvSpPr>
          <p:cNvPr id="671" name="Google Shape;671;p33"/>
          <p:cNvSpPr txBox="1">
            <a:spLocks noGrp="1"/>
          </p:cNvSpPr>
          <p:nvPr>
            <p:ph type="body" idx="1"/>
          </p:nvPr>
        </p:nvSpPr>
        <p:spPr>
          <a:xfrm>
            <a:off x="1320025" y="1665225"/>
            <a:ext cx="3133500" cy="28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SSIM</a:t>
            </a:r>
            <a:endParaRPr/>
          </a:p>
          <a:p>
            <a:pPr marL="457200" lvl="0" indent="-292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Structural Similarity Index Measure (SSIM), measures how similar two images are.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Its range is from 0-1.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Two identical images will have a SSIM of 1.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3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PSNR 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Peak Signal to Noise Ratio (PSNR) measures the ability of the algorithm to remove noise from a noisy image.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Two identical images will have a PSNR value of infinity.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	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measuring haze removal capability, a higher PSNR value indicates better performance.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78" name="Google Shape;678;p34"/>
          <p:cNvSpPr txBox="1">
            <a:spLocks noGrp="1"/>
          </p:cNvSpPr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solidFill>
                  <a:schemeClr val="dk1"/>
                </a:solidFill>
              </a:rPr>
              <a:t>SSIM and PSNR values for UNet as generator</a:t>
            </a:r>
            <a:endParaRPr sz="2000" b="0">
              <a:solidFill>
                <a:schemeClr val="dk1"/>
              </a:solidFill>
            </a:endParaRPr>
          </a:p>
        </p:txBody>
      </p:sp>
      <p:graphicFrame>
        <p:nvGraphicFramePr>
          <p:cNvPr id="679" name="Google Shape;679;p34"/>
          <p:cNvGraphicFramePr/>
          <p:nvPr/>
        </p:nvGraphicFramePr>
        <p:xfrm>
          <a:off x="952500" y="1818875"/>
          <a:ext cx="7239000" cy="1143000"/>
        </p:xfrm>
        <a:graphic>
          <a:graphicData uri="http://schemas.openxmlformats.org/drawingml/2006/table">
            <a:tbl>
              <a:tblPr>
                <a:noFill/>
                <a:tableStyleId>{BD2EF431-DA82-468C-9CE9-273AC95BDEAD}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U-Net</a:t>
                      </a:r>
                      <a:endParaRPr sz="12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epoch 1</a:t>
                      </a:r>
                      <a:endParaRPr sz="12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epoch 5</a:t>
                      </a:r>
                      <a:endParaRPr sz="12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epoch 10 </a:t>
                      </a:r>
                      <a:endParaRPr sz="12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epoch 20</a:t>
                      </a:r>
                      <a:endParaRPr sz="12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SSIM</a:t>
                      </a:r>
                      <a:endParaRPr sz="12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0.6385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0.7152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0.8320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0.8566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PSNR</a:t>
                      </a:r>
                      <a:endParaRPr sz="12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18.1459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17.2186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23.4061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25.0133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85" name="Google Shape;685;p35"/>
          <p:cNvSpPr txBox="1">
            <a:spLocks noGrp="1"/>
          </p:cNvSpPr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solidFill>
                  <a:schemeClr val="dk1"/>
                </a:solidFill>
              </a:rPr>
              <a:t>SSIM and PSNR values for Tiramisu as generator</a:t>
            </a:r>
            <a:endParaRPr sz="2000" b="0">
              <a:solidFill>
                <a:schemeClr val="dk1"/>
              </a:solidFill>
            </a:endParaRPr>
          </a:p>
        </p:txBody>
      </p:sp>
      <p:graphicFrame>
        <p:nvGraphicFramePr>
          <p:cNvPr id="686" name="Google Shape;686;p35"/>
          <p:cNvGraphicFramePr/>
          <p:nvPr/>
        </p:nvGraphicFramePr>
        <p:xfrm>
          <a:off x="952500" y="1818875"/>
          <a:ext cx="7239000" cy="1143000"/>
        </p:xfrm>
        <a:graphic>
          <a:graphicData uri="http://schemas.openxmlformats.org/drawingml/2006/table">
            <a:tbl>
              <a:tblPr>
                <a:noFill/>
                <a:tableStyleId>{BD2EF431-DA82-468C-9CE9-273AC95BDEAD}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Tiramisu</a:t>
                      </a:r>
                      <a:endParaRPr sz="12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epoch 1</a:t>
                      </a:r>
                      <a:endParaRPr sz="12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epoch 5</a:t>
                      </a:r>
                      <a:endParaRPr sz="12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epoch 10 </a:t>
                      </a:r>
                      <a:endParaRPr sz="12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epoch 20</a:t>
                      </a:r>
                      <a:endParaRPr sz="12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SSIM</a:t>
                      </a:r>
                      <a:endParaRPr sz="12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0.7389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0.8489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0.7954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0.8746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PSNR</a:t>
                      </a:r>
                      <a:endParaRPr sz="12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20.6417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22.5325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16.651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25.0761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92" name="Google Shape;692;p36"/>
          <p:cNvSpPr txBox="1">
            <a:spLocks noGrp="1"/>
          </p:cNvSpPr>
          <p:nvPr>
            <p:ph type="title"/>
          </p:nvPr>
        </p:nvSpPr>
        <p:spPr>
          <a:xfrm>
            <a:off x="953550" y="591200"/>
            <a:ext cx="7236900" cy="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Validation on Sample Hazed Image not from dataset</a:t>
            </a:r>
            <a:endParaRPr sz="1400">
              <a:solidFill>
                <a:srgbClr val="434343"/>
              </a:solidFill>
            </a:endParaRPr>
          </a:p>
        </p:txBody>
      </p:sp>
      <p:pic>
        <p:nvPicPr>
          <p:cNvPr id="693" name="Google Shape;693;p36"/>
          <p:cNvPicPr preferRelativeResize="0"/>
          <p:nvPr/>
        </p:nvPicPr>
        <p:blipFill rotWithShape="1">
          <a:blip r:embed="rId3">
            <a:alphaModFix/>
          </a:blip>
          <a:srcRect l="-857" t="770" r="9625" b="17221"/>
          <a:stretch/>
        </p:blipFill>
        <p:spPr>
          <a:xfrm>
            <a:off x="1674450" y="1241200"/>
            <a:ext cx="5330699" cy="35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65" name="Google Shape;565;p19"/>
          <p:cNvSpPr txBox="1">
            <a:spLocks noGrp="1"/>
          </p:cNvSpPr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566" name="Google Shape;566;p19"/>
          <p:cNvSpPr txBox="1">
            <a:spLocks noGrp="1"/>
          </p:cNvSpPr>
          <p:nvPr>
            <p:ph type="body" idx="1"/>
          </p:nvPr>
        </p:nvSpPr>
        <p:spPr>
          <a:xfrm>
            <a:off x="953550" y="1613275"/>
            <a:ext cx="72369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</a:pPr>
            <a:r>
              <a:rPr lang="en" dirty="0"/>
              <a:t>Problem Statement</a:t>
            </a:r>
          </a:p>
          <a:p>
            <a:pPr>
              <a:lnSpc>
                <a:spcPct val="150000"/>
              </a:lnSpc>
            </a:pPr>
            <a:r>
              <a:rPr lang="en-US" dirty="0"/>
              <a:t>Proposed Solution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dirty="0"/>
              <a:t>Training Data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dirty="0"/>
              <a:t>Results and Discussion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" dirty="0"/>
              <a:t>Q &amp; A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400">
            <a:alpha val="25099"/>
          </a:srgbClr>
        </a:solid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Thank you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99" name="Google Shape;699;p37"/>
          <p:cNvSpPr txBox="1">
            <a:spLocks noGrp="1"/>
          </p:cNvSpPr>
          <p:nvPr>
            <p:ph type="subTitle" idx="1"/>
          </p:nvPr>
        </p:nvSpPr>
        <p:spPr>
          <a:xfrm>
            <a:off x="685800" y="2687648"/>
            <a:ext cx="4252500" cy="16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Any Questions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Google Shape;700;p37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8"/>
          <p:cNvSpPr txBox="1">
            <a:spLocks noGrp="1"/>
          </p:cNvSpPr>
          <p:nvPr>
            <p:ph type="body" idx="1"/>
          </p:nvPr>
        </p:nvSpPr>
        <p:spPr>
          <a:xfrm>
            <a:off x="953550" y="1613275"/>
            <a:ext cx="72369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Goodfellow, I. J., Pouget-Abadie, J., Mirza, M., Xu, B., Warde-Farley, D., Ozair, S., Courville, A., &amp; Bengio, Y. (2014, June 10). </a:t>
            </a:r>
            <a:r>
              <a:rPr lang="en" sz="12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Generative Adversarial Networks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arXiv. </a:t>
            </a:r>
            <a:r>
              <a:rPr lang="en" sz="12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https://arxiv.org/abs/1406.2661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Huang, G., Liu, Z., Maaten, L. v. d., &amp; Weinberger, K. Q. (2016, August 25). </a:t>
            </a:r>
            <a:r>
              <a:rPr lang="en" sz="12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Densely Connected Convolutional Networks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arXiv. </a:t>
            </a:r>
            <a:r>
              <a:rPr lang="en" sz="12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https://arxiv.org/abs/1608.06993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Isola, P., Zhu, J.-Y., Zhou, T., &amp; Efros, A. A. (2016, November 21). </a:t>
            </a:r>
            <a:r>
              <a:rPr lang="en" sz="12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Image-to-Image Translation with Conditional Adversarial Networks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arXiv. </a:t>
            </a:r>
            <a:r>
              <a:rPr lang="en" sz="12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https://arxiv.org/abs/1611.07004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6" name="Google Shape;706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707" name="Google Shape;707;p38"/>
          <p:cNvSpPr txBox="1">
            <a:spLocks noGrp="1"/>
          </p:cNvSpPr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9"/>
          <p:cNvSpPr txBox="1">
            <a:spLocks noGrp="1"/>
          </p:cNvSpPr>
          <p:nvPr>
            <p:ph type="body" idx="1"/>
          </p:nvPr>
        </p:nvSpPr>
        <p:spPr>
          <a:xfrm>
            <a:off x="953550" y="1460875"/>
            <a:ext cx="72369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Raj, B., &amp; N, V. (2018, October 22). </a:t>
            </a:r>
            <a:r>
              <a:rPr lang="en" sz="1200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Single Image Haze Removal using a Generative Adversarial Network</a:t>
            </a: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r>
              <a:rPr lang="en" sz="12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arXiv</a:t>
            </a: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r>
              <a:rPr lang="en" sz="1200" u="sng" dirty="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https://arxiv.org/abs/1810.09479</a:t>
            </a: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Ronneberger</a:t>
            </a: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O., Fischer, P., &amp; </a:t>
            </a:r>
            <a:r>
              <a:rPr lang="en" sz="12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Brox</a:t>
            </a: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T. (2015, May 18). </a:t>
            </a:r>
            <a:r>
              <a:rPr lang="en" sz="1200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U-Net: Convolutional Networks for Biomedical Image Segmentation</a:t>
            </a: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r>
              <a:rPr lang="en" sz="12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arXiv</a:t>
            </a: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r>
              <a:rPr lang="en" sz="1200" u="sng" dirty="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https://arxiv.org/abs/1505.04597</a:t>
            </a: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Silberman, N., </a:t>
            </a:r>
            <a:r>
              <a:rPr lang="en" sz="12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Hoiem</a:t>
            </a: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D., Kohli, P., &amp; Fergus, R. (2012). </a:t>
            </a:r>
            <a:r>
              <a:rPr lang="en" sz="1200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Indoor Segmentation and Support Inference from RGBD Images</a:t>
            </a: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ECCV. </a:t>
            </a:r>
            <a:r>
              <a:rPr lang="en" sz="1200" u="sng" dirty="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https://cs.nyu.edu/~silberman/datasets/nyu_depth_v2.html</a:t>
            </a: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3" name="Google Shape;713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714" name="Google Shape;714;p39"/>
          <p:cNvSpPr txBox="1">
            <a:spLocks noGrp="1"/>
          </p:cNvSpPr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(continued)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72" name="Google Shape;572;p20"/>
          <p:cNvSpPr txBox="1">
            <a:spLocks noGrp="1"/>
          </p:cNvSpPr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573" name="Google Shape;573;p20"/>
          <p:cNvSpPr txBox="1">
            <a:spLocks noGrp="1"/>
          </p:cNvSpPr>
          <p:nvPr>
            <p:ph type="body" idx="1"/>
          </p:nvPr>
        </p:nvSpPr>
        <p:spPr>
          <a:xfrm>
            <a:off x="953550" y="1613275"/>
            <a:ext cx="72369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working with a single image, it becomes a challenging problem to remove haze as a single image lacks depth knowledge</a:t>
            </a:r>
            <a:endParaRPr sz="16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in this project we would use modified conditional Generative Adversarial Network to directly remove haze from a given image</a:t>
            </a:r>
            <a:endParaRPr sz="1600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03" name="Google Shape;603;p24"/>
          <p:cNvSpPr txBox="1">
            <a:spLocks noGrp="1"/>
          </p:cNvSpPr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604" name="Google Shape;604;p24"/>
          <p:cNvSpPr txBox="1">
            <a:spLocks noGrp="1"/>
          </p:cNvSpPr>
          <p:nvPr>
            <p:ph type="body" idx="1"/>
          </p:nvPr>
        </p:nvSpPr>
        <p:spPr>
          <a:xfrm>
            <a:off x="953550" y="1613275"/>
            <a:ext cx="72369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propose to implement this using the paper Single Image Haze Removal using a Generative Adversarial Network </a:t>
            </a: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(Raj &amp; N, 2018)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respect to paper, we will implement an end-to-end learning-based approach that uses a modified conditional Generative Adversarial Network 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(Goodfellow et al., 2014)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directly remove haze from a single image without explicitly estimating the transmission map.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just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would use two different models Tiramisu (Jégou et al., 2016) and U-Net (Ronneberger et al., 2015) model for the Generator and use the one which performs best.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79" name="Google Shape;579;p21"/>
          <p:cNvSpPr txBox="1">
            <a:spLocks noGrp="1"/>
          </p:cNvSpPr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Training Data</a:t>
            </a:r>
            <a:endParaRPr/>
          </a:p>
        </p:txBody>
      </p:sp>
      <p:sp>
        <p:nvSpPr>
          <p:cNvPr id="580" name="Google Shape;580;p21"/>
          <p:cNvSpPr txBox="1">
            <a:spLocks noGrp="1"/>
          </p:cNvSpPr>
          <p:nvPr>
            <p:ph type="body" idx="1"/>
          </p:nvPr>
        </p:nvSpPr>
        <p:spPr>
          <a:xfrm>
            <a:off x="953550" y="1613275"/>
            <a:ext cx="72369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NYU depth dataset (Silberman et al., 2012)</a:t>
            </a:r>
            <a:r>
              <a:rPr lang="en" sz="11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composed of video sequences from a variety of indoor scenes as recorded by both the RGB and Depth cameras from the Microsoft</a:t>
            </a:r>
            <a:r>
              <a:rPr lang="en" sz="1200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Kinect</a:t>
            </a: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It features: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1449 densely labeled pairs of aligned RGB and depth images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464 new scenes taken from 3 cities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86" name="Google Shape;586;p22"/>
          <p:cNvSpPr txBox="1">
            <a:spLocks noGrp="1"/>
          </p:cNvSpPr>
          <p:nvPr>
            <p:ph type="title"/>
          </p:nvPr>
        </p:nvSpPr>
        <p:spPr>
          <a:xfrm>
            <a:off x="953550" y="799300"/>
            <a:ext cx="72369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Steps to Generate Hazed Image from NYU Depth dataset.</a:t>
            </a:r>
            <a:endParaRPr/>
          </a:p>
        </p:txBody>
      </p:sp>
      <p:sp>
        <p:nvSpPr>
          <p:cNvPr id="587" name="Google Shape;587;p22"/>
          <p:cNvSpPr txBox="1">
            <a:spLocks noGrp="1"/>
          </p:cNvSpPr>
          <p:nvPr>
            <p:ph type="body" idx="1"/>
          </p:nvPr>
        </p:nvSpPr>
        <p:spPr>
          <a:xfrm>
            <a:off x="953550" y="1296975"/>
            <a:ext cx="72369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Initially we downloaded the mat file from the NYU Depth dataset</a:t>
            </a: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(Silberman et al., 2012)</a:t>
            </a: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048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After this mat file is loaded and original images are extracted 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048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created the haze image using the formula: 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I(x) = J(x)T(x) + A(x)(1 – T(x)) 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where, I(x) is the generated hazed image, J(x) is the haze-free counterpart, T(x) is the transmission map and A(x) is global atmospheric light. </a:t>
            </a:r>
            <a:r>
              <a:rPr lang="en" sz="11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(Raj &amp; N, 2018)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45720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T(x) = e</a:t>
            </a:r>
            <a:r>
              <a:rPr lang="en" sz="1200" baseline="30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–βd(x)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where β being the attenuation coefficient for our convenience we have taken this as 1 and d(x) being the scene depth of the image. 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5240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4.     By doing so we can add more distortion for haze as depth increases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93" name="Google Shape;593;p23"/>
          <p:cNvSpPr txBox="1">
            <a:spLocks noGrp="1"/>
          </p:cNvSpPr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Example of NYU dataset</a:t>
            </a:r>
            <a:r>
              <a:rPr lang="en" sz="1200" b="0">
                <a:solidFill>
                  <a:schemeClr val="dk1"/>
                </a:solidFill>
              </a:rPr>
              <a:t>(Silberman et al., 2012)</a:t>
            </a:r>
            <a:r>
              <a:rPr lang="en" sz="1100" b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image and it’s generated hazed image.</a:t>
            </a:r>
            <a:endParaRPr/>
          </a:p>
        </p:txBody>
      </p:sp>
      <p:pic>
        <p:nvPicPr>
          <p:cNvPr id="594" name="Google Shape;5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750" y="17270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400" y="172705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3"/>
          <p:cNvSpPr txBox="1"/>
          <p:nvPr/>
        </p:nvSpPr>
        <p:spPr>
          <a:xfrm>
            <a:off x="2001750" y="4282900"/>
            <a:ext cx="191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Image from dataset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97" name="Google Shape;597;p23"/>
          <p:cNvSpPr txBox="1"/>
          <p:nvPr/>
        </p:nvSpPr>
        <p:spPr>
          <a:xfrm>
            <a:off x="5430750" y="4282900"/>
            <a:ext cx="2254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Hazed Image generated from dataset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10" name="Google Shape;610;p25"/>
          <p:cNvSpPr txBox="1">
            <a:spLocks noGrp="1"/>
          </p:cNvSpPr>
          <p:nvPr>
            <p:ph type="title"/>
          </p:nvPr>
        </p:nvSpPr>
        <p:spPr>
          <a:xfrm>
            <a:off x="953550" y="723100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GANs (Generative Adversarial Network)</a:t>
            </a:r>
            <a:r>
              <a:rPr lang="en" sz="1400" b="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(Goodfellow et al., 2014) is a machine learning (</a:t>
            </a:r>
            <a:r>
              <a:rPr lang="en" sz="1400" b="0">
                <a:solidFill>
                  <a:srgbClr val="434343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</a:t>
            </a:r>
            <a:r>
              <a:rPr lang="en" sz="1400" b="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) model in which two </a:t>
            </a:r>
            <a:r>
              <a:rPr lang="en" sz="1400" b="0">
                <a:solidFill>
                  <a:srgbClr val="434343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neural networks</a:t>
            </a:r>
            <a:r>
              <a:rPr lang="en" sz="1400" b="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compete with each other to become more accurate in their predictions.</a:t>
            </a:r>
            <a:endParaRPr sz="1400" b="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11" name="Google Shape;61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1700" y="1467400"/>
            <a:ext cx="6497994" cy="33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17" name="Google Shape;617;p26"/>
          <p:cNvSpPr txBox="1">
            <a:spLocks noGrp="1"/>
          </p:cNvSpPr>
          <p:nvPr>
            <p:ph type="title"/>
          </p:nvPr>
        </p:nvSpPr>
        <p:spPr>
          <a:xfrm>
            <a:off x="953550" y="799300"/>
            <a:ext cx="7236900" cy="6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UNet as generator</a:t>
            </a:r>
            <a:endParaRPr/>
          </a:p>
        </p:txBody>
      </p:sp>
      <p:sp>
        <p:nvSpPr>
          <p:cNvPr id="618" name="Google Shape;618;p26"/>
          <p:cNvSpPr txBox="1">
            <a:spLocks noGrp="1"/>
          </p:cNvSpPr>
          <p:nvPr>
            <p:ph type="body" idx="1"/>
          </p:nvPr>
        </p:nvSpPr>
        <p:spPr>
          <a:xfrm>
            <a:off x="953550" y="3895175"/>
            <a:ext cx="7236900" cy="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Fig.</a:t>
            </a:r>
            <a:r>
              <a:rPr lang="en" sz="1000"/>
              <a:t> U-net architecture (example for 32x32 pixels in the lowest resolution). Each blue box corresponds to a multi-channel feature map. The number of channels is denoted on top of the box. The x-y-size is provided at the lower left edge of the box. White boxes represent copied feature maps. The arrows denote the different operations. (Ronneberger et al., 2015)</a:t>
            </a:r>
            <a:endParaRPr sz="1000"/>
          </a:p>
        </p:txBody>
      </p:sp>
      <p:pic>
        <p:nvPicPr>
          <p:cNvPr id="619" name="Google Shape;619;p26"/>
          <p:cNvPicPr preferRelativeResize="0"/>
          <p:nvPr/>
        </p:nvPicPr>
        <p:blipFill rotWithShape="1">
          <a:blip r:embed="rId3">
            <a:alphaModFix/>
          </a:blip>
          <a:srcRect b="17641"/>
          <a:stretch/>
        </p:blipFill>
        <p:spPr>
          <a:xfrm>
            <a:off x="1334550" y="1261750"/>
            <a:ext cx="5532326" cy="27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tinuous Improvement Temp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1214</Words>
  <Application>Microsoft Macintosh PowerPoint</Application>
  <PresentationFormat>On-screen Show (16:9)</PresentationFormat>
  <Paragraphs>140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Roboto Light</vt:lpstr>
      <vt:lpstr>Montserrat</vt:lpstr>
      <vt:lpstr>Roboto</vt:lpstr>
      <vt:lpstr>Arial</vt:lpstr>
      <vt:lpstr>Montserrat ExtraBold</vt:lpstr>
      <vt:lpstr>Georgia</vt:lpstr>
      <vt:lpstr>Continuous Improvement Tempate</vt:lpstr>
      <vt:lpstr>                         Single Image Haze Removal using a Generative Adversarial Network              </vt:lpstr>
      <vt:lpstr>Outline</vt:lpstr>
      <vt:lpstr>Problem Statement</vt:lpstr>
      <vt:lpstr>Proposed Solution</vt:lpstr>
      <vt:lpstr>Training Data</vt:lpstr>
      <vt:lpstr>Steps to Generate Hazed Image from NYU Depth dataset.</vt:lpstr>
      <vt:lpstr> Example of NYU dataset(Silberman et al., 2012) image and it’s generated hazed image.</vt:lpstr>
      <vt:lpstr>GANs (Generative Adversarial Network) (Goodfellow et al., 2014) is a machine learning (ML) model in which two neural networks compete with each other to become more accurate in their predictions.</vt:lpstr>
      <vt:lpstr>UNet as generator</vt:lpstr>
      <vt:lpstr>Tiramisu as generator</vt:lpstr>
      <vt:lpstr>Dense Blocks (DB)</vt:lpstr>
      <vt:lpstr>Transition Up     Transition Down</vt:lpstr>
      <vt:lpstr>Patch Discriminator</vt:lpstr>
      <vt:lpstr>Results and Discussion</vt:lpstr>
      <vt:lpstr>Validation on NYU dataset (Silberman et al., 2012) </vt:lpstr>
      <vt:lpstr>Performance Metrics  Haze removal performance can be evaluated on several factors, among them, two of the most frequently used factors are SSIM and PSNR (Raj &amp; N, 2018)</vt:lpstr>
      <vt:lpstr>SSIM and PSNR values for UNet as generator</vt:lpstr>
      <vt:lpstr>SSIM and PSNR values for Tiramisu as generator</vt:lpstr>
      <vt:lpstr>Validation on Sample Hazed Image not from dataset</vt:lpstr>
      <vt:lpstr>Thank you</vt:lpstr>
      <vt:lpstr>References</vt:lpstr>
      <vt:lpstr>References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Single Image Haze Removal using a Generative Adversarial Network              </dc:title>
  <cp:lastModifiedBy>Akshay Jain</cp:lastModifiedBy>
  <cp:revision>2</cp:revision>
  <dcterms:modified xsi:type="dcterms:W3CDTF">2022-04-21T22:28:06Z</dcterms:modified>
</cp:coreProperties>
</file>