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Roboto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01C52B-80B3-46FE-97DF-42DDBE574F8B}">
  <a:tblStyle styleId="{4201C52B-80B3-46FE-97DF-42DDBE574F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RobotoLight-bold.fntdata"/><Relationship Id="rId27" Type="http://schemas.openxmlformats.org/officeDocument/2006/relationships/font" Target="fonts/RobotoLigh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Ligh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8d3f10630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8d3f10630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fce7ba3d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8fce7ba3d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8fce7ba3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8fce7ba3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d3f10630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8d3f10630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8e700f6f29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8e700f6f29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8e700f6f2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8e700f6f2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8f21e417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8f21e417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d3f10630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d3f10630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for colorization of image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Grasyscale –&gt; RGB (single </a:t>
            </a:r>
            <a:r>
              <a:rPr lang="en"/>
              <a:t>channel</a:t>
            </a:r>
            <a:r>
              <a:rPr lang="en"/>
              <a:t> to 3 chanel)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e700f6f2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8e700f6f2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d3f10630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d3f10630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e700f6f29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8e700f6f29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e6044c7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8e6044c7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d3f10630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8d3f10630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d3f10630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8d3f10630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e700f6f2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8e700f6f2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jpg"/><Relationship Id="rId10" Type="http://schemas.openxmlformats.org/officeDocument/2006/relationships/image" Target="../media/image10.jpg"/><Relationship Id="rId13" Type="http://schemas.openxmlformats.org/officeDocument/2006/relationships/image" Target="../media/image3.jpg"/><Relationship Id="rId1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Relationship Id="rId9" Type="http://schemas.openxmlformats.org/officeDocument/2006/relationships/image" Target="../media/image2.jpg"/><Relationship Id="rId14" Type="http://schemas.openxmlformats.org/officeDocument/2006/relationships/image" Target="../media/image8.jpg"/><Relationship Id="rId5" Type="http://schemas.openxmlformats.org/officeDocument/2006/relationships/image" Target="../media/image11.jpg"/><Relationship Id="rId6" Type="http://schemas.openxmlformats.org/officeDocument/2006/relationships/image" Target="../media/image7.jpg"/><Relationship Id="rId7" Type="http://schemas.openxmlformats.org/officeDocument/2006/relationships/image" Target="../media/image6.jpg"/><Relationship Id="rId8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akshayjain777/CS584-Final-Proje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Image Colorization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Sarvesh Shroff | Akshay Jain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A20488681 | A20502846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Results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842" y="1787208"/>
            <a:ext cx="95460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4968" y="2880186"/>
            <a:ext cx="95460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2339" y="1774490"/>
            <a:ext cx="1434497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4925" y="2875225"/>
            <a:ext cx="1434497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74200" y="1779501"/>
            <a:ext cx="95460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86326" y="1778325"/>
            <a:ext cx="95460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93326" y="1779500"/>
            <a:ext cx="95460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00326" y="1774500"/>
            <a:ext cx="95460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76076" y="2880175"/>
            <a:ext cx="95460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183075" y="2880175"/>
            <a:ext cx="95460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290075" y="2886500"/>
            <a:ext cx="95460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400325" y="2886500"/>
            <a:ext cx="954600" cy="9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2"/>
          <p:cNvSpPr txBox="1"/>
          <p:nvPr/>
        </p:nvSpPr>
        <p:spPr>
          <a:xfrm>
            <a:off x="1081749" y="3837575"/>
            <a:ext cx="6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Input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2077600" y="3837575"/>
            <a:ext cx="9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Epoch 10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3183100" y="3837575"/>
            <a:ext cx="9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Epoch 25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4293325" y="3837575"/>
            <a:ext cx="9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Epoch 50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5400400" y="3837575"/>
            <a:ext cx="9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Epoch 75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7302100" y="3837575"/>
            <a:ext cx="88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Ground Truth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</a:t>
            </a:r>
            <a:endParaRPr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819150" y="1990725"/>
            <a:ext cx="7040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SSIM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Structural Similarity Index Measure (SSIM), measures how similar two images are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Its range is from 0-1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Two identical images will have a SSIM of 1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					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				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			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		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graphicFrame>
        <p:nvGraphicFramePr>
          <p:cNvPr id="234" name="Google Shape;234;p24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{4201C52B-80B3-46FE-97DF-42DDBE574F8B}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SSIM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Epoch 10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Epoch 25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Epoch 50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Epoch 75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Forest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Sunset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Apendix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7"/>
          <p:cNvPicPr preferRelativeResize="0"/>
          <p:nvPr/>
        </p:nvPicPr>
        <p:blipFill rotWithShape="1">
          <a:blip r:embed="rId3">
            <a:alphaModFix/>
          </a:blip>
          <a:srcRect b="35869" l="0" r="0" t="31917"/>
          <a:stretch/>
        </p:blipFill>
        <p:spPr>
          <a:xfrm>
            <a:off x="3059075" y="1519973"/>
            <a:ext cx="2631149" cy="266104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rchitecture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27"/>
          <p:cNvPicPr preferRelativeResize="0"/>
          <p:nvPr/>
        </p:nvPicPr>
        <p:blipFill rotWithShape="1">
          <a:blip r:embed="rId3">
            <a:alphaModFix/>
          </a:blip>
          <a:srcRect b="68025" l="0" r="0" t="0"/>
          <a:stretch/>
        </p:blipFill>
        <p:spPr>
          <a:xfrm>
            <a:off x="468275" y="1539675"/>
            <a:ext cx="2631149" cy="2641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7"/>
          <p:cNvPicPr preferRelativeResize="0"/>
          <p:nvPr/>
        </p:nvPicPr>
        <p:blipFill rotWithShape="1">
          <a:blip r:embed="rId3">
            <a:alphaModFix/>
          </a:blip>
          <a:srcRect b="-326" l="0" r="0" t="64087"/>
          <a:stretch/>
        </p:blipFill>
        <p:spPr>
          <a:xfrm>
            <a:off x="5918825" y="1373431"/>
            <a:ext cx="2590800" cy="2947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Link</a:t>
            </a:r>
            <a:endParaRPr/>
          </a:p>
        </p:txBody>
      </p:sp>
      <p:sp>
        <p:nvSpPr>
          <p:cNvPr id="258" name="Google Shape;258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https://github.com/akshayjain777/CS584-Final-Project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Image Colorization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43150" y="1615975"/>
            <a:ext cx="7457700" cy="23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" sz="16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is the process of estimating RGB colors for grayscale images or video frames to improve their aesthetic and perceptual quality.</a:t>
            </a:r>
            <a:endParaRPr sz="160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Applications:</a:t>
            </a:r>
            <a:endParaRPr sz="1800" u="sng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image colorization systems find their applications in </a:t>
            </a: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astronomical photography, CCTV footage, electron microscopy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etc.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275" y="3106575"/>
            <a:ext cx="2521300" cy="14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Challenges in Image Colorization</a:t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381975" y="1847750"/>
            <a:ext cx="2407500" cy="1039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1. Two </a:t>
            </a:r>
            <a:r>
              <a:rPr lang="en"/>
              <a:t>of the three dimensions are missing for the input image.</a:t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3020350" y="2025425"/>
            <a:ext cx="2602800" cy="1279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Highly Uncommon Semantics for many man-made and natural objects.</a:t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058325" y="2722775"/>
            <a:ext cx="1998900" cy="9546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3.    </a:t>
            </a:r>
            <a:r>
              <a:rPr lang="en" sz="1300">
                <a:solidFill>
                  <a:schemeClr val="dk2"/>
                </a:solidFill>
              </a:rPr>
              <a:t>Image Enhancements.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Algorithms/Approaches can be used to colorize images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990725"/>
            <a:ext cx="7505700" cy="17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Supervised Machine Learning Algorithms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AutoEncoder (used by us)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GANs (Generative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Adversarial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Networks) which is an example of semi-supervised learning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many more.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AutoEncoder Approach (for </a:t>
            </a:r>
            <a:r>
              <a:rPr b="1" lang="en" sz="2500">
                <a:latin typeface="Arial"/>
                <a:ea typeface="Arial"/>
                <a:cs typeface="Arial"/>
                <a:sym typeface="Arial"/>
              </a:rPr>
              <a:t>Image </a:t>
            </a:r>
            <a:r>
              <a:rPr b="1" lang="en" sz="2500">
                <a:latin typeface="Arial"/>
                <a:ea typeface="Arial"/>
                <a:cs typeface="Arial"/>
                <a:sym typeface="Arial"/>
              </a:rPr>
              <a:t>Coloriz</a:t>
            </a:r>
            <a:r>
              <a:rPr b="1" lang="en" sz="2500">
                <a:latin typeface="Arial"/>
                <a:ea typeface="Arial"/>
                <a:cs typeface="Arial"/>
                <a:sym typeface="Arial"/>
              </a:rPr>
              <a:t>ation)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 AutoEncoders are built from two components: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Encoder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Transforms the input data into a lower-dimensional representation just like PCA.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achieve this goal, the encoder must learn only the “most important features” of the data.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De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coder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Recovers the input image size from the low-dimensional representation using Upsampling.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64450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Figure: “CIELAB, or CIE L* a* b, color system diagram” (represents quantitative relationship of colors on three axes: L value indicates lightness, and a* and b* are chromaticity coordinates)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637" y="304800"/>
            <a:ext cx="4901865" cy="385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497550" y="423575"/>
            <a:ext cx="528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LAB as Input</a:t>
            </a:r>
            <a:endParaRPr b="1"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VGG16 as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Encoder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Transfer Learning)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769875" y="17345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Figure: 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shows the "top" portion of the model as removed. The model convolves the pre-trained output layers left behind as a 3D stack of feature maps.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750" y="2335600"/>
            <a:ext cx="7031424" cy="24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Decoder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 rot="-5400000">
            <a:off x="1703300" y="2575100"/>
            <a:ext cx="1008600" cy="28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Conv2D</a:t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 rot="-5400000">
            <a:off x="2160500" y="2575100"/>
            <a:ext cx="1008600" cy="28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Upscaling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5613" y="2330825"/>
            <a:ext cx="1647825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/>
          <p:nvPr/>
        </p:nvSpPr>
        <p:spPr>
          <a:xfrm rot="-5400000">
            <a:off x="2617700" y="2575100"/>
            <a:ext cx="1008600" cy="28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Conv2D</a:t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 rot="-5400000">
            <a:off x="3074900" y="2575100"/>
            <a:ext cx="1008600" cy="28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Conv2D</a:t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 rot="-5400000">
            <a:off x="3532100" y="2575100"/>
            <a:ext cx="1008600" cy="28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Upscaling</a:t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 rot="-5400000">
            <a:off x="3989300" y="2575100"/>
            <a:ext cx="1008600" cy="28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Conv2D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 rot="-5400000">
            <a:off x="4446500" y="2575100"/>
            <a:ext cx="1008600" cy="28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Conv2D</a:t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 rot="-5400000">
            <a:off x="4903700" y="2575100"/>
            <a:ext cx="1008600" cy="28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Upscaling</a:t>
            </a:r>
            <a:endParaRPr/>
          </a:p>
        </p:txBody>
      </p:sp>
      <p:cxnSp>
        <p:nvCxnSpPr>
          <p:cNvPr id="187" name="Google Shape;187;p20"/>
          <p:cNvCxnSpPr>
            <a:endCxn id="179" idx="0"/>
          </p:cNvCxnSpPr>
          <p:nvPr/>
        </p:nvCxnSpPr>
        <p:spPr>
          <a:xfrm flipH="1" rot="10800000">
            <a:off x="2359850" y="2716250"/>
            <a:ext cx="1638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0"/>
          <p:cNvCxnSpPr/>
          <p:nvPr/>
        </p:nvCxnSpPr>
        <p:spPr>
          <a:xfrm flipH="1" rot="10800000">
            <a:off x="2817050" y="2716250"/>
            <a:ext cx="1638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0"/>
          <p:cNvCxnSpPr/>
          <p:nvPr/>
        </p:nvCxnSpPr>
        <p:spPr>
          <a:xfrm flipH="1" rot="10800000">
            <a:off x="3274250" y="2716250"/>
            <a:ext cx="1638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0"/>
          <p:cNvCxnSpPr/>
          <p:nvPr/>
        </p:nvCxnSpPr>
        <p:spPr>
          <a:xfrm flipH="1" rot="10800000">
            <a:off x="3731450" y="2716250"/>
            <a:ext cx="1638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0"/>
          <p:cNvCxnSpPr/>
          <p:nvPr/>
        </p:nvCxnSpPr>
        <p:spPr>
          <a:xfrm flipH="1" rot="10800000">
            <a:off x="4188650" y="2716250"/>
            <a:ext cx="1638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0"/>
          <p:cNvCxnSpPr/>
          <p:nvPr/>
        </p:nvCxnSpPr>
        <p:spPr>
          <a:xfrm flipH="1" rot="10800000">
            <a:off x="4645850" y="2716250"/>
            <a:ext cx="1638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0"/>
          <p:cNvCxnSpPr/>
          <p:nvPr/>
        </p:nvCxnSpPr>
        <p:spPr>
          <a:xfrm flipH="1" rot="10800000">
            <a:off x="5103050" y="2716250"/>
            <a:ext cx="1638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682425" y="1957225"/>
            <a:ext cx="381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Autoencoder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Architecture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450" y="569275"/>
            <a:ext cx="3109476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