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73" r:id="rId5"/>
    <p:sldId id="274" r:id="rId6"/>
    <p:sldId id="265" r:id="rId7"/>
    <p:sldId id="259" r:id="rId8"/>
    <p:sldId id="260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Johri" initials="AJ" lastIdx="1" clrIdx="0">
    <p:extLst>
      <p:ext uri="{19B8F6BF-5375-455C-9EA6-DF929625EA0E}">
        <p15:presenceInfo xmlns:p15="http://schemas.microsoft.com/office/powerpoint/2012/main" userId="S::akjohri@microsoft.com::320b4e0c-5112-4840-a0e4-67ab63015c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FA140-5EC7-47C2-826A-FAF8F7456F0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5FAF-45FA-4ACD-9658-0A208B2CA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05FAF-45FA-4ACD-9658-0A208B2CA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6B1-EB53-4BFD-B511-77D8A3800F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3CA2-4B43-41BE-AA93-0E3E34AB8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P-taqLWP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3psxs3gyf8" TargetMode="External"/><Relationship Id="rId5" Type="http://schemas.openxmlformats.org/officeDocument/2006/relationships/hyperlink" Target="https://www.youtube.com/watch?v=lD9KAnkZUjU" TargetMode="External"/><Relationship Id="rId4" Type="http://schemas.openxmlformats.org/officeDocument/2006/relationships/hyperlink" Target="https://www.youtube.com/watch?v=GmOzih6I1z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286"/>
            <a:ext cx="12192000" cy="6120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391"/>
            <a:ext cx="9144000" cy="1233902"/>
          </a:xfrm>
        </p:spPr>
        <p:txBody>
          <a:bodyPr/>
          <a:lstStyle/>
          <a:p>
            <a:r>
              <a:rPr lang="en-US" b="1" dirty="0" err="1">
                <a:solidFill>
                  <a:srgbClr val="006D9A"/>
                </a:solidFill>
                <a:latin typeface="Berlin Sans FB Demi" panose="020E0802020502020306" pitchFamily="34" charset="0"/>
              </a:rPr>
              <a:t>AdBlockchain</a:t>
            </a:r>
            <a:endParaRPr lang="en-US" b="1" dirty="0">
              <a:solidFill>
                <a:srgbClr val="006D9A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E8C9F-4454-49D2-85E3-D0F9D264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896"/>
            <a:ext cx="2370524" cy="440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D958E-9396-4C99-A780-4D2A8EB1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43" y="1408676"/>
            <a:ext cx="2352894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C0BAD-7838-4C51-A40C-37070E1F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56" y="1408676"/>
            <a:ext cx="2335902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2B083-45F3-4FCB-8A74-9C8CE1578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977" y="1390255"/>
            <a:ext cx="2379657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62E7A-740C-4A56-8996-A9C186B4A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3852" y="1418615"/>
            <a:ext cx="2328148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8E9DD-92EF-4BBC-97FD-0FBCC112036A}"/>
              </a:ext>
            </a:extLst>
          </p:cNvPr>
          <p:cNvSpPr txBox="1"/>
          <p:nvPr/>
        </p:nvSpPr>
        <p:spPr>
          <a:xfrm>
            <a:off x="417443" y="198783"/>
            <a:ext cx="2816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D9A"/>
                </a:solidFill>
              </a:rPr>
              <a:t>Screenshots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9A73-612B-490C-863E-65A72C3C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260169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6D9A"/>
                </a:solidFill>
              </a:rPr>
              <a:t>DEM</a:t>
            </a:r>
            <a:r>
              <a:rPr lang="en-IN" sz="7200" b="1" dirty="0">
                <a:solidFill>
                  <a:srgbClr val="006D9A"/>
                </a:solidFill>
              </a:rPr>
              <a:t>O</a:t>
            </a:r>
            <a:endParaRPr lang="en-US" sz="7200" b="1" dirty="0">
              <a:solidFill>
                <a:srgbClr val="006D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2EE-9101-4BEB-A76D-EC871D7D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3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006D9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52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1DA-7AF3-45EE-A37C-DC095926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Ad Platform on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1A2A-837C-441A-8082-F902966C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4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Display 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6ADD8-BD0C-491F-9ADE-8832A07B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31" y="2147298"/>
            <a:ext cx="3197432" cy="426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95D2C-331E-4CE3-AE56-3D264A959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40" y="2147298"/>
            <a:ext cx="2401264" cy="42689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C27C72-38A3-4A42-BB43-FE9EB99CB034}"/>
              </a:ext>
            </a:extLst>
          </p:cNvPr>
          <p:cNvSpPr/>
          <p:nvPr/>
        </p:nvSpPr>
        <p:spPr>
          <a:xfrm>
            <a:off x="5897366" y="5781547"/>
            <a:ext cx="4109663" cy="8452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C629A-E29E-4983-A7D7-B9B1C7CC1398}"/>
              </a:ext>
            </a:extLst>
          </p:cNvPr>
          <p:cNvSpPr/>
          <p:nvPr/>
        </p:nvSpPr>
        <p:spPr>
          <a:xfrm>
            <a:off x="1461338" y="5358905"/>
            <a:ext cx="4109663" cy="8452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8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E42EC1E-1FB7-425B-9009-7E70CCC00AB0}"/>
              </a:ext>
            </a:extLst>
          </p:cNvPr>
          <p:cNvGrpSpPr/>
          <p:nvPr/>
        </p:nvGrpSpPr>
        <p:grpSpPr>
          <a:xfrm>
            <a:off x="9932284" y="3050671"/>
            <a:ext cx="2414324" cy="1605285"/>
            <a:chOff x="9932284" y="3050671"/>
            <a:chExt cx="2414324" cy="1605285"/>
          </a:xfrm>
        </p:grpSpPr>
        <p:sp>
          <p:nvSpPr>
            <p:cNvPr id="37" name="Oval 36"/>
            <p:cNvSpPr/>
            <p:nvPr/>
          </p:nvSpPr>
          <p:spPr>
            <a:xfrm>
              <a:off x="9932284" y="3050671"/>
              <a:ext cx="1605285" cy="16052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725" y="3480908"/>
              <a:ext cx="650250" cy="65025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961" y="3203064"/>
              <a:ext cx="650250" cy="65025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0559" y="3410226"/>
              <a:ext cx="650250" cy="65025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9802" y="3978518"/>
              <a:ext cx="650250" cy="65025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1370373" y="3528189"/>
              <a:ext cx="97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Mobile Users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82FCEA-4493-4AEC-B95D-4D5B967B6C0F}"/>
              </a:ext>
            </a:extLst>
          </p:cNvPr>
          <p:cNvGrpSpPr/>
          <p:nvPr/>
        </p:nvGrpSpPr>
        <p:grpSpPr>
          <a:xfrm>
            <a:off x="9670333" y="352724"/>
            <a:ext cx="2521667" cy="1605285"/>
            <a:chOff x="9670333" y="352724"/>
            <a:chExt cx="2521667" cy="1605285"/>
          </a:xfrm>
        </p:grpSpPr>
        <p:sp>
          <p:nvSpPr>
            <p:cNvPr id="36" name="Oval 35"/>
            <p:cNvSpPr/>
            <p:nvPr/>
          </p:nvSpPr>
          <p:spPr>
            <a:xfrm>
              <a:off x="9670333" y="352724"/>
              <a:ext cx="1605285" cy="16052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595" y="720355"/>
              <a:ext cx="650250" cy="6502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4512" y="974798"/>
              <a:ext cx="650250" cy="6502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429" y="649673"/>
              <a:ext cx="650250" cy="65025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215765" y="832200"/>
              <a:ext cx="97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Mobile Users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22305" y="1997765"/>
            <a:ext cx="2534478" cy="14709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 Exchange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5178288" y="3687417"/>
            <a:ext cx="1282148" cy="123245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103243" y="1341783"/>
            <a:ext cx="2097157" cy="566530"/>
          </a:xfrm>
          <a:prstGeom prst="round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Advertiser 1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103242" y="1997765"/>
            <a:ext cx="2097157" cy="566530"/>
          </a:xfrm>
          <a:prstGeom prst="round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Advertiser 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103242" y="3939208"/>
            <a:ext cx="2097157" cy="566530"/>
          </a:xfrm>
          <a:prstGeom prst="round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Advertiser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51820" y="2733260"/>
            <a:ext cx="0" cy="104361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8120B-2A28-47D5-9281-A6E024D7DD2B}"/>
              </a:ext>
            </a:extLst>
          </p:cNvPr>
          <p:cNvGrpSpPr/>
          <p:nvPr/>
        </p:nvGrpSpPr>
        <p:grpSpPr>
          <a:xfrm>
            <a:off x="3319669" y="1719470"/>
            <a:ext cx="1073427" cy="2425147"/>
            <a:chOff x="3319669" y="1719470"/>
            <a:chExt cx="1073427" cy="242514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448878" y="1719470"/>
              <a:ext cx="944218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329608" y="2281030"/>
              <a:ext cx="993914" cy="5416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19669" y="3071191"/>
              <a:ext cx="1073427" cy="10734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: Rounded Corners 19"/>
          <p:cNvSpPr/>
          <p:nvPr/>
        </p:nvSpPr>
        <p:spPr>
          <a:xfrm>
            <a:off x="7735956" y="1376569"/>
            <a:ext cx="1596887" cy="106348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7735955" y="3115917"/>
            <a:ext cx="1596887" cy="106348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96F01A-DE01-4B02-A2A3-6C407B93ACE8}"/>
              </a:ext>
            </a:extLst>
          </p:cNvPr>
          <p:cNvGrpSpPr/>
          <p:nvPr/>
        </p:nvGrpSpPr>
        <p:grpSpPr>
          <a:xfrm>
            <a:off x="7185992" y="1908313"/>
            <a:ext cx="480390" cy="1207604"/>
            <a:chOff x="7185992" y="1908313"/>
            <a:chExt cx="480390" cy="120760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7185992" y="1908313"/>
              <a:ext cx="480390" cy="4870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185992" y="2564295"/>
              <a:ext cx="480390" cy="5516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96C546-0420-42FA-B641-56360D95D3D4}"/>
              </a:ext>
            </a:extLst>
          </p:cNvPr>
          <p:cNvGrpSpPr/>
          <p:nvPr/>
        </p:nvGrpSpPr>
        <p:grpSpPr>
          <a:xfrm>
            <a:off x="9427267" y="1155366"/>
            <a:ext cx="1082370" cy="2650667"/>
            <a:chOff x="9427267" y="1155366"/>
            <a:chExt cx="1082370" cy="2650667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9427268" y="1155366"/>
              <a:ext cx="326327" cy="8274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427267" y="1451114"/>
              <a:ext cx="757245" cy="6041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427267" y="3203064"/>
              <a:ext cx="1082370" cy="250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2" idx="1"/>
            </p:cNvCxnSpPr>
            <p:nvPr/>
          </p:nvCxnSpPr>
          <p:spPr>
            <a:xfrm>
              <a:off x="9427267" y="3577198"/>
              <a:ext cx="541458" cy="2288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17443" y="198783"/>
            <a:ext cx="854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D9A"/>
                </a:solidFill>
              </a:rPr>
              <a:t>AD PLATFORMS TODAY..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3242" y="5095990"/>
            <a:ext cx="8865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 of Ads</a:t>
            </a:r>
          </a:p>
          <a:p>
            <a:pPr marL="342900" indent="-342900">
              <a:buAutoNum type="arabicPeriod"/>
            </a:pPr>
            <a:r>
              <a:rPr lang="en-US" dirty="0"/>
              <a:t>Ad is created by an Advertiser and stored at </a:t>
            </a:r>
            <a:r>
              <a:rPr lang="en-US" dirty="0" err="1"/>
              <a:t>AdExchange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Publisher shows one of those Ads to some users</a:t>
            </a:r>
          </a:p>
          <a:p>
            <a:pPr marL="342900" indent="-342900">
              <a:buAutoNum type="arabicPeriod"/>
            </a:pPr>
            <a:r>
              <a:rPr lang="en-IN" dirty="0" err="1"/>
              <a:t>AdExchange</a:t>
            </a:r>
            <a:r>
              <a:rPr lang="en-IN" dirty="0"/>
              <a:t> takes up the responsibility of evaluating the ads (Adult content, spam etc)</a:t>
            </a:r>
            <a:endParaRPr lang="en-US" dirty="0"/>
          </a:p>
          <a:p>
            <a:r>
              <a:rPr lang="en-US" b="1" dirty="0"/>
              <a:t>Payment</a:t>
            </a:r>
          </a:p>
          <a:p>
            <a:r>
              <a:rPr lang="en-US" dirty="0"/>
              <a:t>Payment is routed through </a:t>
            </a:r>
            <a:r>
              <a:rPr lang="en-US" dirty="0" err="1"/>
              <a:t>AdExchange</a:t>
            </a:r>
            <a:r>
              <a:rPr lang="en-US" dirty="0"/>
              <a:t> to the publishers.</a:t>
            </a:r>
          </a:p>
        </p:txBody>
      </p:sp>
    </p:spTree>
    <p:extLst>
      <p:ext uri="{BB962C8B-B14F-4D97-AF65-F5344CB8AC3E}">
        <p14:creationId xmlns:p14="http://schemas.microsoft.com/office/powerpoint/2010/main" val="1305819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20" grpId="0" animBg="1"/>
      <p:bldP spid="21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2" y="365125"/>
            <a:ext cx="10883348" cy="1325563"/>
          </a:xfrm>
        </p:spPr>
        <p:txBody>
          <a:bodyPr/>
          <a:lstStyle/>
          <a:p>
            <a:r>
              <a:rPr lang="en-IN" dirty="0"/>
              <a:t>The need.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904" y="1868526"/>
            <a:ext cx="112510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Central marketplace: Trust issues?</a:t>
            </a:r>
          </a:p>
          <a:p>
            <a:r>
              <a:rPr lang="en-IN" sz="2800" dirty="0"/>
              <a:t>One party owning all operations on the Ad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Judging the ad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Analytics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Routing payments…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3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F8B17-D2BE-49F8-A7B9-3CC51159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4" y="0"/>
            <a:ext cx="9007814" cy="68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0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AdBlockchain</a:t>
            </a:r>
            <a:r>
              <a:rPr lang="en-US" dirty="0"/>
              <a:t>: Ad Platform on Blockchain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452" y="1841242"/>
            <a:ext cx="112510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Ads are served by a central ad marketplace with advertisers and publishers. </a:t>
            </a:r>
            <a:r>
              <a:rPr lang="en-US" b="1" dirty="0" err="1"/>
              <a:t>AdBlockchain</a:t>
            </a:r>
            <a:r>
              <a:rPr lang="en-US" dirty="0"/>
              <a:t>, is an effort at creating an Ad platform on top of Blockchain (technology underlying bitcoins), thus eliminating the need for a central marketplace entity.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Advertiser: </a:t>
            </a:r>
            <a:r>
              <a:rPr lang="en-US" sz="1600" dirty="0"/>
              <a:t>Can create Ads and make payment when Ad is shown to somebody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Publisher: </a:t>
            </a:r>
            <a:r>
              <a:rPr lang="en-US" sz="1600" dirty="0"/>
              <a:t>Can read Ads from blockchain, push it to Mobile apps and earn payment directly from Advertiser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Evaluator: </a:t>
            </a:r>
            <a:r>
              <a:rPr lang="en-US" sz="1600" dirty="0"/>
              <a:t>Can read any Ad, validate it for content and provide a rating. Publisher can make use of these ratings and can be incentivized to prefer Ads with ratings over others.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advertisers / publishers view Ad marketplaces as opaque middlemen who have the power of controlling how much advertisers pay, or publishers are paid and which Ads are shown to the users.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introduction to bitcoins and blockchains: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About bitcoins</a:t>
            </a:r>
            <a:r>
              <a:rPr lang="en-US" sz="1600" dirty="0"/>
              <a:t>: </a:t>
            </a:r>
            <a:r>
              <a:rPr lang="en-US" sz="1600" u="sng" dirty="0">
                <a:hlinkClick r:id="rId3"/>
              </a:rPr>
              <a:t>https://www.youtube.com/watch?v=oSP-taqLWPQ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Where do bitcoins come from?</a:t>
            </a:r>
            <a:r>
              <a:rPr lang="en-US" sz="1600" dirty="0"/>
              <a:t> </a:t>
            </a:r>
            <a:r>
              <a:rPr lang="en-US" sz="1600" u="sng" dirty="0">
                <a:hlinkClick r:id="rId4"/>
              </a:rPr>
              <a:t>https://www.youtube.com/watch?v=GmOzih6I1zs</a:t>
            </a:r>
            <a:endParaRPr lang="en-US" sz="16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Blockchain:</a:t>
            </a:r>
            <a:r>
              <a:rPr lang="en-US" sz="1600" dirty="0"/>
              <a:t> </a:t>
            </a:r>
            <a:r>
              <a:rPr lang="en-US" sz="1600" u="sng" dirty="0">
                <a:hlinkClick r:id="rId5"/>
              </a:rPr>
              <a:t>https://www.youtube.com/watch?v=lD9KAnkZUjU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Potential Applications of Blockchain</a:t>
            </a:r>
            <a:r>
              <a:rPr lang="en-US" sz="1600" dirty="0"/>
              <a:t>: </a:t>
            </a:r>
            <a:r>
              <a:rPr lang="en-US" sz="1600" u="sng" dirty="0">
                <a:hlinkClick r:id="rId6"/>
              </a:rPr>
              <a:t>https://www.youtube.com/watch?v=G3psxs3gyf8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17443" y="198783"/>
            <a:ext cx="854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D9A"/>
                </a:solidFill>
              </a:rPr>
              <a:t>BLOCKCHAIN SCENARIO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733" y="5343106"/>
            <a:ext cx="11752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Advertisers, Evaluators and Publishers together constitute blockchain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Ad is created by an Advertiser and stored at every node of blockchain</a:t>
            </a:r>
          </a:p>
          <a:p>
            <a:pPr marL="342900" indent="-342900">
              <a:buAutoNum type="arabicPeriod"/>
            </a:pPr>
            <a:r>
              <a:rPr lang="en-US" sz="1400" dirty="0"/>
              <a:t>Publisher picks an Ad to show to mobile app users</a:t>
            </a:r>
          </a:p>
          <a:p>
            <a:r>
              <a:rPr lang="en-US" sz="1400" b="1" dirty="0"/>
              <a:t>Payment: </a:t>
            </a:r>
            <a:r>
              <a:rPr lang="en-US" sz="1400" dirty="0"/>
              <a:t>Payment is routed from the Advertiser who creates the Ad to</a:t>
            </a:r>
          </a:p>
          <a:p>
            <a:pPr marL="342900" indent="-342900">
              <a:buAutoNum type="arabicPeriod"/>
            </a:pPr>
            <a:r>
              <a:rPr lang="en-US" sz="1400" dirty="0"/>
              <a:t>Publisher who pushes Ads to mobile apps</a:t>
            </a:r>
          </a:p>
          <a:p>
            <a:pPr marL="342900" indent="-342900">
              <a:buAutoNum type="arabicPeriod"/>
            </a:pPr>
            <a:r>
              <a:rPr lang="en-IN" sz="1400" dirty="0"/>
              <a:t>E</a:t>
            </a:r>
            <a:r>
              <a:rPr lang="en-US" sz="1400" dirty="0"/>
              <a:t>valuator who evaluates the Ad (making it servable)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47132" y="1486569"/>
            <a:ext cx="939027" cy="65025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33869" y="3079668"/>
            <a:ext cx="501706" cy="82479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013973" y="1231146"/>
            <a:ext cx="1638808" cy="47819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749445" y="2961284"/>
            <a:ext cx="819404" cy="83837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069255" y="4183221"/>
            <a:ext cx="1641772" cy="27804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8C73F8-9572-4C77-B23A-A6BD4FB94E06}"/>
              </a:ext>
            </a:extLst>
          </p:cNvPr>
          <p:cNvGrpSpPr/>
          <p:nvPr/>
        </p:nvGrpSpPr>
        <p:grpSpPr>
          <a:xfrm>
            <a:off x="6741834" y="3421623"/>
            <a:ext cx="4346170" cy="2046801"/>
            <a:chOff x="6741834" y="3421623"/>
            <a:chExt cx="4346170" cy="2046801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6824883" y="3904459"/>
              <a:ext cx="1596887" cy="106348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2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553525" y="3863139"/>
              <a:ext cx="1605285" cy="1605285"/>
              <a:chOff x="9932284" y="3050671"/>
              <a:chExt cx="1605285" cy="160528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932284" y="3050671"/>
                <a:ext cx="1605285" cy="16052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8725" y="3480908"/>
                <a:ext cx="650250" cy="650250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9961" y="3203064"/>
                <a:ext cx="650250" cy="65025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0559" y="3410226"/>
                <a:ext cx="650250" cy="650250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9802" y="3978518"/>
                <a:ext cx="650250" cy="650250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10111769" y="4317792"/>
              <a:ext cx="97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Mobile Users</a:t>
              </a:r>
            </a:p>
          </p:txBody>
        </p:sp>
        <p:sp>
          <p:nvSpPr>
            <p:cNvPr id="48" name="Flowchart: Magnetic Disk 47"/>
            <p:cNvSpPr/>
            <p:nvPr/>
          </p:nvSpPr>
          <p:spPr>
            <a:xfrm>
              <a:off x="6741834" y="3421623"/>
              <a:ext cx="691344" cy="65944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AdStore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F7E19-F418-4020-ADC7-BA226688B96F}"/>
              </a:ext>
            </a:extLst>
          </p:cNvPr>
          <p:cNvGrpSpPr/>
          <p:nvPr/>
        </p:nvGrpSpPr>
        <p:grpSpPr>
          <a:xfrm>
            <a:off x="2253009" y="3465444"/>
            <a:ext cx="3000806" cy="1164930"/>
            <a:chOff x="2253009" y="3465444"/>
            <a:chExt cx="3000806" cy="116493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3471637" y="3951911"/>
              <a:ext cx="1510748" cy="5665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Evaluator 1</a:t>
              </a: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62471" y="3465444"/>
              <a:ext cx="691344" cy="65944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AdStore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8BCBF832-1242-406F-83BB-1F66602866DB}"/>
                </a:ext>
              </a:extLst>
            </p:cNvPr>
            <p:cNvSpPr/>
            <p:nvPr/>
          </p:nvSpPr>
          <p:spPr>
            <a:xfrm>
              <a:off x="2253009" y="3956378"/>
              <a:ext cx="1079938" cy="673996"/>
            </a:xfrm>
            <a:prstGeom prst="wedgeRectCallout">
              <a:avLst>
                <a:gd name="adj1" fmla="val 65298"/>
                <a:gd name="adj2" fmla="val -19369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Judges an 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B21AEA-C5E3-4490-8BA5-4FD9859179AF}"/>
              </a:ext>
            </a:extLst>
          </p:cNvPr>
          <p:cNvGrpSpPr/>
          <p:nvPr/>
        </p:nvGrpSpPr>
        <p:grpSpPr>
          <a:xfrm>
            <a:off x="736033" y="798451"/>
            <a:ext cx="4366369" cy="2278631"/>
            <a:chOff x="736033" y="798451"/>
            <a:chExt cx="4366369" cy="2278631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3176009" y="1871196"/>
              <a:ext cx="1596887" cy="106348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592375" y="1118938"/>
              <a:ext cx="1605285" cy="1605285"/>
              <a:chOff x="9670333" y="352724"/>
              <a:chExt cx="1605285" cy="16052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670333" y="352724"/>
                <a:ext cx="1605285" cy="160528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595" y="720355"/>
                <a:ext cx="650250" cy="65025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512" y="974798"/>
                <a:ext cx="650250" cy="65025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5429" y="649673"/>
                <a:ext cx="650250" cy="650250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736033" y="1595718"/>
              <a:ext cx="97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Mobile Users</a:t>
              </a: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411058" y="2417638"/>
              <a:ext cx="691344" cy="65944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AdStore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225CF2F3-840B-4AA8-9F8C-B076F391779B}"/>
                </a:ext>
              </a:extLst>
            </p:cNvPr>
            <p:cNvSpPr/>
            <p:nvPr/>
          </p:nvSpPr>
          <p:spPr>
            <a:xfrm>
              <a:off x="3264390" y="798451"/>
              <a:ext cx="1370672" cy="673996"/>
            </a:xfrm>
            <a:prstGeom prst="wedgeRectCallout">
              <a:avLst>
                <a:gd name="adj1" fmla="val -10614"/>
                <a:gd name="adj2" fmla="val 10928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Shows Ad to Mobile Apps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CC371-436F-43AF-BB30-EBDADA04F6B0}"/>
              </a:ext>
            </a:extLst>
          </p:cNvPr>
          <p:cNvGrpSpPr/>
          <p:nvPr/>
        </p:nvGrpSpPr>
        <p:grpSpPr>
          <a:xfrm>
            <a:off x="5719869" y="275350"/>
            <a:ext cx="1510748" cy="1821518"/>
            <a:chOff x="5719869" y="275350"/>
            <a:chExt cx="1510748" cy="182151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5719869" y="1013478"/>
              <a:ext cx="1510748" cy="5665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Advertiser 1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CA4A18CC-186C-4196-8CCF-2BEA5C2314A4}"/>
                </a:ext>
              </a:extLst>
            </p:cNvPr>
            <p:cNvSpPr/>
            <p:nvPr/>
          </p:nvSpPr>
          <p:spPr>
            <a:xfrm>
              <a:off x="6082310" y="275350"/>
              <a:ext cx="1079938" cy="673996"/>
            </a:xfrm>
            <a:prstGeom prst="wedgeRectCallou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Creates an 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Magnetic Disk 2"/>
            <p:cNvSpPr/>
            <p:nvPr/>
          </p:nvSpPr>
          <p:spPr>
            <a:xfrm>
              <a:off x="6133539" y="1437424"/>
              <a:ext cx="691344" cy="65944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AdStore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329D4-7147-496B-BD8E-84E3CF3B8A28}"/>
              </a:ext>
            </a:extLst>
          </p:cNvPr>
          <p:cNvGrpSpPr/>
          <p:nvPr/>
        </p:nvGrpSpPr>
        <p:grpSpPr>
          <a:xfrm>
            <a:off x="7245640" y="2274754"/>
            <a:ext cx="2014553" cy="878597"/>
            <a:chOff x="7245640" y="2274754"/>
            <a:chExt cx="2014553" cy="878597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7749445" y="2274754"/>
              <a:ext cx="1510748" cy="5665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Advertiser 2</a:t>
              </a:r>
            </a:p>
          </p:txBody>
        </p:sp>
        <p:sp>
          <p:nvSpPr>
            <p:cNvPr id="49" name="Flowchart: Magnetic Disk 48"/>
            <p:cNvSpPr/>
            <p:nvPr/>
          </p:nvSpPr>
          <p:spPr>
            <a:xfrm>
              <a:off x="7245640" y="2493907"/>
              <a:ext cx="691344" cy="659444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AdStore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8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/>
          <p:cNvSpPr/>
          <p:nvPr/>
        </p:nvSpPr>
        <p:spPr>
          <a:xfrm>
            <a:off x="345010" y="3878065"/>
            <a:ext cx="10919452" cy="112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7443" y="198783"/>
            <a:ext cx="854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D9A"/>
                </a:solidFill>
              </a:rPr>
              <a:t>DEMO SETUP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32930" y="1577630"/>
            <a:ext cx="2226734" cy="2160846"/>
            <a:chOff x="1032930" y="2365031"/>
            <a:chExt cx="2226734" cy="21608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931" y="2800525"/>
              <a:ext cx="1464735" cy="10790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866" y="3041809"/>
              <a:ext cx="528962" cy="5302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32930" y="3879546"/>
              <a:ext cx="2226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Ubuntu VM</a:t>
              </a:r>
            </a:p>
            <a:p>
              <a:pPr algn="ctr"/>
              <a:r>
                <a:rPr lang="en-US" dirty="0"/>
                <a:t>- Installed Blockchain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431" y="2365031"/>
              <a:ext cx="20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Advertiser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" y="3390532"/>
            <a:ext cx="510124" cy="510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62" y="3314625"/>
            <a:ext cx="550341" cy="5503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32930" y="3397700"/>
            <a:ext cx="2163234" cy="35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1626138" y="4024525"/>
            <a:ext cx="971546" cy="864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stream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ABDD6-70E1-4548-8B44-0E0CE52E096C}"/>
              </a:ext>
            </a:extLst>
          </p:cNvPr>
          <p:cNvGrpSpPr/>
          <p:nvPr/>
        </p:nvGrpSpPr>
        <p:grpSpPr>
          <a:xfrm>
            <a:off x="8339128" y="1580226"/>
            <a:ext cx="2226734" cy="2158250"/>
            <a:chOff x="6654796" y="1577630"/>
            <a:chExt cx="2226734" cy="2158250"/>
          </a:xfrm>
        </p:grpSpPr>
        <p:grpSp>
          <p:nvGrpSpPr>
            <p:cNvPr id="17" name="Group 16"/>
            <p:cNvGrpSpPr/>
            <p:nvPr/>
          </p:nvGrpSpPr>
          <p:grpSpPr>
            <a:xfrm>
              <a:off x="6654796" y="1577630"/>
              <a:ext cx="2226734" cy="2063742"/>
              <a:chOff x="8034863" y="2365031"/>
              <a:chExt cx="2226734" cy="206374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7464" y="2734363"/>
                <a:ext cx="1464735" cy="107902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3800" y="2975646"/>
                <a:ext cx="528962" cy="5302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8098364" y="2365031"/>
                <a:ext cx="209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Publisher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34863" y="3782442"/>
                <a:ext cx="2226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Ubuntu VM</a:t>
                </a:r>
              </a:p>
              <a:p>
                <a:pPr algn="ctr"/>
                <a:r>
                  <a:rPr lang="en-US" dirty="0"/>
                  <a:t>- Installed Blockchain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718296" y="3285518"/>
              <a:ext cx="2163234" cy="45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Magnetic Disk 25"/>
          <p:cNvSpPr/>
          <p:nvPr/>
        </p:nvSpPr>
        <p:spPr>
          <a:xfrm>
            <a:off x="8998472" y="4047438"/>
            <a:ext cx="971546" cy="864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stream</a:t>
            </a:r>
          </a:p>
        </p:txBody>
      </p:sp>
      <p:sp>
        <p:nvSpPr>
          <p:cNvPr id="27" name="Cloud 26"/>
          <p:cNvSpPr/>
          <p:nvPr/>
        </p:nvSpPr>
        <p:spPr>
          <a:xfrm>
            <a:off x="8307951" y="452083"/>
            <a:ext cx="2435479" cy="10888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 Web Service to</a:t>
            </a:r>
          </a:p>
          <a:p>
            <a:pPr algn="ctr"/>
            <a:r>
              <a:rPr lang="en-IN" sz="1200" dirty="0"/>
              <a:t>1</a:t>
            </a:r>
            <a:r>
              <a:rPr lang="en-US" sz="1200" dirty="0"/>
              <a:t>. Retrieve Ad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32" y="436472"/>
            <a:ext cx="947131" cy="9471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565862" y="14210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Android App</a:t>
            </a:r>
          </a:p>
        </p:txBody>
      </p:sp>
      <p:sp>
        <p:nvSpPr>
          <p:cNvPr id="30" name="Arrow: Left-Right 29"/>
          <p:cNvSpPr/>
          <p:nvPr/>
        </p:nvSpPr>
        <p:spPr>
          <a:xfrm>
            <a:off x="2435771" y="4207932"/>
            <a:ext cx="6682293" cy="41486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304517" y="898883"/>
            <a:ext cx="768885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EC39EA31-1C99-4CBF-8A70-84BAC7D025DC}"/>
              </a:ext>
            </a:extLst>
          </p:cNvPr>
          <p:cNvSpPr/>
          <p:nvPr/>
        </p:nvSpPr>
        <p:spPr>
          <a:xfrm>
            <a:off x="5312305" y="4047438"/>
            <a:ext cx="971546" cy="864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stream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799CABCB-A161-4889-AB09-46B1C86AAD27}"/>
              </a:ext>
            </a:extLst>
          </p:cNvPr>
          <p:cNvSpPr/>
          <p:nvPr/>
        </p:nvSpPr>
        <p:spPr>
          <a:xfrm>
            <a:off x="938153" y="583861"/>
            <a:ext cx="2435479" cy="10888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 Web Service to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Create Ad</a:t>
            </a:r>
          </a:p>
          <a:p>
            <a:pPr marL="228600" indent="-228600" algn="ctr">
              <a:buAutoNum type="arabicPeriod"/>
            </a:pPr>
            <a:r>
              <a:rPr lang="en-IN" sz="1200" dirty="0"/>
              <a:t>E</a:t>
            </a:r>
            <a:r>
              <a:rPr lang="en-US" sz="1200" dirty="0"/>
              <a:t>valuate Ad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287A88-FC94-43A5-900D-0FEA9B231FD9}"/>
              </a:ext>
            </a:extLst>
          </p:cNvPr>
          <p:cNvGrpSpPr/>
          <p:nvPr/>
        </p:nvGrpSpPr>
        <p:grpSpPr>
          <a:xfrm>
            <a:off x="4571462" y="1672749"/>
            <a:ext cx="2226734" cy="2160846"/>
            <a:chOff x="1032930" y="2365031"/>
            <a:chExt cx="2226734" cy="216084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C2C8D99-009F-43BB-BBDF-FFE99E933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931" y="2800525"/>
              <a:ext cx="1464735" cy="107902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07982E1-47A0-44B4-AF26-59CA5FA96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866" y="3041809"/>
              <a:ext cx="528962" cy="53029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C2CF42-EDE6-432F-812F-A291E29090F8}"/>
                </a:ext>
              </a:extLst>
            </p:cNvPr>
            <p:cNvSpPr txBox="1"/>
            <p:nvPr/>
          </p:nvSpPr>
          <p:spPr>
            <a:xfrm>
              <a:off x="1032930" y="3879546"/>
              <a:ext cx="2226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Ubuntu VM</a:t>
              </a:r>
            </a:p>
            <a:p>
              <a:pPr algn="ctr"/>
              <a:r>
                <a:rPr lang="en-US" dirty="0"/>
                <a:t>- Installed Blockchain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D66A2D-75B7-4055-9C84-ABFCF937B672}"/>
                </a:ext>
              </a:extLst>
            </p:cNvPr>
            <p:cNvSpPr txBox="1"/>
            <p:nvPr/>
          </p:nvSpPr>
          <p:spPr>
            <a:xfrm>
              <a:off x="1096431" y="2365031"/>
              <a:ext cx="20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Evaluator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10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23E49-0B9A-4AF8-A040-D6F5AA34F3FE}"/>
              </a:ext>
            </a:extLst>
          </p:cNvPr>
          <p:cNvSpPr/>
          <p:nvPr/>
        </p:nvSpPr>
        <p:spPr>
          <a:xfrm>
            <a:off x="4333460" y="5532634"/>
            <a:ext cx="2216426" cy="11032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Archived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B8CD29-2179-4672-9420-E8461E961D2F}"/>
              </a:ext>
            </a:extLst>
          </p:cNvPr>
          <p:cNvCxnSpPr>
            <a:cxnSpLocks/>
          </p:cNvCxnSpPr>
          <p:nvPr/>
        </p:nvCxnSpPr>
        <p:spPr>
          <a:xfrm>
            <a:off x="3162300" y="3352799"/>
            <a:ext cx="117116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A6A573-33BB-4288-A47D-89DB0F7D18B0}"/>
              </a:ext>
            </a:extLst>
          </p:cNvPr>
          <p:cNvGrpSpPr/>
          <p:nvPr/>
        </p:nvGrpSpPr>
        <p:grpSpPr>
          <a:xfrm>
            <a:off x="964096" y="2417802"/>
            <a:ext cx="2266121" cy="1528032"/>
            <a:chOff x="685801" y="1553098"/>
            <a:chExt cx="2266121" cy="15280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894E38-0409-4076-A004-57474FED760C}"/>
                </a:ext>
              </a:extLst>
            </p:cNvPr>
            <p:cNvSpPr/>
            <p:nvPr/>
          </p:nvSpPr>
          <p:spPr>
            <a:xfrm>
              <a:off x="735496" y="1977887"/>
              <a:ext cx="2216426" cy="110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Created</a:t>
              </a:r>
              <a:endParaRPr 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E00F3-06B1-412E-8EB2-88EA52CFF53E}"/>
                </a:ext>
              </a:extLst>
            </p:cNvPr>
            <p:cNvSpPr txBox="1"/>
            <p:nvPr/>
          </p:nvSpPr>
          <p:spPr>
            <a:xfrm>
              <a:off x="685801" y="1553098"/>
              <a:ext cx="221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Advertiser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F829FE-A7B5-442E-9375-D58B37F6C273}"/>
              </a:ext>
            </a:extLst>
          </p:cNvPr>
          <p:cNvGrpSpPr/>
          <p:nvPr/>
        </p:nvGrpSpPr>
        <p:grpSpPr>
          <a:xfrm>
            <a:off x="4333460" y="2457741"/>
            <a:ext cx="2216426" cy="1488093"/>
            <a:chOff x="4055165" y="1593037"/>
            <a:chExt cx="2216426" cy="14880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898C5-BEC8-4B94-A6AD-3F03C44623B6}"/>
                </a:ext>
              </a:extLst>
            </p:cNvPr>
            <p:cNvSpPr/>
            <p:nvPr/>
          </p:nvSpPr>
          <p:spPr>
            <a:xfrm>
              <a:off x="4055165" y="1977887"/>
              <a:ext cx="2216426" cy="110324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Evaluated</a:t>
              </a:r>
              <a:endParaRPr 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16322-740D-4D81-805B-777DCBCAA27D}"/>
                </a:ext>
              </a:extLst>
            </p:cNvPr>
            <p:cNvSpPr txBox="1"/>
            <p:nvPr/>
          </p:nvSpPr>
          <p:spPr>
            <a:xfrm>
              <a:off x="4055165" y="1593037"/>
              <a:ext cx="221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Evaluator(s)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815606-4110-47E3-98AF-94499CB3FB24}"/>
              </a:ext>
            </a:extLst>
          </p:cNvPr>
          <p:cNvGrpSpPr/>
          <p:nvPr/>
        </p:nvGrpSpPr>
        <p:grpSpPr>
          <a:xfrm>
            <a:off x="3785981" y="983974"/>
            <a:ext cx="3266660" cy="1780908"/>
            <a:chOff x="3507686" y="119270"/>
            <a:chExt cx="3266660" cy="1780908"/>
          </a:xfrm>
        </p:grpSpPr>
        <p:sp>
          <p:nvSpPr>
            <p:cNvPr id="24" name="Arrow: Curved Left 23">
              <a:extLst>
                <a:ext uri="{FF2B5EF4-FFF2-40B4-BE49-F238E27FC236}">
                  <a16:creationId xmlns:a16="http://schemas.microsoft.com/office/drawing/2014/main" id="{2F05E67A-D9AD-4866-9532-1FA2A66A36F3}"/>
                </a:ext>
              </a:extLst>
            </p:cNvPr>
            <p:cNvSpPr/>
            <p:nvPr/>
          </p:nvSpPr>
          <p:spPr>
            <a:xfrm rot="16200000">
              <a:off x="4611759" y="240344"/>
              <a:ext cx="1103242" cy="2216426"/>
            </a:xfrm>
            <a:prstGeom prst="curvedLeftArrow">
              <a:avLst>
                <a:gd name="adj1" fmla="val 4860"/>
                <a:gd name="adj2" fmla="val 50000"/>
                <a:gd name="adj3" fmla="val 25000"/>
              </a:avLst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C66281-AFFD-458A-8F91-D0268A8217C0}"/>
                </a:ext>
              </a:extLst>
            </p:cNvPr>
            <p:cNvSpPr txBox="1"/>
            <p:nvPr/>
          </p:nvSpPr>
          <p:spPr>
            <a:xfrm>
              <a:off x="3507686" y="119270"/>
              <a:ext cx="326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May be evaluated multiple times, updating score </a:t>
              </a:r>
              <a:r>
                <a:rPr lang="en-IN" dirty="0" err="1"/>
                <a:t>everytime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F97E9-F275-4302-9643-F02E2C7237CA}"/>
              </a:ext>
            </a:extLst>
          </p:cNvPr>
          <p:cNvGrpSpPr/>
          <p:nvPr/>
        </p:nvGrpSpPr>
        <p:grpSpPr>
          <a:xfrm>
            <a:off x="6481969" y="2990094"/>
            <a:ext cx="3266660" cy="404119"/>
            <a:chOff x="6203674" y="2125390"/>
            <a:chExt cx="3266660" cy="40411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92782B-FA79-4170-882F-0A9A4CE77D1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271591" y="2488095"/>
              <a:ext cx="3036404" cy="41414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BB427C-1CFA-427C-A876-A9BA6DBCA1B3}"/>
                </a:ext>
              </a:extLst>
            </p:cNvPr>
            <p:cNvSpPr txBox="1"/>
            <p:nvPr/>
          </p:nvSpPr>
          <p:spPr>
            <a:xfrm>
              <a:off x="6203674" y="2125390"/>
              <a:ext cx="326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Score threshold crossed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F6E2BF-D330-42DC-A3D9-1A17898255F8}"/>
              </a:ext>
            </a:extLst>
          </p:cNvPr>
          <p:cNvGrpSpPr/>
          <p:nvPr/>
        </p:nvGrpSpPr>
        <p:grpSpPr>
          <a:xfrm>
            <a:off x="9568068" y="2451797"/>
            <a:ext cx="2234649" cy="2763940"/>
            <a:chOff x="9289773" y="1587093"/>
            <a:chExt cx="2234649" cy="2763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458EEA-7CDB-4679-A15D-DA879535B0D4}"/>
                </a:ext>
              </a:extLst>
            </p:cNvPr>
            <p:cNvSpPr/>
            <p:nvPr/>
          </p:nvSpPr>
          <p:spPr>
            <a:xfrm>
              <a:off x="9307995" y="1977887"/>
              <a:ext cx="2216426" cy="11032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Displayed</a:t>
              </a:r>
              <a:endParaRPr 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D19F4D-2131-4778-AB4A-D7726704B6CB}"/>
                </a:ext>
              </a:extLst>
            </p:cNvPr>
            <p:cNvSpPr txBox="1"/>
            <p:nvPr/>
          </p:nvSpPr>
          <p:spPr>
            <a:xfrm>
              <a:off x="9307996" y="3150704"/>
              <a:ext cx="2216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Contains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Score</a:t>
              </a:r>
            </a:p>
            <a:p>
              <a:pPr marL="342900" indent="-342900">
                <a:buAutoNum type="arabicPeriod"/>
              </a:pPr>
              <a:r>
                <a:rPr lang="en-IN" dirty="0"/>
                <a:t>Metrics (Clicks / Impressions)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520721-258F-49F3-B04F-A10A4400771C}"/>
                </a:ext>
              </a:extLst>
            </p:cNvPr>
            <p:cNvSpPr txBox="1"/>
            <p:nvPr/>
          </p:nvSpPr>
          <p:spPr>
            <a:xfrm>
              <a:off x="9289773" y="1587093"/>
              <a:ext cx="221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Publisher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7E0811-D3BB-4307-ADE1-9B3A258335A4}"/>
              </a:ext>
            </a:extLst>
          </p:cNvPr>
          <p:cNvGrpSpPr/>
          <p:nvPr/>
        </p:nvGrpSpPr>
        <p:grpSpPr>
          <a:xfrm>
            <a:off x="5441673" y="3945834"/>
            <a:ext cx="3266660" cy="1586800"/>
            <a:chOff x="5163378" y="3682411"/>
            <a:chExt cx="3266660" cy="15868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6139D38-838A-4221-A9B5-B456B8434BD0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5163378" y="3682411"/>
              <a:ext cx="0" cy="158680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948E7C-A872-4377-A6BC-407B82E85105}"/>
                </a:ext>
              </a:extLst>
            </p:cNvPr>
            <p:cNvSpPr txBox="1"/>
            <p:nvPr/>
          </p:nvSpPr>
          <p:spPr>
            <a:xfrm>
              <a:off x="5163378" y="4185410"/>
              <a:ext cx="326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Critical evaluation failed</a:t>
              </a:r>
            </a:p>
            <a:p>
              <a:pPr algn="ctr"/>
              <a:r>
                <a:rPr lang="en-IN" dirty="0"/>
                <a:t>Example: Adult Ads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FC47BEA-0D39-4094-B89F-CDF26795133D}"/>
              </a:ext>
            </a:extLst>
          </p:cNvPr>
          <p:cNvSpPr txBox="1"/>
          <p:nvPr/>
        </p:nvSpPr>
        <p:spPr>
          <a:xfrm>
            <a:off x="417443" y="198783"/>
            <a:ext cx="8547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D9A"/>
                </a:solidFill>
              </a:rPr>
              <a:t>LIFECYCLE OF AN AD</a:t>
            </a:r>
          </a:p>
        </p:txBody>
      </p:sp>
    </p:spTree>
    <p:extLst>
      <p:ext uri="{BB962C8B-B14F-4D97-AF65-F5344CB8AC3E}">
        <p14:creationId xmlns:p14="http://schemas.microsoft.com/office/powerpoint/2010/main" val="37459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518</Words>
  <Application>Microsoft Office PowerPoint</Application>
  <PresentationFormat>Widescreen</PresentationFormat>
  <Paragraphs>103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Office Theme</vt:lpstr>
      <vt:lpstr>AdBlockchain</vt:lpstr>
      <vt:lpstr>Ad Platform on Blockchain</vt:lpstr>
      <vt:lpstr>PowerPoint Presentation</vt:lpstr>
      <vt:lpstr>The need.</vt:lpstr>
      <vt:lpstr>PowerPoint Presentation</vt:lpstr>
      <vt:lpstr>AdBlockchain: Ad Platform on Blockchain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Johri</dc:creator>
  <cp:lastModifiedBy>Akshay Johri</cp:lastModifiedBy>
  <cp:revision>59</cp:revision>
  <dcterms:created xsi:type="dcterms:W3CDTF">2017-07-28T06:21:35Z</dcterms:created>
  <dcterms:modified xsi:type="dcterms:W3CDTF">2018-07-27T16:53:28Z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akjohri@microsoft.com</vt:lpwstr>
  </property>
  <property fmtid="{D5CDD505-2E9C-101B-9397-08002B2CF9AE}" pid="6" name="MSIP_Label_f42aa342-8706-4288-bd11-ebb85995028c_SetDate">
    <vt:lpwstr>2017-07-28T11:52:50.8914184+05:30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