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6" r:id="rId6"/>
    <p:sldId id="262" r:id="rId7"/>
    <p:sldId id="268" r:id="rId8"/>
    <p:sldId id="270" r:id="rId9"/>
    <p:sldId id="271" r:id="rId10"/>
    <p:sldId id="272" r:id="rId11"/>
    <p:sldId id="273" r:id="rId12"/>
    <p:sldId id="267" r:id="rId13"/>
    <p:sldId id="266" r:id="rId14"/>
    <p:sldId id="269" r:id="rId15"/>
    <p:sldId id="280" r:id="rId16"/>
    <p:sldId id="27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2" autoAdjust="0"/>
  </p:normalViewPr>
  <p:slideViewPr>
    <p:cSldViewPr>
      <p:cViewPr varScale="1">
        <p:scale>
          <a:sx n="100" d="100"/>
          <a:sy n="100" d="100"/>
        </p:scale>
        <p:origin x="95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662DC-BCC4-4766-B66C-71900FAC3BFD}" type="doc">
      <dgm:prSet loTypeId="urn:microsoft.com/office/officeart/2005/8/layout/chevron1" loCatId="process" qsTypeId="urn:microsoft.com/office/officeart/2005/8/quickstyle/simple1" qsCatId="simple" csTypeId="urn:microsoft.com/office/officeart/2005/8/colors/accent1_2" csCatId="accent1" phldr="1"/>
      <dgm:spPr/>
    </dgm:pt>
    <dgm:pt modelId="{70441205-90DA-4D6E-97E9-0E22F2D7C492}">
      <dgm:prSet phldrT="[Text]" custT="1"/>
      <dgm:spPr/>
      <dgm:t>
        <a:bodyPr/>
        <a:lstStyle/>
        <a:p>
          <a:r>
            <a:rPr lang="en-US" sz="1400" b="1" dirty="0"/>
            <a:t>Data Sourcing</a:t>
          </a:r>
        </a:p>
      </dgm:t>
    </dgm:pt>
    <dgm:pt modelId="{50B2F874-A524-4E9E-95F5-062A848B1B57}" type="parTrans" cxnId="{6BF1CA01-7D2E-49F6-A28B-1A65A0228F97}">
      <dgm:prSet/>
      <dgm:spPr/>
      <dgm:t>
        <a:bodyPr/>
        <a:lstStyle/>
        <a:p>
          <a:endParaRPr lang="en-US" sz="3200" b="1"/>
        </a:p>
      </dgm:t>
    </dgm:pt>
    <dgm:pt modelId="{16840736-CBFA-4711-B271-DFC5778CC2E7}" type="sibTrans" cxnId="{6BF1CA01-7D2E-49F6-A28B-1A65A0228F97}">
      <dgm:prSet/>
      <dgm:spPr/>
      <dgm:t>
        <a:bodyPr/>
        <a:lstStyle/>
        <a:p>
          <a:endParaRPr lang="en-US" sz="3200" b="1"/>
        </a:p>
      </dgm:t>
    </dgm:pt>
    <dgm:pt modelId="{47B099B8-E2C1-4945-B8EB-92447C316D5F}">
      <dgm:prSet phldrT="[Text]" custT="1"/>
      <dgm:spPr/>
      <dgm:t>
        <a:bodyPr/>
        <a:lstStyle/>
        <a:p>
          <a:r>
            <a:rPr lang="en-US" sz="1400" b="1" dirty="0"/>
            <a:t>Data Cleaning</a:t>
          </a:r>
        </a:p>
      </dgm:t>
    </dgm:pt>
    <dgm:pt modelId="{226BC78B-7BDB-4F98-9377-85FC42F81C88}" type="parTrans" cxnId="{69860861-7738-4BAD-AD42-F61DFD3A944B}">
      <dgm:prSet/>
      <dgm:spPr/>
      <dgm:t>
        <a:bodyPr/>
        <a:lstStyle/>
        <a:p>
          <a:endParaRPr lang="en-US" sz="3200" b="1"/>
        </a:p>
      </dgm:t>
    </dgm:pt>
    <dgm:pt modelId="{18B5FCEE-E4AD-4194-B34F-BB94852989D6}" type="sibTrans" cxnId="{69860861-7738-4BAD-AD42-F61DFD3A944B}">
      <dgm:prSet/>
      <dgm:spPr/>
      <dgm:t>
        <a:bodyPr/>
        <a:lstStyle/>
        <a:p>
          <a:endParaRPr lang="en-US" sz="3200" b="1"/>
        </a:p>
      </dgm:t>
    </dgm:pt>
    <dgm:pt modelId="{C13CB7D0-ED19-45D3-B06D-0F3AF66993F9}">
      <dgm:prSet phldrT="[Text]" custT="1"/>
      <dgm:spPr/>
      <dgm:t>
        <a:bodyPr/>
        <a:lstStyle/>
        <a:p>
          <a:r>
            <a:rPr lang="en-US" sz="1400" b="1" i="0" dirty="0"/>
            <a:t>Univariate Analysis</a:t>
          </a:r>
          <a:endParaRPr lang="en-US" sz="1400" b="1" dirty="0"/>
        </a:p>
      </dgm:t>
    </dgm:pt>
    <dgm:pt modelId="{6A35AE41-A270-4C9C-876B-8E98AAF835D4}" type="parTrans" cxnId="{4BA0B65D-C83A-416A-AB31-7E3C54D88F93}">
      <dgm:prSet/>
      <dgm:spPr/>
      <dgm:t>
        <a:bodyPr/>
        <a:lstStyle/>
        <a:p>
          <a:endParaRPr lang="en-US" sz="3200" b="1"/>
        </a:p>
      </dgm:t>
    </dgm:pt>
    <dgm:pt modelId="{E367A83D-59CC-41CE-898E-ED1D0EC0AD3F}" type="sibTrans" cxnId="{4BA0B65D-C83A-416A-AB31-7E3C54D88F93}">
      <dgm:prSet/>
      <dgm:spPr/>
      <dgm:t>
        <a:bodyPr/>
        <a:lstStyle/>
        <a:p>
          <a:endParaRPr lang="en-US" sz="3200" b="1"/>
        </a:p>
      </dgm:t>
    </dgm:pt>
    <dgm:pt modelId="{BDFB2AC4-3C9C-4F47-8D58-E782F52349E3}">
      <dgm:prSet phldrT="[Text]" custT="1"/>
      <dgm:spPr/>
      <dgm:t>
        <a:bodyPr/>
        <a:lstStyle/>
        <a:p>
          <a:r>
            <a:rPr lang="en-US" sz="1400" b="1" i="0" dirty="0"/>
            <a:t>Segmented Analysis</a:t>
          </a:r>
          <a:endParaRPr lang="en-US" sz="1400" b="1" dirty="0"/>
        </a:p>
      </dgm:t>
    </dgm:pt>
    <dgm:pt modelId="{4458C9B2-79AF-417F-9E6A-20798C040F57}" type="parTrans" cxnId="{C9746CAF-FCEE-4431-840F-355335DFFF14}">
      <dgm:prSet/>
      <dgm:spPr/>
      <dgm:t>
        <a:bodyPr/>
        <a:lstStyle/>
        <a:p>
          <a:endParaRPr lang="en-US" sz="3200" b="1"/>
        </a:p>
      </dgm:t>
    </dgm:pt>
    <dgm:pt modelId="{36BB1B64-CEF7-446C-A71D-111B93B9521E}" type="sibTrans" cxnId="{C9746CAF-FCEE-4431-840F-355335DFFF14}">
      <dgm:prSet/>
      <dgm:spPr/>
      <dgm:t>
        <a:bodyPr/>
        <a:lstStyle/>
        <a:p>
          <a:endParaRPr lang="en-US" sz="3200" b="1"/>
        </a:p>
      </dgm:t>
    </dgm:pt>
    <dgm:pt modelId="{642A5917-841C-4E5A-8D0F-1C7A26786999}">
      <dgm:prSet phldrT="[Text]" custT="1"/>
      <dgm:spPr/>
      <dgm:t>
        <a:bodyPr/>
        <a:lstStyle/>
        <a:p>
          <a:r>
            <a:rPr lang="en-US" sz="1400" b="1" i="0" dirty="0"/>
            <a:t>Bivariate Analysis</a:t>
          </a:r>
          <a:endParaRPr lang="en-US" sz="1400" b="1" dirty="0"/>
        </a:p>
      </dgm:t>
    </dgm:pt>
    <dgm:pt modelId="{8987B473-F8D1-4516-9875-E524F483241B}" type="parTrans" cxnId="{0AB83D96-D066-4340-B204-7101BF2119C3}">
      <dgm:prSet/>
      <dgm:spPr/>
      <dgm:t>
        <a:bodyPr/>
        <a:lstStyle/>
        <a:p>
          <a:endParaRPr lang="en-US" sz="3200" b="1"/>
        </a:p>
      </dgm:t>
    </dgm:pt>
    <dgm:pt modelId="{7C897740-44FE-4115-A526-A30D11C6E72A}" type="sibTrans" cxnId="{0AB83D96-D066-4340-B204-7101BF2119C3}">
      <dgm:prSet/>
      <dgm:spPr/>
      <dgm:t>
        <a:bodyPr/>
        <a:lstStyle/>
        <a:p>
          <a:endParaRPr lang="en-US" sz="3200" b="1"/>
        </a:p>
      </dgm:t>
    </dgm:pt>
    <dgm:pt modelId="{40D130E5-67DA-4846-BC87-0DA09E006E08}">
      <dgm:prSet phldrT="[Text]" custT="1"/>
      <dgm:spPr/>
      <dgm:t>
        <a:bodyPr/>
        <a:lstStyle/>
        <a:p>
          <a:r>
            <a:rPr lang="en-US" sz="1400" b="1" dirty="0"/>
            <a:t>Recommendations</a:t>
          </a:r>
        </a:p>
      </dgm:t>
    </dgm:pt>
    <dgm:pt modelId="{8F479612-F191-4B8E-B715-A9F27694F10E}" type="parTrans" cxnId="{C077260E-9B33-4034-B54F-9846DF7C4453}">
      <dgm:prSet/>
      <dgm:spPr/>
      <dgm:t>
        <a:bodyPr/>
        <a:lstStyle/>
        <a:p>
          <a:endParaRPr lang="en-US" sz="3200" b="1"/>
        </a:p>
      </dgm:t>
    </dgm:pt>
    <dgm:pt modelId="{E654691C-5BF1-4072-9A84-36ECE4A615DC}" type="sibTrans" cxnId="{C077260E-9B33-4034-B54F-9846DF7C4453}">
      <dgm:prSet/>
      <dgm:spPr/>
      <dgm:t>
        <a:bodyPr/>
        <a:lstStyle/>
        <a:p>
          <a:endParaRPr lang="en-US" sz="3200" b="1"/>
        </a:p>
      </dgm:t>
    </dgm:pt>
    <dgm:pt modelId="{CC0B6188-38E6-4DBD-B488-8BF3B2593F22}" type="pres">
      <dgm:prSet presAssocID="{41E662DC-BCC4-4766-B66C-71900FAC3BFD}" presName="Name0" presStyleCnt="0">
        <dgm:presLayoutVars>
          <dgm:dir/>
          <dgm:animLvl val="lvl"/>
          <dgm:resizeHandles val="exact"/>
        </dgm:presLayoutVars>
      </dgm:prSet>
      <dgm:spPr/>
    </dgm:pt>
    <dgm:pt modelId="{5E9FAA05-2BA1-4B41-83BE-BAD8C9578FF2}" type="pres">
      <dgm:prSet presAssocID="{70441205-90DA-4D6E-97E9-0E22F2D7C492}" presName="parTxOnly" presStyleLbl="node1" presStyleIdx="0" presStyleCnt="6">
        <dgm:presLayoutVars>
          <dgm:chMax val="0"/>
          <dgm:chPref val="0"/>
          <dgm:bulletEnabled val="1"/>
        </dgm:presLayoutVars>
      </dgm:prSet>
      <dgm:spPr/>
    </dgm:pt>
    <dgm:pt modelId="{6B4B059C-D667-45C5-AE09-757C501AB162}" type="pres">
      <dgm:prSet presAssocID="{16840736-CBFA-4711-B271-DFC5778CC2E7}" presName="parTxOnlySpace" presStyleCnt="0"/>
      <dgm:spPr/>
    </dgm:pt>
    <dgm:pt modelId="{A81EEAEA-D19B-4776-AED8-376E33BF371B}" type="pres">
      <dgm:prSet presAssocID="{47B099B8-E2C1-4945-B8EB-92447C316D5F}" presName="parTxOnly" presStyleLbl="node1" presStyleIdx="1" presStyleCnt="6">
        <dgm:presLayoutVars>
          <dgm:chMax val="0"/>
          <dgm:chPref val="0"/>
          <dgm:bulletEnabled val="1"/>
        </dgm:presLayoutVars>
      </dgm:prSet>
      <dgm:spPr/>
    </dgm:pt>
    <dgm:pt modelId="{F1C5B46E-E972-4AD6-97AB-F843FA1E878C}" type="pres">
      <dgm:prSet presAssocID="{18B5FCEE-E4AD-4194-B34F-BB94852989D6}" presName="parTxOnlySpace" presStyleCnt="0"/>
      <dgm:spPr/>
    </dgm:pt>
    <dgm:pt modelId="{7D0A257C-F526-471A-9AD3-9178E476EE0E}" type="pres">
      <dgm:prSet presAssocID="{C13CB7D0-ED19-45D3-B06D-0F3AF66993F9}" presName="parTxOnly" presStyleLbl="node1" presStyleIdx="2" presStyleCnt="6">
        <dgm:presLayoutVars>
          <dgm:chMax val="0"/>
          <dgm:chPref val="0"/>
          <dgm:bulletEnabled val="1"/>
        </dgm:presLayoutVars>
      </dgm:prSet>
      <dgm:spPr/>
    </dgm:pt>
    <dgm:pt modelId="{1C052548-7E45-4886-936A-6D80DBC1FD68}" type="pres">
      <dgm:prSet presAssocID="{E367A83D-59CC-41CE-898E-ED1D0EC0AD3F}" presName="parTxOnlySpace" presStyleCnt="0"/>
      <dgm:spPr/>
    </dgm:pt>
    <dgm:pt modelId="{EFBE2BD5-247C-4DE6-B351-63C6D0293898}" type="pres">
      <dgm:prSet presAssocID="{BDFB2AC4-3C9C-4F47-8D58-E782F52349E3}" presName="parTxOnly" presStyleLbl="node1" presStyleIdx="3" presStyleCnt="6">
        <dgm:presLayoutVars>
          <dgm:chMax val="0"/>
          <dgm:chPref val="0"/>
          <dgm:bulletEnabled val="1"/>
        </dgm:presLayoutVars>
      </dgm:prSet>
      <dgm:spPr/>
    </dgm:pt>
    <dgm:pt modelId="{7142E949-CB04-44EA-9DC7-182095BCE2BA}" type="pres">
      <dgm:prSet presAssocID="{36BB1B64-CEF7-446C-A71D-111B93B9521E}" presName="parTxOnlySpace" presStyleCnt="0"/>
      <dgm:spPr/>
    </dgm:pt>
    <dgm:pt modelId="{355493E6-550C-43B0-A3DD-889B74947A12}" type="pres">
      <dgm:prSet presAssocID="{642A5917-841C-4E5A-8D0F-1C7A26786999}" presName="parTxOnly" presStyleLbl="node1" presStyleIdx="4" presStyleCnt="6">
        <dgm:presLayoutVars>
          <dgm:chMax val="0"/>
          <dgm:chPref val="0"/>
          <dgm:bulletEnabled val="1"/>
        </dgm:presLayoutVars>
      </dgm:prSet>
      <dgm:spPr/>
    </dgm:pt>
    <dgm:pt modelId="{E4AE5C1A-7FD8-477D-B7E8-E869E16B1FD1}" type="pres">
      <dgm:prSet presAssocID="{7C897740-44FE-4115-A526-A30D11C6E72A}" presName="parTxOnlySpace" presStyleCnt="0"/>
      <dgm:spPr/>
    </dgm:pt>
    <dgm:pt modelId="{EC174DD6-981D-4FCB-8FE0-A4213000E498}" type="pres">
      <dgm:prSet presAssocID="{40D130E5-67DA-4846-BC87-0DA09E006E08}" presName="parTxOnly" presStyleLbl="node1" presStyleIdx="5" presStyleCnt="6" custScaleX="138707">
        <dgm:presLayoutVars>
          <dgm:chMax val="0"/>
          <dgm:chPref val="0"/>
          <dgm:bulletEnabled val="1"/>
        </dgm:presLayoutVars>
      </dgm:prSet>
      <dgm:spPr/>
    </dgm:pt>
  </dgm:ptLst>
  <dgm:cxnLst>
    <dgm:cxn modelId="{6BF1CA01-7D2E-49F6-A28B-1A65A0228F97}" srcId="{41E662DC-BCC4-4766-B66C-71900FAC3BFD}" destId="{70441205-90DA-4D6E-97E9-0E22F2D7C492}" srcOrd="0" destOrd="0" parTransId="{50B2F874-A524-4E9E-95F5-062A848B1B57}" sibTransId="{16840736-CBFA-4711-B271-DFC5778CC2E7}"/>
    <dgm:cxn modelId="{C077260E-9B33-4034-B54F-9846DF7C4453}" srcId="{41E662DC-BCC4-4766-B66C-71900FAC3BFD}" destId="{40D130E5-67DA-4846-BC87-0DA09E006E08}" srcOrd="5" destOrd="0" parTransId="{8F479612-F191-4B8E-B715-A9F27694F10E}" sibTransId="{E654691C-5BF1-4072-9A84-36ECE4A615DC}"/>
    <dgm:cxn modelId="{F24EA21F-B0D9-42F8-B9A4-FECA01314319}" type="presOf" srcId="{C13CB7D0-ED19-45D3-B06D-0F3AF66993F9}" destId="{7D0A257C-F526-471A-9AD3-9178E476EE0E}" srcOrd="0" destOrd="0" presId="urn:microsoft.com/office/officeart/2005/8/layout/chevron1"/>
    <dgm:cxn modelId="{53EA8528-C853-4153-A087-2E2023157602}" type="presOf" srcId="{41E662DC-BCC4-4766-B66C-71900FAC3BFD}" destId="{CC0B6188-38E6-4DBD-B488-8BF3B2593F22}" srcOrd="0" destOrd="0" presId="urn:microsoft.com/office/officeart/2005/8/layout/chevron1"/>
    <dgm:cxn modelId="{4BA0B65D-C83A-416A-AB31-7E3C54D88F93}" srcId="{41E662DC-BCC4-4766-B66C-71900FAC3BFD}" destId="{C13CB7D0-ED19-45D3-B06D-0F3AF66993F9}" srcOrd="2" destOrd="0" parTransId="{6A35AE41-A270-4C9C-876B-8E98AAF835D4}" sibTransId="{E367A83D-59CC-41CE-898E-ED1D0EC0AD3F}"/>
    <dgm:cxn modelId="{69860861-7738-4BAD-AD42-F61DFD3A944B}" srcId="{41E662DC-BCC4-4766-B66C-71900FAC3BFD}" destId="{47B099B8-E2C1-4945-B8EB-92447C316D5F}" srcOrd="1" destOrd="0" parTransId="{226BC78B-7BDB-4F98-9377-85FC42F81C88}" sibTransId="{18B5FCEE-E4AD-4194-B34F-BB94852989D6}"/>
    <dgm:cxn modelId="{38594253-4BDE-4F6A-9867-86611096D877}" type="presOf" srcId="{642A5917-841C-4E5A-8D0F-1C7A26786999}" destId="{355493E6-550C-43B0-A3DD-889B74947A12}" srcOrd="0" destOrd="0" presId="urn:microsoft.com/office/officeart/2005/8/layout/chevron1"/>
    <dgm:cxn modelId="{AA9FE653-12D4-4495-A3D4-0D892EBA9196}" type="presOf" srcId="{70441205-90DA-4D6E-97E9-0E22F2D7C492}" destId="{5E9FAA05-2BA1-4B41-83BE-BAD8C9578FF2}" srcOrd="0" destOrd="0" presId="urn:microsoft.com/office/officeart/2005/8/layout/chevron1"/>
    <dgm:cxn modelId="{0AB83D96-D066-4340-B204-7101BF2119C3}" srcId="{41E662DC-BCC4-4766-B66C-71900FAC3BFD}" destId="{642A5917-841C-4E5A-8D0F-1C7A26786999}" srcOrd="4" destOrd="0" parTransId="{8987B473-F8D1-4516-9875-E524F483241B}" sibTransId="{7C897740-44FE-4115-A526-A30D11C6E72A}"/>
    <dgm:cxn modelId="{C9746CAF-FCEE-4431-840F-355335DFFF14}" srcId="{41E662DC-BCC4-4766-B66C-71900FAC3BFD}" destId="{BDFB2AC4-3C9C-4F47-8D58-E782F52349E3}" srcOrd="3" destOrd="0" parTransId="{4458C9B2-79AF-417F-9E6A-20798C040F57}" sibTransId="{36BB1B64-CEF7-446C-A71D-111B93B9521E}"/>
    <dgm:cxn modelId="{CA8A87BE-7424-4D78-A894-2E76FD5EB714}" type="presOf" srcId="{40D130E5-67DA-4846-BC87-0DA09E006E08}" destId="{EC174DD6-981D-4FCB-8FE0-A4213000E498}" srcOrd="0" destOrd="0" presId="urn:microsoft.com/office/officeart/2005/8/layout/chevron1"/>
    <dgm:cxn modelId="{975159CF-C6D8-429E-9F04-9C0E37330FEA}" type="presOf" srcId="{BDFB2AC4-3C9C-4F47-8D58-E782F52349E3}" destId="{EFBE2BD5-247C-4DE6-B351-63C6D0293898}" srcOrd="0" destOrd="0" presId="urn:microsoft.com/office/officeart/2005/8/layout/chevron1"/>
    <dgm:cxn modelId="{DA4B70FC-9860-43E0-9074-713C1E08D9D4}" type="presOf" srcId="{47B099B8-E2C1-4945-B8EB-92447C316D5F}" destId="{A81EEAEA-D19B-4776-AED8-376E33BF371B}" srcOrd="0" destOrd="0" presId="urn:microsoft.com/office/officeart/2005/8/layout/chevron1"/>
    <dgm:cxn modelId="{7A2CEC23-BA78-497A-965C-1C79202A9746}" type="presParOf" srcId="{CC0B6188-38E6-4DBD-B488-8BF3B2593F22}" destId="{5E9FAA05-2BA1-4B41-83BE-BAD8C9578FF2}" srcOrd="0" destOrd="0" presId="urn:microsoft.com/office/officeart/2005/8/layout/chevron1"/>
    <dgm:cxn modelId="{3639C5B1-1D2C-44C6-BF1A-A5985B77044D}" type="presParOf" srcId="{CC0B6188-38E6-4DBD-B488-8BF3B2593F22}" destId="{6B4B059C-D667-45C5-AE09-757C501AB162}" srcOrd="1" destOrd="0" presId="urn:microsoft.com/office/officeart/2005/8/layout/chevron1"/>
    <dgm:cxn modelId="{CE48BB1D-1D0E-43D5-9B14-4F12B5A5DDF1}" type="presParOf" srcId="{CC0B6188-38E6-4DBD-B488-8BF3B2593F22}" destId="{A81EEAEA-D19B-4776-AED8-376E33BF371B}" srcOrd="2" destOrd="0" presId="urn:microsoft.com/office/officeart/2005/8/layout/chevron1"/>
    <dgm:cxn modelId="{6F629EC5-EB40-41BF-A3C4-CC84D74ACA57}" type="presParOf" srcId="{CC0B6188-38E6-4DBD-B488-8BF3B2593F22}" destId="{F1C5B46E-E972-4AD6-97AB-F843FA1E878C}" srcOrd="3" destOrd="0" presId="urn:microsoft.com/office/officeart/2005/8/layout/chevron1"/>
    <dgm:cxn modelId="{BE2C1B98-12FC-4D54-8A6D-9DFE38A5EB32}" type="presParOf" srcId="{CC0B6188-38E6-4DBD-B488-8BF3B2593F22}" destId="{7D0A257C-F526-471A-9AD3-9178E476EE0E}" srcOrd="4" destOrd="0" presId="urn:microsoft.com/office/officeart/2005/8/layout/chevron1"/>
    <dgm:cxn modelId="{685AA7B5-362E-4364-BD5E-DFE8A0138A13}" type="presParOf" srcId="{CC0B6188-38E6-4DBD-B488-8BF3B2593F22}" destId="{1C052548-7E45-4886-936A-6D80DBC1FD68}" srcOrd="5" destOrd="0" presId="urn:microsoft.com/office/officeart/2005/8/layout/chevron1"/>
    <dgm:cxn modelId="{364C52B7-1094-414B-A6DD-DF1F5D283E0E}" type="presParOf" srcId="{CC0B6188-38E6-4DBD-B488-8BF3B2593F22}" destId="{EFBE2BD5-247C-4DE6-B351-63C6D0293898}" srcOrd="6" destOrd="0" presId="urn:microsoft.com/office/officeart/2005/8/layout/chevron1"/>
    <dgm:cxn modelId="{EFAC0E01-C995-489B-ABDE-D7C14C2C3021}" type="presParOf" srcId="{CC0B6188-38E6-4DBD-B488-8BF3B2593F22}" destId="{7142E949-CB04-44EA-9DC7-182095BCE2BA}" srcOrd="7" destOrd="0" presId="urn:microsoft.com/office/officeart/2005/8/layout/chevron1"/>
    <dgm:cxn modelId="{3C9D6326-1D70-4213-9EC1-B524E7D0598D}" type="presParOf" srcId="{CC0B6188-38E6-4DBD-B488-8BF3B2593F22}" destId="{355493E6-550C-43B0-A3DD-889B74947A12}" srcOrd="8" destOrd="0" presId="urn:microsoft.com/office/officeart/2005/8/layout/chevron1"/>
    <dgm:cxn modelId="{48553E43-87A1-4D9E-9217-6113B285C48C}" type="presParOf" srcId="{CC0B6188-38E6-4DBD-B488-8BF3B2593F22}" destId="{E4AE5C1A-7FD8-477D-B7E8-E869E16B1FD1}" srcOrd="9" destOrd="0" presId="urn:microsoft.com/office/officeart/2005/8/layout/chevron1"/>
    <dgm:cxn modelId="{2EBE5457-C749-469F-99A8-41CC22187C9C}" type="presParOf" srcId="{CC0B6188-38E6-4DBD-B488-8BF3B2593F22}" destId="{EC174DD6-981D-4FCB-8FE0-A4213000E498}"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AA05-2BA1-4B41-83BE-BAD8C9578FF2}">
      <dsp:nvSpPr>
        <dsp:cNvPr id="0" name=""/>
        <dsp:cNvSpPr/>
      </dsp:nvSpPr>
      <dsp:spPr>
        <a:xfrm>
          <a:off x="6159" y="400304"/>
          <a:ext cx="1908520"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Data Sourcing</a:t>
          </a:r>
        </a:p>
      </dsp:txBody>
      <dsp:txXfrm>
        <a:off x="387863" y="400304"/>
        <a:ext cx="1145112" cy="763408"/>
      </dsp:txXfrm>
    </dsp:sp>
    <dsp:sp modelId="{A81EEAEA-D19B-4776-AED8-376E33BF371B}">
      <dsp:nvSpPr>
        <dsp:cNvPr id="0" name=""/>
        <dsp:cNvSpPr/>
      </dsp:nvSpPr>
      <dsp:spPr>
        <a:xfrm>
          <a:off x="1723828" y="400304"/>
          <a:ext cx="1908520"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Data Cleaning</a:t>
          </a:r>
        </a:p>
      </dsp:txBody>
      <dsp:txXfrm>
        <a:off x="2105532" y="400304"/>
        <a:ext cx="1145112" cy="763408"/>
      </dsp:txXfrm>
    </dsp:sp>
    <dsp:sp modelId="{7D0A257C-F526-471A-9AD3-9178E476EE0E}">
      <dsp:nvSpPr>
        <dsp:cNvPr id="0" name=""/>
        <dsp:cNvSpPr/>
      </dsp:nvSpPr>
      <dsp:spPr>
        <a:xfrm>
          <a:off x="3441496" y="400304"/>
          <a:ext cx="1908520"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i="0" kern="1200" dirty="0"/>
            <a:t>Univariate Analysis</a:t>
          </a:r>
          <a:endParaRPr lang="en-US" sz="1400" b="1" kern="1200" dirty="0"/>
        </a:p>
      </dsp:txBody>
      <dsp:txXfrm>
        <a:off x="3823200" y="400304"/>
        <a:ext cx="1145112" cy="763408"/>
      </dsp:txXfrm>
    </dsp:sp>
    <dsp:sp modelId="{EFBE2BD5-247C-4DE6-B351-63C6D0293898}">
      <dsp:nvSpPr>
        <dsp:cNvPr id="0" name=""/>
        <dsp:cNvSpPr/>
      </dsp:nvSpPr>
      <dsp:spPr>
        <a:xfrm>
          <a:off x="5159164" y="400304"/>
          <a:ext cx="1908520"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i="0" kern="1200" dirty="0"/>
            <a:t>Segmented Analysis</a:t>
          </a:r>
          <a:endParaRPr lang="en-US" sz="1400" b="1" kern="1200" dirty="0"/>
        </a:p>
      </dsp:txBody>
      <dsp:txXfrm>
        <a:off x="5540868" y="400304"/>
        <a:ext cx="1145112" cy="763408"/>
      </dsp:txXfrm>
    </dsp:sp>
    <dsp:sp modelId="{355493E6-550C-43B0-A3DD-889B74947A12}">
      <dsp:nvSpPr>
        <dsp:cNvPr id="0" name=""/>
        <dsp:cNvSpPr/>
      </dsp:nvSpPr>
      <dsp:spPr>
        <a:xfrm>
          <a:off x="6876832" y="400304"/>
          <a:ext cx="1908520"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i="0" kern="1200" dirty="0"/>
            <a:t>Bivariate Analysis</a:t>
          </a:r>
          <a:endParaRPr lang="en-US" sz="1400" b="1" kern="1200" dirty="0"/>
        </a:p>
      </dsp:txBody>
      <dsp:txXfrm>
        <a:off x="7258536" y="400304"/>
        <a:ext cx="1145112" cy="763408"/>
      </dsp:txXfrm>
    </dsp:sp>
    <dsp:sp modelId="{EC174DD6-981D-4FCB-8FE0-A4213000E498}">
      <dsp:nvSpPr>
        <dsp:cNvPr id="0" name=""/>
        <dsp:cNvSpPr/>
      </dsp:nvSpPr>
      <dsp:spPr>
        <a:xfrm>
          <a:off x="8594500" y="400304"/>
          <a:ext cx="2647251" cy="76340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Recommendations</a:t>
          </a:r>
        </a:p>
      </dsp:txBody>
      <dsp:txXfrm>
        <a:off x="8976204" y="400304"/>
        <a:ext cx="1883843" cy="7634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655F9-509D-4DC2-B686-586FBA393530}" type="datetimeFigureOut">
              <a:rPr lang="en-US" smtClean="0"/>
              <a:t>10/19/2020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056D0-8207-4E08-8DDE-D70DD50D5F36}" type="slidenum">
              <a:rPr lang="en-US" smtClean="0"/>
              <a:t>‹#›</a:t>
            </a:fld>
            <a:endParaRPr lang="en-US" dirty="0"/>
          </a:p>
        </p:txBody>
      </p:sp>
    </p:spTree>
    <p:extLst>
      <p:ext uri="{BB962C8B-B14F-4D97-AF65-F5344CB8AC3E}">
        <p14:creationId xmlns:p14="http://schemas.microsoft.com/office/powerpoint/2010/main" val="472670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056D0-8207-4E08-8DDE-D70DD50D5F36}" type="slidenum">
              <a:rPr lang="en-US" smtClean="0"/>
              <a:t>1</a:t>
            </a:fld>
            <a:endParaRPr lang="en-US" dirty="0"/>
          </a:p>
        </p:txBody>
      </p:sp>
    </p:spTree>
    <p:extLst>
      <p:ext uri="{BB962C8B-B14F-4D97-AF65-F5344CB8AC3E}">
        <p14:creationId xmlns:p14="http://schemas.microsoft.com/office/powerpoint/2010/main" val="165673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056D0-8207-4E08-8DDE-D70DD50D5F36}" type="slidenum">
              <a:rPr lang="en-US" smtClean="0"/>
              <a:t>3</a:t>
            </a:fld>
            <a:endParaRPr lang="en-US" dirty="0"/>
          </a:p>
        </p:txBody>
      </p:sp>
    </p:spTree>
    <p:extLst>
      <p:ext uri="{BB962C8B-B14F-4D97-AF65-F5344CB8AC3E}">
        <p14:creationId xmlns:p14="http://schemas.microsoft.com/office/powerpoint/2010/main" val="40081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following slides we will study few attributes which have highest impact on decision making for categorizing default candidate.</a:t>
            </a:r>
          </a:p>
        </p:txBody>
      </p:sp>
      <p:sp>
        <p:nvSpPr>
          <p:cNvPr id="4" name="Slide Number Placeholder 3"/>
          <p:cNvSpPr>
            <a:spLocks noGrp="1"/>
          </p:cNvSpPr>
          <p:nvPr>
            <p:ph type="sldNum" sz="quarter" idx="10"/>
          </p:nvPr>
        </p:nvSpPr>
        <p:spPr/>
        <p:txBody>
          <a:bodyPr/>
          <a:lstStyle/>
          <a:p>
            <a:fld id="{E57056D0-8207-4E08-8DDE-D70DD50D5F36}" type="slidenum">
              <a:rPr lang="en-US" smtClean="0"/>
              <a:t>4</a:t>
            </a:fld>
            <a:endParaRPr lang="en-US" dirty="0"/>
          </a:p>
        </p:txBody>
      </p:sp>
    </p:spTree>
    <p:extLst>
      <p:ext uri="{BB962C8B-B14F-4D97-AF65-F5344CB8AC3E}">
        <p14:creationId xmlns:p14="http://schemas.microsoft.com/office/powerpoint/2010/main" val="423462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056D0-8207-4E08-8DDE-D70DD50D5F36}" type="slidenum">
              <a:rPr lang="en-US" smtClean="0"/>
              <a:t>10</a:t>
            </a:fld>
            <a:endParaRPr lang="en-US" dirty="0"/>
          </a:p>
        </p:txBody>
      </p:sp>
    </p:spTree>
    <p:extLst>
      <p:ext uri="{BB962C8B-B14F-4D97-AF65-F5344CB8AC3E}">
        <p14:creationId xmlns:p14="http://schemas.microsoft.com/office/powerpoint/2010/main" val="238647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7056D0-8207-4E08-8DDE-D70DD50D5F36}" type="slidenum">
              <a:rPr lang="en-US" smtClean="0"/>
              <a:t>16</a:t>
            </a:fld>
            <a:endParaRPr lang="en-US" dirty="0"/>
          </a:p>
        </p:txBody>
      </p:sp>
    </p:spTree>
    <p:extLst>
      <p:ext uri="{BB962C8B-B14F-4D97-AF65-F5344CB8AC3E}">
        <p14:creationId xmlns:p14="http://schemas.microsoft.com/office/powerpoint/2010/main" val="115451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E3CF6-BAE6-4CF2-A639-7DCFBAFC2DC6}"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64967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2655E0-F080-4007-8CC8-EC9008CFB891}"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56685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B2408C-2557-4081-B67D-89C7E7C12516}"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2230720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22C2EA-21AD-4DAE-A0BB-0EF436309B07}"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9669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04DCE-740B-4A49-93E5-CAFB2A4F339C}"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038810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F9C3F0-C214-44F1-826F-2A86B30DE584}" type="datetime1">
              <a:rPr lang="en-US" smtClean="0"/>
              <a:t>10/19/2020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49708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723401-CD92-4088-ACFA-6C3872845AEF}" type="datetime1">
              <a:rPr lang="en-US" smtClean="0"/>
              <a:t>10/19/2020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4196177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A0082-062C-4E14-B998-1EF0440D47CE}"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854873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A006D-9767-4E23-8C0A-35DB92EC9DDD}"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215844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F12833-8B95-4F8B-990E-A80C462DDDFA}"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410121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7452C-F104-4942-BE87-D3A71C614869}"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3281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E5903-D9A6-4406-9386-4A8D336CD999}"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419727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F89A5-9538-4EC1-AFB5-CE161A851528}" type="datetime1">
              <a:rPr lang="en-US" smtClean="0"/>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280518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6BCBAB-FBE6-4114-90F2-1E2D4F010DBD}" type="datetime1">
              <a:rPr lang="en-US" smtClean="0"/>
              <a:t>10/19/2020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111737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18A98B-836F-4DE8-B15A-44767B537992}" type="datetime1">
              <a:rPr lang="en-US" smtClean="0"/>
              <a:t>10/19/2020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342044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320C80-31E8-402E-AAD0-53DECEEF8725}" type="datetime1">
              <a:rPr lang="en-US" smtClean="0"/>
              <a:t>10/19/2020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24209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67623-01E3-4700-9E24-ECFEEDD20587}"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EFA26-11D8-4267-BBED-ABF7F6E8DBA9}" type="slidenum">
              <a:rPr lang="en-US" smtClean="0"/>
              <a:t>‹#›</a:t>
            </a:fld>
            <a:endParaRPr lang="en-US" dirty="0"/>
          </a:p>
        </p:txBody>
      </p:sp>
    </p:spTree>
    <p:extLst>
      <p:ext uri="{BB962C8B-B14F-4D97-AF65-F5344CB8AC3E}">
        <p14:creationId xmlns:p14="http://schemas.microsoft.com/office/powerpoint/2010/main" val="281079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53C3EB-7326-4EFA-9943-BCBCD208D2AA}" type="datetime1">
              <a:rPr lang="en-US" smtClean="0"/>
              <a:t>10/19/2020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6EFA26-11D8-4267-BBED-ABF7F6E8DBA9}" type="slidenum">
              <a:rPr lang="en-US" smtClean="0"/>
              <a:t>‹#›</a:t>
            </a:fld>
            <a:endParaRPr lang="en-US" dirty="0"/>
          </a:p>
        </p:txBody>
      </p:sp>
    </p:spTree>
    <p:extLst>
      <p:ext uri="{BB962C8B-B14F-4D97-AF65-F5344CB8AC3E}">
        <p14:creationId xmlns:p14="http://schemas.microsoft.com/office/powerpoint/2010/main" val="34492361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Lending Club Case Study</a:t>
            </a:r>
          </a:p>
        </p:txBody>
      </p:sp>
      <p:sp>
        <p:nvSpPr>
          <p:cNvPr id="3" name="Subtitle 2"/>
          <p:cNvSpPr>
            <a:spLocks noGrp="1"/>
          </p:cNvSpPr>
          <p:nvPr>
            <p:ph type="subTitle" idx="1"/>
          </p:nvPr>
        </p:nvSpPr>
        <p:spPr/>
        <p:txBody>
          <a:bodyPr/>
          <a:lstStyle/>
          <a:p>
            <a:r>
              <a:rPr lang="en-US" dirty="0"/>
              <a:t>Akshay</a:t>
            </a:r>
          </a:p>
          <a:p>
            <a:r>
              <a:rPr lang="en-US" dirty="0"/>
              <a:t>Sagar</a:t>
            </a:r>
          </a:p>
        </p:txBody>
      </p:sp>
      <p:sp>
        <p:nvSpPr>
          <p:cNvPr id="4" name="Slide Number Placeholder 3"/>
          <p:cNvSpPr>
            <a:spLocks noGrp="1"/>
          </p:cNvSpPr>
          <p:nvPr>
            <p:ph type="sldNum" sz="quarter" idx="12"/>
          </p:nvPr>
        </p:nvSpPr>
        <p:spPr/>
        <p:txBody>
          <a:bodyPr/>
          <a:lstStyle/>
          <a:p>
            <a:fld id="{5D6EFA26-11D8-4267-BBED-ABF7F6E8DBA9}" type="slidenum">
              <a:rPr lang="en-US" smtClean="0"/>
              <a:t>1</a:t>
            </a:fld>
            <a:endParaRPr lang="en-US" dirty="0"/>
          </a:p>
        </p:txBody>
      </p:sp>
    </p:spTree>
    <p:extLst>
      <p:ext uri="{BB962C8B-B14F-4D97-AF65-F5344CB8AC3E}">
        <p14:creationId xmlns:p14="http://schemas.microsoft.com/office/powerpoint/2010/main" val="86950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Significant Attribute Analysis - Total Credit Lines</a:t>
            </a:r>
          </a:p>
        </p:txBody>
      </p:sp>
      <p:sp>
        <p:nvSpPr>
          <p:cNvPr id="4" name="Slide Number Placeholder 3"/>
          <p:cNvSpPr>
            <a:spLocks noGrp="1"/>
          </p:cNvSpPr>
          <p:nvPr>
            <p:ph type="sldNum" sz="quarter" idx="12"/>
          </p:nvPr>
        </p:nvSpPr>
        <p:spPr/>
        <p:txBody>
          <a:bodyPr/>
          <a:lstStyle/>
          <a:p>
            <a:fld id="{5D6EFA26-11D8-4267-BBED-ABF7F6E8DBA9}" type="slidenum">
              <a:rPr lang="en-US" smtClean="0"/>
              <a:t>10</a:t>
            </a:fld>
            <a:endParaRPr lang="en-US" dirty="0"/>
          </a:p>
        </p:txBody>
      </p:sp>
      <p:sp>
        <p:nvSpPr>
          <p:cNvPr id="5" name="TextBox 4"/>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who have a smaller number of Total Credit Lines available.</a:t>
            </a:r>
          </a:p>
        </p:txBody>
      </p:sp>
      <p:sp>
        <p:nvSpPr>
          <p:cNvPr id="6" name="TextBox 5"/>
          <p:cNvSpPr txBox="1"/>
          <p:nvPr/>
        </p:nvSpPr>
        <p:spPr>
          <a:xfrm>
            <a:off x="1969049"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867400"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Percentage charged off graph shows as Total Credit Lines increases chances of default decreases, trend is -0.70. after ignoring (72-82] and (82-92] bins.</a:t>
            </a:r>
          </a:p>
        </p:txBody>
      </p:sp>
      <p:pic>
        <p:nvPicPr>
          <p:cNvPr id="10" name="Picture 9"/>
          <p:cNvPicPr>
            <a:picLocks noChangeAspect="1"/>
          </p:cNvPicPr>
          <p:nvPr/>
        </p:nvPicPr>
        <p:blipFill>
          <a:blip r:embed="rId3"/>
          <a:stretch>
            <a:fillRect/>
          </a:stretch>
        </p:blipFill>
        <p:spPr>
          <a:xfrm>
            <a:off x="1085849" y="1092560"/>
            <a:ext cx="4476751" cy="3741518"/>
          </a:xfrm>
          <a:prstGeom prst="rect">
            <a:avLst/>
          </a:prstGeom>
        </p:spPr>
      </p:pic>
      <p:pic>
        <p:nvPicPr>
          <p:cNvPr id="11" name="Picture 10"/>
          <p:cNvPicPr>
            <a:picLocks noChangeAspect="1"/>
          </p:cNvPicPr>
          <p:nvPr/>
        </p:nvPicPr>
        <p:blipFill>
          <a:blip r:embed="rId4"/>
          <a:stretch>
            <a:fillRect/>
          </a:stretch>
        </p:blipFill>
        <p:spPr>
          <a:xfrm>
            <a:off x="5791200" y="1092560"/>
            <a:ext cx="4330359" cy="3776385"/>
          </a:xfrm>
          <a:prstGeom prst="rect">
            <a:avLst/>
          </a:prstGeom>
        </p:spPr>
      </p:pic>
    </p:spTree>
    <p:extLst>
      <p:ext uri="{BB962C8B-B14F-4D97-AF65-F5344CB8AC3E}">
        <p14:creationId xmlns:p14="http://schemas.microsoft.com/office/powerpoint/2010/main" val="57781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Significant Attribute Analysis - Debt to Income Ratio</a:t>
            </a:r>
          </a:p>
        </p:txBody>
      </p:sp>
      <p:sp>
        <p:nvSpPr>
          <p:cNvPr id="4" name="Slide Number Placeholder 3"/>
          <p:cNvSpPr>
            <a:spLocks noGrp="1"/>
          </p:cNvSpPr>
          <p:nvPr>
            <p:ph type="sldNum" sz="quarter" idx="12"/>
          </p:nvPr>
        </p:nvSpPr>
        <p:spPr/>
        <p:txBody>
          <a:bodyPr/>
          <a:lstStyle/>
          <a:p>
            <a:fld id="{5D6EFA26-11D8-4267-BBED-ABF7F6E8DBA9}" type="slidenum">
              <a:rPr lang="en-US" smtClean="0"/>
              <a:t>11</a:t>
            </a:fld>
            <a:endParaRPr lang="en-US" dirty="0"/>
          </a:p>
        </p:txBody>
      </p:sp>
      <p:sp>
        <p:nvSpPr>
          <p:cNvPr id="5" name="TextBox 4"/>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who have more DTI.</a:t>
            </a:r>
          </a:p>
        </p:txBody>
      </p:sp>
      <p:sp>
        <p:nvSpPr>
          <p:cNvPr id="6" name="TextBox 5"/>
          <p:cNvSpPr txBox="1"/>
          <p:nvPr/>
        </p:nvSpPr>
        <p:spPr>
          <a:xfrm>
            <a:off x="1836698"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705880"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Percentage charged off graph shows as Debt to Income Ratio increases chances of default increases, trend is 0.49.</a:t>
            </a:r>
          </a:p>
        </p:txBody>
      </p:sp>
      <p:pic>
        <p:nvPicPr>
          <p:cNvPr id="3" name="Picture 2"/>
          <p:cNvPicPr>
            <a:picLocks noChangeAspect="1"/>
          </p:cNvPicPr>
          <p:nvPr/>
        </p:nvPicPr>
        <p:blipFill>
          <a:blip r:embed="rId2"/>
          <a:stretch>
            <a:fillRect/>
          </a:stretch>
        </p:blipFill>
        <p:spPr>
          <a:xfrm>
            <a:off x="1046121" y="1135879"/>
            <a:ext cx="4287879" cy="3773650"/>
          </a:xfrm>
          <a:prstGeom prst="rect">
            <a:avLst/>
          </a:prstGeom>
        </p:spPr>
      </p:pic>
      <p:pic>
        <p:nvPicPr>
          <p:cNvPr id="9" name="Picture 8"/>
          <p:cNvPicPr>
            <a:picLocks noChangeAspect="1"/>
          </p:cNvPicPr>
          <p:nvPr/>
        </p:nvPicPr>
        <p:blipFill>
          <a:blip r:embed="rId3"/>
          <a:stretch>
            <a:fillRect/>
          </a:stretch>
        </p:blipFill>
        <p:spPr>
          <a:xfrm>
            <a:off x="5638800" y="1135879"/>
            <a:ext cx="4365944" cy="3777013"/>
          </a:xfrm>
          <a:prstGeom prst="rect">
            <a:avLst/>
          </a:prstGeom>
        </p:spPr>
      </p:pic>
    </p:spTree>
    <p:extLst>
      <p:ext uri="{BB962C8B-B14F-4D97-AF65-F5344CB8AC3E}">
        <p14:creationId xmlns:p14="http://schemas.microsoft.com/office/powerpoint/2010/main" val="284296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Other Attribute Analysis - Grade</a:t>
            </a:r>
          </a:p>
        </p:txBody>
      </p:sp>
      <p:pic>
        <p:nvPicPr>
          <p:cNvPr id="5" name="Content Placeholder 4"/>
          <p:cNvPicPr>
            <a:picLocks noGrp="1" noChangeAspect="1"/>
          </p:cNvPicPr>
          <p:nvPr>
            <p:ph idx="1"/>
          </p:nvPr>
        </p:nvPicPr>
        <p:blipFill>
          <a:blip r:embed="rId2"/>
          <a:stretch>
            <a:fillRect/>
          </a:stretch>
        </p:blipFill>
        <p:spPr>
          <a:xfrm>
            <a:off x="76889" y="1162424"/>
            <a:ext cx="3854589" cy="3223839"/>
          </a:xfrm>
          <a:prstGeom prst="rect">
            <a:avLst/>
          </a:prstGeom>
        </p:spPr>
      </p:pic>
      <p:sp>
        <p:nvSpPr>
          <p:cNvPr id="4" name="Slide Number Placeholder 3"/>
          <p:cNvSpPr>
            <a:spLocks noGrp="1"/>
          </p:cNvSpPr>
          <p:nvPr>
            <p:ph type="sldNum" sz="quarter" idx="12"/>
          </p:nvPr>
        </p:nvSpPr>
        <p:spPr/>
        <p:txBody>
          <a:bodyPr/>
          <a:lstStyle/>
          <a:p>
            <a:fld id="{5D6EFA26-11D8-4267-BBED-ABF7F6E8DBA9}" type="slidenum">
              <a:rPr lang="en-US" smtClean="0"/>
              <a:t>12</a:t>
            </a:fld>
            <a:endParaRPr lang="en-US" dirty="0"/>
          </a:p>
        </p:txBody>
      </p:sp>
      <p:sp>
        <p:nvSpPr>
          <p:cNvPr id="7" name="TextBox 6"/>
          <p:cNvSpPr txBox="1"/>
          <p:nvPr/>
        </p:nvSpPr>
        <p:spPr>
          <a:xfrm>
            <a:off x="693683" y="4425504"/>
            <a:ext cx="2706727" cy="369332"/>
          </a:xfrm>
          <a:prstGeom prst="rect">
            <a:avLst/>
          </a:prstGeom>
          <a:noFill/>
        </p:spPr>
        <p:txBody>
          <a:bodyPr wrap="square" rtlCol="0">
            <a:spAutoFit/>
          </a:bodyPr>
          <a:lstStyle/>
          <a:p>
            <a:r>
              <a:rPr lang="en-US" dirty="0"/>
              <a:t>Population distribution</a:t>
            </a:r>
          </a:p>
        </p:txBody>
      </p:sp>
      <p:sp>
        <p:nvSpPr>
          <p:cNvPr id="8" name="TextBox 7"/>
          <p:cNvSpPr txBox="1"/>
          <p:nvPr/>
        </p:nvSpPr>
        <p:spPr>
          <a:xfrm>
            <a:off x="3899363" y="4410786"/>
            <a:ext cx="4273150" cy="369332"/>
          </a:xfrm>
          <a:prstGeom prst="rect">
            <a:avLst/>
          </a:prstGeom>
          <a:noFill/>
        </p:spPr>
        <p:txBody>
          <a:bodyPr wrap="square" rtlCol="0">
            <a:spAutoFit/>
          </a:bodyPr>
          <a:lstStyle/>
          <a:p>
            <a:r>
              <a:rPr lang="en-US" dirty="0"/>
              <a:t>Percentage charged off in each bin</a:t>
            </a:r>
          </a:p>
        </p:txBody>
      </p:sp>
      <p:sp>
        <p:nvSpPr>
          <p:cNvPr id="9" name="TextBox 8"/>
          <p:cNvSpPr txBox="1"/>
          <p:nvPr/>
        </p:nvSpPr>
        <p:spPr>
          <a:xfrm>
            <a:off x="85725" y="4889079"/>
            <a:ext cx="1187291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Grade, LC’s methodology to segregate the applicants with respect to risk associated, from A-G.</a:t>
            </a:r>
          </a:p>
          <a:p>
            <a:pPr marL="285750" indent="-285750" algn="just">
              <a:buFont typeface="Arial" panose="020B0604020202020204" pitchFamily="34" charset="0"/>
              <a:buChar char="•"/>
            </a:pPr>
            <a:r>
              <a:rPr lang="en-US" sz="1600" dirty="0"/>
              <a:t>From Grade vs Interest rate graph it is evident that as grade increases from A-G, interest rate charged also increases.</a:t>
            </a:r>
          </a:p>
          <a:p>
            <a:pPr marL="285750" indent="-285750" algn="just">
              <a:buFont typeface="Arial" panose="020B0604020202020204" pitchFamily="34" charset="0"/>
              <a:buChar char="•"/>
            </a:pPr>
            <a:r>
              <a:rPr lang="en-US" sz="1600" dirty="0"/>
              <a:t>Percentage charged off graph shows increase in default rate as grade moves from A-G, this implies that LCs grading methodology is working well to segregate the risky candidates. </a:t>
            </a:r>
          </a:p>
          <a:p>
            <a:pPr marL="285750" indent="-285750" algn="just">
              <a:buFont typeface="Arial" panose="020B0604020202020204" pitchFamily="34" charset="0"/>
              <a:buChar char="•"/>
            </a:pPr>
            <a:r>
              <a:rPr lang="en-US" sz="1600" b="1" i="1" dirty="0"/>
              <a:t>Do not Lend or Charge higher interest rate (considering other attributes) for applicants who are categorized D and above.</a:t>
            </a:r>
          </a:p>
        </p:txBody>
      </p:sp>
      <p:pic>
        <p:nvPicPr>
          <p:cNvPr id="10" name="Picture 9"/>
          <p:cNvPicPr>
            <a:picLocks noChangeAspect="1"/>
          </p:cNvPicPr>
          <p:nvPr/>
        </p:nvPicPr>
        <p:blipFill>
          <a:blip r:embed="rId3"/>
          <a:stretch>
            <a:fillRect/>
          </a:stretch>
        </p:blipFill>
        <p:spPr>
          <a:xfrm>
            <a:off x="4122951" y="1152983"/>
            <a:ext cx="3847461" cy="3233280"/>
          </a:xfrm>
          <a:prstGeom prst="rect">
            <a:avLst/>
          </a:prstGeom>
        </p:spPr>
      </p:pic>
      <p:pic>
        <p:nvPicPr>
          <p:cNvPr id="11" name="Picture 10"/>
          <p:cNvPicPr>
            <a:picLocks noChangeAspect="1"/>
          </p:cNvPicPr>
          <p:nvPr/>
        </p:nvPicPr>
        <p:blipFill>
          <a:blip r:embed="rId4"/>
          <a:stretch>
            <a:fillRect/>
          </a:stretch>
        </p:blipFill>
        <p:spPr>
          <a:xfrm>
            <a:off x="8172513" y="1152164"/>
            <a:ext cx="3919471" cy="3234099"/>
          </a:xfrm>
          <a:prstGeom prst="rect">
            <a:avLst/>
          </a:prstGeom>
        </p:spPr>
      </p:pic>
      <p:sp>
        <p:nvSpPr>
          <p:cNvPr id="12" name="TextBox 11"/>
          <p:cNvSpPr txBox="1"/>
          <p:nvPr/>
        </p:nvSpPr>
        <p:spPr>
          <a:xfrm>
            <a:off x="8669752" y="4425504"/>
            <a:ext cx="2706727" cy="369332"/>
          </a:xfrm>
          <a:prstGeom prst="rect">
            <a:avLst/>
          </a:prstGeom>
          <a:noFill/>
        </p:spPr>
        <p:txBody>
          <a:bodyPr wrap="square" rtlCol="0">
            <a:spAutoFit/>
          </a:bodyPr>
          <a:lstStyle/>
          <a:p>
            <a:r>
              <a:rPr lang="en-US" dirty="0"/>
              <a:t>Grade VS Interest Rate</a:t>
            </a:r>
          </a:p>
        </p:txBody>
      </p:sp>
    </p:spTree>
    <p:extLst>
      <p:ext uri="{BB962C8B-B14F-4D97-AF65-F5344CB8AC3E}">
        <p14:creationId xmlns:p14="http://schemas.microsoft.com/office/powerpoint/2010/main" val="405593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Other Attribute Analysis - Revolving Utilization Rate</a:t>
            </a:r>
          </a:p>
        </p:txBody>
      </p:sp>
      <p:pic>
        <p:nvPicPr>
          <p:cNvPr id="5" name="Content Placeholder 4"/>
          <p:cNvPicPr>
            <a:picLocks noGrp="1" noChangeAspect="1"/>
          </p:cNvPicPr>
          <p:nvPr>
            <p:ph idx="1"/>
          </p:nvPr>
        </p:nvPicPr>
        <p:blipFill>
          <a:blip r:embed="rId2"/>
          <a:stretch>
            <a:fillRect/>
          </a:stretch>
        </p:blipFill>
        <p:spPr>
          <a:xfrm>
            <a:off x="1025442" y="1195840"/>
            <a:ext cx="4384758" cy="3571898"/>
          </a:xfrm>
          <a:prstGeom prst="rect">
            <a:avLst/>
          </a:prstGeom>
        </p:spPr>
      </p:pic>
      <p:sp>
        <p:nvSpPr>
          <p:cNvPr id="4" name="Slide Number Placeholder 3"/>
          <p:cNvSpPr>
            <a:spLocks noGrp="1"/>
          </p:cNvSpPr>
          <p:nvPr>
            <p:ph type="sldNum" sz="quarter" idx="12"/>
          </p:nvPr>
        </p:nvSpPr>
        <p:spPr/>
        <p:txBody>
          <a:bodyPr/>
          <a:lstStyle/>
          <a:p>
            <a:fld id="{5D6EFA26-11D8-4267-BBED-ABF7F6E8DBA9}" type="slidenum">
              <a:rPr lang="en-US" smtClean="0"/>
              <a:t>13</a:t>
            </a:fld>
            <a:endParaRPr lang="en-US" dirty="0"/>
          </a:p>
        </p:txBody>
      </p:sp>
      <p:pic>
        <p:nvPicPr>
          <p:cNvPr id="6" name="Picture 5"/>
          <p:cNvPicPr>
            <a:picLocks noChangeAspect="1"/>
          </p:cNvPicPr>
          <p:nvPr/>
        </p:nvPicPr>
        <p:blipFill>
          <a:blip r:embed="rId3"/>
          <a:stretch>
            <a:fillRect/>
          </a:stretch>
        </p:blipFill>
        <p:spPr>
          <a:xfrm>
            <a:off x="5715000" y="1195840"/>
            <a:ext cx="4328392" cy="3571898"/>
          </a:xfrm>
          <a:prstGeom prst="rect">
            <a:avLst/>
          </a:prstGeom>
        </p:spPr>
      </p:pic>
      <p:sp>
        <p:nvSpPr>
          <p:cNvPr id="8" name="TextBox 7"/>
          <p:cNvSpPr txBox="1"/>
          <p:nvPr/>
        </p:nvSpPr>
        <p:spPr>
          <a:xfrm>
            <a:off x="1864457" y="4838101"/>
            <a:ext cx="2706727" cy="369332"/>
          </a:xfrm>
          <a:prstGeom prst="rect">
            <a:avLst/>
          </a:prstGeom>
          <a:noFill/>
        </p:spPr>
        <p:txBody>
          <a:bodyPr wrap="square" rtlCol="0">
            <a:spAutoFit/>
          </a:bodyPr>
          <a:lstStyle/>
          <a:p>
            <a:r>
              <a:rPr lang="en-US" dirty="0"/>
              <a:t>Population distribution</a:t>
            </a:r>
          </a:p>
        </p:txBody>
      </p:sp>
      <p:sp>
        <p:nvSpPr>
          <p:cNvPr id="9" name="TextBox 8"/>
          <p:cNvSpPr txBox="1"/>
          <p:nvPr/>
        </p:nvSpPr>
        <p:spPr>
          <a:xfrm>
            <a:off x="5715000" y="4834078"/>
            <a:ext cx="4466088" cy="369332"/>
          </a:xfrm>
          <a:prstGeom prst="rect">
            <a:avLst/>
          </a:prstGeom>
          <a:noFill/>
        </p:spPr>
        <p:txBody>
          <a:bodyPr wrap="square" rtlCol="0">
            <a:spAutoFit/>
          </a:bodyPr>
          <a:lstStyle/>
          <a:p>
            <a:r>
              <a:rPr lang="en-US" dirty="0"/>
              <a:t>Percentage charged off in each bin</a:t>
            </a:r>
          </a:p>
        </p:txBody>
      </p:sp>
      <p:sp>
        <p:nvSpPr>
          <p:cNvPr id="10" name="TextBox 9"/>
          <p:cNvSpPr txBox="1"/>
          <p:nvPr/>
        </p:nvSpPr>
        <p:spPr>
          <a:xfrm>
            <a:off x="85725" y="5203410"/>
            <a:ext cx="1187291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Population distribution shows most distribution in bins 40-50, 50-60, 60-70.</a:t>
            </a:r>
          </a:p>
          <a:p>
            <a:pPr marL="285750" indent="-285750" algn="just">
              <a:buFont typeface="Arial" panose="020B0604020202020204" pitchFamily="34" charset="0"/>
              <a:buChar char="•"/>
            </a:pPr>
            <a:r>
              <a:rPr lang="en-US" dirty="0"/>
              <a:t>Percentage charged off in each bin graph shows as Revolving Utilization Rate increases chances of default increases significantly.</a:t>
            </a:r>
          </a:p>
          <a:p>
            <a:pPr marL="285750" indent="-285750" algn="just">
              <a:buFont typeface="Arial" panose="020B0604020202020204" pitchFamily="34" charset="0"/>
              <a:buChar char="•"/>
            </a:pPr>
            <a:r>
              <a:rPr lang="en-US" b="1" i="1" dirty="0"/>
              <a:t>Do not Lend or Charge higher interest rate (considering other attributes) for applicants having higher Revolving Utilization Rate.</a:t>
            </a:r>
          </a:p>
        </p:txBody>
      </p:sp>
    </p:spTree>
    <p:extLst>
      <p:ext uri="{BB962C8B-B14F-4D97-AF65-F5344CB8AC3E}">
        <p14:creationId xmlns:p14="http://schemas.microsoft.com/office/powerpoint/2010/main" val="26149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Other Attribute Analysis - Interest Rate</a:t>
            </a:r>
          </a:p>
        </p:txBody>
      </p:sp>
      <p:pic>
        <p:nvPicPr>
          <p:cNvPr id="9" name="Content Placeholder 8"/>
          <p:cNvPicPr>
            <a:picLocks noGrp="1" noChangeAspect="1"/>
          </p:cNvPicPr>
          <p:nvPr>
            <p:ph idx="1"/>
          </p:nvPr>
        </p:nvPicPr>
        <p:blipFill>
          <a:blip r:embed="rId2"/>
          <a:stretch>
            <a:fillRect/>
          </a:stretch>
        </p:blipFill>
        <p:spPr>
          <a:xfrm>
            <a:off x="1051194" y="1214438"/>
            <a:ext cx="4206606" cy="3619639"/>
          </a:xfrm>
          <a:prstGeom prst="rect">
            <a:avLst/>
          </a:prstGeom>
        </p:spPr>
      </p:pic>
      <p:sp>
        <p:nvSpPr>
          <p:cNvPr id="4" name="Slide Number Placeholder 3"/>
          <p:cNvSpPr>
            <a:spLocks noGrp="1"/>
          </p:cNvSpPr>
          <p:nvPr>
            <p:ph type="sldNum" sz="quarter" idx="12"/>
          </p:nvPr>
        </p:nvSpPr>
        <p:spPr/>
        <p:txBody>
          <a:bodyPr/>
          <a:lstStyle/>
          <a:p>
            <a:fld id="{5D6EFA26-11D8-4267-BBED-ABF7F6E8DBA9}" type="slidenum">
              <a:rPr lang="en-US" smtClean="0"/>
              <a:t>14</a:t>
            </a:fld>
            <a:endParaRPr lang="en-US" dirty="0"/>
          </a:p>
        </p:txBody>
      </p:sp>
      <p:sp>
        <p:nvSpPr>
          <p:cNvPr id="6" name="TextBox 5"/>
          <p:cNvSpPr txBox="1"/>
          <p:nvPr/>
        </p:nvSpPr>
        <p:spPr>
          <a:xfrm>
            <a:off x="1661947"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715000"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the risk on application increases LC charges more interest rate to give benefits to investors.</a:t>
            </a:r>
          </a:p>
          <a:p>
            <a:pPr marL="285750" indent="-285750" algn="just">
              <a:buFont typeface="Arial" panose="020B0604020202020204" pitchFamily="34" charset="0"/>
              <a:buChar char="•"/>
            </a:pPr>
            <a:r>
              <a:rPr lang="en-US" dirty="0"/>
              <a:t>Same could be inferred from percentage charged off graph, as interest rate increases percentage of default increases, as risk associated with application increases. </a:t>
            </a:r>
          </a:p>
          <a:p>
            <a:pPr marL="285750" indent="-285750" algn="just">
              <a:buFont typeface="Arial" panose="020B0604020202020204" pitchFamily="34" charset="0"/>
              <a:buChar char="•"/>
            </a:pPr>
            <a:r>
              <a:rPr lang="en-US" b="1" i="1" dirty="0"/>
              <a:t>Charge higher interest rate (considering other attributes) for applicants who have more risk associated.</a:t>
            </a:r>
          </a:p>
        </p:txBody>
      </p:sp>
      <p:pic>
        <p:nvPicPr>
          <p:cNvPr id="10" name="Picture 9"/>
          <p:cNvPicPr>
            <a:picLocks noChangeAspect="1"/>
          </p:cNvPicPr>
          <p:nvPr/>
        </p:nvPicPr>
        <p:blipFill>
          <a:blip r:embed="rId3"/>
          <a:stretch>
            <a:fillRect/>
          </a:stretch>
        </p:blipFill>
        <p:spPr>
          <a:xfrm>
            <a:off x="5868278" y="1215321"/>
            <a:ext cx="4159532" cy="3630973"/>
          </a:xfrm>
          <a:prstGeom prst="rect">
            <a:avLst/>
          </a:prstGeom>
        </p:spPr>
      </p:pic>
    </p:spTree>
    <p:extLst>
      <p:ext uri="{BB962C8B-B14F-4D97-AF65-F5344CB8AC3E}">
        <p14:creationId xmlns:p14="http://schemas.microsoft.com/office/powerpoint/2010/main" val="402875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6EFA26-11D8-4267-BBED-ABF7F6E8DBA9}" type="slidenum">
              <a:rPr lang="en-US" smtClean="0"/>
              <a:t>15</a:t>
            </a:fld>
            <a:endParaRPr lang="en-US" dirty="0"/>
          </a:p>
        </p:txBody>
      </p:sp>
      <p:pic>
        <p:nvPicPr>
          <p:cNvPr id="8" name="Picture 7" descr="Map&#10;&#10;Description automatically generated">
            <a:extLst>
              <a:ext uri="{FF2B5EF4-FFF2-40B4-BE49-F238E27FC236}">
                <a16:creationId xmlns:a16="http://schemas.microsoft.com/office/drawing/2014/main" id="{5B3A549D-8403-45B7-A640-78D158DAC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164" y="1169883"/>
            <a:ext cx="9558050" cy="5483766"/>
          </a:xfrm>
          <a:prstGeom prst="rect">
            <a:avLst/>
          </a:prstGeom>
        </p:spPr>
      </p:pic>
      <p:sp>
        <p:nvSpPr>
          <p:cNvPr id="9" name="Title 1">
            <a:extLst>
              <a:ext uri="{FF2B5EF4-FFF2-40B4-BE49-F238E27FC236}">
                <a16:creationId xmlns:a16="http://schemas.microsoft.com/office/drawing/2014/main" id="{4DEF6AF6-0D68-42FD-BE1B-8EC72ACE8A55}"/>
              </a:ext>
            </a:extLst>
          </p:cNvPr>
          <p:cNvSpPr txBox="1">
            <a:spLocks/>
          </p:cNvSpPr>
          <p:nvPr/>
        </p:nvSpPr>
        <p:spPr>
          <a:xfrm>
            <a:off x="685800" y="44104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State-Wise Percent Distribution of Charged Off</a:t>
            </a:r>
          </a:p>
        </p:txBody>
      </p:sp>
    </p:spTree>
    <p:extLst>
      <p:ext uri="{BB962C8B-B14F-4D97-AF65-F5344CB8AC3E}">
        <p14:creationId xmlns:p14="http://schemas.microsoft.com/office/powerpoint/2010/main" val="351300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Recommendations</a:t>
            </a:r>
          </a:p>
        </p:txBody>
      </p:sp>
      <p:sp>
        <p:nvSpPr>
          <p:cNvPr id="4" name="Slide Number Placeholder 3"/>
          <p:cNvSpPr>
            <a:spLocks noGrp="1"/>
          </p:cNvSpPr>
          <p:nvPr>
            <p:ph type="sldNum" sz="quarter" idx="12"/>
          </p:nvPr>
        </p:nvSpPr>
        <p:spPr/>
        <p:txBody>
          <a:bodyPr/>
          <a:lstStyle/>
          <a:p>
            <a:fld id="{5D6EFA26-11D8-4267-BBED-ABF7F6E8DBA9}" type="slidenum">
              <a:rPr lang="en-US" smtClean="0"/>
              <a:t>16</a:t>
            </a:fld>
            <a:endParaRPr lang="en-US"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782926807"/>
              </p:ext>
            </p:extLst>
          </p:nvPr>
        </p:nvGraphicFramePr>
        <p:xfrm>
          <a:off x="606739" y="1480708"/>
          <a:ext cx="10584000" cy="4895999"/>
        </p:xfrm>
        <a:graphic>
          <a:graphicData uri="http://schemas.openxmlformats.org/drawingml/2006/table">
            <a:tbl>
              <a:tblPr firstRow="1" bandRow="1">
                <a:tableStyleId>{5C22544A-7EE6-4342-B048-85BDC9FD1C3A}</a:tableStyleId>
              </a:tblPr>
              <a:tblGrid>
                <a:gridCol w="532926">
                  <a:extLst>
                    <a:ext uri="{9D8B030D-6E8A-4147-A177-3AD203B41FA5}">
                      <a16:colId xmlns:a16="http://schemas.microsoft.com/office/drawing/2014/main" val="20000"/>
                    </a:ext>
                  </a:extLst>
                </a:gridCol>
                <a:gridCol w="3882756">
                  <a:extLst>
                    <a:ext uri="{9D8B030D-6E8A-4147-A177-3AD203B41FA5}">
                      <a16:colId xmlns:a16="http://schemas.microsoft.com/office/drawing/2014/main" val="20001"/>
                    </a:ext>
                  </a:extLst>
                </a:gridCol>
                <a:gridCol w="1065855">
                  <a:extLst>
                    <a:ext uri="{9D8B030D-6E8A-4147-A177-3AD203B41FA5}">
                      <a16:colId xmlns:a16="http://schemas.microsoft.com/office/drawing/2014/main" val="20002"/>
                    </a:ext>
                  </a:extLst>
                </a:gridCol>
                <a:gridCol w="5102463">
                  <a:extLst>
                    <a:ext uri="{9D8B030D-6E8A-4147-A177-3AD203B41FA5}">
                      <a16:colId xmlns:a16="http://schemas.microsoft.com/office/drawing/2014/main" val="20003"/>
                    </a:ext>
                  </a:extLst>
                </a:gridCol>
              </a:tblGrid>
              <a:tr h="889358">
                <a:tc>
                  <a:txBody>
                    <a:bodyPr/>
                    <a:lstStyle/>
                    <a:p>
                      <a:pPr algn="ctr"/>
                      <a:r>
                        <a:rPr lang="en-US" sz="1600" b="0" dirty="0"/>
                        <a:t>Sr. No.</a:t>
                      </a:r>
                    </a:p>
                  </a:txBody>
                  <a:tcPr anchor="ctr"/>
                </a:tc>
                <a:tc>
                  <a:txBody>
                    <a:bodyPr/>
                    <a:lstStyle/>
                    <a:p>
                      <a:pPr algn="ctr"/>
                      <a:r>
                        <a:rPr lang="en-US" sz="2000" b="0" dirty="0"/>
                        <a:t> Significant Attributes</a:t>
                      </a:r>
                      <a:endParaRPr lang="en-US" sz="3600" b="0" dirty="0"/>
                    </a:p>
                  </a:txBody>
                  <a:tcPr anchor="ctr"/>
                </a:tc>
                <a:tc>
                  <a:txBody>
                    <a:bodyPr/>
                    <a:lstStyle/>
                    <a:p>
                      <a:pPr algn="ctr"/>
                      <a:r>
                        <a:rPr lang="en-US" sz="2000" b="0" kern="1200" dirty="0">
                          <a:solidFill>
                            <a:schemeClr val="lt1"/>
                          </a:solidFill>
                          <a:latin typeface="+mn-lt"/>
                          <a:ea typeface="+mn-ea"/>
                          <a:cs typeface="+mn-cs"/>
                        </a:rPr>
                        <a:t>Trend</a:t>
                      </a:r>
                    </a:p>
                  </a:txBody>
                  <a:tcPr anchor="ctr"/>
                </a:tc>
                <a:tc>
                  <a:txBody>
                    <a:bodyPr/>
                    <a:lstStyle/>
                    <a:p>
                      <a:pPr algn="ctr"/>
                      <a:r>
                        <a:rPr lang="en-US" sz="2000" b="0" kern="1200" dirty="0">
                          <a:solidFill>
                            <a:schemeClr val="lt1"/>
                          </a:solidFill>
                          <a:latin typeface="+mn-lt"/>
                          <a:ea typeface="+mn-ea"/>
                          <a:cs typeface="+mn-cs"/>
                        </a:rPr>
                        <a:t>Recommendation</a:t>
                      </a:r>
                    </a:p>
                    <a:p>
                      <a:pPr algn="ctr"/>
                      <a:r>
                        <a:rPr lang="en-US" sz="1400" b="1" kern="1200" dirty="0">
                          <a:solidFill>
                            <a:schemeClr val="lt1"/>
                          </a:solidFill>
                          <a:latin typeface="+mn-lt"/>
                          <a:ea typeface="+mn-ea"/>
                          <a:cs typeface="+mn-cs"/>
                        </a:rPr>
                        <a:t>[</a:t>
                      </a:r>
                      <a:r>
                        <a:rPr lang="en-US" sz="1400" b="1" i="1" dirty="0"/>
                        <a:t>Do not Lend or Charge higher interest rate (considering other attributes</a:t>
                      </a:r>
                      <a:r>
                        <a:rPr lang="en-US" sz="1400" b="1" i="1" kern="1200" dirty="0">
                          <a:solidFill>
                            <a:schemeClr val="lt1"/>
                          </a:solidFill>
                          <a:latin typeface="+mn-lt"/>
                          <a:ea typeface="+mn-ea"/>
                          <a:cs typeface="+mn-cs"/>
                        </a:rPr>
                        <a:t>) for applicants who have mentioned]</a:t>
                      </a:r>
                    </a:p>
                  </a:txBody>
                  <a:tcPr anchor="ctr"/>
                </a:tc>
                <a:extLst>
                  <a:ext uri="{0D108BD9-81ED-4DB2-BD59-A6C34878D82A}">
                    <a16:rowId xmlns:a16="http://schemas.microsoft.com/office/drawing/2014/main" val="10000"/>
                  </a:ext>
                </a:extLst>
              </a:tr>
              <a:tr h="266831">
                <a:tc>
                  <a:txBody>
                    <a:bodyPr/>
                    <a:lstStyle/>
                    <a:p>
                      <a:pPr algn="ctr" fontAlgn="b"/>
                      <a:r>
                        <a:rPr lang="en-US" sz="1400" b="0" i="0" u="none" strike="noStrike" dirty="0">
                          <a:solidFill>
                            <a:srgbClr val="000000"/>
                          </a:solidFill>
                          <a:effectLst/>
                          <a:latin typeface="Calibri" panose="020F0502020204030204" pitchFamily="34" charset="0"/>
                        </a:rPr>
                        <a:t>1</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Term</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NA</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60 months term</a:t>
                      </a:r>
                    </a:p>
                  </a:txBody>
                  <a:tcPr marL="7429" marR="7429" marT="7429" marB="0" anchor="ctr"/>
                </a:tc>
                <a:extLst>
                  <a:ext uri="{0D108BD9-81ED-4DB2-BD59-A6C34878D82A}">
                    <a16:rowId xmlns:a16="http://schemas.microsoft.com/office/drawing/2014/main" val="10001"/>
                  </a:ext>
                </a:extLst>
              </a:tr>
              <a:tr h="238597">
                <a:tc>
                  <a:txBody>
                    <a:bodyPr/>
                    <a:lstStyle/>
                    <a:p>
                      <a:pPr algn="ctr" fontAlgn="b"/>
                      <a:r>
                        <a:rPr lang="en-US" sz="1400" b="0" i="0" u="none" strike="noStrike" dirty="0">
                          <a:solidFill>
                            <a:srgbClr val="000000"/>
                          </a:solidFill>
                          <a:effectLst/>
                          <a:latin typeface="Calibri" panose="020F0502020204030204" pitchFamily="34" charset="0"/>
                        </a:rPr>
                        <a:t>2</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Number of Public Record Bankruptcies</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0.97</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Even single record</a:t>
                      </a:r>
                    </a:p>
                  </a:txBody>
                  <a:tcPr marL="7429" marR="7429" marT="7429" marB="0" anchor="ctr"/>
                </a:tc>
                <a:extLst>
                  <a:ext uri="{0D108BD9-81ED-4DB2-BD59-A6C34878D82A}">
                    <a16:rowId xmlns:a16="http://schemas.microsoft.com/office/drawing/2014/main" val="10002"/>
                  </a:ext>
                </a:extLst>
              </a:tr>
              <a:tr h="266831">
                <a:tc>
                  <a:txBody>
                    <a:bodyPr/>
                    <a:lstStyle/>
                    <a:p>
                      <a:pPr algn="ctr" fontAlgn="b"/>
                      <a:r>
                        <a:rPr lang="en-US" sz="1400" b="0" i="0" u="none" strike="noStrike" dirty="0">
                          <a:solidFill>
                            <a:srgbClr val="000000"/>
                          </a:solidFill>
                          <a:effectLst/>
                          <a:latin typeface="Calibri" panose="020F0502020204030204" pitchFamily="34" charset="0"/>
                        </a:rPr>
                        <a:t>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Derogatory Public Records</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0.94</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Even single record</a:t>
                      </a:r>
                    </a:p>
                  </a:txBody>
                  <a:tcPr marL="7429" marR="7429" marT="7429" marB="0" anchor="ctr"/>
                </a:tc>
                <a:extLst>
                  <a:ext uri="{0D108BD9-81ED-4DB2-BD59-A6C34878D82A}">
                    <a16:rowId xmlns:a16="http://schemas.microsoft.com/office/drawing/2014/main" val="10003"/>
                  </a:ext>
                </a:extLst>
              </a:tr>
              <a:tr h="266831">
                <a:tc>
                  <a:txBody>
                    <a:bodyPr/>
                    <a:lstStyle/>
                    <a:p>
                      <a:pPr algn="ctr" fontAlgn="b"/>
                      <a:r>
                        <a:rPr lang="en-US" sz="1400" b="0" i="0" u="none" strike="noStrike" dirty="0">
                          <a:solidFill>
                            <a:srgbClr val="000000"/>
                          </a:solidFill>
                          <a:effectLst/>
                          <a:latin typeface="Calibri" panose="020F0502020204030204" pitchFamily="34" charset="0"/>
                        </a:rPr>
                        <a:t>4</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Funded amount</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0.93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Applied for loan amount more than 15000</a:t>
                      </a:r>
                    </a:p>
                  </a:txBody>
                  <a:tcPr marL="7429" marR="7429" marT="7429" marB="0" anchor="ctr"/>
                </a:tc>
                <a:extLst>
                  <a:ext uri="{0D108BD9-81ED-4DB2-BD59-A6C34878D82A}">
                    <a16:rowId xmlns:a16="http://schemas.microsoft.com/office/drawing/2014/main" val="10004"/>
                  </a:ext>
                </a:extLst>
              </a:tr>
              <a:tr h="266831">
                <a:tc>
                  <a:txBody>
                    <a:bodyPr/>
                    <a:lstStyle/>
                    <a:p>
                      <a:pPr algn="ctr" fontAlgn="b"/>
                      <a:r>
                        <a:rPr lang="en-US" sz="1400" b="0" i="0" u="none" strike="noStrike" dirty="0">
                          <a:solidFill>
                            <a:srgbClr val="000000"/>
                          </a:solidFill>
                          <a:effectLst/>
                          <a:latin typeface="Calibri" panose="020F0502020204030204" pitchFamily="34" charset="0"/>
                        </a:rPr>
                        <a:t>5</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dirty="0"/>
                        <a:t>Inquiry Count</a:t>
                      </a:r>
                      <a:endParaRPr lang="en-US" sz="1400" u="none" strike="noStrike" kern="1200" dirty="0">
                        <a:solidFill>
                          <a:schemeClr val="dk1"/>
                        </a:solidFill>
                        <a:effectLst/>
                        <a:latin typeface="+mn-lt"/>
                        <a:ea typeface="+mn-ea"/>
                        <a:cs typeface="+mn-cs"/>
                      </a:endParaRP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0.79</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6 or more inquiry count (in last 6 months)</a:t>
                      </a:r>
                    </a:p>
                  </a:txBody>
                  <a:tcPr marL="7429" marR="7429" marT="7429" marB="0" anchor="ctr"/>
                </a:tc>
                <a:extLst>
                  <a:ext uri="{0D108BD9-81ED-4DB2-BD59-A6C34878D82A}">
                    <a16:rowId xmlns:a16="http://schemas.microsoft.com/office/drawing/2014/main" val="10005"/>
                  </a:ext>
                </a:extLst>
              </a:tr>
              <a:tr h="266831">
                <a:tc>
                  <a:txBody>
                    <a:bodyPr/>
                    <a:lstStyle/>
                    <a:p>
                      <a:pPr algn="ctr" fontAlgn="b"/>
                      <a:r>
                        <a:rPr lang="en-US" sz="1400" b="0" i="0" u="none" strike="noStrike" dirty="0">
                          <a:solidFill>
                            <a:srgbClr val="000000"/>
                          </a:solidFill>
                          <a:effectLst/>
                          <a:latin typeface="Calibri" panose="020F0502020204030204" pitchFamily="34" charset="0"/>
                        </a:rPr>
                        <a:t>6</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Total Credit Lines</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-0.70</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Less number of Total Credit Lines available</a:t>
                      </a:r>
                    </a:p>
                  </a:txBody>
                  <a:tcPr marL="7429" marR="7429" marT="7429" marB="0" anchor="ctr"/>
                </a:tc>
                <a:extLst>
                  <a:ext uri="{0D108BD9-81ED-4DB2-BD59-A6C34878D82A}">
                    <a16:rowId xmlns:a16="http://schemas.microsoft.com/office/drawing/2014/main" val="10006"/>
                  </a:ext>
                </a:extLst>
              </a:tr>
              <a:tr h="266831">
                <a:tc>
                  <a:txBody>
                    <a:bodyPr/>
                    <a:lstStyle/>
                    <a:p>
                      <a:pPr algn="ctr" fontAlgn="b"/>
                      <a:r>
                        <a:rPr lang="en-US" sz="1400" b="0" i="0" u="none" strike="noStrike" dirty="0">
                          <a:solidFill>
                            <a:srgbClr val="000000"/>
                          </a:solidFill>
                          <a:effectLst/>
                          <a:latin typeface="Calibri" panose="020F0502020204030204" pitchFamily="34" charset="0"/>
                        </a:rPr>
                        <a:t>7</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DTI</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0.49</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More DTI</a:t>
                      </a:r>
                    </a:p>
                  </a:txBody>
                  <a:tcPr marL="7429" marR="7429" marT="7429" marB="0" anchor="ctr"/>
                </a:tc>
                <a:extLst>
                  <a:ext uri="{0D108BD9-81ED-4DB2-BD59-A6C34878D82A}">
                    <a16:rowId xmlns:a16="http://schemas.microsoft.com/office/drawing/2014/main" val="10007"/>
                  </a:ext>
                </a:extLst>
              </a:tr>
              <a:tr h="266831">
                <a:tc>
                  <a:txBody>
                    <a:bodyPr/>
                    <a:lstStyle/>
                    <a:p>
                      <a:pPr algn="ctr" fontAlgn="b"/>
                      <a:r>
                        <a:rPr lang="en-US" sz="1400" b="0" i="0" u="none" strike="noStrike" dirty="0">
                          <a:solidFill>
                            <a:srgbClr val="000000"/>
                          </a:solidFill>
                          <a:effectLst/>
                          <a:latin typeface="Calibri" panose="020F0502020204030204" pitchFamily="34" charset="0"/>
                        </a:rPr>
                        <a:t>8</a:t>
                      </a:r>
                    </a:p>
                  </a:txBody>
                  <a:tcPr marL="7429" marR="7429" marT="7429"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Earliest Credit Line Date</a:t>
                      </a:r>
                    </a:p>
                  </a:txBody>
                  <a:tcPr marL="7429" marR="7429" marT="7429" marB="0" anchor="ctr"/>
                </a:tc>
                <a:tc>
                  <a:txBody>
                    <a:bodyPr/>
                    <a:lstStyle/>
                    <a:p>
                      <a:pPr marL="0" algn="ctr" defTabSz="457200" rtl="0" eaLnBrk="1" fontAlgn="b" latinLnBrk="0" hangingPunct="1"/>
                      <a:r>
                        <a:rPr lang="en-US" sz="1400" u="none" strike="noStrike" kern="1200" dirty="0">
                          <a:solidFill>
                            <a:schemeClr val="dk1"/>
                          </a:solidFill>
                          <a:effectLst/>
                          <a:latin typeface="+mn-lt"/>
                          <a:ea typeface="+mn-ea"/>
                          <a:cs typeface="+mn-cs"/>
                        </a:rPr>
                        <a:t>0.46</a:t>
                      </a:r>
                    </a:p>
                  </a:txBody>
                  <a:tcPr marL="7429" marR="7429" marT="7429"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Recent </a:t>
                      </a:r>
                      <a:r>
                        <a:rPr kumimoji="0" lang="en-US" sz="1400" b="0" i="0" u="none" strike="noStrike" kern="1200" cap="none" spc="0" normalizeH="0" baseline="0" noProof="0" dirty="0">
                          <a:ln>
                            <a:noFill/>
                          </a:ln>
                          <a:solidFill>
                            <a:prstClr val="black"/>
                          </a:solidFill>
                          <a:effectLst/>
                          <a:uLnTx/>
                          <a:uFillTx/>
                          <a:latin typeface="+mn-lt"/>
                          <a:ea typeface="+mn-ea"/>
                          <a:cs typeface="+mn-cs"/>
                        </a:rPr>
                        <a:t>Earliest Credit Line Date</a:t>
                      </a:r>
                    </a:p>
                  </a:txBody>
                  <a:tcPr marL="7429" marR="7429" marT="7429" marB="0" anchor="ctr"/>
                </a:tc>
                <a:extLst>
                  <a:ext uri="{0D108BD9-81ED-4DB2-BD59-A6C34878D82A}">
                    <a16:rowId xmlns:a16="http://schemas.microsoft.com/office/drawing/2014/main" val="10008"/>
                  </a:ext>
                </a:extLst>
              </a:tr>
              <a:tr h="266831">
                <a:tc>
                  <a:txBody>
                    <a:bodyPr/>
                    <a:lstStyle/>
                    <a:p>
                      <a:pPr algn="ctr" fontAlgn="b"/>
                      <a:r>
                        <a:rPr lang="en-US" sz="1400" b="0" i="0" u="none" strike="noStrike" dirty="0">
                          <a:solidFill>
                            <a:srgbClr val="000000"/>
                          </a:solidFill>
                          <a:effectLst/>
                          <a:latin typeface="Calibri" panose="020F0502020204030204" pitchFamily="34" charset="0"/>
                        </a:rPr>
                        <a:t>9</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Employee Length</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0.41</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Employee length on higher side</a:t>
                      </a:r>
                    </a:p>
                  </a:txBody>
                  <a:tcPr marL="7429" marR="7429" marT="7429" marB="0" anchor="ctr"/>
                </a:tc>
                <a:extLst>
                  <a:ext uri="{0D108BD9-81ED-4DB2-BD59-A6C34878D82A}">
                    <a16:rowId xmlns:a16="http://schemas.microsoft.com/office/drawing/2014/main" val="10009"/>
                  </a:ext>
                </a:extLst>
              </a:tr>
              <a:tr h="238597">
                <a:tc>
                  <a:txBody>
                    <a:bodyPr/>
                    <a:lstStyle/>
                    <a:p>
                      <a:pPr algn="ctr" fontAlgn="b"/>
                      <a:r>
                        <a:rPr lang="en-US" sz="1400" b="0" i="0" u="none" strike="noStrike" dirty="0">
                          <a:solidFill>
                            <a:srgbClr val="000000"/>
                          </a:solidFill>
                          <a:effectLst/>
                          <a:latin typeface="Calibri" panose="020F0502020204030204" pitchFamily="34" charset="0"/>
                        </a:rPr>
                        <a:t>10</a:t>
                      </a:r>
                    </a:p>
                  </a:txBody>
                  <a:tcPr marL="7429" marR="7429" marT="7429" marB="0" anchor="ctr"/>
                </a:tc>
                <a:tc>
                  <a:txBody>
                    <a:bodyPr/>
                    <a:lstStyle/>
                    <a:p>
                      <a:pPr algn="ctr"/>
                      <a:r>
                        <a:rPr lang="en-US" sz="1400" u="none" strike="noStrike" kern="1200" dirty="0">
                          <a:solidFill>
                            <a:schemeClr val="dk1"/>
                          </a:solidFill>
                          <a:effectLst/>
                          <a:latin typeface="+mn-lt"/>
                          <a:ea typeface="+mn-ea"/>
                          <a:cs typeface="+mn-cs"/>
                        </a:rPr>
                        <a:t>Annual Income</a:t>
                      </a:r>
                    </a:p>
                  </a:txBody>
                  <a:tcPr marL="7429" marR="7429" marT="7429" marB="0" anchor="ctr"/>
                </a:tc>
                <a:tc>
                  <a:txBody>
                    <a:bodyPr/>
                    <a:lstStyle/>
                    <a:p>
                      <a:pPr algn="ctr"/>
                      <a:r>
                        <a:rPr lang="en-US" sz="1400" u="none" strike="noStrike" kern="1200" dirty="0">
                          <a:solidFill>
                            <a:schemeClr val="dk1"/>
                          </a:solidFill>
                          <a:effectLst/>
                          <a:latin typeface="+mn-lt"/>
                          <a:ea typeface="+mn-ea"/>
                          <a:cs typeface="+mn-cs"/>
                        </a:rPr>
                        <a:t>-0.39</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Annual</a:t>
                      </a:r>
                      <a:r>
                        <a:rPr lang="en-US" sz="1400" u="none" strike="noStrike" kern="1200" baseline="0" dirty="0">
                          <a:solidFill>
                            <a:schemeClr val="dk1"/>
                          </a:solidFill>
                          <a:effectLst/>
                          <a:latin typeface="+mn-lt"/>
                          <a:ea typeface="+mn-ea"/>
                          <a:cs typeface="+mn-cs"/>
                        </a:rPr>
                        <a:t> Income on lower side</a:t>
                      </a:r>
                      <a:endParaRPr lang="en-US" sz="1400" u="none" strike="noStrike" kern="1200" dirty="0">
                        <a:solidFill>
                          <a:schemeClr val="dk1"/>
                        </a:solidFill>
                        <a:effectLst/>
                        <a:latin typeface="+mn-lt"/>
                        <a:ea typeface="+mn-ea"/>
                        <a:cs typeface="+mn-cs"/>
                      </a:endParaRPr>
                    </a:p>
                  </a:txBody>
                  <a:tcPr marL="7429" marR="7429" marT="7429" marB="0" anchor="ctr"/>
                </a:tc>
                <a:extLst>
                  <a:ext uri="{0D108BD9-81ED-4DB2-BD59-A6C34878D82A}">
                    <a16:rowId xmlns:a16="http://schemas.microsoft.com/office/drawing/2014/main" val="10010"/>
                  </a:ext>
                </a:extLst>
              </a:tr>
              <a:tr h="266831">
                <a:tc>
                  <a:txBody>
                    <a:bodyPr/>
                    <a:lstStyle/>
                    <a:p>
                      <a:pPr algn="ctr" fontAlgn="b"/>
                      <a:r>
                        <a:rPr lang="en-US" sz="1400" b="0" i="0" u="none" strike="noStrike" dirty="0">
                          <a:solidFill>
                            <a:srgbClr val="000000"/>
                          </a:solidFill>
                          <a:effectLst/>
                          <a:latin typeface="Calibri" panose="020F0502020204030204" pitchFamily="34" charset="0"/>
                        </a:rPr>
                        <a:t>11</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Open Credit Line Count</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0.29</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Open Credit Line Count on lower side</a:t>
                      </a:r>
                    </a:p>
                  </a:txBody>
                  <a:tcPr marL="7429" marR="7429" marT="7429" marB="0" anchor="ctr"/>
                </a:tc>
                <a:extLst>
                  <a:ext uri="{0D108BD9-81ED-4DB2-BD59-A6C34878D82A}">
                    <a16:rowId xmlns:a16="http://schemas.microsoft.com/office/drawing/2014/main" val="10011"/>
                  </a:ext>
                </a:extLst>
              </a:tr>
              <a:tr h="266831">
                <a:tc>
                  <a:txBody>
                    <a:bodyPr/>
                    <a:lstStyle/>
                    <a:p>
                      <a:pPr algn="ctr" fontAlgn="b"/>
                      <a:r>
                        <a:rPr lang="en-US" sz="1400" b="0" i="0" u="none" strike="noStrike" dirty="0">
                          <a:solidFill>
                            <a:srgbClr val="000000"/>
                          </a:solidFill>
                          <a:effectLst/>
                          <a:latin typeface="Calibri" panose="020F0502020204030204" pitchFamily="34" charset="0"/>
                        </a:rPr>
                        <a:t>12</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Purpose</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NA</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Purpose as Small</a:t>
                      </a:r>
                      <a:r>
                        <a:rPr lang="en-US" sz="1400" u="none" strike="noStrike" kern="1200" baseline="0" dirty="0">
                          <a:solidFill>
                            <a:schemeClr val="dk1"/>
                          </a:solidFill>
                          <a:effectLst/>
                          <a:latin typeface="+mn-lt"/>
                          <a:ea typeface="+mn-ea"/>
                          <a:cs typeface="+mn-cs"/>
                        </a:rPr>
                        <a:t> Business, Renewable Energy, Educational</a:t>
                      </a:r>
                      <a:endParaRPr lang="en-US" sz="1400" u="none" strike="noStrike" kern="1200" dirty="0">
                        <a:solidFill>
                          <a:schemeClr val="dk1"/>
                        </a:solidFill>
                        <a:effectLst/>
                        <a:latin typeface="+mn-lt"/>
                        <a:ea typeface="+mn-ea"/>
                        <a:cs typeface="+mn-cs"/>
                      </a:endParaRPr>
                    </a:p>
                  </a:txBody>
                  <a:tcPr marL="7429" marR="7429" marT="7429" marB="0" anchor="ctr"/>
                </a:tc>
                <a:extLst>
                  <a:ext uri="{0D108BD9-81ED-4DB2-BD59-A6C34878D82A}">
                    <a16:rowId xmlns:a16="http://schemas.microsoft.com/office/drawing/2014/main" val="10012"/>
                  </a:ext>
                </a:extLst>
              </a:tr>
              <a:tr h="266831">
                <a:tc>
                  <a:txBody>
                    <a:bodyPr/>
                    <a:lstStyle/>
                    <a:p>
                      <a:pPr algn="ctr" fontAlgn="b"/>
                      <a:r>
                        <a:rPr lang="en-US" sz="1400" b="0" i="0" u="none" strike="noStrike" dirty="0">
                          <a:solidFill>
                            <a:srgbClr val="000000"/>
                          </a:solidFill>
                          <a:effectLst/>
                          <a:latin typeface="Calibri" panose="020F0502020204030204" pitchFamily="34" charset="0"/>
                        </a:rPr>
                        <a:t>13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State</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NA</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State as Nevada, Tennessee, Alaska</a:t>
                      </a:r>
                    </a:p>
                  </a:txBody>
                  <a:tcPr marL="7429" marR="7429" marT="7429" marB="0" anchor="ctr"/>
                </a:tc>
                <a:extLst>
                  <a:ext uri="{0D108BD9-81ED-4DB2-BD59-A6C34878D82A}">
                    <a16:rowId xmlns:a16="http://schemas.microsoft.com/office/drawing/2014/main" val="10013"/>
                  </a:ext>
                </a:extLst>
              </a:tr>
              <a:tr h="266831">
                <a:tc>
                  <a:txBody>
                    <a:bodyPr/>
                    <a:lstStyle/>
                    <a:p>
                      <a:pPr algn="ctr" fontAlgn="b"/>
                      <a:r>
                        <a:rPr lang="en-US" sz="1400" b="0" i="0" u="none" strike="noStrike" dirty="0">
                          <a:solidFill>
                            <a:srgbClr val="000000"/>
                          </a:solidFill>
                          <a:effectLst/>
                          <a:latin typeface="Calibri" panose="020F0502020204030204" pitchFamily="34" charset="0"/>
                        </a:rPr>
                        <a:t>14</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Employee Title</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NA</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Employee title as Marriott International, USMC, Macys</a:t>
                      </a:r>
                    </a:p>
                  </a:txBody>
                  <a:tcPr marL="7429" marR="7429" marT="7429" marB="0" anchor="ctr"/>
                </a:tc>
                <a:extLst>
                  <a:ext uri="{0D108BD9-81ED-4DB2-BD59-A6C34878D82A}">
                    <a16:rowId xmlns:a16="http://schemas.microsoft.com/office/drawing/2014/main" val="10014"/>
                  </a:ext>
                </a:extLst>
              </a:tr>
              <a:tr h="327475">
                <a:tc>
                  <a:txBody>
                    <a:bodyPr/>
                    <a:lstStyle/>
                    <a:p>
                      <a:pPr algn="ctr"/>
                      <a:r>
                        <a:rPr lang="en-US" sz="1400" b="0" i="0" u="none" strike="noStrike" kern="1200" dirty="0">
                          <a:solidFill>
                            <a:srgbClr val="000000"/>
                          </a:solidFill>
                          <a:effectLst/>
                          <a:latin typeface="Calibri" panose="020F0502020204030204" pitchFamily="34" charset="0"/>
                          <a:ea typeface="+mn-ea"/>
                          <a:cs typeface="+mn-cs"/>
                        </a:rPr>
                        <a:t>15</a:t>
                      </a:r>
                    </a:p>
                  </a:txBody>
                  <a:tcPr marL="7429" marR="7429" marT="7429" marB="0" anchor="ctr"/>
                </a:tc>
                <a:tc>
                  <a:txBody>
                    <a:bodyPr/>
                    <a:lstStyle/>
                    <a:p>
                      <a:pPr algn="ctr" fontAlgn="b"/>
                      <a:r>
                        <a:rPr lang="en-US" sz="1400" u="none" strike="noStrike" kern="1200" dirty="0">
                          <a:solidFill>
                            <a:schemeClr val="dk1"/>
                          </a:solidFill>
                          <a:effectLst/>
                          <a:latin typeface="+mn-lt"/>
                          <a:ea typeface="+mn-ea"/>
                          <a:cs typeface="+mn-cs"/>
                        </a:rPr>
                        <a:t>Home Ownership</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NA</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kern="1200" dirty="0">
                          <a:solidFill>
                            <a:schemeClr val="dk1"/>
                          </a:solidFill>
                          <a:effectLst/>
                          <a:latin typeface="+mn-lt"/>
                          <a:ea typeface="+mn-ea"/>
                          <a:cs typeface="+mn-cs"/>
                        </a:rPr>
                        <a:t>Home ownership status Other</a:t>
                      </a:r>
                    </a:p>
                  </a:txBody>
                  <a:tcPr marL="7429" marR="7429" marT="7429"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80287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dirty="0"/>
              <a:t>Thank you!</a:t>
            </a:r>
          </a:p>
        </p:txBody>
      </p:sp>
      <p:sp>
        <p:nvSpPr>
          <p:cNvPr id="4" name="Slide Number Placeholder 3"/>
          <p:cNvSpPr>
            <a:spLocks noGrp="1"/>
          </p:cNvSpPr>
          <p:nvPr>
            <p:ph type="sldNum" sz="quarter" idx="12"/>
          </p:nvPr>
        </p:nvSpPr>
        <p:spPr/>
        <p:txBody>
          <a:bodyPr/>
          <a:lstStyle/>
          <a:p>
            <a:fld id="{5D6EFA26-11D8-4267-BBED-ABF7F6E8DBA9}" type="slidenum">
              <a:rPr lang="en-US" smtClean="0"/>
              <a:t>17</a:t>
            </a:fld>
            <a:endParaRPr lang="en-US" dirty="0"/>
          </a:p>
        </p:txBody>
      </p:sp>
    </p:spTree>
    <p:extLst>
      <p:ext uri="{BB962C8B-B14F-4D97-AF65-F5344CB8AC3E}">
        <p14:creationId xmlns:p14="http://schemas.microsoft.com/office/powerpoint/2010/main" val="163219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Problem Definition</a:t>
            </a:r>
          </a:p>
        </p:txBody>
      </p:sp>
      <p:sp>
        <p:nvSpPr>
          <p:cNvPr id="3" name="Content Placeholder 2"/>
          <p:cNvSpPr>
            <a:spLocks noGrp="1"/>
          </p:cNvSpPr>
          <p:nvPr>
            <p:ph idx="1"/>
          </p:nvPr>
        </p:nvSpPr>
        <p:spPr/>
        <p:txBody>
          <a:bodyPr>
            <a:normAutofit lnSpcReduction="10000"/>
          </a:bodyPr>
          <a:lstStyle/>
          <a:p>
            <a:pPr algn="just"/>
            <a:r>
              <a:rPr lang="en-US" dirty="0"/>
              <a:t>Lending company is the largest online loan marketplace, facilitating personal loans, business loans, and financing of medical procedures. Borrowers can easily access lower interest rate loans through a fast-online interface. </a:t>
            </a:r>
          </a:p>
          <a:p>
            <a:pPr algn="just"/>
            <a:r>
              <a:rPr lang="en-US" dirty="0"/>
              <a:t>Lending loans to ‘risky’ applicants is the largest source of financial loss (called credit loss).If one can identify these risky loan applicants, then such loans can be reduced thereby cutting down the amount of credit loss. </a:t>
            </a:r>
          </a:p>
          <a:p>
            <a:pPr algn="just"/>
            <a:r>
              <a:rPr lang="en-US" dirty="0"/>
              <a:t>The company wants to understand the </a:t>
            </a:r>
            <a:r>
              <a:rPr lang="en-US" b="1" dirty="0"/>
              <a:t>driving factors (or driver variables) </a:t>
            </a:r>
            <a:r>
              <a:rPr lang="en-US" dirty="0"/>
              <a:t>behind loan default, i.e. the variables which are strong indicators of default. </a:t>
            </a:r>
          </a:p>
          <a:p>
            <a:pPr algn="just"/>
            <a:r>
              <a:rPr lang="en-US" dirty="0"/>
              <a:t>Identification of such applicants using EDA is the aim of this case study.</a:t>
            </a:r>
          </a:p>
        </p:txBody>
      </p:sp>
      <p:sp>
        <p:nvSpPr>
          <p:cNvPr id="4" name="Slide Number Placeholder 3"/>
          <p:cNvSpPr>
            <a:spLocks noGrp="1"/>
          </p:cNvSpPr>
          <p:nvPr>
            <p:ph type="sldNum" sz="quarter" idx="12"/>
          </p:nvPr>
        </p:nvSpPr>
        <p:spPr/>
        <p:txBody>
          <a:bodyPr/>
          <a:lstStyle/>
          <a:p>
            <a:fld id="{5D6EFA26-11D8-4267-BBED-ABF7F6E8DBA9}" type="slidenum">
              <a:rPr lang="en-US" smtClean="0"/>
              <a:t>2</a:t>
            </a:fld>
            <a:endParaRPr lang="en-US" dirty="0"/>
          </a:p>
        </p:txBody>
      </p:sp>
    </p:spTree>
    <p:extLst>
      <p:ext uri="{BB962C8B-B14F-4D97-AF65-F5344CB8AC3E}">
        <p14:creationId xmlns:p14="http://schemas.microsoft.com/office/powerpoint/2010/main" val="7352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Approach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4710405"/>
              </p:ext>
            </p:extLst>
          </p:nvPr>
        </p:nvGraphicFramePr>
        <p:xfrm>
          <a:off x="448220" y="3158109"/>
          <a:ext cx="11247912" cy="1564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p:cNvCxnSpPr/>
          <p:nvPr/>
        </p:nvCxnSpPr>
        <p:spPr>
          <a:xfrm flipV="1">
            <a:off x="1446663" y="3002507"/>
            <a:ext cx="0" cy="55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68556" y="4287672"/>
            <a:ext cx="0" cy="55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136109" y="3002507"/>
            <a:ext cx="0" cy="55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23965" y="4287672"/>
            <a:ext cx="0" cy="55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698174" y="3002507"/>
            <a:ext cx="0" cy="55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0649804" y="4287672"/>
            <a:ext cx="0" cy="55955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3552" y="2602468"/>
            <a:ext cx="2442523" cy="369332"/>
          </a:xfrm>
          <a:prstGeom prst="rect">
            <a:avLst/>
          </a:prstGeom>
          <a:noFill/>
        </p:spPr>
        <p:txBody>
          <a:bodyPr wrap="square" rtlCol="0">
            <a:spAutoFit/>
          </a:bodyPr>
          <a:lstStyle/>
          <a:p>
            <a:pPr marL="114300" indent="-114300">
              <a:buFont typeface="+mj-lt"/>
              <a:buAutoNum type="arabicPeriod"/>
            </a:pPr>
            <a:r>
              <a:rPr lang="en-US" dirty="0"/>
              <a:t>Reading the data</a:t>
            </a:r>
          </a:p>
        </p:txBody>
      </p:sp>
      <p:sp>
        <p:nvSpPr>
          <p:cNvPr id="17" name="TextBox 16"/>
          <p:cNvSpPr txBox="1"/>
          <p:nvPr/>
        </p:nvSpPr>
        <p:spPr>
          <a:xfrm>
            <a:off x="1071563" y="4847231"/>
            <a:ext cx="3386137" cy="1200329"/>
          </a:xfrm>
          <a:prstGeom prst="rect">
            <a:avLst/>
          </a:prstGeom>
          <a:noFill/>
        </p:spPr>
        <p:txBody>
          <a:bodyPr wrap="square" rtlCol="0">
            <a:spAutoFit/>
          </a:bodyPr>
          <a:lstStyle/>
          <a:p>
            <a:pPr marL="114300" indent="-114300">
              <a:buFont typeface="+mj-lt"/>
              <a:buAutoNum type="arabicPeriod"/>
            </a:pPr>
            <a:r>
              <a:rPr lang="en-US" dirty="0"/>
              <a:t>Null value correction</a:t>
            </a:r>
          </a:p>
          <a:p>
            <a:pPr marL="114300" indent="-114300">
              <a:buFont typeface="+mj-lt"/>
              <a:buAutoNum type="arabicPeriod"/>
            </a:pPr>
            <a:r>
              <a:rPr lang="en-US" dirty="0"/>
              <a:t>Formatting data</a:t>
            </a:r>
          </a:p>
          <a:p>
            <a:pPr marL="114300" indent="-114300">
              <a:buFont typeface="+mj-lt"/>
              <a:buAutoNum type="arabicPeriod"/>
            </a:pPr>
            <a:r>
              <a:rPr lang="en-US" dirty="0"/>
              <a:t>Removing excess data</a:t>
            </a:r>
          </a:p>
          <a:p>
            <a:pPr marL="114300" indent="-114300">
              <a:buFont typeface="+mj-lt"/>
              <a:buAutoNum type="arabicPeriod"/>
            </a:pPr>
            <a:r>
              <a:rPr lang="en-US" dirty="0"/>
              <a:t>Creating derived columns</a:t>
            </a:r>
          </a:p>
        </p:txBody>
      </p:sp>
      <p:sp>
        <p:nvSpPr>
          <p:cNvPr id="18" name="TextBox 17"/>
          <p:cNvSpPr txBox="1"/>
          <p:nvPr/>
        </p:nvSpPr>
        <p:spPr>
          <a:xfrm>
            <a:off x="3027282" y="1514965"/>
            <a:ext cx="4371975" cy="1477328"/>
          </a:xfrm>
          <a:prstGeom prst="rect">
            <a:avLst/>
          </a:prstGeom>
          <a:noFill/>
        </p:spPr>
        <p:txBody>
          <a:bodyPr wrap="square" rtlCol="0">
            <a:spAutoFit/>
          </a:bodyPr>
          <a:lstStyle/>
          <a:p>
            <a:pPr marL="114300" indent="-114300">
              <a:buFont typeface="+mj-lt"/>
              <a:buAutoNum type="arabicPeriod"/>
            </a:pPr>
            <a:r>
              <a:rPr lang="en-US" dirty="0"/>
              <a:t>Analyzing each attribute</a:t>
            </a:r>
          </a:p>
          <a:p>
            <a:pPr marL="114300" indent="-114300">
              <a:buFont typeface="+mj-lt"/>
              <a:buAutoNum type="arabicPeriod"/>
            </a:pPr>
            <a:r>
              <a:rPr lang="en-US" dirty="0"/>
              <a:t>Observing distribution &amp; value counts</a:t>
            </a:r>
          </a:p>
          <a:p>
            <a:pPr marL="114300" indent="-114300">
              <a:buFont typeface="+mj-lt"/>
              <a:buAutoNum type="arabicPeriod"/>
            </a:pPr>
            <a:r>
              <a:rPr lang="en-US" dirty="0"/>
              <a:t>Categorizing continuous variables</a:t>
            </a:r>
          </a:p>
          <a:p>
            <a:pPr marL="114300" indent="-114300">
              <a:buFont typeface="+mj-lt"/>
              <a:buAutoNum type="arabicPeriod"/>
            </a:pPr>
            <a:r>
              <a:rPr lang="en-US" dirty="0"/>
              <a:t>Plotting percentage distributions</a:t>
            </a:r>
          </a:p>
        </p:txBody>
      </p:sp>
      <p:sp>
        <p:nvSpPr>
          <p:cNvPr id="19" name="TextBox 18"/>
          <p:cNvSpPr txBox="1"/>
          <p:nvPr/>
        </p:nvSpPr>
        <p:spPr>
          <a:xfrm>
            <a:off x="4692645" y="4847231"/>
            <a:ext cx="3581216" cy="1477328"/>
          </a:xfrm>
          <a:prstGeom prst="rect">
            <a:avLst/>
          </a:prstGeom>
          <a:noFill/>
        </p:spPr>
        <p:txBody>
          <a:bodyPr wrap="square" rtlCol="0">
            <a:spAutoFit/>
          </a:bodyPr>
          <a:lstStyle/>
          <a:p>
            <a:pPr marL="114300" indent="-114300">
              <a:buFont typeface="+mj-lt"/>
              <a:buAutoNum type="arabicPeriod"/>
            </a:pPr>
            <a:r>
              <a:rPr lang="en-US" dirty="0"/>
              <a:t>Segmenting attributes against loan status </a:t>
            </a:r>
          </a:p>
          <a:p>
            <a:pPr marL="114300" indent="-114300">
              <a:buFont typeface="+mj-lt"/>
              <a:buAutoNum type="arabicPeriod"/>
            </a:pPr>
            <a:r>
              <a:rPr lang="en-US" dirty="0"/>
              <a:t>Plotting percentage distribution against “Charged Off” cases.</a:t>
            </a:r>
          </a:p>
        </p:txBody>
      </p:sp>
      <p:sp>
        <p:nvSpPr>
          <p:cNvPr id="20" name="TextBox 19"/>
          <p:cNvSpPr txBox="1"/>
          <p:nvPr/>
        </p:nvSpPr>
        <p:spPr>
          <a:xfrm>
            <a:off x="7700963" y="1802083"/>
            <a:ext cx="3956896" cy="1200329"/>
          </a:xfrm>
          <a:prstGeom prst="rect">
            <a:avLst/>
          </a:prstGeom>
          <a:noFill/>
        </p:spPr>
        <p:txBody>
          <a:bodyPr wrap="square" rtlCol="0">
            <a:spAutoFit/>
          </a:bodyPr>
          <a:lstStyle/>
          <a:p>
            <a:pPr marL="114300" indent="-114300">
              <a:buFont typeface="+mj-lt"/>
              <a:buAutoNum type="arabicPeriod"/>
            </a:pPr>
            <a:r>
              <a:rPr lang="en-US" dirty="0"/>
              <a:t>Understanding correlation and trend between two attributes.</a:t>
            </a:r>
          </a:p>
          <a:p>
            <a:pPr marL="114300" indent="-114300">
              <a:buFont typeface="+mj-lt"/>
              <a:buAutoNum type="arabicPeriod"/>
            </a:pPr>
            <a:r>
              <a:rPr lang="en-US" dirty="0"/>
              <a:t>Plotting trend line, Heat map for Bi/multi variable analysis</a:t>
            </a:r>
          </a:p>
        </p:txBody>
      </p:sp>
      <p:sp>
        <p:nvSpPr>
          <p:cNvPr id="21" name="TextBox 20"/>
          <p:cNvSpPr txBox="1"/>
          <p:nvPr/>
        </p:nvSpPr>
        <p:spPr>
          <a:xfrm>
            <a:off x="8567920" y="4890092"/>
            <a:ext cx="3581216" cy="1200329"/>
          </a:xfrm>
          <a:prstGeom prst="rect">
            <a:avLst/>
          </a:prstGeom>
          <a:noFill/>
        </p:spPr>
        <p:txBody>
          <a:bodyPr wrap="square" rtlCol="0">
            <a:spAutoFit/>
          </a:bodyPr>
          <a:lstStyle/>
          <a:p>
            <a:pPr marL="114300" indent="-114300">
              <a:buFont typeface="+mj-lt"/>
              <a:buAutoNum type="arabicPeriod"/>
            </a:pPr>
            <a:r>
              <a:rPr lang="en-US" dirty="0"/>
              <a:t>Recommendation for categorization of “Risky” applications, based on attributes and correlations.</a:t>
            </a:r>
          </a:p>
        </p:txBody>
      </p:sp>
      <p:sp>
        <p:nvSpPr>
          <p:cNvPr id="22" name="Slide Number Placeholder 21"/>
          <p:cNvSpPr>
            <a:spLocks noGrp="1"/>
          </p:cNvSpPr>
          <p:nvPr>
            <p:ph type="sldNum" sz="quarter" idx="12"/>
          </p:nvPr>
        </p:nvSpPr>
        <p:spPr/>
        <p:txBody>
          <a:bodyPr/>
          <a:lstStyle/>
          <a:p>
            <a:fld id="{5D6EFA26-11D8-4267-BBED-ABF7F6E8DBA9}" type="slidenum">
              <a:rPr lang="en-US" smtClean="0"/>
              <a:t>3</a:t>
            </a:fld>
            <a:endParaRPr lang="en-US" dirty="0"/>
          </a:p>
        </p:txBody>
      </p:sp>
    </p:spTree>
    <p:extLst>
      <p:ext uri="{BB962C8B-B14F-4D97-AF65-F5344CB8AC3E}">
        <p14:creationId xmlns:p14="http://schemas.microsoft.com/office/powerpoint/2010/main" val="361018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Understanding</a:t>
            </a:r>
          </a:p>
        </p:txBody>
      </p:sp>
      <p:sp>
        <p:nvSpPr>
          <p:cNvPr id="3" name="Content Placeholder 2"/>
          <p:cNvSpPr>
            <a:spLocks noGrp="1"/>
          </p:cNvSpPr>
          <p:nvPr>
            <p:ph idx="1"/>
          </p:nvPr>
        </p:nvSpPr>
        <p:spPr/>
        <p:txBody>
          <a:bodyPr>
            <a:normAutofit fontScale="92500" lnSpcReduction="10000"/>
          </a:bodyPr>
          <a:lstStyle/>
          <a:p>
            <a:pPr algn="just"/>
            <a:r>
              <a:rPr lang="en-US" dirty="0"/>
              <a:t>Data loss incurred after data cleaning accounts to 8 ~ 8.5%.</a:t>
            </a:r>
          </a:p>
          <a:p>
            <a:pPr algn="just"/>
            <a:r>
              <a:rPr lang="en-US" dirty="0"/>
              <a:t>Applications with loan status “Current” are ignored, as it will not add value to decision making for default candidate.</a:t>
            </a:r>
          </a:p>
          <a:p>
            <a:pPr algn="just"/>
            <a:r>
              <a:rPr lang="en-US" dirty="0"/>
              <a:t>All the analysis is performed against the “loan status” attribute to understand the trend for risky applicants.</a:t>
            </a:r>
          </a:p>
          <a:p>
            <a:pPr algn="just"/>
            <a:r>
              <a:rPr lang="en-US" dirty="0"/>
              <a:t>Available Attributes can be classified as –</a:t>
            </a:r>
          </a:p>
          <a:p>
            <a:pPr lvl="1" algn="just"/>
            <a:r>
              <a:rPr lang="en-US" dirty="0"/>
              <a:t>Significant Attributes </a:t>
            </a:r>
          </a:p>
          <a:p>
            <a:pPr lvl="2" algn="just"/>
            <a:r>
              <a:rPr lang="en-US" dirty="0"/>
              <a:t>Information available at application screening stage.</a:t>
            </a:r>
          </a:p>
          <a:p>
            <a:pPr lvl="2" algn="just"/>
            <a:r>
              <a:rPr lang="en-US" dirty="0"/>
              <a:t>Will contribute to make decision, risky/not risky profile.</a:t>
            </a:r>
          </a:p>
          <a:p>
            <a:pPr lvl="1" algn="just"/>
            <a:r>
              <a:rPr lang="en-US" dirty="0"/>
              <a:t>Other (less-significant) Attributes </a:t>
            </a:r>
          </a:p>
          <a:p>
            <a:pPr lvl="2" algn="just"/>
            <a:r>
              <a:rPr lang="en-US" dirty="0"/>
              <a:t>Information which do not impact on decision making during screening.</a:t>
            </a:r>
          </a:p>
          <a:p>
            <a:pPr lvl="2" algn="just"/>
            <a:r>
              <a:rPr lang="en-US" dirty="0"/>
              <a:t>Variables which are generated after screening is done.</a:t>
            </a:r>
          </a:p>
        </p:txBody>
      </p:sp>
      <p:sp>
        <p:nvSpPr>
          <p:cNvPr id="4" name="Slide Number Placeholder 3"/>
          <p:cNvSpPr>
            <a:spLocks noGrp="1"/>
          </p:cNvSpPr>
          <p:nvPr>
            <p:ph type="sldNum" sz="quarter" idx="12"/>
          </p:nvPr>
        </p:nvSpPr>
        <p:spPr/>
        <p:txBody>
          <a:bodyPr/>
          <a:lstStyle/>
          <a:p>
            <a:fld id="{5D6EFA26-11D8-4267-BBED-ABF7F6E8DBA9}" type="slidenum">
              <a:rPr lang="en-US" smtClean="0"/>
              <a:t>4</a:t>
            </a:fld>
            <a:endParaRPr lang="en-US" dirty="0"/>
          </a:p>
        </p:txBody>
      </p:sp>
    </p:spTree>
    <p:extLst>
      <p:ext uri="{BB962C8B-B14F-4D97-AF65-F5344CB8AC3E}">
        <p14:creationId xmlns:p14="http://schemas.microsoft.com/office/powerpoint/2010/main" val="311760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Attributes</a:t>
            </a:r>
          </a:p>
        </p:txBody>
      </p:sp>
      <p:sp>
        <p:nvSpPr>
          <p:cNvPr id="4" name="Slide Number Placeholder 3"/>
          <p:cNvSpPr>
            <a:spLocks noGrp="1"/>
          </p:cNvSpPr>
          <p:nvPr>
            <p:ph type="sldNum" sz="quarter" idx="12"/>
          </p:nvPr>
        </p:nvSpPr>
        <p:spPr/>
        <p:txBody>
          <a:bodyPr/>
          <a:lstStyle/>
          <a:p>
            <a:fld id="{5D6EFA26-11D8-4267-BBED-ABF7F6E8DBA9}" type="slidenum">
              <a:rPr lang="en-US" smtClean="0"/>
              <a:t>5</a:t>
            </a:fld>
            <a:endParaRPr lang="en-US"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1275207405"/>
              </p:ext>
            </p:extLst>
          </p:nvPr>
        </p:nvGraphicFramePr>
        <p:xfrm>
          <a:off x="1103313" y="1417208"/>
          <a:ext cx="4383087" cy="5246397"/>
        </p:xfrm>
        <a:graphic>
          <a:graphicData uri="http://schemas.openxmlformats.org/drawingml/2006/table">
            <a:tbl>
              <a:tblPr firstRow="1" bandRow="1">
                <a:tableStyleId>{5C22544A-7EE6-4342-B048-85BDC9FD1C3A}</a:tableStyleId>
              </a:tblPr>
              <a:tblGrid>
                <a:gridCol w="725487">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81117">
                <a:tc>
                  <a:txBody>
                    <a:bodyPr/>
                    <a:lstStyle/>
                    <a:p>
                      <a:pPr algn="ctr"/>
                      <a:r>
                        <a:rPr lang="en-US" sz="1400" b="0" dirty="0"/>
                        <a:t>Sr. No.</a:t>
                      </a:r>
                    </a:p>
                  </a:txBody>
                  <a:tcPr anchor="ctr"/>
                </a:tc>
                <a:tc>
                  <a:txBody>
                    <a:bodyPr/>
                    <a:lstStyle/>
                    <a:p>
                      <a:pPr algn="ctr"/>
                      <a:r>
                        <a:rPr lang="en-US" sz="1800" b="0" dirty="0"/>
                        <a:t> Significant Attributes</a:t>
                      </a:r>
                      <a:endParaRPr lang="en-US" sz="3200" b="0" dirty="0"/>
                    </a:p>
                  </a:txBody>
                  <a:tcPr anchor="ctr"/>
                </a:tc>
                <a:extLst>
                  <a:ext uri="{0D108BD9-81ED-4DB2-BD59-A6C34878D82A}">
                    <a16:rowId xmlns:a16="http://schemas.microsoft.com/office/drawing/2014/main" val="10000"/>
                  </a:ext>
                </a:extLst>
              </a:tr>
              <a:tr h="304080">
                <a:tc>
                  <a:txBody>
                    <a:bodyPr/>
                    <a:lstStyle/>
                    <a:p>
                      <a:pPr algn="ctr" fontAlgn="b"/>
                      <a:r>
                        <a:rPr lang="en-US" sz="1200" b="0" i="0" u="none" strike="noStrike" dirty="0">
                          <a:solidFill>
                            <a:srgbClr val="000000"/>
                          </a:solidFill>
                          <a:effectLst/>
                          <a:latin typeface="Calibri" panose="020F0502020204030204" pitchFamily="34" charset="0"/>
                        </a:rPr>
                        <a:t>1</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Term</a:t>
                      </a:r>
                    </a:p>
                  </a:txBody>
                  <a:tcPr marL="7429" marR="7429" marT="7429" marB="0" anchor="ctr"/>
                </a:tc>
                <a:extLst>
                  <a:ext uri="{0D108BD9-81ED-4DB2-BD59-A6C34878D82A}">
                    <a16:rowId xmlns:a16="http://schemas.microsoft.com/office/drawing/2014/main" val="10001"/>
                  </a:ext>
                </a:extLst>
              </a:tr>
              <a:tr h="304080">
                <a:tc>
                  <a:txBody>
                    <a:bodyPr/>
                    <a:lstStyle/>
                    <a:p>
                      <a:pPr algn="ctr" fontAlgn="b"/>
                      <a:r>
                        <a:rPr lang="en-US" sz="1200" b="0" i="0" u="none" strike="noStrike" dirty="0">
                          <a:solidFill>
                            <a:srgbClr val="000000"/>
                          </a:solidFill>
                          <a:effectLst/>
                          <a:latin typeface="Calibri" panose="020F0502020204030204" pitchFamily="34" charset="0"/>
                        </a:rPr>
                        <a:t>2</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Number of Public Record Bankruptcies</a:t>
                      </a:r>
                    </a:p>
                  </a:txBody>
                  <a:tcPr marL="7429" marR="7429" marT="7429" marB="0" anchor="ctr"/>
                </a:tc>
                <a:extLst>
                  <a:ext uri="{0D108BD9-81ED-4DB2-BD59-A6C34878D82A}">
                    <a16:rowId xmlns:a16="http://schemas.microsoft.com/office/drawing/2014/main" val="10002"/>
                  </a:ext>
                </a:extLst>
              </a:tr>
              <a:tr h="304080">
                <a:tc>
                  <a:txBody>
                    <a:bodyPr/>
                    <a:lstStyle/>
                    <a:p>
                      <a:pPr algn="ctr" fontAlgn="b"/>
                      <a:r>
                        <a:rPr lang="en-US" sz="1200" b="0" i="0" u="none" strike="noStrike" dirty="0">
                          <a:solidFill>
                            <a:srgbClr val="000000"/>
                          </a:solidFill>
                          <a:effectLst/>
                          <a:latin typeface="Calibri" panose="020F0502020204030204" pitchFamily="34" charset="0"/>
                        </a:rPr>
                        <a:t>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Funded amount</a:t>
                      </a:r>
                    </a:p>
                  </a:txBody>
                  <a:tcPr marL="7429" marR="7429" marT="7429" marB="0" anchor="ctr"/>
                </a:tc>
                <a:extLst>
                  <a:ext uri="{0D108BD9-81ED-4DB2-BD59-A6C34878D82A}">
                    <a16:rowId xmlns:a16="http://schemas.microsoft.com/office/drawing/2014/main" val="10003"/>
                  </a:ext>
                </a:extLst>
              </a:tr>
              <a:tr h="304080">
                <a:tc>
                  <a:txBody>
                    <a:bodyPr/>
                    <a:lstStyle/>
                    <a:p>
                      <a:pPr algn="ctr" fontAlgn="b"/>
                      <a:r>
                        <a:rPr lang="en-US" sz="1200" b="0" i="0" u="none" strike="noStrike" dirty="0">
                          <a:solidFill>
                            <a:srgbClr val="000000"/>
                          </a:solidFill>
                          <a:effectLst/>
                          <a:latin typeface="Calibri" panose="020F0502020204030204" pitchFamily="34" charset="0"/>
                        </a:rPr>
                        <a:t>4</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dirty="0"/>
                        <a:t>Inquiry Count</a:t>
                      </a:r>
                      <a:endParaRPr lang="en-US" sz="1200" u="none" strike="noStrike" kern="1200" dirty="0">
                        <a:solidFill>
                          <a:schemeClr val="dk1"/>
                        </a:solidFill>
                        <a:effectLst/>
                        <a:latin typeface="+mn-lt"/>
                        <a:ea typeface="+mn-ea"/>
                        <a:cs typeface="+mn-cs"/>
                      </a:endParaRPr>
                    </a:p>
                  </a:txBody>
                  <a:tcPr marL="7429" marR="7429" marT="7429" marB="0" anchor="ctr"/>
                </a:tc>
                <a:extLst>
                  <a:ext uri="{0D108BD9-81ED-4DB2-BD59-A6C34878D82A}">
                    <a16:rowId xmlns:a16="http://schemas.microsoft.com/office/drawing/2014/main" val="10004"/>
                  </a:ext>
                </a:extLst>
              </a:tr>
              <a:tr h="304080">
                <a:tc>
                  <a:txBody>
                    <a:bodyPr/>
                    <a:lstStyle/>
                    <a:p>
                      <a:pPr algn="ctr" fontAlgn="b"/>
                      <a:r>
                        <a:rPr lang="en-US" sz="1200" b="0" i="0" u="none" strike="noStrike" dirty="0">
                          <a:solidFill>
                            <a:srgbClr val="000000"/>
                          </a:solidFill>
                          <a:effectLst/>
                          <a:latin typeface="Calibri" panose="020F0502020204030204" pitchFamily="34" charset="0"/>
                        </a:rPr>
                        <a:t>5</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Total Credit Lines</a:t>
                      </a:r>
                    </a:p>
                  </a:txBody>
                  <a:tcPr marL="7429" marR="7429" marT="7429" marB="0" anchor="ctr"/>
                </a:tc>
                <a:extLst>
                  <a:ext uri="{0D108BD9-81ED-4DB2-BD59-A6C34878D82A}">
                    <a16:rowId xmlns:a16="http://schemas.microsoft.com/office/drawing/2014/main" val="10005"/>
                  </a:ext>
                </a:extLst>
              </a:tr>
              <a:tr h="304080">
                <a:tc>
                  <a:txBody>
                    <a:bodyPr/>
                    <a:lstStyle/>
                    <a:p>
                      <a:pPr algn="ctr" fontAlgn="b"/>
                      <a:r>
                        <a:rPr lang="en-US" sz="1200" b="0" i="0" u="none" strike="noStrike" dirty="0">
                          <a:solidFill>
                            <a:srgbClr val="000000"/>
                          </a:solidFill>
                          <a:effectLst/>
                          <a:latin typeface="Calibri" panose="020F0502020204030204" pitchFamily="34" charset="0"/>
                        </a:rPr>
                        <a:t>6</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DTI</a:t>
                      </a:r>
                    </a:p>
                  </a:txBody>
                  <a:tcPr marL="7429" marR="7429" marT="7429" marB="0" anchor="ctr"/>
                </a:tc>
                <a:extLst>
                  <a:ext uri="{0D108BD9-81ED-4DB2-BD59-A6C34878D82A}">
                    <a16:rowId xmlns:a16="http://schemas.microsoft.com/office/drawing/2014/main" val="10006"/>
                  </a:ext>
                </a:extLst>
              </a:tr>
              <a:tr h="304080">
                <a:tc>
                  <a:txBody>
                    <a:bodyPr/>
                    <a:lstStyle/>
                    <a:p>
                      <a:pPr algn="ctr" fontAlgn="b"/>
                      <a:r>
                        <a:rPr lang="en-US" sz="1200" b="0" i="0" u="none" strike="noStrike" dirty="0">
                          <a:solidFill>
                            <a:srgbClr val="000000"/>
                          </a:solidFill>
                          <a:effectLst/>
                          <a:latin typeface="Calibri" panose="020F0502020204030204" pitchFamily="34" charset="0"/>
                        </a:rPr>
                        <a:t>7</a:t>
                      </a:r>
                    </a:p>
                  </a:txBody>
                  <a:tcPr marL="7429" marR="7429" marT="7429" marB="0" anchor="ctr"/>
                </a:tc>
                <a:tc>
                  <a:txBody>
                    <a:bodyPr/>
                    <a:lstStyle/>
                    <a:p>
                      <a:pPr algn="ctr" fontAlgn="b"/>
                      <a:r>
                        <a:rPr lang="en-US" sz="1200" u="none" strike="noStrike" kern="1200" dirty="0">
                          <a:solidFill>
                            <a:schemeClr val="dk1"/>
                          </a:solidFill>
                          <a:effectLst/>
                          <a:latin typeface="+mn-lt"/>
                          <a:ea typeface="+mn-ea"/>
                          <a:cs typeface="+mn-cs"/>
                        </a:rPr>
                        <a:t>Employee Length</a:t>
                      </a:r>
                    </a:p>
                  </a:txBody>
                  <a:tcPr marL="7429" marR="7429" marT="7429" marB="0" anchor="ctr"/>
                </a:tc>
                <a:extLst>
                  <a:ext uri="{0D108BD9-81ED-4DB2-BD59-A6C34878D82A}">
                    <a16:rowId xmlns:a16="http://schemas.microsoft.com/office/drawing/2014/main" val="10007"/>
                  </a:ext>
                </a:extLst>
              </a:tr>
              <a:tr h="304080">
                <a:tc>
                  <a:txBody>
                    <a:bodyPr/>
                    <a:lstStyle/>
                    <a:p>
                      <a:pPr algn="ctr" fontAlgn="b"/>
                      <a:r>
                        <a:rPr lang="en-US" sz="1200" b="0" i="0" u="none" strike="noStrike" dirty="0">
                          <a:solidFill>
                            <a:srgbClr val="000000"/>
                          </a:solidFill>
                          <a:effectLst/>
                          <a:latin typeface="Calibri" panose="020F0502020204030204" pitchFamily="34" charset="0"/>
                        </a:rPr>
                        <a:t>8</a:t>
                      </a:r>
                    </a:p>
                  </a:txBody>
                  <a:tcPr marL="7429" marR="7429" marT="7429" marB="0" anchor="ctr"/>
                </a:tc>
                <a:tc>
                  <a:txBody>
                    <a:bodyPr/>
                    <a:lstStyle/>
                    <a:p>
                      <a:pPr algn="ctr" fontAlgn="b"/>
                      <a:r>
                        <a:rPr lang="en-US" sz="1200" u="none" strike="noStrike" kern="1200" dirty="0">
                          <a:solidFill>
                            <a:schemeClr val="dk1"/>
                          </a:solidFill>
                          <a:effectLst/>
                          <a:latin typeface="+mn-lt"/>
                          <a:ea typeface="+mn-ea"/>
                          <a:cs typeface="+mn-cs"/>
                        </a:rPr>
                        <a:t>Home Ownership</a:t>
                      </a:r>
                    </a:p>
                  </a:txBody>
                  <a:tcPr marL="7429" marR="7429" marT="7429" marB="0" anchor="ctr"/>
                </a:tc>
                <a:extLst>
                  <a:ext uri="{0D108BD9-81ED-4DB2-BD59-A6C34878D82A}">
                    <a16:rowId xmlns:a16="http://schemas.microsoft.com/office/drawing/2014/main" val="10008"/>
                  </a:ext>
                </a:extLst>
              </a:tr>
              <a:tr h="304080">
                <a:tc>
                  <a:txBody>
                    <a:bodyPr/>
                    <a:lstStyle/>
                    <a:p>
                      <a:pPr algn="ctr" fontAlgn="b"/>
                      <a:r>
                        <a:rPr lang="en-US" sz="1200" b="0" i="0" u="none" strike="noStrike" dirty="0">
                          <a:solidFill>
                            <a:srgbClr val="000000"/>
                          </a:solidFill>
                          <a:effectLst/>
                          <a:latin typeface="Calibri" panose="020F0502020204030204" pitchFamily="34" charset="0"/>
                        </a:rPr>
                        <a:t>9</a:t>
                      </a:r>
                    </a:p>
                  </a:txBody>
                  <a:tcPr marL="7429" marR="7429" marT="7429" marB="0" anchor="ctr"/>
                </a:tc>
                <a:tc>
                  <a:txBody>
                    <a:bodyPr/>
                    <a:lstStyle/>
                    <a:p>
                      <a:pPr algn="ctr" fontAlgn="b"/>
                      <a:r>
                        <a:rPr lang="en-US" sz="1200" u="none" strike="noStrike" kern="1200" dirty="0">
                          <a:solidFill>
                            <a:schemeClr val="dk1"/>
                          </a:solidFill>
                          <a:effectLst/>
                          <a:latin typeface="+mn-lt"/>
                          <a:ea typeface="+mn-ea"/>
                          <a:cs typeface="+mn-cs"/>
                        </a:rPr>
                        <a:t>Annual Income</a:t>
                      </a:r>
                    </a:p>
                  </a:txBody>
                  <a:tcPr marL="7429" marR="7429" marT="7429" marB="0" anchor="ctr"/>
                </a:tc>
                <a:extLst>
                  <a:ext uri="{0D108BD9-81ED-4DB2-BD59-A6C34878D82A}">
                    <a16:rowId xmlns:a16="http://schemas.microsoft.com/office/drawing/2014/main" val="10009"/>
                  </a:ext>
                </a:extLst>
              </a:tr>
              <a:tr h="304080">
                <a:tc>
                  <a:txBody>
                    <a:bodyPr/>
                    <a:lstStyle/>
                    <a:p>
                      <a:pPr algn="ctr" fontAlgn="b"/>
                      <a:r>
                        <a:rPr lang="en-US" sz="1200" b="0" i="0" u="none" strike="noStrike" dirty="0">
                          <a:solidFill>
                            <a:srgbClr val="000000"/>
                          </a:solidFill>
                          <a:effectLst/>
                          <a:latin typeface="Calibri" panose="020F0502020204030204" pitchFamily="34" charset="0"/>
                        </a:rPr>
                        <a:t>10</a:t>
                      </a:r>
                    </a:p>
                  </a:txBody>
                  <a:tcPr marL="7429" marR="7429" marT="7429" marB="0" anchor="ctr"/>
                </a:tc>
                <a:tc>
                  <a:txBody>
                    <a:bodyPr/>
                    <a:lstStyle/>
                    <a:p>
                      <a:pPr algn="ctr" fontAlgn="b"/>
                      <a:r>
                        <a:rPr lang="en-US" sz="1200" u="none" strike="noStrike" kern="1200" dirty="0">
                          <a:solidFill>
                            <a:schemeClr val="dk1"/>
                          </a:solidFill>
                          <a:effectLst/>
                          <a:latin typeface="+mn-lt"/>
                          <a:ea typeface="+mn-ea"/>
                          <a:cs typeface="+mn-cs"/>
                        </a:rPr>
                        <a:t>Income Verification Status</a:t>
                      </a:r>
                    </a:p>
                  </a:txBody>
                  <a:tcPr marL="7429" marR="7429" marT="7429" marB="0" anchor="ctr"/>
                </a:tc>
                <a:extLst>
                  <a:ext uri="{0D108BD9-81ED-4DB2-BD59-A6C34878D82A}">
                    <a16:rowId xmlns:a16="http://schemas.microsoft.com/office/drawing/2014/main" val="10010"/>
                  </a:ext>
                </a:extLst>
              </a:tr>
              <a:tr h="304080">
                <a:tc>
                  <a:txBody>
                    <a:bodyPr/>
                    <a:lstStyle/>
                    <a:p>
                      <a:pPr algn="ctr" fontAlgn="b"/>
                      <a:r>
                        <a:rPr lang="en-US" sz="1200" b="0" i="0" u="none" strike="noStrike" dirty="0">
                          <a:solidFill>
                            <a:srgbClr val="000000"/>
                          </a:solidFill>
                          <a:effectLst/>
                          <a:latin typeface="Calibri" panose="020F0502020204030204" pitchFamily="34" charset="0"/>
                        </a:rPr>
                        <a:t>11</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Number of Credit Lines Available</a:t>
                      </a:r>
                    </a:p>
                  </a:txBody>
                  <a:tcPr marL="7429" marR="7429" marT="7429" marB="0" anchor="ctr"/>
                </a:tc>
                <a:extLst>
                  <a:ext uri="{0D108BD9-81ED-4DB2-BD59-A6C34878D82A}">
                    <a16:rowId xmlns:a16="http://schemas.microsoft.com/office/drawing/2014/main" val="10011"/>
                  </a:ext>
                </a:extLst>
              </a:tr>
              <a:tr h="304080">
                <a:tc>
                  <a:txBody>
                    <a:bodyPr/>
                    <a:lstStyle/>
                    <a:p>
                      <a:pPr algn="ctr" fontAlgn="b"/>
                      <a:r>
                        <a:rPr lang="en-US" sz="1200" b="0" i="0" u="none" strike="noStrike" dirty="0">
                          <a:solidFill>
                            <a:srgbClr val="000000"/>
                          </a:solidFill>
                          <a:effectLst/>
                          <a:latin typeface="Calibri" panose="020F0502020204030204" pitchFamily="34" charset="0"/>
                        </a:rPr>
                        <a:t>12</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Purpose</a:t>
                      </a:r>
                    </a:p>
                  </a:txBody>
                  <a:tcPr marL="7429" marR="7429" marT="7429" marB="0" anchor="ctr"/>
                </a:tc>
                <a:extLst>
                  <a:ext uri="{0D108BD9-81ED-4DB2-BD59-A6C34878D82A}">
                    <a16:rowId xmlns:a16="http://schemas.microsoft.com/office/drawing/2014/main" val="10012"/>
                  </a:ext>
                </a:extLst>
              </a:tr>
              <a:tr h="304080">
                <a:tc>
                  <a:txBody>
                    <a:bodyPr/>
                    <a:lstStyle/>
                    <a:p>
                      <a:pPr algn="ctr" fontAlgn="b"/>
                      <a:r>
                        <a:rPr lang="en-US" sz="1200" b="0" i="0" u="none" strike="noStrike" dirty="0">
                          <a:solidFill>
                            <a:srgbClr val="000000"/>
                          </a:solidFill>
                          <a:effectLst/>
                          <a:latin typeface="Calibri" panose="020F0502020204030204" pitchFamily="34" charset="0"/>
                        </a:rPr>
                        <a:t>13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State</a:t>
                      </a:r>
                    </a:p>
                  </a:txBody>
                  <a:tcPr marL="7429" marR="7429" marT="7429" marB="0" anchor="ctr"/>
                </a:tc>
                <a:extLst>
                  <a:ext uri="{0D108BD9-81ED-4DB2-BD59-A6C34878D82A}">
                    <a16:rowId xmlns:a16="http://schemas.microsoft.com/office/drawing/2014/main" val="10013"/>
                  </a:ext>
                </a:extLst>
              </a:tr>
              <a:tr h="304080">
                <a:tc>
                  <a:txBody>
                    <a:bodyPr/>
                    <a:lstStyle/>
                    <a:p>
                      <a:pPr algn="ctr" fontAlgn="b"/>
                      <a:r>
                        <a:rPr lang="en-US" sz="1200" b="0" i="0" u="none" strike="noStrike" dirty="0">
                          <a:solidFill>
                            <a:srgbClr val="000000"/>
                          </a:solidFill>
                          <a:effectLst/>
                          <a:latin typeface="Calibri" panose="020F0502020204030204" pitchFamily="34" charset="0"/>
                        </a:rPr>
                        <a:t>14</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Earliest Credit Line Date</a:t>
                      </a:r>
                    </a:p>
                  </a:txBody>
                  <a:tcPr marL="7429" marR="7429" marT="7429" marB="0" anchor="ctr"/>
                </a:tc>
                <a:extLst>
                  <a:ext uri="{0D108BD9-81ED-4DB2-BD59-A6C34878D82A}">
                    <a16:rowId xmlns:a16="http://schemas.microsoft.com/office/drawing/2014/main" val="10014"/>
                  </a:ext>
                </a:extLst>
              </a:tr>
              <a:tr h="304080">
                <a:tc>
                  <a:txBody>
                    <a:bodyPr/>
                    <a:lstStyle/>
                    <a:p>
                      <a:pPr algn="ctr" fontAlgn="b"/>
                      <a:r>
                        <a:rPr lang="en-US" sz="1200" b="0" i="0" u="none" strike="noStrike" dirty="0">
                          <a:solidFill>
                            <a:srgbClr val="000000"/>
                          </a:solidFill>
                          <a:effectLst/>
                          <a:latin typeface="Calibri" panose="020F0502020204030204" pitchFamily="34" charset="0"/>
                        </a:rPr>
                        <a:t>15</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Employee Title</a:t>
                      </a:r>
                    </a:p>
                  </a:txBody>
                  <a:tcPr marL="7429" marR="7429" marT="7429" marB="0" anchor="ctr"/>
                </a:tc>
                <a:extLst>
                  <a:ext uri="{0D108BD9-81ED-4DB2-BD59-A6C34878D82A}">
                    <a16:rowId xmlns:a16="http://schemas.microsoft.com/office/drawing/2014/main" val="10015"/>
                  </a:ext>
                </a:extLst>
              </a:tr>
              <a:tr h="304080">
                <a:tc>
                  <a:txBody>
                    <a:bodyPr/>
                    <a:lstStyle/>
                    <a:p>
                      <a:pPr algn="ctr" fontAlgn="b"/>
                      <a:r>
                        <a:rPr lang="en-US" sz="1200" b="0" i="0" u="none" strike="noStrike" dirty="0">
                          <a:solidFill>
                            <a:srgbClr val="000000"/>
                          </a:solidFill>
                          <a:effectLst/>
                          <a:latin typeface="Calibri" panose="020F0502020204030204" pitchFamily="34" charset="0"/>
                        </a:rPr>
                        <a:t>16</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Derogatory Public Records</a:t>
                      </a:r>
                    </a:p>
                  </a:txBody>
                  <a:tcPr marL="7429" marR="7429" marT="7429" marB="0" anchor="ctr"/>
                </a:tc>
                <a:extLst>
                  <a:ext uri="{0D108BD9-81ED-4DB2-BD59-A6C34878D82A}">
                    <a16:rowId xmlns:a16="http://schemas.microsoft.com/office/drawing/2014/main" val="10016"/>
                  </a:ext>
                </a:extLst>
              </a:tr>
            </a:tbl>
          </a:graphicData>
        </a:graphic>
      </p:graphicFrame>
      <p:graphicFrame>
        <p:nvGraphicFramePr>
          <p:cNvPr id="7" name="Content Placeholder 6"/>
          <p:cNvGraphicFramePr>
            <a:graphicFrameLocks/>
          </p:cNvGraphicFramePr>
          <p:nvPr>
            <p:extLst>
              <p:ext uri="{D42A27DB-BD31-4B8C-83A1-F6EECF244321}">
                <p14:modId xmlns:p14="http://schemas.microsoft.com/office/powerpoint/2010/main" val="2392570008"/>
              </p:ext>
            </p:extLst>
          </p:nvPr>
        </p:nvGraphicFramePr>
        <p:xfrm>
          <a:off x="5715000" y="1445622"/>
          <a:ext cx="4383087" cy="2509677"/>
        </p:xfrm>
        <a:graphic>
          <a:graphicData uri="http://schemas.openxmlformats.org/drawingml/2006/table">
            <a:tbl>
              <a:tblPr firstRow="1" bandRow="1">
                <a:tableStyleId>{5C22544A-7EE6-4342-B048-85BDC9FD1C3A}</a:tableStyleId>
              </a:tblPr>
              <a:tblGrid>
                <a:gridCol w="725487">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81117">
                <a:tc>
                  <a:txBody>
                    <a:bodyPr/>
                    <a:lstStyle/>
                    <a:p>
                      <a:pPr algn="ctr"/>
                      <a:r>
                        <a:rPr lang="en-US" sz="1400" b="0" dirty="0"/>
                        <a:t>Sr. No.</a:t>
                      </a:r>
                    </a:p>
                  </a:txBody>
                  <a:tcPr anchor="ctr"/>
                </a:tc>
                <a:tc>
                  <a:txBody>
                    <a:bodyPr/>
                    <a:lstStyle/>
                    <a:p>
                      <a:pPr algn="ctr"/>
                      <a:r>
                        <a:rPr lang="en-US" sz="1800" b="0" dirty="0"/>
                        <a:t> Other Attributes</a:t>
                      </a:r>
                      <a:endParaRPr lang="en-US" sz="3200" b="0" dirty="0"/>
                    </a:p>
                  </a:txBody>
                  <a:tcPr anchor="ctr"/>
                </a:tc>
                <a:extLst>
                  <a:ext uri="{0D108BD9-81ED-4DB2-BD59-A6C34878D82A}">
                    <a16:rowId xmlns:a16="http://schemas.microsoft.com/office/drawing/2014/main" val="10000"/>
                  </a:ext>
                </a:extLst>
              </a:tr>
              <a:tr h="304080">
                <a:tc>
                  <a:txBody>
                    <a:bodyPr/>
                    <a:lstStyle/>
                    <a:p>
                      <a:pPr algn="ctr" fontAlgn="b"/>
                      <a:r>
                        <a:rPr lang="en-US" sz="1200" b="0" i="0" u="none" strike="noStrike" dirty="0">
                          <a:solidFill>
                            <a:srgbClr val="000000"/>
                          </a:solidFill>
                          <a:effectLst/>
                          <a:latin typeface="Calibri" panose="020F0502020204030204" pitchFamily="34" charset="0"/>
                        </a:rPr>
                        <a:t>1</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bg1"/>
                          </a:solidFill>
                          <a:effectLst/>
                          <a:latin typeface="+mn-lt"/>
                          <a:ea typeface="+mn-ea"/>
                          <a:cs typeface="+mn-cs"/>
                        </a:rPr>
                        <a:t>Issue Date</a:t>
                      </a:r>
                    </a:p>
                  </a:txBody>
                  <a:tcPr marL="7429" marR="7429" marT="7429" marB="0" anchor="ctr"/>
                </a:tc>
                <a:extLst>
                  <a:ext uri="{0D108BD9-81ED-4DB2-BD59-A6C34878D82A}">
                    <a16:rowId xmlns:a16="http://schemas.microsoft.com/office/drawing/2014/main" val="10001"/>
                  </a:ext>
                </a:extLst>
              </a:tr>
              <a:tr h="304080">
                <a:tc>
                  <a:txBody>
                    <a:bodyPr/>
                    <a:lstStyle/>
                    <a:p>
                      <a:pPr algn="ctr" fontAlgn="b"/>
                      <a:r>
                        <a:rPr lang="en-US" sz="1200" b="0" i="0" u="none" strike="noStrike" dirty="0">
                          <a:solidFill>
                            <a:srgbClr val="000000"/>
                          </a:solidFill>
                          <a:effectLst/>
                          <a:latin typeface="Calibri" panose="020F0502020204030204" pitchFamily="34" charset="0"/>
                        </a:rPr>
                        <a:t>2</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bg1"/>
                          </a:solidFill>
                          <a:effectLst/>
                          <a:latin typeface="+mn-lt"/>
                          <a:ea typeface="+mn-ea"/>
                          <a:cs typeface="+mn-cs"/>
                        </a:rPr>
                        <a:t>Sub-Grade</a:t>
                      </a:r>
                    </a:p>
                  </a:txBody>
                  <a:tcPr marL="7429" marR="7429" marT="7429" marB="0" anchor="ctr"/>
                </a:tc>
                <a:extLst>
                  <a:ext uri="{0D108BD9-81ED-4DB2-BD59-A6C34878D82A}">
                    <a16:rowId xmlns:a16="http://schemas.microsoft.com/office/drawing/2014/main" val="10002"/>
                  </a:ext>
                </a:extLst>
              </a:tr>
              <a:tr h="304080">
                <a:tc>
                  <a:txBody>
                    <a:bodyPr/>
                    <a:lstStyle/>
                    <a:p>
                      <a:pPr algn="ctr" fontAlgn="b"/>
                      <a:r>
                        <a:rPr lang="en-US" sz="1200" b="0" i="0" u="none" strike="noStrike" dirty="0">
                          <a:solidFill>
                            <a:srgbClr val="000000"/>
                          </a:solidFill>
                          <a:effectLst/>
                          <a:latin typeface="Calibri" panose="020F0502020204030204" pitchFamily="34" charset="0"/>
                        </a:rPr>
                        <a:t>3</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bg1"/>
                          </a:solidFill>
                          <a:effectLst/>
                          <a:latin typeface="+mn-lt"/>
                          <a:ea typeface="+mn-ea"/>
                          <a:cs typeface="+mn-cs"/>
                        </a:rPr>
                        <a:t>Grade</a:t>
                      </a:r>
                    </a:p>
                  </a:txBody>
                  <a:tcPr marL="7028" marR="7028" marT="7028" marB="0" anchor="ctr"/>
                </a:tc>
                <a:extLst>
                  <a:ext uri="{0D108BD9-81ED-4DB2-BD59-A6C34878D82A}">
                    <a16:rowId xmlns:a16="http://schemas.microsoft.com/office/drawing/2014/main" val="10003"/>
                  </a:ext>
                </a:extLst>
              </a:tr>
              <a:tr h="304080">
                <a:tc>
                  <a:txBody>
                    <a:bodyPr/>
                    <a:lstStyle/>
                    <a:p>
                      <a:pPr algn="ctr" fontAlgn="b"/>
                      <a:r>
                        <a:rPr lang="en-US" sz="1200" b="0" i="0" u="none" strike="noStrike" dirty="0">
                          <a:solidFill>
                            <a:srgbClr val="000000"/>
                          </a:solidFill>
                          <a:effectLst/>
                          <a:latin typeface="Calibri" panose="020F0502020204030204" pitchFamily="34" charset="0"/>
                        </a:rPr>
                        <a:t>4</a:t>
                      </a:r>
                    </a:p>
                  </a:txBody>
                  <a:tcPr marL="7429" marR="7429" marT="7429" marB="0" anchor="ctr"/>
                </a:tc>
                <a:tc>
                  <a:txBody>
                    <a:bodyPr/>
                    <a:lstStyle/>
                    <a:p>
                      <a:pPr algn="ctr" fontAlgn="b"/>
                      <a:r>
                        <a:rPr lang="en-US" sz="1200" u="none" strike="noStrike" kern="1200" dirty="0">
                          <a:solidFill>
                            <a:schemeClr val="bg1"/>
                          </a:solidFill>
                          <a:effectLst/>
                          <a:latin typeface="+mn-lt"/>
                          <a:ea typeface="+mn-ea"/>
                          <a:cs typeface="+mn-cs"/>
                        </a:rPr>
                        <a:t>Delinquency Count (in Last 2 Years)</a:t>
                      </a:r>
                    </a:p>
                  </a:txBody>
                  <a:tcPr marL="7028" marR="7028" marT="7028" marB="0" anchor="ctr"/>
                </a:tc>
                <a:extLst>
                  <a:ext uri="{0D108BD9-81ED-4DB2-BD59-A6C34878D82A}">
                    <a16:rowId xmlns:a16="http://schemas.microsoft.com/office/drawing/2014/main" val="10004"/>
                  </a:ext>
                </a:extLst>
              </a:tr>
              <a:tr h="304080">
                <a:tc>
                  <a:txBody>
                    <a:bodyPr/>
                    <a:lstStyle/>
                    <a:p>
                      <a:pPr algn="ctr" fontAlgn="b"/>
                      <a:r>
                        <a:rPr lang="en-US" sz="1200" b="0" i="0" u="none" strike="noStrike" dirty="0">
                          <a:solidFill>
                            <a:srgbClr val="000000"/>
                          </a:solidFill>
                          <a:effectLst/>
                          <a:latin typeface="Calibri" panose="020F0502020204030204" pitchFamily="34" charset="0"/>
                        </a:rPr>
                        <a:t>5</a:t>
                      </a:r>
                    </a:p>
                  </a:txBody>
                  <a:tcPr marL="7429" marR="7429" marT="742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bg1"/>
                          </a:solidFill>
                          <a:effectLst/>
                          <a:latin typeface="+mn-lt"/>
                          <a:ea typeface="+mn-ea"/>
                          <a:cs typeface="+mn-cs"/>
                        </a:rPr>
                        <a:t>Interest Rate</a:t>
                      </a:r>
                    </a:p>
                  </a:txBody>
                  <a:tcPr marL="7028" marR="7028" marT="7028" marB="0" anchor="ctr"/>
                </a:tc>
                <a:extLst>
                  <a:ext uri="{0D108BD9-81ED-4DB2-BD59-A6C34878D82A}">
                    <a16:rowId xmlns:a16="http://schemas.microsoft.com/office/drawing/2014/main" val="10005"/>
                  </a:ext>
                </a:extLst>
              </a:tr>
              <a:tr h="304080">
                <a:tc>
                  <a:txBody>
                    <a:bodyPr/>
                    <a:lstStyle/>
                    <a:p>
                      <a:pPr algn="ctr" fontAlgn="b"/>
                      <a:r>
                        <a:rPr lang="en-US" sz="1200" b="0" i="0" u="none" strike="noStrike" dirty="0">
                          <a:solidFill>
                            <a:srgbClr val="000000"/>
                          </a:solidFill>
                          <a:effectLst/>
                          <a:latin typeface="Calibri" panose="020F0502020204030204" pitchFamily="34" charset="0"/>
                        </a:rPr>
                        <a:t>6</a:t>
                      </a:r>
                    </a:p>
                  </a:txBody>
                  <a:tcPr marL="7429" marR="7429" marT="7429" marB="0" anchor="ctr"/>
                </a:tc>
                <a:tc>
                  <a:txBody>
                    <a:bodyPr/>
                    <a:lstStyle/>
                    <a:p>
                      <a:pPr algn="ctr" fontAlgn="b"/>
                      <a:r>
                        <a:rPr lang="en-US" sz="1200" u="none" strike="noStrike" kern="1200" dirty="0">
                          <a:solidFill>
                            <a:schemeClr val="bg1"/>
                          </a:solidFill>
                          <a:effectLst/>
                          <a:latin typeface="+mn-lt"/>
                          <a:ea typeface="+mn-ea"/>
                          <a:cs typeface="+mn-cs"/>
                        </a:rPr>
                        <a:t>Revolving Balance</a:t>
                      </a:r>
                    </a:p>
                  </a:txBody>
                  <a:tcPr marL="7028" marR="7028" marT="7028" marB="0" anchor="ctr"/>
                </a:tc>
                <a:extLst>
                  <a:ext uri="{0D108BD9-81ED-4DB2-BD59-A6C34878D82A}">
                    <a16:rowId xmlns:a16="http://schemas.microsoft.com/office/drawing/2014/main" val="10006"/>
                  </a:ext>
                </a:extLst>
              </a:tr>
              <a:tr h="304080">
                <a:tc>
                  <a:txBody>
                    <a:bodyPr/>
                    <a:lstStyle/>
                    <a:p>
                      <a:pPr algn="ctr" fontAlgn="b"/>
                      <a:r>
                        <a:rPr lang="en-US" sz="1200" b="0" i="0" u="none" strike="noStrike" dirty="0">
                          <a:solidFill>
                            <a:srgbClr val="000000"/>
                          </a:solidFill>
                          <a:effectLst/>
                          <a:latin typeface="Calibri" panose="020F0502020204030204" pitchFamily="34" charset="0"/>
                        </a:rPr>
                        <a:t>7</a:t>
                      </a:r>
                    </a:p>
                  </a:txBody>
                  <a:tcPr marL="7429" marR="7429" marT="7429" marB="0" anchor="ctr"/>
                </a:tc>
                <a:tc>
                  <a:txBody>
                    <a:bodyPr/>
                    <a:lstStyle/>
                    <a:p>
                      <a:pPr algn="ctr" fontAlgn="b"/>
                      <a:r>
                        <a:rPr lang="en-US" sz="1200" u="none" strike="noStrike" kern="1200" dirty="0">
                          <a:solidFill>
                            <a:schemeClr val="bg1"/>
                          </a:solidFill>
                          <a:effectLst/>
                          <a:latin typeface="+mn-lt"/>
                          <a:ea typeface="+mn-ea"/>
                          <a:cs typeface="+mn-cs"/>
                        </a:rPr>
                        <a:t>Revolving Utilization Rate</a:t>
                      </a:r>
                    </a:p>
                  </a:txBody>
                  <a:tcPr marL="7028" marR="7028" marT="7028"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772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Significant Attribute Analysis - Term</a:t>
            </a:r>
          </a:p>
        </p:txBody>
      </p:sp>
      <p:pic>
        <p:nvPicPr>
          <p:cNvPr id="5" name="Content Placeholder 4"/>
          <p:cNvPicPr>
            <a:picLocks noGrp="1" noChangeAspect="1"/>
          </p:cNvPicPr>
          <p:nvPr>
            <p:ph idx="1"/>
          </p:nvPr>
        </p:nvPicPr>
        <p:blipFill>
          <a:blip r:embed="rId2"/>
          <a:stretch>
            <a:fillRect/>
          </a:stretch>
        </p:blipFill>
        <p:spPr>
          <a:xfrm>
            <a:off x="1066800" y="1238876"/>
            <a:ext cx="2555958" cy="3628741"/>
          </a:xfrm>
          <a:prstGeom prst="rect">
            <a:avLst/>
          </a:prstGeom>
        </p:spPr>
      </p:pic>
      <p:sp>
        <p:nvSpPr>
          <p:cNvPr id="4" name="Slide Number Placeholder 3"/>
          <p:cNvSpPr>
            <a:spLocks noGrp="1"/>
          </p:cNvSpPr>
          <p:nvPr>
            <p:ph type="sldNum" sz="quarter" idx="12"/>
          </p:nvPr>
        </p:nvSpPr>
        <p:spPr/>
        <p:txBody>
          <a:bodyPr/>
          <a:lstStyle/>
          <a:p>
            <a:fld id="{5D6EFA26-11D8-4267-BBED-ABF7F6E8DBA9}" type="slidenum">
              <a:rPr lang="en-US" smtClean="0"/>
              <a:t>6</a:t>
            </a:fld>
            <a:endParaRPr lang="en-US" dirty="0"/>
          </a:p>
        </p:txBody>
      </p:sp>
      <p:pic>
        <p:nvPicPr>
          <p:cNvPr id="6" name="Picture 5"/>
          <p:cNvPicPr>
            <a:picLocks noChangeAspect="1"/>
          </p:cNvPicPr>
          <p:nvPr/>
        </p:nvPicPr>
        <p:blipFill>
          <a:blip r:embed="rId3"/>
          <a:stretch>
            <a:fillRect/>
          </a:stretch>
        </p:blipFill>
        <p:spPr>
          <a:xfrm>
            <a:off x="5510212" y="1238876"/>
            <a:ext cx="4471988" cy="3682339"/>
          </a:xfrm>
          <a:prstGeom prst="rect">
            <a:avLst/>
          </a:prstGeom>
        </p:spPr>
      </p:pic>
      <p:sp>
        <p:nvSpPr>
          <p:cNvPr id="7" name="TextBox 6"/>
          <p:cNvSpPr txBox="1"/>
          <p:nvPr/>
        </p:nvSpPr>
        <p:spPr>
          <a:xfrm>
            <a:off x="1066800" y="4942549"/>
            <a:ext cx="2667000" cy="369332"/>
          </a:xfrm>
          <a:prstGeom prst="rect">
            <a:avLst/>
          </a:prstGeom>
          <a:noFill/>
        </p:spPr>
        <p:txBody>
          <a:bodyPr wrap="square" rtlCol="0">
            <a:spAutoFit/>
          </a:bodyPr>
          <a:lstStyle/>
          <a:p>
            <a:r>
              <a:rPr lang="en-US" dirty="0"/>
              <a:t>Population distribution</a:t>
            </a:r>
          </a:p>
        </p:txBody>
      </p:sp>
      <p:sp>
        <p:nvSpPr>
          <p:cNvPr id="8" name="TextBox 7"/>
          <p:cNvSpPr txBox="1"/>
          <p:nvPr/>
        </p:nvSpPr>
        <p:spPr>
          <a:xfrm>
            <a:off x="5486400" y="4942549"/>
            <a:ext cx="4466088" cy="369332"/>
          </a:xfrm>
          <a:prstGeom prst="rect">
            <a:avLst/>
          </a:prstGeom>
          <a:noFill/>
        </p:spPr>
        <p:txBody>
          <a:bodyPr wrap="square" rtlCol="0">
            <a:spAutoFit/>
          </a:bodyPr>
          <a:lstStyle/>
          <a:p>
            <a:r>
              <a:rPr lang="en-US" dirty="0"/>
              <a:t>Percentage charged off in each bin</a:t>
            </a:r>
          </a:p>
        </p:txBody>
      </p:sp>
      <p:sp>
        <p:nvSpPr>
          <p:cNvPr id="10" name="TextBox 9"/>
          <p:cNvSpPr txBox="1"/>
          <p:nvPr/>
        </p:nvSpPr>
        <p:spPr>
          <a:xfrm>
            <a:off x="76200" y="5386813"/>
            <a:ext cx="11547389"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~75% of population have 36 months term</a:t>
            </a:r>
          </a:p>
          <a:p>
            <a:pPr marL="285750" indent="-285750">
              <a:buFont typeface="Arial" panose="020B0604020202020204" pitchFamily="34" charset="0"/>
              <a:buChar char="•"/>
            </a:pPr>
            <a:r>
              <a:rPr lang="en-US" dirty="0"/>
              <a:t>~25% applicants have defaulted in 60 months term and ~10% in 36 months term. </a:t>
            </a:r>
          </a:p>
        </p:txBody>
      </p:sp>
      <p:sp>
        <p:nvSpPr>
          <p:cNvPr id="11" name="TextBox 10"/>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with 60 months term.</a:t>
            </a:r>
          </a:p>
        </p:txBody>
      </p:sp>
    </p:spTree>
    <p:extLst>
      <p:ext uri="{BB962C8B-B14F-4D97-AF65-F5344CB8AC3E}">
        <p14:creationId xmlns:p14="http://schemas.microsoft.com/office/powerpoint/2010/main" val="401052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31489" cy="1400530"/>
          </a:xfrm>
        </p:spPr>
        <p:txBody>
          <a:bodyPr/>
          <a:lstStyle/>
          <a:p>
            <a:r>
              <a:rPr lang="en-US" sz="2600" dirty="0"/>
              <a:t>Significant Attribute Analysis - Public Records of Bankruptcies</a:t>
            </a:r>
          </a:p>
        </p:txBody>
      </p:sp>
      <p:sp>
        <p:nvSpPr>
          <p:cNvPr id="4" name="Slide Number Placeholder 3"/>
          <p:cNvSpPr>
            <a:spLocks noGrp="1"/>
          </p:cNvSpPr>
          <p:nvPr>
            <p:ph type="sldNum" sz="quarter" idx="12"/>
          </p:nvPr>
        </p:nvSpPr>
        <p:spPr/>
        <p:txBody>
          <a:bodyPr/>
          <a:lstStyle/>
          <a:p>
            <a:fld id="{5D6EFA26-11D8-4267-BBED-ABF7F6E8DBA9}" type="slidenum">
              <a:rPr lang="en-US" smtClean="0"/>
              <a:t>7</a:t>
            </a:fld>
            <a:endParaRPr lang="en-US" dirty="0"/>
          </a:p>
        </p:txBody>
      </p:sp>
      <p:sp>
        <p:nvSpPr>
          <p:cNvPr id="5" name="TextBox 4"/>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who have even single Public Record of Bankruptcies.</a:t>
            </a:r>
          </a:p>
        </p:txBody>
      </p:sp>
      <p:sp>
        <p:nvSpPr>
          <p:cNvPr id="6" name="TextBox 5"/>
          <p:cNvSpPr txBox="1"/>
          <p:nvPr/>
        </p:nvSpPr>
        <p:spPr>
          <a:xfrm>
            <a:off x="1754921"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715000"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applicants, ~96%, have no Public Records of Bankruptcies </a:t>
            </a:r>
          </a:p>
          <a:p>
            <a:pPr marL="285750" indent="-285750" algn="just">
              <a:buFont typeface="Arial" panose="020B0604020202020204" pitchFamily="34" charset="0"/>
              <a:buChar char="•"/>
            </a:pPr>
            <a:r>
              <a:rPr lang="en-US" dirty="0"/>
              <a:t>Percentage charged off graph shows even single record of Public Bankruptcies increases the chances of default significantly.  Trend is 0.97.</a:t>
            </a:r>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1031873" y="1071754"/>
            <a:ext cx="4454527" cy="3762324"/>
          </a:xfrm>
          <a:prstGeom prst="rect">
            <a:avLst/>
          </a:prstGeom>
        </p:spPr>
      </p:pic>
      <p:pic>
        <p:nvPicPr>
          <p:cNvPr id="10" name="Picture 9"/>
          <p:cNvPicPr>
            <a:picLocks noChangeAspect="1"/>
          </p:cNvPicPr>
          <p:nvPr/>
        </p:nvPicPr>
        <p:blipFill>
          <a:blip r:embed="rId3"/>
          <a:stretch>
            <a:fillRect/>
          </a:stretch>
        </p:blipFill>
        <p:spPr>
          <a:xfrm>
            <a:off x="5715000" y="1060643"/>
            <a:ext cx="4326374" cy="3816451"/>
          </a:xfrm>
          <a:prstGeom prst="rect">
            <a:avLst/>
          </a:prstGeom>
        </p:spPr>
      </p:pic>
    </p:spTree>
    <p:extLst>
      <p:ext uri="{BB962C8B-B14F-4D97-AF65-F5344CB8AC3E}">
        <p14:creationId xmlns:p14="http://schemas.microsoft.com/office/powerpoint/2010/main" val="418218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Significant Attribute Analysis - Funding Amount</a:t>
            </a:r>
          </a:p>
        </p:txBody>
      </p:sp>
      <p:sp>
        <p:nvSpPr>
          <p:cNvPr id="4" name="Slide Number Placeholder 3"/>
          <p:cNvSpPr>
            <a:spLocks noGrp="1"/>
          </p:cNvSpPr>
          <p:nvPr>
            <p:ph type="sldNum" sz="quarter" idx="12"/>
          </p:nvPr>
        </p:nvSpPr>
        <p:spPr/>
        <p:txBody>
          <a:bodyPr/>
          <a:lstStyle/>
          <a:p>
            <a:fld id="{5D6EFA26-11D8-4267-BBED-ABF7F6E8DBA9}" type="slidenum">
              <a:rPr lang="en-US" smtClean="0"/>
              <a:t>8</a:t>
            </a:fld>
            <a:endParaRPr lang="en-US" dirty="0"/>
          </a:p>
        </p:txBody>
      </p:sp>
      <p:sp>
        <p:nvSpPr>
          <p:cNvPr id="5" name="TextBox 4"/>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who have applied for loan amount more than 15000.</a:t>
            </a:r>
          </a:p>
        </p:txBody>
      </p:sp>
      <p:sp>
        <p:nvSpPr>
          <p:cNvPr id="6" name="TextBox 5"/>
          <p:cNvSpPr txBox="1"/>
          <p:nvPr/>
        </p:nvSpPr>
        <p:spPr>
          <a:xfrm>
            <a:off x="1908135"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739341"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Percentage charged off graph shows as Funding Amount increases chances of default increases significantly, trend is 0.93.</a:t>
            </a:r>
          </a:p>
        </p:txBody>
      </p:sp>
      <p:pic>
        <p:nvPicPr>
          <p:cNvPr id="12" name="Picture 11"/>
          <p:cNvPicPr>
            <a:picLocks noChangeAspect="1"/>
          </p:cNvPicPr>
          <p:nvPr/>
        </p:nvPicPr>
        <p:blipFill>
          <a:blip r:embed="rId2"/>
          <a:stretch>
            <a:fillRect/>
          </a:stretch>
        </p:blipFill>
        <p:spPr>
          <a:xfrm>
            <a:off x="1036596" y="1063416"/>
            <a:ext cx="4449804" cy="3769631"/>
          </a:xfrm>
          <a:prstGeom prst="rect">
            <a:avLst/>
          </a:prstGeom>
        </p:spPr>
      </p:pic>
      <p:pic>
        <p:nvPicPr>
          <p:cNvPr id="13" name="Picture 12"/>
          <p:cNvPicPr>
            <a:picLocks noChangeAspect="1"/>
          </p:cNvPicPr>
          <p:nvPr/>
        </p:nvPicPr>
        <p:blipFill>
          <a:blip r:embed="rId3"/>
          <a:stretch>
            <a:fillRect/>
          </a:stretch>
        </p:blipFill>
        <p:spPr>
          <a:xfrm>
            <a:off x="5562600" y="1061192"/>
            <a:ext cx="4525187" cy="3775111"/>
          </a:xfrm>
          <a:prstGeom prst="rect">
            <a:avLst/>
          </a:prstGeom>
        </p:spPr>
      </p:pic>
    </p:spTree>
    <p:extLst>
      <p:ext uri="{BB962C8B-B14F-4D97-AF65-F5344CB8AC3E}">
        <p14:creationId xmlns:p14="http://schemas.microsoft.com/office/powerpoint/2010/main" val="357174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Significant Attribute Analysis - Inquiry Count (In Last 6 Months)</a:t>
            </a:r>
            <a:br>
              <a:rPr lang="en-US" sz="2400" dirty="0"/>
            </a:br>
            <a:endParaRPr lang="en-US" sz="2400" dirty="0"/>
          </a:p>
        </p:txBody>
      </p:sp>
      <p:sp>
        <p:nvSpPr>
          <p:cNvPr id="4" name="Slide Number Placeholder 3"/>
          <p:cNvSpPr>
            <a:spLocks noGrp="1"/>
          </p:cNvSpPr>
          <p:nvPr>
            <p:ph type="sldNum" sz="quarter" idx="12"/>
          </p:nvPr>
        </p:nvSpPr>
        <p:spPr/>
        <p:txBody>
          <a:bodyPr/>
          <a:lstStyle/>
          <a:p>
            <a:fld id="{5D6EFA26-11D8-4267-BBED-ABF7F6E8DBA9}" type="slidenum">
              <a:rPr lang="en-US" smtClean="0"/>
              <a:t>9</a:t>
            </a:fld>
            <a:endParaRPr lang="en-US" dirty="0"/>
          </a:p>
        </p:txBody>
      </p:sp>
      <p:sp>
        <p:nvSpPr>
          <p:cNvPr id="5" name="TextBox 4"/>
          <p:cNvSpPr txBox="1"/>
          <p:nvPr/>
        </p:nvSpPr>
        <p:spPr>
          <a:xfrm>
            <a:off x="0" y="6143622"/>
            <a:ext cx="11972925" cy="646331"/>
          </a:xfrm>
          <a:prstGeom prst="rect">
            <a:avLst/>
          </a:prstGeom>
          <a:noFill/>
        </p:spPr>
        <p:txBody>
          <a:bodyPr wrap="square" rtlCol="0">
            <a:spAutoFit/>
          </a:bodyPr>
          <a:lstStyle/>
          <a:p>
            <a:r>
              <a:rPr lang="en-US" b="1" i="1" dirty="0"/>
              <a:t>Recommendation – Do not Lend or Charge higher interest rate (considering other attributes) for applicants 		       who have 6 or more inquiry count (in last 6 months).</a:t>
            </a:r>
          </a:p>
        </p:txBody>
      </p:sp>
      <p:sp>
        <p:nvSpPr>
          <p:cNvPr id="6" name="TextBox 5"/>
          <p:cNvSpPr txBox="1"/>
          <p:nvPr/>
        </p:nvSpPr>
        <p:spPr>
          <a:xfrm>
            <a:off x="2034333" y="4838101"/>
            <a:ext cx="2706727" cy="369332"/>
          </a:xfrm>
          <a:prstGeom prst="rect">
            <a:avLst/>
          </a:prstGeom>
          <a:noFill/>
        </p:spPr>
        <p:txBody>
          <a:bodyPr wrap="square" rtlCol="0">
            <a:spAutoFit/>
          </a:bodyPr>
          <a:lstStyle/>
          <a:p>
            <a:r>
              <a:rPr lang="en-US" dirty="0"/>
              <a:t>Population distribution</a:t>
            </a:r>
          </a:p>
        </p:txBody>
      </p:sp>
      <p:sp>
        <p:nvSpPr>
          <p:cNvPr id="7" name="TextBox 6"/>
          <p:cNvSpPr txBox="1"/>
          <p:nvPr/>
        </p:nvSpPr>
        <p:spPr>
          <a:xfrm>
            <a:off x="5715000" y="4834078"/>
            <a:ext cx="4466088" cy="369332"/>
          </a:xfrm>
          <a:prstGeom prst="rect">
            <a:avLst/>
          </a:prstGeom>
          <a:noFill/>
        </p:spPr>
        <p:txBody>
          <a:bodyPr wrap="square" rtlCol="0">
            <a:spAutoFit/>
          </a:bodyPr>
          <a:lstStyle/>
          <a:p>
            <a:r>
              <a:rPr lang="en-US" dirty="0"/>
              <a:t>Percentage charged off in each bin</a:t>
            </a:r>
          </a:p>
        </p:txBody>
      </p:sp>
      <p:sp>
        <p:nvSpPr>
          <p:cNvPr id="8" name="TextBox 7"/>
          <p:cNvSpPr txBox="1"/>
          <p:nvPr/>
        </p:nvSpPr>
        <p:spPr>
          <a:xfrm>
            <a:off x="85725" y="5203410"/>
            <a:ext cx="11872912"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applicants, ~49%, have no Inquiry count (In Last 6 Months)</a:t>
            </a:r>
          </a:p>
          <a:p>
            <a:pPr marL="285750" indent="-285750" algn="just">
              <a:buFont typeface="Arial" panose="020B0604020202020204" pitchFamily="34" charset="0"/>
              <a:buChar char="•"/>
            </a:pPr>
            <a:r>
              <a:rPr lang="en-US" dirty="0"/>
              <a:t>Percentage charged off graph shows as Inquiry count (in last 6 months) increases chances of default increases significantly, trend is 0.79.</a:t>
            </a:r>
          </a:p>
        </p:txBody>
      </p:sp>
      <p:pic>
        <p:nvPicPr>
          <p:cNvPr id="3" name="Picture 2"/>
          <p:cNvPicPr>
            <a:picLocks noChangeAspect="1"/>
          </p:cNvPicPr>
          <p:nvPr/>
        </p:nvPicPr>
        <p:blipFill>
          <a:blip r:embed="rId2"/>
          <a:stretch>
            <a:fillRect/>
          </a:stretch>
        </p:blipFill>
        <p:spPr>
          <a:xfrm>
            <a:off x="1119993" y="1152913"/>
            <a:ext cx="4442607" cy="3756616"/>
          </a:xfrm>
          <a:prstGeom prst="rect">
            <a:avLst/>
          </a:prstGeom>
        </p:spPr>
      </p:pic>
      <p:pic>
        <p:nvPicPr>
          <p:cNvPr id="9" name="Picture 8"/>
          <p:cNvPicPr>
            <a:picLocks noChangeAspect="1"/>
          </p:cNvPicPr>
          <p:nvPr/>
        </p:nvPicPr>
        <p:blipFill>
          <a:blip r:embed="rId3"/>
          <a:stretch>
            <a:fillRect/>
          </a:stretch>
        </p:blipFill>
        <p:spPr>
          <a:xfrm>
            <a:off x="5715000" y="1152913"/>
            <a:ext cx="4330359" cy="3758275"/>
          </a:xfrm>
          <a:prstGeom prst="rect">
            <a:avLst/>
          </a:prstGeom>
        </p:spPr>
      </p:pic>
    </p:spTree>
    <p:extLst>
      <p:ext uri="{BB962C8B-B14F-4D97-AF65-F5344CB8AC3E}">
        <p14:creationId xmlns:p14="http://schemas.microsoft.com/office/powerpoint/2010/main" val="2846456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442</TotalTime>
  <Words>1352</Words>
  <Application>Microsoft Office PowerPoint</Application>
  <PresentationFormat>Widescreen</PresentationFormat>
  <Paragraphs>235</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Lending Club Case Study</vt:lpstr>
      <vt:lpstr>Problem Definition</vt:lpstr>
      <vt:lpstr>Approach</vt:lpstr>
      <vt:lpstr>Data Understanding</vt:lpstr>
      <vt:lpstr>Attributes</vt:lpstr>
      <vt:lpstr>Significant Attribute Analysis - Term</vt:lpstr>
      <vt:lpstr>Significant Attribute Analysis - Public Records of Bankruptcies</vt:lpstr>
      <vt:lpstr>Significant Attribute Analysis - Funding Amount</vt:lpstr>
      <vt:lpstr>Significant Attribute Analysis - Inquiry Count (In Last 6 Months) </vt:lpstr>
      <vt:lpstr>Significant Attribute Analysis - Total Credit Lines</vt:lpstr>
      <vt:lpstr>Significant Attribute Analysis - Debt to Income Ratio</vt:lpstr>
      <vt:lpstr>Other Attribute Analysis - Grade</vt:lpstr>
      <vt:lpstr>Other Attribute Analysis - Revolving Utilization Rate</vt:lpstr>
      <vt:lpstr>Other Attribute Analysis - Interest Rate</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TOSHIBA</dc:creator>
  <cp:lastModifiedBy>Anant Kadam</cp:lastModifiedBy>
  <cp:revision>205</cp:revision>
  <dcterms:created xsi:type="dcterms:W3CDTF">2020-10-17T18:15:33Z</dcterms:created>
  <dcterms:modified xsi:type="dcterms:W3CDTF">2020-10-19T05:10:36Z</dcterms:modified>
</cp:coreProperties>
</file>