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263" r:id="rId4"/>
    <p:sldId id="257" r:id="rId5"/>
    <p:sldId id="260" r:id="rId6"/>
    <p:sldId id="264" r:id="rId7"/>
    <p:sldId id="261" r:id="rId8"/>
    <p:sldId id="262" r:id="rId9"/>
    <p:sldId id="266" r:id="rId10"/>
    <p:sldId id="265"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94643"/>
  </p:normalViewPr>
  <p:slideViewPr>
    <p:cSldViewPr snapToGrid="0" snapToObjects="1">
      <p:cViewPr varScale="1">
        <p:scale>
          <a:sx n="93" d="100"/>
          <a:sy n="93" d="100"/>
        </p:scale>
        <p:origin x="1162" y="77"/>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cademicBdlg.jpg"/>
          <p:cNvPicPr>
            <a:picLocks noChangeAspect="1"/>
          </p:cNvPicPr>
          <p:nvPr userDrawn="1"/>
        </p:nvPicPr>
        <p:blipFill rotWithShape="1">
          <a:blip r:embed="rId2" cstate="screen"/>
          <a:srcRect/>
          <a:stretch>
            <a:fillRect/>
          </a:stretch>
        </p:blipFill>
        <p:spPr>
          <a:xfrm>
            <a:off x="165893" y="171451"/>
            <a:ext cx="8801737" cy="6515100"/>
          </a:xfrm>
          <a:prstGeom prst="rect">
            <a:avLst/>
          </a:prstGeom>
        </p:spPr>
      </p:pic>
      <p:sp>
        <p:nvSpPr>
          <p:cNvPr id="8" name="Rectangle 7"/>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693988"/>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371600" y="4235390"/>
            <a:ext cx="6400800" cy="1189892"/>
          </a:xfrm>
        </p:spPr>
        <p:txBody>
          <a:bodyPr>
            <a:normAutofit/>
          </a:bodyPr>
          <a:lstStyle>
            <a:lvl1pPr marL="0" indent="0" algn="ctr">
              <a:buNone/>
              <a:defRPr sz="2800" i="1">
                <a:solidFill>
                  <a:schemeClr val="bg1"/>
                </a:solidFill>
                <a:latin typeface="Georgia" panose="02040502050405020303" charset="0"/>
                <a:ea typeface="Georgia" panose="02040502050405020303" charset="0"/>
                <a:cs typeface="Georgia" panose="02040502050405020303"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5C4CE51-D15A-BB47-9138-751D578D2580}"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fld>
            <a:endParaRPr lang="en-US"/>
          </a:p>
        </p:txBody>
      </p:sp>
      <p:pic>
        <p:nvPicPr>
          <p:cNvPr id="10" name="Picture 9"/>
          <p:cNvPicPr>
            <a:picLocks noChangeAspect="1"/>
          </p:cNvPicPr>
          <p:nvPr userDrawn="1"/>
        </p:nvPicPr>
        <p:blipFill>
          <a:blip r:embed="rId3"/>
          <a:stretch>
            <a:fillRect/>
          </a:stretch>
        </p:blipFill>
        <p:spPr>
          <a:xfrm>
            <a:off x="3934692" y="909080"/>
            <a:ext cx="1274616" cy="10472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1143000"/>
          </a:xfrm>
        </p:spPr>
        <p:txBody>
          <a:bodyPr/>
          <a:lstStyle>
            <a:lvl1pPr algn="l">
              <a:defRPr b="0" i="0">
                <a:solidFill>
                  <a:srgbClr val="500000"/>
                </a:solidFill>
                <a:latin typeface="Tungsten Medium" charset="0"/>
                <a:ea typeface="Tungsten Medium" charset="0"/>
                <a:cs typeface="Tungsten Medium" charset="0"/>
              </a:defRPr>
            </a:lvl1pPr>
          </a:lstStyle>
          <a:p>
            <a:r>
              <a:rPr lang="en-US" dirty="0"/>
              <a:t>Click to edit Master title style</a:t>
            </a:r>
            <a:endParaRPr lang="en-US" dirty="0"/>
          </a:p>
        </p:txBody>
      </p:sp>
      <p:sp>
        <p:nvSpPr>
          <p:cNvPr id="3" name="Content Placeholder 2"/>
          <p:cNvSpPr>
            <a:spLocks noGrp="1"/>
          </p:cNvSpPr>
          <p:nvPr>
            <p:ph idx="1"/>
          </p:nvPr>
        </p:nvSpPr>
        <p:spPr>
          <a:xfrm>
            <a:off x="834188" y="2332039"/>
            <a:ext cx="7852611" cy="3794125"/>
          </a:xfrm>
        </p:spPr>
        <p:txBody>
          <a:bodyPr/>
          <a:lstStyle>
            <a:lvl1pPr marL="0" indent="0">
              <a:buNone/>
              <a:defRPr>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defRPr>
            </a:lvl1pPr>
            <a:lvl2pPr marL="457200" indent="0">
              <a:buNone/>
              <a:defRPr>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defRPr>
            </a:lvl2pPr>
            <a:lvl3pPr marL="914400" indent="0">
              <a:buNone/>
              <a:defRPr>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defRPr>
            </a:lvl3pPr>
            <a:lvl4pPr marL="1371600" indent="0">
              <a:buNone/>
              <a:defRPr>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defRPr>
            </a:lvl4pPr>
            <a:lvl5pPr marL="1828800" indent="0">
              <a:buNone/>
              <a:defRPr>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5C4CE51-D15A-BB47-9138-751D578D25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fld>
            <a:endParaRPr lang="en-US"/>
          </a:p>
        </p:txBody>
      </p:sp>
      <p:sp>
        <p:nvSpPr>
          <p:cNvPr id="7" name="Rectangle 6"/>
          <p:cNvSpPr/>
          <p:nvPr userDrawn="1"/>
        </p:nvSpPr>
        <p:spPr>
          <a:xfrm>
            <a:off x="226071" y="1440499"/>
            <a:ext cx="91440" cy="64008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5C4CE51-D15A-BB47-9138-751D578D258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4767"/>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C4CE51-D15A-BB47-9138-751D578D25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04"/>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230709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946860"/>
            <a:ext cx="4040188"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33" y="230709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45033" y="2946860"/>
            <a:ext cx="4041775"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5C4CE51-D15A-BB47-9138-751D578D258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PSCwall.psd"/>
          <p:cNvPicPr>
            <a:picLocks noChangeAspect="1"/>
          </p:cNvPicPr>
          <p:nvPr userDrawn="1"/>
        </p:nvPicPr>
        <p:blipFill rotWithShape="1">
          <a:blip r:embed="rId2" cstate="screen"/>
          <a:srcRect/>
          <a:stretch>
            <a:fillRect/>
          </a:stretch>
        </p:blipFill>
        <p:spPr>
          <a:xfrm>
            <a:off x="147342" y="152400"/>
            <a:ext cx="8826412" cy="6558644"/>
          </a:xfrm>
          <a:prstGeom prst="rect">
            <a:avLst/>
          </a:prstGeom>
        </p:spPr>
      </p:pic>
      <p:sp>
        <p:nvSpPr>
          <p:cNvPr id="3" name="Date Placeholder 2"/>
          <p:cNvSpPr>
            <a:spLocks noGrp="1"/>
          </p:cNvSpPr>
          <p:nvPr>
            <p:ph type="dt" sz="half" idx="10"/>
          </p:nvPr>
        </p:nvSpPr>
        <p:spPr/>
        <p:txBody>
          <a:bodyPr/>
          <a:lstStyle/>
          <a:p>
            <a:fld id="{45C4CE51-D15A-BB47-9138-751D578D258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fld>
            <a:endParaRPr lang="en-US"/>
          </a:p>
        </p:txBody>
      </p:sp>
      <p:sp>
        <p:nvSpPr>
          <p:cNvPr id="7" name="Rectangle 6"/>
          <p:cNvSpPr/>
          <p:nvPr userDrawn="1"/>
        </p:nvSpPr>
        <p:spPr>
          <a:xfrm>
            <a:off x="986407" y="2180070"/>
            <a:ext cx="7148285" cy="25279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86407"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8059059"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M-LogoBox.png"/>
          <p:cNvPicPr>
            <a:picLocks noChangeAspect="1"/>
          </p:cNvPicPr>
          <p:nvPr userDrawn="1"/>
        </p:nvPicPr>
        <p:blipFill>
          <a:blip r:embed="rId3" cstate="screen"/>
          <a:stretch>
            <a:fillRect/>
          </a:stretch>
        </p:blipFill>
        <p:spPr>
          <a:xfrm>
            <a:off x="4091896" y="1711418"/>
            <a:ext cx="937304" cy="937304"/>
          </a:xfrm>
          <a:prstGeom prst="rect">
            <a:avLst/>
          </a:prstGeom>
        </p:spPr>
      </p:pic>
      <p:sp>
        <p:nvSpPr>
          <p:cNvPr id="2" name="Title 1"/>
          <p:cNvSpPr>
            <a:spLocks noGrp="1"/>
          </p:cNvSpPr>
          <p:nvPr>
            <p:ph type="title"/>
          </p:nvPr>
        </p:nvSpPr>
        <p:spPr>
          <a:xfrm>
            <a:off x="1524000" y="2872522"/>
            <a:ext cx="6096000" cy="1143000"/>
          </a:xfrm>
        </p:spPr>
        <p:txBody>
          <a:bodyPr>
            <a:normAutofit/>
          </a:bodyPr>
          <a:lstStyle>
            <a:lvl1pPr>
              <a:defRPr sz="4200" b="0" i="0">
                <a:solidFill>
                  <a:srgbClr val="500000"/>
                </a:solidFill>
                <a:latin typeface="Tungsten Medium" charset="0"/>
                <a:ea typeface="Tungsten Medium" charset="0"/>
                <a:cs typeface="Tungsten Medium" charset="0"/>
              </a:defRPr>
            </a:lvl1pPr>
          </a:lstStyle>
          <a:p>
            <a:r>
              <a:rPr lang="en-US" dirty="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ademicBdlg.jpg"/>
          <p:cNvPicPr>
            <a:picLocks noChangeAspect="1"/>
          </p:cNvPicPr>
          <p:nvPr userDrawn="1"/>
        </p:nvPicPr>
        <p:blipFill rotWithShape="1">
          <a:blip r:embed="rId2" cstate="screen"/>
          <a:srcRect/>
          <a:stretch>
            <a:fillRect/>
          </a:stretch>
        </p:blipFill>
        <p:spPr>
          <a:xfrm>
            <a:off x="165893" y="171451"/>
            <a:ext cx="8801737" cy="6515100"/>
          </a:xfrm>
          <a:prstGeom prst="rect">
            <a:avLst/>
          </a:prstGeom>
        </p:spPr>
      </p:pic>
      <p:sp>
        <p:nvSpPr>
          <p:cNvPr id="6" name="Rectangle 5"/>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5C4CE51-D15A-BB47-9138-751D578D258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1171074"/>
            <a:ext cx="3008313" cy="1162051"/>
          </a:xfrm>
        </p:spPr>
        <p:txBody>
          <a:bodyPr anchor="b">
            <a:normAutofit/>
          </a:bodyPr>
          <a:lstStyle>
            <a:lvl1pPr algn="l">
              <a:defRPr sz="3200" b="1"/>
            </a:lvl1pPr>
          </a:lstStyle>
          <a:p>
            <a:r>
              <a:rPr lang="en-US" dirty="0"/>
              <a:t>Click to edit Master title style</a:t>
            </a:r>
            <a:endParaRPr lang="en-US" dirty="0"/>
          </a:p>
        </p:txBody>
      </p:sp>
      <p:sp>
        <p:nvSpPr>
          <p:cNvPr id="3" name="Content Placeholder 2"/>
          <p:cNvSpPr>
            <a:spLocks noGrp="1"/>
          </p:cNvSpPr>
          <p:nvPr>
            <p:ph idx="1"/>
          </p:nvPr>
        </p:nvSpPr>
        <p:spPr>
          <a:xfrm>
            <a:off x="3575050" y="1171074"/>
            <a:ext cx="5111750"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8" y="2406316"/>
            <a:ext cx="3008313"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C4CE51-D15A-BB47-9138-751D578D25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noAutofit/>
          </a:bodyPr>
          <a:lstStyle>
            <a:lvl1pPr algn="l">
              <a:defRPr sz="3200" b="1"/>
            </a:lvl1pPr>
          </a:lstStyle>
          <a:p>
            <a:r>
              <a:rPr lang="en-US" dirty="0"/>
              <a:t>Click to edit Master title style</a:t>
            </a:r>
            <a:endParaRPr lang="en-US" dirty="0"/>
          </a:p>
        </p:txBody>
      </p:sp>
      <p:sp>
        <p:nvSpPr>
          <p:cNvPr id="3" name="Picture Placeholder 2"/>
          <p:cNvSpPr>
            <a:spLocks noGrp="1"/>
          </p:cNvSpPr>
          <p:nvPr>
            <p:ph type="pic" idx="1"/>
          </p:nvPr>
        </p:nvSpPr>
        <p:spPr>
          <a:xfrm>
            <a:off x="1792288" y="1106905"/>
            <a:ext cx="54864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5C4CE51-D15A-BB47-9138-751D578D258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0" cstate="screen"/>
          <a:stretch>
            <a:fillRect/>
          </a:stretch>
        </p:blipFill>
        <p:spPr>
          <a:xfrm>
            <a:off x="226071" y="274640"/>
            <a:ext cx="8697402" cy="705194"/>
          </a:xfrm>
          <a:prstGeom prst="rect">
            <a:avLst/>
          </a:prstGeom>
        </p:spPr>
      </p:pic>
      <p:sp>
        <p:nvSpPr>
          <p:cNvPr id="2" name="Title Placeholder 1"/>
          <p:cNvSpPr>
            <a:spLocks noGrp="1"/>
          </p:cNvSpPr>
          <p:nvPr>
            <p:ph type="title"/>
          </p:nvPr>
        </p:nvSpPr>
        <p:spPr>
          <a:xfrm>
            <a:off x="457200" y="979834"/>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2122834"/>
            <a:ext cx="8229600" cy="400333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fld>
            <a:endParaRPr lang="en-US"/>
          </a:p>
        </p:txBody>
      </p:sp>
      <p:sp>
        <p:nvSpPr>
          <p:cNvPr id="8" name="Shape 461"/>
          <p:cNvSpPr/>
          <p:nvPr userDrawn="1"/>
        </p:nvSpPr>
        <p:spPr>
          <a:xfrm>
            <a:off x="152403" y="6575107"/>
            <a:ext cx="7050313" cy="0"/>
          </a:xfrm>
          <a:prstGeom prst="line">
            <a:avLst/>
          </a:prstGeom>
          <a:ln w="12700">
            <a:solidFill>
              <a:srgbClr val="E4002B"/>
            </a:solidFill>
            <a:miter lim="400000"/>
          </a:ln>
        </p:spPr>
        <p:txBody>
          <a:bodyPr lIns="50800" tIns="50800" rIns="50800" bIns="50800" anchor="ctr"/>
          <a:lstStyle/>
          <a:p>
            <a:pPr>
              <a:defRPr sz="3200"/>
            </a:pPr>
            <a:endParaRPr>
              <a:ln w="3175" cmpd="sng">
                <a:solidFill>
                  <a:srgbClr val="000000"/>
                </a:solidFill>
              </a:l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actfinder.census.gov/faces/nav/jsf/pages/index.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9805"/>
            <a:ext cx="7772400" cy="1470025"/>
          </a:xfrm>
        </p:spPr>
        <p:txBody>
          <a:bodyPr>
            <a:normAutofit/>
          </a:bodyPr>
          <a:lstStyle/>
          <a:p>
            <a:r>
              <a:rPr lang="en-US" sz="3200" dirty="0"/>
              <a:t>Strategic Assessment of Food Business </a:t>
            </a:r>
            <a:br>
              <a:rPr lang="en-US" sz="3200" dirty="0"/>
            </a:br>
            <a:r>
              <a:rPr lang="en-US" sz="3200" dirty="0"/>
              <a:t>A Data Science Approach</a:t>
            </a:r>
            <a:endParaRPr lang="en-US" sz="3200" dirty="0"/>
          </a:p>
        </p:txBody>
      </p:sp>
      <p:sp>
        <p:nvSpPr>
          <p:cNvPr id="3" name="Subtitle 2"/>
          <p:cNvSpPr>
            <a:spLocks noGrp="1"/>
          </p:cNvSpPr>
          <p:nvPr>
            <p:ph type="subTitle" idx="1"/>
          </p:nvPr>
        </p:nvSpPr>
        <p:spPr/>
        <p:txBody>
          <a:bodyPr>
            <a:noAutofit/>
          </a:bodyPr>
          <a:lstStyle/>
          <a:p>
            <a:r>
              <a:rPr lang="en-US" sz="1600" dirty="0"/>
              <a:t>Sumeet Shinde</a:t>
            </a:r>
            <a:endParaRPr lang="en-US" sz="1600" dirty="0"/>
          </a:p>
          <a:p>
            <a:r>
              <a:rPr lang="en-US" sz="1600" dirty="0"/>
              <a:t>Mayank </a:t>
            </a:r>
            <a:r>
              <a:rPr lang="en-US" sz="1600" dirty="0" err="1"/>
              <a:t>Jaggi</a:t>
            </a:r>
            <a:endParaRPr lang="en-US" sz="1600" dirty="0"/>
          </a:p>
          <a:p>
            <a:r>
              <a:rPr lang="en-US" sz="1600" dirty="0" err="1"/>
              <a:t>Akshay</a:t>
            </a:r>
            <a:r>
              <a:rPr lang="en-US" sz="1600" dirty="0"/>
              <a:t> Kadu</a:t>
            </a:r>
            <a:endParaRPr lang="en-US" sz="1600" dirty="0"/>
          </a:p>
          <a:p>
            <a:r>
              <a:rPr lang="en-US" sz="1600" dirty="0"/>
              <a:t>Gaurav Burman</a:t>
            </a:r>
            <a:endParaRPr lang="en-US" sz="1600" dirty="0"/>
          </a:p>
        </p:txBody>
      </p:sp>
      <p:pic>
        <p:nvPicPr>
          <p:cNvPr id="6" name="Picture 5"/>
          <p:cNvPicPr>
            <a:picLocks noChangeAspect="1"/>
          </p:cNvPicPr>
          <p:nvPr/>
        </p:nvPicPr>
        <p:blipFill>
          <a:blip r:embed="rId1"/>
          <a:stretch>
            <a:fillRect/>
          </a:stretch>
        </p:blipFill>
        <p:spPr>
          <a:xfrm>
            <a:off x="354227" y="5848864"/>
            <a:ext cx="4135395" cy="7680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222" y="1189039"/>
            <a:ext cx="8159578" cy="886896"/>
          </a:xfrm>
        </p:spPr>
        <p:txBody>
          <a:bodyPr>
            <a:noAutofit/>
          </a:bodyPr>
          <a:lstStyle/>
          <a:p>
            <a:r>
              <a:rPr lang="en-IN" sz="2800" dirty="0"/>
              <a:t>Dynamic Postal Code selector dashboard</a:t>
            </a:r>
            <a:endParaRPr lang="en-IN" sz="2800" dirty="0"/>
          </a:p>
        </p:txBody>
      </p:sp>
      <p:pic>
        <p:nvPicPr>
          <p:cNvPr id="5" name="Content Placeholder 4"/>
          <p:cNvPicPr>
            <a:picLocks noGrp="1" noChangeAspect="1"/>
          </p:cNvPicPr>
          <p:nvPr>
            <p:ph idx="1"/>
          </p:nvPr>
        </p:nvPicPr>
        <p:blipFill>
          <a:blip r:embed="rId1"/>
          <a:stretch>
            <a:fillRect/>
          </a:stretch>
        </p:blipFill>
        <p:spPr>
          <a:xfrm>
            <a:off x="1491048" y="2298356"/>
            <a:ext cx="6282007" cy="421777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788042"/>
          </a:xfrm>
        </p:spPr>
        <p:txBody>
          <a:bodyPr>
            <a:normAutofit fontScale="90000"/>
          </a:bodyPr>
          <a:lstStyle/>
          <a:p>
            <a:r>
              <a:rPr lang="en-IN" sz="2800" dirty="0"/>
              <a:t>References</a:t>
            </a:r>
            <a:r>
              <a:rPr lang="en-IN" dirty="0"/>
              <a:t> </a:t>
            </a:r>
            <a:endParaRPr lang="en-IN" dirty="0"/>
          </a:p>
        </p:txBody>
      </p:sp>
      <p:sp>
        <p:nvSpPr>
          <p:cNvPr id="3" name="Content Placeholder 2"/>
          <p:cNvSpPr>
            <a:spLocks noGrp="1"/>
          </p:cNvSpPr>
          <p:nvPr>
            <p:ph idx="1"/>
          </p:nvPr>
        </p:nvSpPr>
        <p:spPr>
          <a:xfrm>
            <a:off x="395416" y="2059459"/>
            <a:ext cx="8291384" cy="4066705"/>
          </a:xfrm>
        </p:spPr>
        <p:txBody>
          <a:bodyPr/>
          <a:lstStyle/>
          <a:p>
            <a:pPr marL="514350" indent="-514350">
              <a:buFont typeface="+mj-lt"/>
              <a:buAutoNum type="arabicPeriod"/>
            </a:pPr>
            <a:r>
              <a:rPr lang="en-IN" sz="2000" dirty="0"/>
              <a:t>Fact finder- America- (</a:t>
            </a:r>
            <a:r>
              <a:rPr lang="en-IN" sz="2000" dirty="0">
                <a:hlinkClick r:id="rId1"/>
              </a:rPr>
              <a:t>https://factfinder.census.gov/faces/nav/jsf/pages/index.xhtml</a:t>
            </a:r>
            <a:r>
              <a:rPr lang="en-IN" sz="2000" dirty="0"/>
              <a:t>)</a:t>
            </a:r>
            <a:endParaRPr lang="en-IN" sz="2000" dirty="0"/>
          </a:p>
          <a:p>
            <a:pPr marL="514350" indent="-514350">
              <a:buFont typeface="+mj-lt"/>
              <a:buAutoNum type="arabicPeriod"/>
            </a:pPr>
            <a:r>
              <a:rPr lang="en-IN" sz="2000" dirty="0"/>
              <a:t>Simplemaps.com (https://simplemaps.com/data/us-zips)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Autofit/>
          </a:bodyPr>
          <a:lstStyle/>
          <a:p>
            <a:r>
              <a:rPr lang="en-US" sz="2400" dirty="0"/>
              <a:t>A Strategic Business Assessment for investing in a new Burrito and Taco restaurant</a:t>
            </a:r>
            <a:endParaRPr lang="en-US" sz="2400" dirty="0"/>
          </a:p>
        </p:txBody>
      </p:sp>
      <p:sp>
        <p:nvSpPr>
          <p:cNvPr id="3" name="Content Placeholder 2"/>
          <p:cNvSpPr>
            <a:spLocks noGrp="1"/>
          </p:cNvSpPr>
          <p:nvPr>
            <p:ph idx="1"/>
          </p:nvPr>
        </p:nvSpPr>
        <p:spPr>
          <a:xfrm>
            <a:off x="457200" y="2520777"/>
            <a:ext cx="8229599" cy="3605387"/>
          </a:xfrm>
        </p:spPr>
        <p:txBody>
          <a:bodyPr>
            <a:normAutofit/>
          </a:bodyPr>
          <a:lstStyle/>
          <a:p>
            <a:pPr marL="457200" indent="-457200">
              <a:lnSpc>
                <a:spcPct val="250000"/>
              </a:lnSpc>
              <a:buFont typeface="Arial" panose="020B0604020202020204" pitchFamily="34" charset="0"/>
              <a:buChar char="•"/>
            </a:pPr>
            <a:r>
              <a:rPr lang="en-US" sz="2000" dirty="0"/>
              <a:t>Optimum location</a:t>
            </a:r>
            <a:endParaRPr lang="en-US" sz="2000" dirty="0"/>
          </a:p>
          <a:p>
            <a:pPr marL="457200" indent="-457200">
              <a:lnSpc>
                <a:spcPct val="250000"/>
              </a:lnSpc>
              <a:buFont typeface="Arial" panose="020B0604020202020204" pitchFamily="34" charset="0"/>
              <a:buChar char="•"/>
            </a:pPr>
            <a:r>
              <a:rPr lang="en-US" sz="2000" dirty="0"/>
              <a:t>Strategic Pricing</a:t>
            </a:r>
            <a:endParaRPr lang="en-US" sz="2000" dirty="0"/>
          </a:p>
          <a:p>
            <a:pPr marL="457200" indent="-457200">
              <a:lnSpc>
                <a:spcPct val="250000"/>
              </a:lnSpc>
              <a:buFont typeface="Arial" panose="020B0604020202020204" pitchFamily="34" charset="0"/>
              <a:buChar char="•"/>
            </a:pPr>
            <a:r>
              <a:rPr lang="en-US" sz="2000" dirty="0"/>
              <a:t>Best Category of Restaurant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2800" dirty="0"/>
              <a:t>Assessment index to select location</a:t>
            </a:r>
            <a:endParaRPr lang="en-US"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265405"/>
                <a:ext cx="8229599" cy="3860760"/>
              </a:xfrm>
            </p:spPr>
            <p:txBody>
              <a:bodyPr>
                <a:normAutofit/>
              </a:bodyPr>
              <a:lstStyle/>
              <a:p>
                <a:pPr marL="285750" indent="-285750">
                  <a:buFont typeface="Arial" panose="020B0604020202020204" pitchFamily="34" charset="0"/>
                  <a:buChar char="•"/>
                </a:pPr>
                <a:r>
                  <a:rPr lang="en-US" sz="1800" dirty="0">
                    <a:latin typeface="Cambria Math" panose="02040503050406030204" pitchFamily="18" charset="0"/>
                  </a:rPr>
                  <a:t>Developed a compound index to assess the best area (postal code) to start a new Taco and Burrito chain.</a:t>
                </a:r>
              </a:p>
              <a:p>
                <a:pPr marL="285750" indent="-285750">
                  <a:buFont typeface="Arial" panose="020B0604020202020204" pitchFamily="34" charset="0"/>
                  <a:buChar char="•"/>
                </a:pPr>
                <a:r>
                  <a:rPr lang="en-US" sz="1800" dirty="0">
                    <a:latin typeface="Cambria Math" panose="02040503050406030204" pitchFamily="18" charset="0"/>
                  </a:rPr>
                  <a:t>The index is as below-</a:t>
                </a:r>
              </a:p>
              <a:p>
                <a:pPr algn="ctr"/>
                <a:r>
                  <a:rPr lang="en-US" sz="1800" i="1" dirty="0" err="1">
                    <a:latin typeface="Cambria Math" panose="02040503050406030204" pitchFamily="18" charset="0"/>
                  </a:rPr>
                  <a:t>Selection_index</a:t>
                </a:r>
                <a14:m>
                  <m:oMath xmlns:m="http://schemas.openxmlformats.org/officeDocument/2006/math">
                    <m:r>
                      <a:rPr lang="en-IN" sz="1800" i="1">
                        <a:latin typeface="Cambria Math" panose="02040503050406030204" pitchFamily="18" charset="0"/>
                      </a:rPr>
                      <m:t>=</m:t>
                    </m:r>
                    <m:d>
                      <m:dPr>
                        <m:ctrlPr>
                          <a:rPr lang="en-IN" sz="1800" i="1">
                            <a:latin typeface="Cambria Math" panose="02040503050406030204" pitchFamily="18" charset="0"/>
                          </a:rPr>
                        </m:ctrlPr>
                      </m:dPr>
                      <m:e>
                        <m:f>
                          <m:fPr>
                            <m:ctrlPr>
                              <a:rPr lang="en-IN" sz="1800" i="1">
                                <a:latin typeface="Cambria Math" panose="02040503050406030204" pitchFamily="18" charset="0"/>
                              </a:rPr>
                            </m:ctrlPr>
                          </m:fPr>
                          <m:num>
                            <m:r>
                              <a:rPr lang="en-IN" sz="1800" i="1">
                                <a:latin typeface="Cambria Math" panose="02040503050406030204" pitchFamily="18" charset="0"/>
                              </a:rPr>
                              <m:t>𝑃𝑜𝑝𝑢𝑙𝑎𝑡𝑖𝑜𝑛</m:t>
                            </m:r>
                            <m:r>
                              <a:rPr lang="en-IN" sz="1800" i="1">
                                <a:latin typeface="Cambria Math" panose="02040503050406030204" pitchFamily="18" charset="0"/>
                              </a:rPr>
                              <m:t> </m:t>
                            </m:r>
                            <m:r>
                              <a:rPr lang="en-IN" sz="1800" i="1">
                                <a:latin typeface="Cambria Math" panose="02040503050406030204" pitchFamily="18" charset="0"/>
                              </a:rPr>
                              <m:t>𝐷𝑒𝑛𝑠𝑖𝑡𝑦</m:t>
                            </m:r>
                          </m:num>
                          <m:den>
                            <m:r>
                              <a:rPr lang="en-IN" sz="1800" i="1">
                                <a:latin typeface="Cambria Math" panose="02040503050406030204" pitchFamily="18" charset="0"/>
                              </a:rPr>
                              <m:t>𝑁𝑜</m:t>
                            </m:r>
                            <m:r>
                              <a:rPr lang="en-IN" sz="1800" i="1">
                                <a:latin typeface="Cambria Math" panose="02040503050406030204" pitchFamily="18" charset="0"/>
                              </a:rPr>
                              <m:t>. </m:t>
                            </m:r>
                            <m:r>
                              <a:rPr lang="en-IN" sz="1800" i="1">
                                <a:latin typeface="Cambria Math" panose="02040503050406030204" pitchFamily="18" charset="0"/>
                              </a:rPr>
                              <m:t>𝑜𝑓</m:t>
                            </m:r>
                            <m:r>
                              <a:rPr lang="en-IN" sz="1800" i="1">
                                <a:latin typeface="Cambria Math" panose="02040503050406030204" pitchFamily="18" charset="0"/>
                              </a:rPr>
                              <m:t> </m:t>
                            </m:r>
                            <m:r>
                              <a:rPr lang="en-IN" sz="1800" i="1">
                                <a:latin typeface="Cambria Math" panose="02040503050406030204" pitchFamily="18" charset="0"/>
                              </a:rPr>
                              <m:t>𝑟𝑒𝑠𝑡𝑎𝑢𝑟𝑎𝑛𝑡𝑠</m:t>
                            </m:r>
                          </m:den>
                        </m:f>
                      </m:e>
                    </m:d>
                    <m:r>
                      <a:rPr lang="en-IN" sz="1800" i="1">
                        <a:latin typeface="Cambria Math" panose="02040503050406030204" pitchFamily="18" charset="0"/>
                      </a:rPr>
                      <m:t>+</m:t>
                    </m:r>
                    <m:r>
                      <a:rPr lang="en-IN" sz="1800" i="1">
                        <a:latin typeface="Cambria Math" panose="02040503050406030204" pitchFamily="18" charset="0"/>
                      </a:rPr>
                      <m:t>𝑃𝑒𝑟</m:t>
                    </m:r>
                    <m:r>
                      <a:rPr lang="en-IN" sz="1800" i="1">
                        <a:latin typeface="Cambria Math" panose="02040503050406030204" pitchFamily="18" charset="0"/>
                      </a:rPr>
                      <m:t> </m:t>
                    </m:r>
                    <m:r>
                      <a:rPr lang="en-IN" sz="1800" i="1">
                        <a:latin typeface="Cambria Math" panose="02040503050406030204" pitchFamily="18" charset="0"/>
                      </a:rPr>
                      <m:t>𝑐𝑎𝑝𝑖𝑡𝑎</m:t>
                    </m:r>
                    <m:r>
                      <a:rPr lang="en-IN" sz="1800" i="1">
                        <a:latin typeface="Cambria Math" panose="02040503050406030204" pitchFamily="18" charset="0"/>
                      </a:rPr>
                      <m:t> </m:t>
                    </m:r>
                    <m:r>
                      <a:rPr lang="en-IN" sz="1800" i="1">
                        <a:latin typeface="Cambria Math" panose="02040503050406030204" pitchFamily="18" charset="0"/>
                      </a:rPr>
                      <m:t>𝑖𝑛𝑐𝑜𝑚𝑒</m:t>
                    </m:r>
                  </m:oMath>
                </a14:m>
                <a:r>
                  <a:rPr lang="en-US" sz="1800" i="1" dirty="0">
                    <a:latin typeface="Cambria Math" panose="02040503050406030204" pitchFamily="18" charset="0"/>
                  </a:rPr>
                  <a:t>..(for every postal code)</a:t>
                </a:r>
              </a:p>
              <a:p>
                <a:pPr marL="285750" indent="-285750">
                  <a:buFont typeface="Arial" panose="020B0604020202020204" pitchFamily="34" charset="0"/>
                  <a:buChar char="•"/>
                </a:pPr>
                <a:endParaRPr lang="en-US" sz="1800" i="1" dirty="0">
                  <a:latin typeface="Cambria Math" panose="02040503050406030204" pitchFamily="18" charset="0"/>
                </a:endParaRPr>
              </a:p>
              <a:p>
                <a:pPr marL="285750" indent="-285750">
                  <a:buFont typeface="Arial" panose="020B0604020202020204" pitchFamily="34" charset="0"/>
                  <a:buChar char="•"/>
                </a:pPr>
                <a:r>
                  <a:rPr lang="en-US" sz="1800" dirty="0">
                    <a:latin typeface="Cambria Math" panose="02040503050406030204" pitchFamily="18" charset="0"/>
                  </a:rPr>
                  <a:t>A higher</a:t>
                </a:r>
                <a:r>
                  <a:rPr lang="en-US" sz="1800" i="1" dirty="0">
                    <a:latin typeface="Cambria Math" panose="02040503050406030204" pitchFamily="18" charset="0"/>
                  </a:rPr>
                  <a:t> “</a:t>
                </a:r>
                <a:r>
                  <a:rPr lang="en-US" sz="1800" i="1" dirty="0" err="1">
                    <a:latin typeface="Cambria Math" panose="02040503050406030204" pitchFamily="18" charset="0"/>
                  </a:rPr>
                  <a:t>selection_index</a:t>
                </a:r>
                <a:r>
                  <a:rPr lang="en-US" sz="1800" i="1" dirty="0">
                    <a:latin typeface="Cambria Math" panose="02040503050406030204" pitchFamily="18" charset="0"/>
                  </a:rPr>
                  <a:t>” </a:t>
                </a:r>
                <a:r>
                  <a:rPr lang="en-US" sz="1800" dirty="0">
                    <a:latin typeface="Cambria Math" panose="02040503050406030204" pitchFamily="18" charset="0"/>
                  </a:rPr>
                  <a:t> is an indicator of low competition and people with more income. It indicates an untapped potential customers.</a:t>
                </a:r>
              </a:p>
              <a:p>
                <a:pPr marL="285750" indent="-285750">
                  <a:buFont typeface="Arial" panose="020B0604020202020204" pitchFamily="34" charset="0"/>
                  <a:buChar char="•"/>
                </a:pPr>
                <a:r>
                  <a:rPr lang="en-US" sz="1800" dirty="0">
                    <a:latin typeface="Cambria Math" panose="02040503050406030204" pitchFamily="18" charset="0"/>
                  </a:rPr>
                  <a:t>The first ratio is population density per restaurant in that postal code, therefore, higher ratio tell more people and less restaurant serving them.</a:t>
                </a:r>
              </a:p>
              <a:p>
                <a:pPr marL="285750" indent="-285750">
                  <a:buFont typeface="Arial" panose="020B0604020202020204" pitchFamily="34" charset="0"/>
                  <a:buChar char="•"/>
                </a:pPr>
                <a:r>
                  <a:rPr lang="en-US" sz="1800" dirty="0">
                    <a:latin typeface="Cambria Math" panose="02040503050406030204" pitchFamily="18" charset="0"/>
                  </a:rPr>
                  <a:t>Similarly, more income along with high ratio tell a area with low risk and likelihood of more profitability.</a:t>
                </a:r>
              </a:p>
              <a:p>
                <a:pPr algn="ctr"/>
                <a:endParaRPr lang="en-US" sz="1800" i="1" dirty="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265405"/>
                <a:ext cx="8229599" cy="3860760"/>
              </a:xfrm>
              <a:blipFill rotWithShape="1">
                <a:blip r:embed="rId1"/>
                <a:stretch>
                  <a:fillRect l="-593" t="-1106" r="-519"/>
                </a:stretch>
              </a:blipFill>
            </p:spPr>
            <p:txBody>
              <a:bodyPr/>
              <a:lstStyle/>
              <a:p>
                <a:r>
                  <a:rPr lang="en-IN">
                    <a:noFill/>
                  </a:rPr>
                  <a:t> </a:t>
                </a:r>
                <a:endParaRPr lang="en-IN">
                  <a:noFill/>
                </a:endParaRP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2800" dirty="0"/>
              <a:t>Assessment index to select location</a:t>
            </a:r>
            <a:endParaRPr lang="en-US" sz="2800" dirty="0"/>
          </a:p>
        </p:txBody>
      </p:sp>
      <p:sp>
        <p:nvSpPr>
          <p:cNvPr id="3" name="Content Placeholder 2"/>
          <p:cNvSpPr>
            <a:spLocks noGrp="1"/>
          </p:cNvSpPr>
          <p:nvPr>
            <p:ph idx="1"/>
          </p:nvPr>
        </p:nvSpPr>
        <p:spPr>
          <a:xfrm>
            <a:off x="457200" y="2265405"/>
            <a:ext cx="8229599" cy="3860760"/>
          </a:xfrm>
        </p:spPr>
        <p:txBody>
          <a:bodyPr>
            <a:normAutofit/>
          </a:bodyPr>
          <a:lstStyle/>
          <a:p>
            <a:pPr marL="457200" indent="-457200">
              <a:buFont typeface="Arial" panose="020B0604020202020204" pitchFamily="34" charset="0"/>
              <a:buChar char="•"/>
            </a:pPr>
            <a:r>
              <a:rPr lang="en-US" sz="1800" dirty="0">
                <a:latin typeface="Cambria Math" panose="02040503050406030204" pitchFamily="18" charset="0"/>
              </a:rPr>
              <a:t>We recommend to have </a:t>
            </a:r>
            <a:r>
              <a:rPr lang="en-US" sz="1800" dirty="0" err="1">
                <a:latin typeface="Cambria Math" panose="02040503050406030204" pitchFamily="18" charset="0"/>
              </a:rPr>
              <a:t>selection_index</a:t>
            </a:r>
            <a:r>
              <a:rPr lang="en-US" sz="1800" dirty="0">
                <a:latin typeface="Cambria Math" panose="02040503050406030204" pitchFamily="18" charset="0"/>
              </a:rPr>
              <a:t> above 0.379 as its lies above 75</a:t>
            </a:r>
            <a:r>
              <a:rPr lang="en-US" sz="1800" baseline="30000" dirty="0">
                <a:latin typeface="Cambria Math" panose="02040503050406030204" pitchFamily="18" charset="0"/>
              </a:rPr>
              <a:t>th</a:t>
            </a:r>
            <a:r>
              <a:rPr lang="en-US" sz="1800" dirty="0">
                <a:latin typeface="Cambria Math" panose="02040503050406030204" pitchFamily="18" charset="0"/>
              </a:rPr>
              <a:t>  Percentile which could be considered as low risk zone.</a:t>
            </a:r>
            <a:endParaRPr lang="en-US" sz="1800" dirty="0">
              <a:latin typeface="Cambria Math" panose="02040503050406030204" pitchFamily="18" charset="0"/>
            </a:endParaRPr>
          </a:p>
        </p:txBody>
      </p:sp>
      <p:pic>
        <p:nvPicPr>
          <p:cNvPr id="5" name="Picture 4"/>
          <p:cNvPicPr>
            <a:picLocks noChangeAspect="1"/>
          </p:cNvPicPr>
          <p:nvPr/>
        </p:nvPicPr>
        <p:blipFill>
          <a:blip r:embed="rId1"/>
          <a:stretch>
            <a:fillRect/>
          </a:stretch>
        </p:blipFill>
        <p:spPr>
          <a:xfrm>
            <a:off x="309434" y="3429000"/>
            <a:ext cx="3636490" cy="2532877"/>
          </a:xfrm>
          <a:prstGeom prst="rect">
            <a:avLst/>
          </a:prstGeom>
        </p:spPr>
      </p:pic>
      <p:pic>
        <p:nvPicPr>
          <p:cNvPr id="7" name="Picture 6"/>
          <p:cNvPicPr>
            <a:picLocks noChangeAspect="1"/>
          </p:cNvPicPr>
          <p:nvPr/>
        </p:nvPicPr>
        <p:blipFill rotWithShape="1">
          <a:blip r:embed="rId2"/>
          <a:srcRect b="15184"/>
          <a:stretch>
            <a:fillRect/>
          </a:stretch>
        </p:blipFill>
        <p:spPr>
          <a:xfrm>
            <a:off x="5022765" y="3907760"/>
            <a:ext cx="3448050" cy="15753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An interesting outlier!!</a:t>
            </a:r>
            <a:endParaRPr lang="en-IN" sz="2800" dirty="0"/>
          </a:p>
        </p:txBody>
      </p:sp>
      <p:sp>
        <p:nvSpPr>
          <p:cNvPr id="3" name="Content Placeholder 2"/>
          <p:cNvSpPr>
            <a:spLocks noGrp="1"/>
          </p:cNvSpPr>
          <p:nvPr>
            <p:ph idx="1"/>
          </p:nvPr>
        </p:nvSpPr>
        <p:spPr>
          <a:xfrm>
            <a:off x="457200" y="2332039"/>
            <a:ext cx="8229599" cy="3794125"/>
          </a:xfrm>
        </p:spPr>
        <p:txBody>
          <a:bodyPr>
            <a:normAutofit/>
          </a:bodyPr>
          <a:lstStyle/>
          <a:p>
            <a:pPr marL="457200" indent="-457200">
              <a:buFont typeface="Arial" panose="020B0604020202020204" pitchFamily="34" charset="0"/>
              <a:buChar char="•"/>
            </a:pPr>
            <a:r>
              <a:rPr lang="en-IN" sz="2000" dirty="0"/>
              <a:t>Queen New York, 11109!!</a:t>
            </a:r>
            <a:endParaRPr lang="en-IN" sz="2000" dirty="0"/>
          </a:p>
          <a:p>
            <a:pPr marL="457200" indent="-457200">
              <a:buFont typeface="Arial" panose="020B0604020202020204" pitchFamily="34" charset="0"/>
              <a:buChar char="•"/>
            </a:pPr>
            <a:endParaRPr lang="en-IN" sz="2000" dirty="0"/>
          </a:p>
          <a:p>
            <a:pPr marL="457200" indent="-457200">
              <a:buFont typeface="Arial" panose="020B0604020202020204" pitchFamily="34" charset="0"/>
              <a:buChar char="•"/>
            </a:pPr>
            <a:r>
              <a:rPr lang="en-IN" sz="2000" dirty="0"/>
              <a:t>It has a </a:t>
            </a:r>
            <a:r>
              <a:rPr lang="en-IN" sz="2000" i="1" dirty="0" err="1"/>
              <a:t>Selection_index</a:t>
            </a:r>
            <a:r>
              <a:rPr lang="en-IN" sz="2000" dirty="0"/>
              <a:t> of 16.92</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1054443"/>
          </a:xfrm>
        </p:spPr>
        <p:txBody>
          <a:bodyPr>
            <a:normAutofit/>
          </a:bodyPr>
          <a:lstStyle/>
          <a:p>
            <a:r>
              <a:rPr lang="en-US" sz="2800" dirty="0"/>
              <a:t>Strategic Price model</a:t>
            </a:r>
            <a:endParaRPr lang="en-US" sz="2800" dirty="0"/>
          </a:p>
        </p:txBody>
      </p:sp>
      <p:sp>
        <p:nvSpPr>
          <p:cNvPr id="3" name="Content Placeholder 2"/>
          <p:cNvSpPr>
            <a:spLocks noGrp="1"/>
          </p:cNvSpPr>
          <p:nvPr>
            <p:ph idx="1"/>
          </p:nvPr>
        </p:nvSpPr>
        <p:spPr>
          <a:xfrm>
            <a:off x="457200" y="2265405"/>
            <a:ext cx="8229599" cy="3860760"/>
          </a:xfrm>
        </p:spPr>
        <p:txBody>
          <a:bodyPr>
            <a:normAutofit/>
          </a:bodyPr>
          <a:lstStyle/>
          <a:p>
            <a:pPr marL="457200" indent="-457200">
              <a:buFont typeface="Arial" panose="020B0604020202020204" pitchFamily="34" charset="0"/>
              <a:buChar char="•"/>
            </a:pPr>
            <a:r>
              <a:rPr lang="en-US" sz="2000" dirty="0">
                <a:latin typeface="Cambria Math" panose="02040503050406030204" pitchFamily="18" charset="0"/>
              </a:rPr>
              <a:t>After analyzing all the available “Prices” of all the restaurants in US we found the percentile ranges. We recommend pricing the burritos and tacos within the interquartile range of the Max and Min prices across US.</a:t>
            </a:r>
            <a:endParaRPr lang="en-US" sz="2000" dirty="0">
              <a:latin typeface="Cambria Math" panose="02040503050406030204" pitchFamily="18" charset="0"/>
            </a:endParaRPr>
          </a:p>
        </p:txBody>
      </p:sp>
      <p:pic>
        <p:nvPicPr>
          <p:cNvPr id="11" name="Picture 10"/>
          <p:cNvPicPr>
            <a:picLocks noChangeAspect="1"/>
          </p:cNvPicPr>
          <p:nvPr/>
        </p:nvPicPr>
        <p:blipFill>
          <a:blip r:embed="rId1"/>
          <a:stretch>
            <a:fillRect/>
          </a:stretch>
        </p:blipFill>
        <p:spPr>
          <a:xfrm>
            <a:off x="375336" y="3818504"/>
            <a:ext cx="2656188" cy="1945560"/>
          </a:xfrm>
          <a:prstGeom prst="rect">
            <a:avLst/>
          </a:prstGeom>
        </p:spPr>
      </p:pic>
      <p:pic>
        <p:nvPicPr>
          <p:cNvPr id="12" name="Picture 11"/>
          <p:cNvPicPr>
            <a:picLocks noChangeAspect="1"/>
          </p:cNvPicPr>
          <p:nvPr/>
        </p:nvPicPr>
        <p:blipFill>
          <a:blip r:embed="rId2"/>
          <a:stretch>
            <a:fillRect/>
          </a:stretch>
        </p:blipFill>
        <p:spPr>
          <a:xfrm>
            <a:off x="3242618" y="3818504"/>
            <a:ext cx="2948631" cy="1945559"/>
          </a:xfrm>
          <a:prstGeom prst="rect">
            <a:avLst/>
          </a:prstGeom>
        </p:spPr>
      </p:pic>
      <p:pic>
        <p:nvPicPr>
          <p:cNvPr id="14" name="Picture 13"/>
          <p:cNvPicPr>
            <a:picLocks noChangeAspect="1"/>
          </p:cNvPicPr>
          <p:nvPr/>
        </p:nvPicPr>
        <p:blipFill>
          <a:blip r:embed="rId3"/>
          <a:stretch>
            <a:fillRect/>
          </a:stretch>
        </p:blipFill>
        <p:spPr>
          <a:xfrm>
            <a:off x="6191250" y="3577947"/>
            <a:ext cx="2763280" cy="21861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9815"/>
            <a:ext cx="8229600" cy="807309"/>
          </a:xfrm>
        </p:spPr>
        <p:txBody>
          <a:bodyPr>
            <a:normAutofit fontScale="90000"/>
          </a:bodyPr>
          <a:lstStyle/>
          <a:p>
            <a:r>
              <a:rPr lang="en-US" sz="2800" dirty="0"/>
              <a:t>Category of Restaurant that are most preferred for Burritos and tacos</a:t>
            </a:r>
            <a:r>
              <a:rPr lang="en-US" sz="3600" dirty="0"/>
              <a:t> </a:t>
            </a:r>
            <a:endParaRPr lang="en-US" sz="3600" dirty="0"/>
          </a:p>
        </p:txBody>
      </p:sp>
      <p:sp>
        <p:nvSpPr>
          <p:cNvPr id="3" name="Content Placeholder 2"/>
          <p:cNvSpPr>
            <a:spLocks noGrp="1"/>
          </p:cNvSpPr>
          <p:nvPr>
            <p:ph idx="1"/>
          </p:nvPr>
        </p:nvSpPr>
        <p:spPr>
          <a:xfrm>
            <a:off x="457200" y="2265405"/>
            <a:ext cx="8229599" cy="3860760"/>
          </a:xfrm>
        </p:spPr>
        <p:txBody>
          <a:bodyPr>
            <a:normAutofit/>
          </a:bodyPr>
          <a:lstStyle/>
          <a:p>
            <a:endParaRPr lang="en-US" dirty="0"/>
          </a:p>
        </p:txBody>
      </p:sp>
      <p:pic>
        <p:nvPicPr>
          <p:cNvPr id="5" name="Picture 4"/>
          <p:cNvPicPr>
            <a:picLocks noChangeAspect="1"/>
          </p:cNvPicPr>
          <p:nvPr/>
        </p:nvPicPr>
        <p:blipFill>
          <a:blip r:embed="rId1"/>
          <a:stretch>
            <a:fillRect/>
          </a:stretch>
        </p:blipFill>
        <p:spPr>
          <a:xfrm>
            <a:off x="457200" y="2265405"/>
            <a:ext cx="8229600" cy="40777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713902"/>
          </a:xfrm>
        </p:spPr>
        <p:txBody>
          <a:bodyPr>
            <a:noAutofit/>
          </a:bodyPr>
          <a:lstStyle/>
          <a:p>
            <a:r>
              <a:rPr lang="en-IN" sz="2800" dirty="0"/>
              <a:t>Popular Ingredients of Burrito and Taco</a:t>
            </a:r>
            <a:endParaRPr lang="en-IN" sz="2800" dirty="0"/>
          </a:p>
        </p:txBody>
      </p:sp>
      <p:pic>
        <p:nvPicPr>
          <p:cNvPr id="5" name="Content Placeholder 4"/>
          <p:cNvPicPr>
            <a:picLocks noGrp="1" noChangeAspect="1"/>
          </p:cNvPicPr>
          <p:nvPr>
            <p:ph idx="1"/>
          </p:nvPr>
        </p:nvPicPr>
        <p:blipFill rotWithShape="1">
          <a:blip r:embed="rId1"/>
          <a:srcRect t="-900" r="42525" b="16646"/>
          <a:stretch>
            <a:fillRect/>
          </a:stretch>
        </p:blipFill>
        <p:spPr>
          <a:xfrm>
            <a:off x="517936" y="2740567"/>
            <a:ext cx="4054064" cy="2383370"/>
          </a:xfrm>
          <a:prstGeom prst="rect">
            <a:avLst/>
          </a:prstGeom>
        </p:spPr>
      </p:pic>
      <p:sp>
        <p:nvSpPr>
          <p:cNvPr id="6" name="TextBox 5"/>
          <p:cNvSpPr txBox="1"/>
          <p:nvPr/>
        </p:nvSpPr>
        <p:spPr>
          <a:xfrm>
            <a:off x="2026508" y="5484295"/>
            <a:ext cx="607154" cy="369332"/>
          </a:xfrm>
          <a:prstGeom prst="rect">
            <a:avLst/>
          </a:prstGeom>
          <a:noFill/>
        </p:spPr>
        <p:txBody>
          <a:bodyPr wrap="none" rtlCol="0">
            <a:spAutoFit/>
          </a:bodyPr>
          <a:lstStyle/>
          <a:p>
            <a:r>
              <a:rPr lang="en-IN" dirty="0"/>
              <a:t>Taco</a:t>
            </a:r>
            <a:endParaRPr lang="en-IN" dirty="0"/>
          </a:p>
        </p:txBody>
      </p:sp>
      <p:pic>
        <p:nvPicPr>
          <p:cNvPr id="7" name="Picture 6"/>
          <p:cNvPicPr>
            <a:picLocks noChangeAspect="1"/>
          </p:cNvPicPr>
          <p:nvPr/>
        </p:nvPicPr>
        <p:blipFill>
          <a:blip r:embed="rId2"/>
          <a:stretch>
            <a:fillRect/>
          </a:stretch>
        </p:blipFill>
        <p:spPr>
          <a:xfrm>
            <a:off x="4572000" y="2788967"/>
            <a:ext cx="4163929" cy="2334970"/>
          </a:xfrm>
          <a:prstGeom prst="rect">
            <a:avLst/>
          </a:prstGeom>
        </p:spPr>
      </p:pic>
      <p:sp>
        <p:nvSpPr>
          <p:cNvPr id="8" name="TextBox 7"/>
          <p:cNvSpPr txBox="1"/>
          <p:nvPr/>
        </p:nvSpPr>
        <p:spPr>
          <a:xfrm>
            <a:off x="6350387" y="5364846"/>
            <a:ext cx="841256" cy="369332"/>
          </a:xfrm>
          <a:prstGeom prst="rect">
            <a:avLst/>
          </a:prstGeom>
          <a:noFill/>
        </p:spPr>
        <p:txBody>
          <a:bodyPr wrap="none" rtlCol="0">
            <a:spAutoFit/>
          </a:bodyPr>
          <a:lstStyle/>
          <a:p>
            <a:r>
              <a:rPr lang="en-IN" dirty="0"/>
              <a:t>Burrito</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746853"/>
          </a:xfrm>
        </p:spPr>
        <p:txBody>
          <a:bodyPr>
            <a:normAutofit/>
          </a:bodyPr>
          <a:lstStyle/>
          <a:p>
            <a:r>
              <a:rPr lang="en-IN" sz="2800" dirty="0"/>
              <a:t>Challenges</a:t>
            </a:r>
            <a:endParaRPr lang="en-IN" sz="2800" dirty="0"/>
          </a:p>
        </p:txBody>
      </p:sp>
      <p:sp>
        <p:nvSpPr>
          <p:cNvPr id="3" name="Content Placeholder 2"/>
          <p:cNvSpPr>
            <a:spLocks noGrp="1"/>
          </p:cNvSpPr>
          <p:nvPr>
            <p:ph idx="1"/>
          </p:nvPr>
        </p:nvSpPr>
        <p:spPr>
          <a:xfrm>
            <a:off x="457200" y="2001795"/>
            <a:ext cx="8229599" cy="4124369"/>
          </a:xfrm>
        </p:spPr>
        <p:txBody>
          <a:bodyPr/>
          <a:lstStyle/>
          <a:p>
            <a:pPr marL="457200" indent="-457200">
              <a:buFont typeface="Arial" panose="020B0604020202020204" pitchFamily="34" charset="0"/>
              <a:buChar char="•"/>
            </a:pPr>
            <a:r>
              <a:rPr lang="en-IN" sz="1800" dirty="0">
                <a:latin typeface="Cambria Math" panose="02040503050406030204" pitchFamily="18" charset="0"/>
              </a:rPr>
              <a:t>Heavy Pre-processing was required to bring data integrity</a:t>
            </a:r>
            <a:br>
              <a:rPr lang="en-IN" sz="1800" dirty="0">
                <a:latin typeface="Cambria Math" panose="02040503050406030204" pitchFamily="18" charset="0"/>
              </a:rPr>
            </a:br>
            <a:r>
              <a:rPr lang="en-IN" sz="1800" dirty="0">
                <a:latin typeface="Cambria Math" panose="02040503050406030204" pitchFamily="18" charset="0"/>
              </a:rPr>
              <a:t>for example- large variation was present in the name of the restaurant across the dataset.(lowercase, uppercase, </a:t>
            </a:r>
            <a:r>
              <a:rPr lang="en-IN" sz="1800" dirty="0" err="1">
                <a:latin typeface="Cambria Math" panose="02040503050406030204" pitchFamily="18" charset="0"/>
              </a:rPr>
              <a:t>hypen</a:t>
            </a:r>
            <a:r>
              <a:rPr lang="en-IN" sz="1800" dirty="0">
                <a:latin typeface="Cambria Math" panose="02040503050406030204" pitchFamily="18" charset="0"/>
              </a:rPr>
              <a:t>, apostrophe, etc.)</a:t>
            </a:r>
            <a:endParaRPr lang="en-IN" sz="1800" dirty="0">
              <a:latin typeface="Cambria Math" panose="02040503050406030204" pitchFamily="18" charset="0"/>
            </a:endParaRPr>
          </a:p>
          <a:p>
            <a:pPr marL="457200" indent="-457200">
              <a:buFont typeface="Arial" panose="020B0604020202020204" pitchFamily="34" charset="0"/>
              <a:buChar char="•"/>
            </a:pPr>
            <a:r>
              <a:rPr lang="en-IN" sz="1800" dirty="0">
                <a:latin typeface="Cambria Math" panose="02040503050406030204" pitchFamily="18" charset="0"/>
              </a:rPr>
              <a:t>Sales data was not provided, the amount of sales was gauged from the  popularity of the restaurant</a:t>
            </a:r>
            <a:endParaRPr lang="en-IN" sz="1800" dirty="0">
              <a:latin typeface="Cambria Math" panose="02040503050406030204" pitchFamily="18" charset="0"/>
            </a:endParaRPr>
          </a:p>
          <a:p>
            <a:pPr marL="457200" indent="-457200">
              <a:buFont typeface="Arial" panose="020B0604020202020204" pitchFamily="34" charset="0"/>
              <a:buChar char="•"/>
            </a:pPr>
            <a:r>
              <a:rPr lang="en-IN" sz="1800" dirty="0">
                <a:latin typeface="Cambria Math" panose="02040503050406030204" pitchFamily="18" charset="0"/>
              </a:rPr>
              <a:t>External data sources such as per capita income and population density were used to derive insights</a:t>
            </a: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a:p>
            <a:pPr marL="457200" indent="-457200">
              <a:buFont typeface="Arial" panose="020B0604020202020204" pitchFamily="34" charset="0"/>
              <a:buChar char="•"/>
            </a:pPr>
            <a:endParaRPr lang="en-IN" sz="1800" dirty="0">
              <a:latin typeface="Cambria Math"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1475</Words>
  <Application>WPS Presentation</Application>
  <PresentationFormat>On-screen Show (4:3)</PresentationFormat>
  <Paragraphs>56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Tungsten Medium</vt:lpstr>
      <vt:lpstr>Arial</vt:lpstr>
      <vt:lpstr>Georgia</vt:lpstr>
      <vt:lpstr>Cambria Math</vt:lpstr>
      <vt:lpstr>Calibri</vt:lpstr>
      <vt:lpstr>Segoe Print</vt:lpstr>
      <vt:lpstr>Microsoft YaHei</vt:lpstr>
      <vt:lpstr>Arial Unicode MS</vt:lpstr>
      <vt:lpstr>Office Theme</vt:lpstr>
      <vt:lpstr>Strategic Assessment of Food Business  A Data Science Approach</vt:lpstr>
      <vt:lpstr>A Strategic Business Assessment for investing in a new Burrito and Taco restaurant</vt:lpstr>
      <vt:lpstr>Assessment index to select location</vt:lpstr>
      <vt:lpstr>Assessment index to select location</vt:lpstr>
      <vt:lpstr>An interesting outlier!!</vt:lpstr>
      <vt:lpstr>Strategic Price model</vt:lpstr>
      <vt:lpstr>Category of Restaurant that are most preferred for Burritos and tacos </vt:lpstr>
      <vt:lpstr>Popular Ingredients of Burrito and Taco</vt:lpstr>
      <vt:lpstr>Challenges</vt:lpstr>
      <vt:lpstr>Dynamic Postal Code selector dashboard</vt:lpstr>
      <vt:lpstr>References </vt:lpstr>
    </vt:vector>
  </TitlesOfParts>
  <Company>Texas A&amp;M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google1574638202</cp:lastModifiedBy>
  <cp:revision>53</cp:revision>
  <dcterms:created xsi:type="dcterms:W3CDTF">2017-04-06T15:59:00Z</dcterms:created>
  <dcterms:modified xsi:type="dcterms:W3CDTF">2020-04-25T02:48:58Z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