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8" d="100"/>
          <a:sy n="98" d="100"/>
        </p:scale>
        <p:origin x="1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t Chougule" userId="afdb4bd47ef8bf66" providerId="LiveId" clId="{0B2C182B-978D-467D-B595-C64037F5D86C}"/>
    <pc:docChg chg="custSel addSld modSld modMainMaster">
      <pc:chgData name="Ronit Chougule" userId="afdb4bd47ef8bf66" providerId="LiveId" clId="{0B2C182B-978D-467D-B595-C64037F5D86C}" dt="2023-10-22T06:03:44.963" v="672" actId="1076"/>
      <pc:docMkLst>
        <pc:docMk/>
      </pc:docMkLst>
      <pc:sldChg chg="modSp mod setBg">
        <pc:chgData name="Ronit Chougule" userId="afdb4bd47ef8bf66" providerId="LiveId" clId="{0B2C182B-978D-467D-B595-C64037F5D86C}" dt="2023-10-22T05:26:57.937" v="549"/>
        <pc:sldMkLst>
          <pc:docMk/>
          <pc:sldMk cId="418093448" sldId="256"/>
        </pc:sldMkLst>
        <pc:spChg chg="mod">
          <ac:chgData name="Ronit Chougule" userId="afdb4bd47ef8bf66" providerId="LiveId" clId="{0B2C182B-978D-467D-B595-C64037F5D86C}" dt="2023-10-22T05:22:30.680" v="9" actId="20577"/>
          <ac:spMkLst>
            <pc:docMk/>
            <pc:sldMk cId="418093448" sldId="256"/>
            <ac:spMk id="3" creationId="{58AD55DE-1154-BE92-E02C-9A5BFC9AF806}"/>
          </ac:spMkLst>
        </pc:spChg>
      </pc:sldChg>
      <pc:sldChg chg="setBg">
        <pc:chgData name="Ronit Chougule" userId="afdb4bd47ef8bf66" providerId="LiveId" clId="{0B2C182B-978D-467D-B595-C64037F5D86C}" dt="2023-10-22T05:27:35.131" v="654"/>
        <pc:sldMkLst>
          <pc:docMk/>
          <pc:sldMk cId="1775875311" sldId="257"/>
        </pc:sldMkLst>
      </pc:sldChg>
      <pc:sldChg chg="modSp mod setBg">
        <pc:chgData name="Ronit Chougule" userId="afdb4bd47ef8bf66" providerId="LiveId" clId="{0B2C182B-978D-467D-B595-C64037F5D86C}" dt="2023-10-22T05:27:44.944" v="655" actId="20577"/>
        <pc:sldMkLst>
          <pc:docMk/>
          <pc:sldMk cId="2993090589" sldId="263"/>
        </pc:sldMkLst>
        <pc:spChg chg="mod">
          <ac:chgData name="Ronit Chougule" userId="afdb4bd47ef8bf66" providerId="LiveId" clId="{0B2C182B-978D-467D-B595-C64037F5D86C}" dt="2023-10-22T05:27:44.944" v="655" actId="20577"/>
          <ac:spMkLst>
            <pc:docMk/>
            <pc:sldMk cId="2993090589" sldId="263"/>
            <ac:spMk id="3" creationId="{4D824F26-A391-8BC6-2E54-E6DE808C2296}"/>
          </ac:spMkLst>
        </pc:spChg>
      </pc:sldChg>
      <pc:sldChg chg="modSp mod">
        <pc:chgData name="Ronit Chougule" userId="afdb4bd47ef8bf66" providerId="LiveId" clId="{0B2C182B-978D-467D-B595-C64037F5D86C}" dt="2023-10-22T05:27:55.344" v="656" actId="1076"/>
        <pc:sldMkLst>
          <pc:docMk/>
          <pc:sldMk cId="774911869" sldId="264"/>
        </pc:sldMkLst>
        <pc:picChg chg="mod">
          <ac:chgData name="Ronit Chougule" userId="afdb4bd47ef8bf66" providerId="LiveId" clId="{0B2C182B-978D-467D-B595-C64037F5D86C}" dt="2023-10-22T05:27:55.344" v="656" actId="1076"/>
          <ac:picMkLst>
            <pc:docMk/>
            <pc:sldMk cId="774911869" sldId="264"/>
            <ac:picMk id="7" creationId="{B8A66C62-DFE3-C187-6DAB-3E9E83C8848A}"/>
          </ac:picMkLst>
        </pc:picChg>
      </pc:sldChg>
      <pc:sldChg chg="modSp mod">
        <pc:chgData name="Ronit Chougule" userId="afdb4bd47ef8bf66" providerId="LiveId" clId="{0B2C182B-978D-467D-B595-C64037F5D86C}" dt="2023-10-22T05:28:15.592" v="657" actId="20577"/>
        <pc:sldMkLst>
          <pc:docMk/>
          <pc:sldMk cId="1617005380" sldId="267"/>
        </pc:sldMkLst>
        <pc:spChg chg="mod">
          <ac:chgData name="Ronit Chougule" userId="afdb4bd47ef8bf66" providerId="LiveId" clId="{0B2C182B-978D-467D-B595-C64037F5D86C}" dt="2023-10-22T05:28:15.592" v="657" actId="20577"/>
          <ac:spMkLst>
            <pc:docMk/>
            <pc:sldMk cId="1617005380" sldId="267"/>
            <ac:spMk id="3" creationId="{4D824F26-A391-8BC6-2E54-E6DE808C2296}"/>
          </ac:spMkLst>
        </pc:spChg>
      </pc:sldChg>
      <pc:sldChg chg="delSp modSp new mod">
        <pc:chgData name="Ronit Chougule" userId="afdb4bd47ef8bf66" providerId="LiveId" clId="{0B2C182B-978D-467D-B595-C64037F5D86C}" dt="2023-10-22T06:03:44.963" v="672" actId="1076"/>
        <pc:sldMkLst>
          <pc:docMk/>
          <pc:sldMk cId="416411283" sldId="268"/>
        </pc:sldMkLst>
        <pc:spChg chg="mod">
          <ac:chgData name="Ronit Chougule" userId="afdb4bd47ef8bf66" providerId="LiveId" clId="{0B2C182B-978D-467D-B595-C64037F5D86C}" dt="2023-10-22T06:03:44.963" v="672" actId="1076"/>
          <ac:spMkLst>
            <pc:docMk/>
            <pc:sldMk cId="416411283" sldId="268"/>
            <ac:spMk id="2" creationId="{1BF268E0-01F0-1A9C-2805-A38F4F45FEBC}"/>
          </ac:spMkLst>
        </pc:spChg>
        <pc:spChg chg="del">
          <ac:chgData name="Ronit Chougule" userId="afdb4bd47ef8bf66" providerId="LiveId" clId="{0B2C182B-978D-467D-B595-C64037F5D86C}" dt="2023-10-22T06:03:22.378" v="659" actId="478"/>
          <ac:spMkLst>
            <pc:docMk/>
            <pc:sldMk cId="416411283" sldId="268"/>
            <ac:spMk id="3" creationId="{6931AA79-14B6-D518-6EF1-1E4C793964EE}"/>
          </ac:spMkLst>
        </pc:spChg>
      </pc:sldChg>
      <pc:sldMasterChg chg="setBg modSldLayout">
        <pc:chgData name="Ronit Chougule" userId="afdb4bd47ef8bf66" providerId="LiveId" clId="{0B2C182B-978D-467D-B595-C64037F5D86C}" dt="2023-10-22T05:27:35.131" v="654"/>
        <pc:sldMasterMkLst>
          <pc:docMk/>
          <pc:sldMasterMk cId="213033732" sldId="2147483648"/>
        </pc:sldMasterMkLst>
        <pc:sldLayoutChg chg="setBg">
          <pc:chgData name="Ronit Chougule" userId="afdb4bd47ef8bf66" providerId="LiveId" clId="{0B2C182B-978D-467D-B595-C64037F5D86C}" dt="2023-10-22T05:27:35.131" v="654"/>
          <pc:sldLayoutMkLst>
            <pc:docMk/>
            <pc:sldMasterMk cId="213033732" sldId="2147483648"/>
            <pc:sldLayoutMk cId="4016993106" sldId="2147483649"/>
          </pc:sldLayoutMkLst>
        </pc:sldLayoutChg>
        <pc:sldLayoutChg chg="setBg">
          <pc:chgData name="Ronit Chougule" userId="afdb4bd47ef8bf66" providerId="LiveId" clId="{0B2C182B-978D-467D-B595-C64037F5D86C}" dt="2023-10-22T05:27:35.131" v="654"/>
          <pc:sldLayoutMkLst>
            <pc:docMk/>
            <pc:sldMasterMk cId="213033732" sldId="2147483648"/>
            <pc:sldLayoutMk cId="2981873695" sldId="2147483650"/>
          </pc:sldLayoutMkLst>
        </pc:sldLayoutChg>
        <pc:sldLayoutChg chg="setBg">
          <pc:chgData name="Ronit Chougule" userId="afdb4bd47ef8bf66" providerId="LiveId" clId="{0B2C182B-978D-467D-B595-C64037F5D86C}" dt="2023-10-22T05:27:35.131" v="654"/>
          <pc:sldLayoutMkLst>
            <pc:docMk/>
            <pc:sldMasterMk cId="213033732" sldId="2147483648"/>
            <pc:sldLayoutMk cId="3733818813" sldId="2147483651"/>
          </pc:sldLayoutMkLst>
        </pc:sldLayoutChg>
        <pc:sldLayoutChg chg="setBg">
          <pc:chgData name="Ronit Chougule" userId="afdb4bd47ef8bf66" providerId="LiveId" clId="{0B2C182B-978D-467D-B595-C64037F5D86C}" dt="2023-10-22T05:27:35.131" v="654"/>
          <pc:sldLayoutMkLst>
            <pc:docMk/>
            <pc:sldMasterMk cId="213033732" sldId="2147483648"/>
            <pc:sldLayoutMk cId="1500581705" sldId="2147483652"/>
          </pc:sldLayoutMkLst>
        </pc:sldLayoutChg>
        <pc:sldLayoutChg chg="setBg">
          <pc:chgData name="Ronit Chougule" userId="afdb4bd47ef8bf66" providerId="LiveId" clId="{0B2C182B-978D-467D-B595-C64037F5D86C}" dt="2023-10-22T05:27:35.131" v="654"/>
          <pc:sldLayoutMkLst>
            <pc:docMk/>
            <pc:sldMasterMk cId="213033732" sldId="2147483648"/>
            <pc:sldLayoutMk cId="3214735935" sldId="2147483653"/>
          </pc:sldLayoutMkLst>
        </pc:sldLayoutChg>
        <pc:sldLayoutChg chg="setBg">
          <pc:chgData name="Ronit Chougule" userId="afdb4bd47ef8bf66" providerId="LiveId" clId="{0B2C182B-978D-467D-B595-C64037F5D86C}" dt="2023-10-22T05:27:35.131" v="654"/>
          <pc:sldLayoutMkLst>
            <pc:docMk/>
            <pc:sldMasterMk cId="213033732" sldId="2147483648"/>
            <pc:sldLayoutMk cId="1056191668" sldId="2147483654"/>
          </pc:sldLayoutMkLst>
        </pc:sldLayoutChg>
        <pc:sldLayoutChg chg="setBg">
          <pc:chgData name="Ronit Chougule" userId="afdb4bd47ef8bf66" providerId="LiveId" clId="{0B2C182B-978D-467D-B595-C64037F5D86C}" dt="2023-10-22T05:27:35.131" v="654"/>
          <pc:sldLayoutMkLst>
            <pc:docMk/>
            <pc:sldMasterMk cId="213033732" sldId="2147483648"/>
            <pc:sldLayoutMk cId="100698795" sldId="2147483655"/>
          </pc:sldLayoutMkLst>
        </pc:sldLayoutChg>
        <pc:sldLayoutChg chg="setBg">
          <pc:chgData name="Ronit Chougule" userId="afdb4bd47ef8bf66" providerId="LiveId" clId="{0B2C182B-978D-467D-B595-C64037F5D86C}" dt="2023-10-22T05:27:35.131" v="654"/>
          <pc:sldLayoutMkLst>
            <pc:docMk/>
            <pc:sldMasterMk cId="213033732" sldId="2147483648"/>
            <pc:sldLayoutMk cId="1334748151" sldId="2147483656"/>
          </pc:sldLayoutMkLst>
        </pc:sldLayoutChg>
        <pc:sldLayoutChg chg="setBg">
          <pc:chgData name="Ronit Chougule" userId="afdb4bd47ef8bf66" providerId="LiveId" clId="{0B2C182B-978D-467D-B595-C64037F5D86C}" dt="2023-10-22T05:27:35.131" v="654"/>
          <pc:sldLayoutMkLst>
            <pc:docMk/>
            <pc:sldMasterMk cId="213033732" sldId="2147483648"/>
            <pc:sldLayoutMk cId="1591552740" sldId="2147483657"/>
          </pc:sldLayoutMkLst>
        </pc:sldLayoutChg>
        <pc:sldLayoutChg chg="setBg">
          <pc:chgData name="Ronit Chougule" userId="afdb4bd47ef8bf66" providerId="LiveId" clId="{0B2C182B-978D-467D-B595-C64037F5D86C}" dt="2023-10-22T05:27:35.131" v="654"/>
          <pc:sldLayoutMkLst>
            <pc:docMk/>
            <pc:sldMasterMk cId="213033732" sldId="2147483648"/>
            <pc:sldLayoutMk cId="1489250362" sldId="2147483658"/>
          </pc:sldLayoutMkLst>
        </pc:sldLayoutChg>
        <pc:sldLayoutChg chg="setBg">
          <pc:chgData name="Ronit Chougule" userId="afdb4bd47ef8bf66" providerId="LiveId" clId="{0B2C182B-978D-467D-B595-C64037F5D86C}" dt="2023-10-22T05:27:35.131" v="654"/>
          <pc:sldLayoutMkLst>
            <pc:docMk/>
            <pc:sldMasterMk cId="213033732" sldId="2147483648"/>
            <pc:sldLayoutMk cId="172985173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E682-1247-0F89-B128-0F2A066C2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0A6C9A-C334-72FA-1471-618E35CE2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52F852-7416-BB63-2430-BBADCD5E8F7D}"/>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6362EB38-FAE7-40EC-3EE8-571DD33EC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458A4-E906-2C9C-11DC-E509C119711A}"/>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401699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1AB-56AF-2DF6-43D9-601A986347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D32051-790D-CF59-FAA1-7BF2BE77E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5F5CF-EBAD-6515-7AFF-A7DF3CA12B8E}"/>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EFEB04FB-CC0F-346D-F15A-E61125FED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63785-1C28-713B-A5D5-2A91774DEF83}"/>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48925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6F3D4-6DE4-83FA-2B4E-3FE3C6C9C6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7CC2B-FE89-B6F8-1776-1DA7F740A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6F09B-9966-CB12-97AB-3D4CADF9F84C}"/>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78A6013E-9E58-B301-5D27-66FBE62A9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7E48A-48D9-DB55-9BE3-BB07A4012113}"/>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7298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3516-CE82-4F30-1E33-E8058CD83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EC0483-CC00-144F-9741-17491FCFA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F5078-404C-CBAA-0F08-B6545FC74583}"/>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27D34728-F76C-A1BB-8C7B-BEA88C579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D918E-26F4-3FFB-20D2-40A8AA8252CD}"/>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298187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5923-D47E-EB15-ED33-3DC529FA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EC3ED3-502B-0D0E-A455-CE5CBDDA5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11B3B-BBE7-E604-8BF5-B6C41156D106}"/>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4D635D8C-0C2D-646E-2BC0-475C5703A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028D0-FA87-86EF-7665-530D79B4160B}"/>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373381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7260-D125-3DD0-58F8-CE63C2A6B4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76EE4-6873-9D99-E995-6998EBF45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6C1BB5-265A-B3A1-2CA5-E2B34FAE07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52EDE0-E35B-6E92-893C-D6F24194CC93}"/>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6" name="Footer Placeholder 5">
            <a:extLst>
              <a:ext uri="{FF2B5EF4-FFF2-40B4-BE49-F238E27FC236}">
                <a16:creationId xmlns:a16="http://schemas.microsoft.com/office/drawing/2014/main" id="{C2EFC123-60A7-E4DA-CEEE-41FAC4870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DC31F-5226-C045-A90D-0DDB0E68F5A5}"/>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50058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A8AC-1491-7C3F-160E-797F081F29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196700-AD87-85E7-E47A-3CA4AF8C2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D8F27-6039-CCD3-9D4C-28D49275C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8B4C43-C7E5-6E9E-DB09-25E431551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182B6-9F56-2D3B-0390-DB1A5A774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4C4745-8BB7-7470-B9F2-64D6B1ADAA33}"/>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8" name="Footer Placeholder 7">
            <a:extLst>
              <a:ext uri="{FF2B5EF4-FFF2-40B4-BE49-F238E27FC236}">
                <a16:creationId xmlns:a16="http://schemas.microsoft.com/office/drawing/2014/main" id="{73B67D04-C07F-385E-9F26-25B7FDB4F7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3C4B3B-C0EA-B751-F95A-702015E2FBC1}"/>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321473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2BDE-73DA-48CE-5707-994CBE2F97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14FA39-833B-6AED-671E-68394744C943}"/>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4" name="Footer Placeholder 3">
            <a:extLst>
              <a:ext uri="{FF2B5EF4-FFF2-40B4-BE49-F238E27FC236}">
                <a16:creationId xmlns:a16="http://schemas.microsoft.com/office/drawing/2014/main" id="{038CF424-35B7-DFC9-EA3A-FD9CCE84CB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61ACE5-CCA2-D551-6D33-D2A235584173}"/>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05619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C167C-4DAC-414E-8037-2203FBDA7C10}"/>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3" name="Footer Placeholder 2">
            <a:extLst>
              <a:ext uri="{FF2B5EF4-FFF2-40B4-BE49-F238E27FC236}">
                <a16:creationId xmlns:a16="http://schemas.microsoft.com/office/drawing/2014/main" id="{191EDBB3-FDBB-FF8D-B024-FA2E05A53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CB117B-581F-872F-0D0A-B279C1A65A83}"/>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0069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628E-461E-1EDF-6703-433B482E2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BF9AFE-059D-31DB-D973-11C42F368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9FA80-7310-E69A-FAC3-2C80349FC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5C72-D7DD-A29D-47F6-94D0E35CDEBA}"/>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6" name="Footer Placeholder 5">
            <a:extLst>
              <a:ext uri="{FF2B5EF4-FFF2-40B4-BE49-F238E27FC236}">
                <a16:creationId xmlns:a16="http://schemas.microsoft.com/office/drawing/2014/main" id="{788910FC-D72C-4B4F-45FB-EB7750882E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00EA0-A8D3-2546-B4FE-615421EBDC85}"/>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33474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A998-0360-ADB2-742D-14FF4D3F5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4B7B9-BA96-19BA-592F-1FCAA5EFE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D2D8B7-E9E9-54AB-2383-FA2690D5D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14030-69A2-A878-D3D2-9CA5E8D1B1E0}"/>
              </a:ext>
            </a:extLst>
          </p:cNvPr>
          <p:cNvSpPr>
            <a:spLocks noGrp="1"/>
          </p:cNvSpPr>
          <p:nvPr>
            <p:ph type="dt" sz="half" idx="10"/>
          </p:nvPr>
        </p:nvSpPr>
        <p:spPr/>
        <p:txBody>
          <a:bodyPr/>
          <a:lstStyle/>
          <a:p>
            <a:fld id="{C969A21A-4F35-4A0E-A448-DA7DD20A1EF4}" type="datetimeFigureOut">
              <a:rPr lang="en-IN" smtClean="0"/>
              <a:t>21-10-2023</a:t>
            </a:fld>
            <a:endParaRPr lang="en-IN"/>
          </a:p>
        </p:txBody>
      </p:sp>
      <p:sp>
        <p:nvSpPr>
          <p:cNvPr id="6" name="Footer Placeholder 5">
            <a:extLst>
              <a:ext uri="{FF2B5EF4-FFF2-40B4-BE49-F238E27FC236}">
                <a16:creationId xmlns:a16="http://schemas.microsoft.com/office/drawing/2014/main" id="{0C72E7A9-CF90-CED9-8147-0ACB45ECD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BEC984-3ADE-D7FF-9107-D9F48E784840}"/>
              </a:ext>
            </a:extLst>
          </p:cNvPr>
          <p:cNvSpPr>
            <a:spLocks noGrp="1"/>
          </p:cNvSpPr>
          <p:nvPr>
            <p:ph type="sldNum" sz="quarter" idx="12"/>
          </p:nvPr>
        </p:nvSpPr>
        <p:spPr/>
        <p:txBody>
          <a:bodyPr/>
          <a:lstStyle/>
          <a:p>
            <a:fld id="{602AD17B-2F46-4CDD-8D9D-50246C2FA8A4}" type="slidenum">
              <a:rPr lang="en-IN" smtClean="0"/>
              <a:t>‹#›</a:t>
            </a:fld>
            <a:endParaRPr lang="en-IN"/>
          </a:p>
        </p:txBody>
      </p:sp>
    </p:spTree>
    <p:extLst>
      <p:ext uri="{BB962C8B-B14F-4D97-AF65-F5344CB8AC3E}">
        <p14:creationId xmlns:p14="http://schemas.microsoft.com/office/powerpoint/2010/main" val="159155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3">
                <a:lumMod val="60000"/>
                <a:lumOff val="40000"/>
              </a:schemeClr>
            </a:gs>
            <a:gs pos="99000">
              <a:schemeClr val="accent3">
                <a:lumMod val="75000"/>
              </a:schemeClr>
            </a:gs>
            <a:gs pos="68000">
              <a:schemeClr val="accent3">
                <a:lumMod val="60000"/>
                <a:lumOff val="40000"/>
              </a:schemeClr>
            </a:gs>
            <a:gs pos="100000">
              <a:schemeClr val="accent3">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B2AD8-437D-DF6B-2982-A494F2619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7ED1F-5633-F618-4F94-0D8986077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2EAB8-94CA-BCDA-10D3-BDB361928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9A21A-4F35-4A0E-A448-DA7DD20A1EF4}" type="datetimeFigureOut">
              <a:rPr lang="en-IN" smtClean="0"/>
              <a:t>21-10-2023</a:t>
            </a:fld>
            <a:endParaRPr lang="en-IN"/>
          </a:p>
        </p:txBody>
      </p:sp>
      <p:sp>
        <p:nvSpPr>
          <p:cNvPr id="5" name="Footer Placeholder 4">
            <a:extLst>
              <a:ext uri="{FF2B5EF4-FFF2-40B4-BE49-F238E27FC236}">
                <a16:creationId xmlns:a16="http://schemas.microsoft.com/office/drawing/2014/main" id="{51E1F3DC-C6E8-3CFE-D066-1D6290C96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1E92F-8E26-871A-6807-CAB2BA9C4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AD17B-2F46-4CDD-8D9D-50246C2FA8A4}" type="slidenum">
              <a:rPr lang="en-IN" smtClean="0"/>
              <a:t>‹#›</a:t>
            </a:fld>
            <a:endParaRPr lang="en-IN"/>
          </a:p>
        </p:txBody>
      </p:sp>
    </p:spTree>
    <p:extLst>
      <p:ext uri="{BB962C8B-B14F-4D97-AF65-F5344CB8AC3E}">
        <p14:creationId xmlns:p14="http://schemas.microsoft.com/office/powerpoint/2010/main" val="21303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5127-765B-E5AC-63DD-E539D12089AB}"/>
              </a:ext>
            </a:extLst>
          </p:cNvPr>
          <p:cNvSpPr>
            <a:spLocks noGrp="1"/>
          </p:cNvSpPr>
          <p:nvPr>
            <p:ph type="ctrTitle"/>
          </p:nvPr>
        </p:nvSpPr>
        <p:spPr>
          <a:xfrm>
            <a:off x="1203569" y="1614732"/>
            <a:ext cx="9816123" cy="2387600"/>
          </a:xfrm>
        </p:spPr>
        <p:txBody>
          <a:bodyPr>
            <a:noAutofit/>
          </a:bodyPr>
          <a:lstStyle/>
          <a:p>
            <a:r>
              <a:rPr lang="en-IN" sz="3600" dirty="0">
                <a:latin typeface="Times New Roman" panose="02020603050405020304" pitchFamily="18" charset="0"/>
                <a:cs typeface="Times New Roman" panose="02020603050405020304" pitchFamily="18" charset="0"/>
              </a:rPr>
              <a:t>ICSISCET 2023</a:t>
            </a:r>
            <a:br>
              <a:rPr lang="en-IN" sz="3600" dirty="0">
                <a:latin typeface="Times New Roman" panose="02020603050405020304" pitchFamily="18" charset="0"/>
                <a:cs typeface="Times New Roman" panose="02020603050405020304" pitchFamily="18" charset="0"/>
              </a:rPr>
            </a:b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Deep Learning’s Impact on Speech Synthesis for Mobile Devices</a:t>
            </a:r>
          </a:p>
        </p:txBody>
      </p:sp>
      <p:sp>
        <p:nvSpPr>
          <p:cNvPr id="3" name="Subtitle 2">
            <a:extLst>
              <a:ext uri="{FF2B5EF4-FFF2-40B4-BE49-F238E27FC236}">
                <a16:creationId xmlns:a16="http://schemas.microsoft.com/office/drawing/2014/main" id="{58AD55DE-1154-BE92-E02C-9A5BFC9AF806}"/>
              </a:ext>
            </a:extLst>
          </p:cNvPr>
          <p:cNvSpPr>
            <a:spLocks noGrp="1"/>
          </p:cNvSpPr>
          <p:nvPr>
            <p:ph type="subTitle" idx="1"/>
          </p:nvPr>
        </p:nvSpPr>
        <p:spPr>
          <a:xfrm>
            <a:off x="1524000" y="4492992"/>
            <a:ext cx="9144000" cy="1655762"/>
          </a:xfrm>
        </p:spPr>
        <p:txBody>
          <a:bodyPr/>
          <a:lstStyle/>
          <a:p>
            <a:r>
              <a:rPr lang="en-IN" dirty="0">
                <a:latin typeface="Times New Roman" panose="02020603050405020304" pitchFamily="18" charset="0"/>
                <a:cs typeface="Times New Roman" panose="02020603050405020304" pitchFamily="18" charset="0"/>
              </a:rPr>
              <a:t>Akshay </a:t>
            </a:r>
            <a:r>
              <a:rPr lang="en-IN" dirty="0" err="1">
                <a:latin typeface="Times New Roman" panose="02020603050405020304" pitchFamily="18" charset="0"/>
                <a:cs typeface="Times New Roman" panose="02020603050405020304" pitchFamily="18" charset="0"/>
              </a:rPr>
              <a:t>Kamkhalia</a:t>
            </a:r>
            <a:r>
              <a:rPr lang="en-IN" dirty="0">
                <a:latin typeface="Times New Roman" panose="02020603050405020304" pitchFamily="18" charset="0"/>
                <a:cs typeface="Times New Roman" panose="02020603050405020304" pitchFamily="18" charset="0"/>
              </a:rPr>
              <a:t> and Ronit Chougule</a:t>
            </a:r>
          </a:p>
        </p:txBody>
      </p:sp>
    </p:spTree>
    <p:extLst>
      <p:ext uri="{BB962C8B-B14F-4D97-AF65-F5344CB8AC3E}">
        <p14:creationId xmlns:p14="http://schemas.microsoft.com/office/powerpoint/2010/main" val="41809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26780-2F0F-3EA1-28A9-D6D67977E728}"/>
              </a:ext>
            </a:extLst>
          </p:cNvPr>
          <p:cNvSpPr>
            <a:spLocks noGrp="1"/>
          </p:cNvSpPr>
          <p:nvPr>
            <p:ph idx="1"/>
          </p:nvPr>
        </p:nvSpPr>
        <p:spPr>
          <a:xfrm>
            <a:off x="838200" y="922215"/>
            <a:ext cx="10515600" cy="5254748"/>
          </a:xfrm>
        </p:spPr>
        <p:txBody>
          <a:bodyPr>
            <a:noAutofit/>
          </a:bodyPr>
          <a:lstStyle/>
          <a:p>
            <a:r>
              <a:rPr lang="en-IN" sz="2000" kern="100" dirty="0">
                <a:latin typeface="Times New Roman" panose="02020603050405020304" pitchFamily="18" charset="0"/>
                <a:ea typeface="Calibri" panose="020F0502020204030204" pitchFamily="34" charset="0"/>
                <a:cs typeface="Times New Roman" panose="02020603050405020304" pitchFamily="18" charset="0"/>
              </a:rPr>
              <a:t>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model is introduced in each of the following text-processing tasks: </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Syllabification (SYL)</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Phonetic transcription (PT)</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Part-of-speech tagging (POT)</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Lexical stress prediction (LSP).</a:t>
            </a:r>
          </a:p>
          <a:p>
            <a:pPr marL="457200" lvl="1"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he deep learning-based approach enabled a tremendous reduction of the model sizes while keeping the performance almost as high as in the previous models.</a:t>
            </a: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F08938-044A-0772-5AD7-A7954D94B4ED}"/>
              </a:ext>
            </a:extLst>
          </p:cNvPr>
          <p:cNvPicPr>
            <a:picLocks noChangeAspect="1"/>
          </p:cNvPicPr>
          <p:nvPr/>
        </p:nvPicPr>
        <p:blipFill>
          <a:blip r:embed="rId2"/>
          <a:stretch>
            <a:fillRect/>
          </a:stretch>
        </p:blipFill>
        <p:spPr>
          <a:xfrm>
            <a:off x="1629514" y="2792796"/>
            <a:ext cx="8932972" cy="2110851"/>
          </a:xfrm>
          <a:prstGeom prst="rect">
            <a:avLst/>
          </a:prstGeom>
        </p:spPr>
      </p:pic>
    </p:spTree>
    <p:extLst>
      <p:ext uri="{BB962C8B-B14F-4D97-AF65-F5344CB8AC3E}">
        <p14:creationId xmlns:p14="http://schemas.microsoft.com/office/powerpoint/2010/main" val="38241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relation to optimizing speech synthesis for resource-constrained platforms like mobile devices, we discussed two approaches . </a:t>
            </a:r>
          </a:p>
          <a:p>
            <a:pPr algn="just"/>
            <a:r>
              <a:rPr lang="en-US" sz="2000" dirty="0">
                <a:latin typeface="Times New Roman" panose="02020603050405020304" pitchFamily="18" charset="0"/>
                <a:cs typeface="Times New Roman" panose="02020603050405020304" pitchFamily="18" charset="0"/>
              </a:rPr>
              <a:t>The second approach, involving deep learning, is certainly the more promising of the two. The primary objective when considering mobile systems is to reduce the overall memory footprint, making it more practical for everyday use. </a:t>
            </a:r>
          </a:p>
          <a:p>
            <a:pPr algn="just"/>
            <a:r>
              <a:rPr lang="en-US" sz="2000" dirty="0">
                <a:latin typeface="Times New Roman" panose="02020603050405020304" pitchFamily="18" charset="0"/>
                <a:cs typeface="Times New Roman" panose="02020603050405020304" pitchFamily="18" charset="0"/>
              </a:rPr>
              <a:t>We can conclude that the integration of deep learning models into the front-end or text-processing components of a TTS system successfully achieves this goal without the need for internet access. Therefore, deep learning presents a highly reasonable strategy for adapting speech synthesis systems to mobile devices.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71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this paper, a systematic review is presented focusing on the impact of deep learning, different approaches to improve the conventional HMM-based synthesis have been pointed out.</a:t>
            </a:r>
          </a:p>
          <a:p>
            <a:pPr algn="just">
              <a:lnSpc>
                <a:spcPct val="100000"/>
              </a:lnSpc>
            </a:pPr>
            <a:r>
              <a:rPr lang="en-US" sz="2000" dirty="0">
                <a:latin typeface="Times New Roman" panose="02020603050405020304" pitchFamily="18" charset="0"/>
                <a:cs typeface="Times New Roman" panose="02020603050405020304" pitchFamily="18" charset="0"/>
              </a:rPr>
              <a:t>These approaches have led to a significant improvement in the prediction performance and the speech quality. </a:t>
            </a:r>
          </a:p>
          <a:p>
            <a:pPr algn="just">
              <a:lnSpc>
                <a:spcPct val="100000"/>
              </a:lnSpc>
            </a:pPr>
            <a:r>
              <a:rPr lang="en-US" sz="2000" dirty="0">
                <a:latin typeface="Times New Roman" panose="02020603050405020304" pitchFamily="18" charset="0"/>
                <a:cs typeface="Times New Roman" panose="02020603050405020304" pitchFamily="18" charset="0"/>
              </a:rPr>
              <a:t>The study examined the implementation of speech synthesis algorithms in resource-constrained environments, such as mobile devices, and outlined two strategies.</a:t>
            </a:r>
          </a:p>
          <a:p>
            <a:pPr algn="just">
              <a:lnSpc>
                <a:spcPct val="100000"/>
              </a:lnSpc>
            </a:pPr>
            <a:r>
              <a:rPr lang="en-US" sz="2000" dirty="0">
                <a:latin typeface="Times New Roman" panose="02020603050405020304" pitchFamily="18" charset="0"/>
                <a:cs typeface="Times New Roman" panose="02020603050405020304" pitchFamily="18" charset="0"/>
              </a:rPr>
              <a:t>We concluded that DNN can be implemented to reduce the footprint size, and seamless operation on mobile devices, and enabling offline use of speech synthesis applications.</a:t>
            </a:r>
          </a:p>
        </p:txBody>
      </p:sp>
    </p:spTree>
    <p:extLst>
      <p:ext uri="{BB962C8B-B14F-4D97-AF65-F5344CB8AC3E}">
        <p14:creationId xmlns:p14="http://schemas.microsoft.com/office/powerpoint/2010/main" val="161700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68E0-01F0-1A9C-2805-A38F4F45FEBC}"/>
              </a:ext>
            </a:extLst>
          </p:cNvPr>
          <p:cNvSpPr>
            <a:spLocks noGrp="1"/>
          </p:cNvSpPr>
          <p:nvPr>
            <p:ph type="title"/>
          </p:nvPr>
        </p:nvSpPr>
        <p:spPr>
          <a:xfrm>
            <a:off x="4550508" y="2662848"/>
            <a:ext cx="5546969" cy="1325563"/>
          </a:xfrm>
        </p:spPr>
        <p:txBody>
          <a:bodyPr/>
          <a:lstStyle/>
          <a:p>
            <a:r>
              <a:rPr lang="en-IN" dirty="0"/>
              <a:t>THANK YOU</a:t>
            </a:r>
          </a:p>
        </p:txBody>
      </p:sp>
    </p:spTree>
    <p:extLst>
      <p:ext uri="{BB962C8B-B14F-4D97-AF65-F5344CB8AC3E}">
        <p14:creationId xmlns:p14="http://schemas.microsoft.com/office/powerpoint/2010/main" val="41641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a:xfrm>
            <a:off x="425938" y="1690688"/>
            <a:ext cx="11340123" cy="4351338"/>
          </a:xfrm>
        </p:spPr>
        <p:txBody>
          <a:bodyPr>
            <a:noAutofit/>
          </a:bodyPr>
          <a:lstStyle/>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Voice assistants in a span of a few years have surrounded our lives with the ability to interact with humans and help us solve specific tasks aiming to further simplify our lives.</a:t>
            </a:r>
          </a:p>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first Voice assistant was built on a computer and was later explored into the world of Mobile devices has its own reasons like limited memory resources, low or limited processing capacity and the characteristic limitation of real time responsiveness.</a:t>
            </a:r>
          </a:p>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techniques for voice assistants were using unit based selection approach or the  formant based synthesis approach. These leave a huge memory footprint and hence a need for a more advanced techniques arises which solves the challenges faced by voice assistants to operate seamlessly in mobile devices.</a:t>
            </a:r>
          </a:p>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tackle these challenges, researchers have investigated the use of deep learning models to improve voice quality, reduce memory footprint and optimize embedded implementation in HMM-based synthesis systems.</a:t>
            </a:r>
          </a:p>
          <a:p>
            <a:pPr marL="22860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experiments show how Deep learning has the capacity to overcome challenges faced by the traditional models and make it effective for mobile devices giving a definitive direction for future research on this topic.</a:t>
            </a:r>
          </a:p>
          <a:p>
            <a:pPr marL="228600" indent="-2286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87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Overcoming Limitations for Mobile Devices</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p:txBody>
          <a:bodyPr>
            <a:noAutofit/>
          </a:bodyPr>
          <a:lstStyle/>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HMM based models have a significant advantage over its preceding models and have even achieved low memory footprints but have affected speech quality , in contrast using deep learning approach for HMM  improves speech quality while keeping memory requirement low.</a:t>
            </a:r>
          </a:p>
          <a:p>
            <a:pPr algn="just"/>
            <a:r>
              <a:rPr lang="en-US" sz="2000" dirty="0">
                <a:latin typeface="Times New Roman" panose="02020603050405020304" pitchFamily="18" charset="0"/>
                <a:cs typeface="Times New Roman" panose="02020603050405020304" pitchFamily="18" charset="0"/>
              </a:rPr>
              <a:t>HMM models proves to be the best approach for using speech synthesis on memory constrained devices after a series of experiments and comparison between other 3 models.</a:t>
            </a:r>
          </a:p>
          <a:p>
            <a:pPr marL="0" indent="0" algn="ctr">
              <a:buNone/>
            </a:pPr>
            <a:r>
              <a:rPr lang="en-US" sz="2000" dirty="0">
                <a:latin typeface="Times New Roman" panose="02020603050405020304" pitchFamily="18" charset="0"/>
                <a:cs typeface="Times New Roman" panose="02020603050405020304" pitchFamily="18" charset="0"/>
              </a:rPr>
              <a:t>Formant-based</a:t>
            </a:r>
          </a:p>
          <a:p>
            <a:pPr marL="0" indent="0" algn="ctr">
              <a:buNone/>
            </a:pPr>
            <a:r>
              <a:rPr lang="en-US" sz="2000" dirty="0">
                <a:latin typeface="Times New Roman" panose="02020603050405020304" pitchFamily="18" charset="0"/>
                <a:cs typeface="Times New Roman" panose="02020603050405020304" pitchFamily="18" charset="0"/>
              </a:rPr>
              <a:t>Unit selection</a:t>
            </a:r>
          </a:p>
          <a:p>
            <a:pPr marL="0" indent="0" algn="ctr">
              <a:buNone/>
            </a:pPr>
            <a:r>
              <a:rPr lang="en-US" sz="2000" dirty="0">
                <a:latin typeface="Times New Roman" panose="02020603050405020304" pitchFamily="18" charset="0"/>
                <a:cs typeface="Times New Roman" panose="02020603050405020304" pitchFamily="18" charset="0"/>
              </a:rPr>
              <a:t>HMM-based</a:t>
            </a:r>
          </a:p>
          <a:p>
            <a:pPr algn="just"/>
            <a:r>
              <a:rPr lang="en-US" sz="2000" dirty="0">
                <a:latin typeface="Times New Roman" panose="02020603050405020304" pitchFamily="18" charset="0"/>
                <a:cs typeface="Times New Roman" panose="02020603050405020304" pitchFamily="18" charset="0"/>
              </a:rPr>
              <a:t>While it is true that deep learning is the most effective method for mobile devices but this comes with a high computational costs, to reduce the cost we further experiment with various adjustments in the model like reducing size of decision trees, introduction of streaming synthesis and other modifications and discussing their impacts after tests and results.</a:t>
            </a:r>
          </a:p>
        </p:txBody>
      </p:sp>
    </p:spTree>
    <p:extLst>
      <p:ext uri="{BB962C8B-B14F-4D97-AF65-F5344CB8AC3E}">
        <p14:creationId xmlns:p14="http://schemas.microsoft.com/office/powerpoint/2010/main" val="299309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Experiment and Observations</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a:xfrm>
            <a:off x="492369" y="1690688"/>
            <a:ext cx="11121293" cy="4486275"/>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comparison between models  here give a clear approach with advantages and limitations cited for all techniques.</a:t>
            </a:r>
          </a:p>
          <a:p>
            <a:pPr algn="just"/>
            <a:r>
              <a:rPr lang="en-US" sz="2000" dirty="0">
                <a:latin typeface="Times New Roman" panose="02020603050405020304" pitchFamily="18" charset="0"/>
                <a:cs typeface="Times New Roman" panose="02020603050405020304" pitchFamily="18" charset="0"/>
              </a:rPr>
              <a:t>The success of unit selection is based upon how good the huge pre recorded data base is, if a particular phonetic is not well represented it effects the output, even with that irregular errors still occur, heavily dependent on large database leads to more memory footprint and less flexible.</a:t>
            </a:r>
          </a:p>
          <a:p>
            <a:pPr algn="just"/>
            <a:r>
              <a:rPr lang="en-US" sz="2000" dirty="0">
                <a:latin typeface="Times New Roman" panose="02020603050405020304" pitchFamily="18" charset="0"/>
                <a:cs typeface="Times New Roman" panose="02020603050405020304" pitchFamily="18" charset="0"/>
              </a:rPr>
              <a:t>In contrast the HMM based models can be modified with ease, providing better flexibility and without changing the size of the model much.</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8A66C62-DFE3-C187-6DAB-3E9E83C8848A}"/>
              </a:ext>
            </a:extLst>
          </p:cNvPr>
          <p:cNvPicPr>
            <a:picLocks noChangeAspect="1"/>
          </p:cNvPicPr>
          <p:nvPr/>
        </p:nvPicPr>
        <p:blipFill>
          <a:blip r:embed="rId2"/>
          <a:stretch>
            <a:fillRect/>
          </a:stretch>
        </p:blipFill>
        <p:spPr>
          <a:xfrm>
            <a:off x="2152640" y="4153647"/>
            <a:ext cx="8296050" cy="2027330"/>
          </a:xfrm>
          <a:prstGeom prst="rect">
            <a:avLst/>
          </a:prstGeom>
        </p:spPr>
      </p:pic>
    </p:spTree>
    <p:extLst>
      <p:ext uri="{BB962C8B-B14F-4D97-AF65-F5344CB8AC3E}">
        <p14:creationId xmlns:p14="http://schemas.microsoft.com/office/powerpoint/2010/main" val="7749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4F3-0FFF-BC17-B99F-EC5E8A94F2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SPSS with Deep Learning Models</a:t>
            </a:r>
          </a:p>
        </p:txBody>
      </p:sp>
      <p:sp>
        <p:nvSpPr>
          <p:cNvPr id="3" name="Content Placeholder 2">
            <a:extLst>
              <a:ext uri="{FF2B5EF4-FFF2-40B4-BE49-F238E27FC236}">
                <a16:creationId xmlns:a16="http://schemas.microsoft.com/office/drawing/2014/main" id="{4D824F26-A391-8BC6-2E54-E6DE808C2296}"/>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Why Deep Learning models?</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generated voice is still not as natural as desired</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limitations observed in HMM-based speech synthesis:</a:t>
            </a:r>
          </a:p>
          <a:p>
            <a:pPr lvl="1" algn="just"/>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vocoder</a:t>
            </a:r>
          </a:p>
          <a:p>
            <a:pPr lvl="1" algn="just"/>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precision of acoustic models</a:t>
            </a:r>
          </a:p>
          <a:p>
            <a:pPr lvl="1" algn="just"/>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presence of the over-smoothing effect</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onventional HMM-based systems:  </a:t>
            </a:r>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mapping between context features and speech parameters is done by decision trees.</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DNN-based approach improved performance and resulted in more natural-sounding voice</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Future work is needed to reduce the computational costs.</a:t>
            </a:r>
          </a:p>
        </p:txBody>
      </p:sp>
    </p:spTree>
    <p:extLst>
      <p:ext uri="{BB962C8B-B14F-4D97-AF65-F5344CB8AC3E}">
        <p14:creationId xmlns:p14="http://schemas.microsoft.com/office/powerpoint/2010/main" val="368483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AA24-C4FE-548F-5EDE-7C2055E760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Speech Synthesis on Mobile Devices</a:t>
            </a:r>
          </a:p>
        </p:txBody>
      </p:sp>
      <p:sp>
        <p:nvSpPr>
          <p:cNvPr id="3" name="Content Placeholder 2">
            <a:extLst>
              <a:ext uri="{FF2B5EF4-FFF2-40B4-BE49-F238E27FC236}">
                <a16:creationId xmlns:a16="http://schemas.microsoft.com/office/drawing/2014/main" id="{17E5018E-7E24-A4B7-064C-8E5E21C7E33E}"/>
              </a:ext>
            </a:extLst>
          </p:cNvPr>
          <p:cNvSpPr>
            <a:spLocks noGrp="1"/>
          </p:cNvSpPr>
          <p:nvPr>
            <p:ph idx="1"/>
          </p:nvPr>
        </p:nvSpPr>
        <p:spPr/>
        <p:txBody>
          <a:bodyPr>
            <a:normAutofit/>
          </a:bodyPr>
          <a:lstStyle/>
          <a:p>
            <a:r>
              <a:rPr lang="en-IN" sz="2000" dirty="0">
                <a:latin typeface="Times New Roman" panose="02020603050405020304" pitchFamily="18" charset="0"/>
                <a:ea typeface="Calibri" panose="020F0502020204030204" pitchFamily="34" charset="0"/>
                <a:cs typeface="Times New Roman" panose="02020603050405020304" pitchFamily="18" charset="0"/>
              </a:rPr>
              <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martphones where the visual output is restricted: speech-enabled interaction can improve the user experience in a significant way.</a:t>
            </a:r>
          </a:p>
          <a:p>
            <a:r>
              <a:rPr lang="en-IN" sz="2000" dirty="0">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ncreased computational power and storage capacity.</a:t>
            </a:r>
          </a:p>
          <a:p>
            <a:r>
              <a:rPr lang="en-IN" sz="2000" dirty="0">
                <a:latin typeface="Times New Roman" panose="02020603050405020304" pitchFamily="18" charset="0"/>
                <a:ea typeface="Calibri" panose="020F0502020204030204" pitchFamily="34" charset="0"/>
                <a:cs typeface="Times New Roman" panose="02020603050405020304" pitchFamily="18" charset="0"/>
              </a:rPr>
              <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hould use as little processing power as possible.</a:t>
            </a:r>
          </a:p>
          <a:p>
            <a:r>
              <a:rPr lang="en-IN" sz="2000" dirty="0">
                <a:latin typeface="Times New Roman" panose="02020603050405020304" pitchFamily="18" charset="0"/>
                <a:ea typeface="Calibri" panose="020F0502020204030204" pitchFamily="34" charset="0"/>
                <a:cs typeface="Times New Roman" panose="02020603050405020304" pitchFamily="18" charset="0"/>
              </a:rPr>
              <a:t>Should be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as resource-saving as possible.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 discussed two approaches to optimize speech synthesis for mobile devices:</a:t>
            </a:r>
          </a:p>
          <a:p>
            <a:pPr lvl="1"/>
            <a:r>
              <a:rPr lang="en-IN" sz="2000" dirty="0">
                <a:latin typeface="Times New Roman" panose="02020603050405020304" pitchFamily="18" charset="0"/>
                <a:ea typeface="Calibri" panose="020F0502020204030204" pitchFamily="34" charset="0"/>
                <a:cs typeface="Times New Roman" panose="02020603050405020304" pitchFamily="18" charset="0"/>
              </a:rPr>
              <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ome optimization steps on a conventional HMM-based system are suggested.</a:t>
            </a:r>
          </a:p>
          <a:p>
            <a:pPr lvl="1"/>
            <a:r>
              <a:rPr lang="en-IN" sz="2000" kern="100" dirty="0">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ntroduces deep learning models to get rid of the dependence on Internet-based services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753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CB21-0619-DC3B-C8C9-B5678AFDA0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Optimized HMM-based Synthesis</a:t>
            </a:r>
          </a:p>
        </p:txBody>
      </p:sp>
      <p:sp>
        <p:nvSpPr>
          <p:cNvPr id="3" name="Content Placeholder 2">
            <a:extLst>
              <a:ext uri="{FF2B5EF4-FFF2-40B4-BE49-F238E27FC236}">
                <a16:creationId xmlns:a16="http://schemas.microsoft.com/office/drawing/2014/main" id="{7541F4F4-5C77-1F36-E636-052DEE187725}"/>
              </a:ext>
            </a:extLst>
          </p:cNvPr>
          <p:cNvSpPr>
            <a:spLocks noGrp="1"/>
          </p:cNvSpPr>
          <p:nvPr>
            <p:ph idx="1"/>
          </p:nvPr>
        </p:nvSpPr>
        <p:spPr/>
        <p:txBody>
          <a:bodyPr>
            <a:normAutofit/>
          </a:bodyPr>
          <a:lstStyle/>
          <a:p>
            <a:r>
              <a:rPr lang="en-IN" sz="2000" kern="100" dirty="0">
                <a:latin typeface="Times New Roman" panose="02020603050405020304" pitchFamily="18" charset="0"/>
                <a:ea typeface="Calibri" panose="020F0502020204030204" pitchFamily="34" charset="0"/>
                <a:cs typeface="Times New Roman" panose="02020603050405020304" pitchFamily="18" charset="0"/>
              </a:rPr>
              <a:t>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pproaches to optimize HMM-based TTS:</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Adjusting vocoder parameters</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Reducing the size of decision trees</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Introducing streaming synthesis</a:t>
            </a:r>
          </a:p>
          <a:p>
            <a:pPr lvl="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Applying source code optimizations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26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896FE-3D71-6C11-8E08-2F5D8BD1C6E0}"/>
              </a:ext>
            </a:extLst>
          </p:cNvPr>
          <p:cNvSpPr>
            <a:spLocks noGrp="1"/>
          </p:cNvSpPr>
          <p:nvPr>
            <p:ph idx="1"/>
          </p:nvPr>
        </p:nvSpPr>
        <p:spPr>
          <a:xfrm>
            <a:off x="838200" y="859692"/>
            <a:ext cx="10515600" cy="5317271"/>
          </a:xfrm>
        </p:spPr>
        <p:txBody>
          <a:bodyPr>
            <a:normAutofit/>
          </a:bodyPr>
          <a:lstStyle/>
          <a:p>
            <a:r>
              <a:rPr lang="en-IN" sz="2000" kern="100" dirty="0">
                <a:latin typeface="Times New Roman" panose="02020603050405020304" pitchFamily="18" charset="0"/>
                <a:ea typeface="Calibri" panose="020F0502020204030204" pitchFamily="34" charset="0"/>
                <a:cs typeface="Times New Roman" panose="02020603050405020304" pitchFamily="18" charset="0"/>
              </a:rPr>
              <a:t>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owering the number of nodes of a decision tree: Lower the quality of synthesized speech and Lower the memory footprint and the computational costs.</a:t>
            </a: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etting 1 proved to be the optimal setting.</a:t>
            </a: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ime to load the HMM database decreased to half without notable impaired speech quality.</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B2B307-E7A8-1FC5-2C89-9068C4F1FD47}"/>
              </a:ext>
            </a:extLst>
          </p:cNvPr>
          <p:cNvPicPr>
            <a:picLocks noChangeAspect="1"/>
          </p:cNvPicPr>
          <p:nvPr/>
        </p:nvPicPr>
        <p:blipFill>
          <a:blip r:embed="rId2"/>
          <a:stretch>
            <a:fillRect/>
          </a:stretch>
        </p:blipFill>
        <p:spPr>
          <a:xfrm>
            <a:off x="2027813" y="1841177"/>
            <a:ext cx="8136374" cy="2404351"/>
          </a:xfrm>
          <a:prstGeom prst="rect">
            <a:avLst/>
          </a:prstGeom>
        </p:spPr>
      </p:pic>
    </p:spTree>
    <p:extLst>
      <p:ext uri="{BB962C8B-B14F-4D97-AF65-F5344CB8AC3E}">
        <p14:creationId xmlns:p14="http://schemas.microsoft.com/office/powerpoint/2010/main" val="306171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E3F4-6053-2697-AECF-E8A4EC9A8D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Deep Learning-based Synthesis</a:t>
            </a:r>
          </a:p>
        </p:txBody>
      </p:sp>
      <p:sp>
        <p:nvSpPr>
          <p:cNvPr id="3" name="Content Placeholder 2">
            <a:extLst>
              <a:ext uri="{FF2B5EF4-FFF2-40B4-BE49-F238E27FC236}">
                <a16:creationId xmlns:a16="http://schemas.microsoft.com/office/drawing/2014/main" id="{657A8C2A-9417-EBFB-9E80-6D5D1CF7EBAC}"/>
              </a:ext>
            </a:extLst>
          </p:cNvPr>
          <p:cNvSpPr>
            <a:spLocks noGrp="1"/>
          </p:cNvSpPr>
          <p:nvPr>
            <p:ph idx="1"/>
          </p:nvPr>
        </p:nvSpPr>
        <p:spPr/>
        <p:txBody>
          <a:bodyPr>
            <a:normAutofit/>
          </a:bodyPr>
          <a:lstStyle/>
          <a:p>
            <a:r>
              <a:rPr lang="en-IN" sz="2000" kern="100" dirty="0">
                <a:latin typeface="Times New Roman" panose="02020603050405020304" pitchFamily="18" charset="0"/>
                <a:ea typeface="Calibri" panose="020F0502020204030204" pitchFamily="34" charset="0"/>
                <a:cs typeface="Times New Roman" panose="02020603050405020304" pitchFamily="18" charset="0"/>
              </a:rPr>
              <a:t>C</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urrent VPA (or generally HCI interfaces): total dependency on existing Internet access.</a:t>
            </a:r>
          </a:p>
          <a:p>
            <a:r>
              <a:rPr lang="en-IN" sz="2000" dirty="0">
                <a:latin typeface="Times New Roman" panose="02020603050405020304" pitchFamily="18" charset="0"/>
                <a:ea typeface="Calibri" panose="020F0502020204030204" pitchFamily="34" charset="0"/>
                <a:cs typeface="Times New Roman" panose="02020603050405020304" pitchFamily="18" charset="0"/>
              </a:rPr>
              <a:t>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ajor disadvantages:</a:t>
            </a:r>
          </a:p>
          <a:p>
            <a:pPr lvl="1"/>
            <a:r>
              <a:rPr lang="en-IN" sz="2000" kern="100" dirty="0">
                <a:latin typeface="Times New Roman" panose="02020603050405020304" pitchFamily="18" charset="0"/>
                <a:ea typeface="Calibri" panose="020F0502020204030204" pitchFamily="34" charset="0"/>
                <a:cs typeface="Times New Roman" panose="02020603050405020304" pitchFamily="18" charset="0"/>
              </a:rPr>
              <a:t>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vailability of network access </a:t>
            </a:r>
          </a:p>
          <a:p>
            <a:pPr lvl="1"/>
            <a:r>
              <a:rPr lang="en-IN"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he issue of data security</a:t>
            </a:r>
          </a:p>
          <a:p>
            <a:pPr lvl="1"/>
            <a:r>
              <a:rPr lang="en-IN" sz="2000" kern="100" dirty="0">
                <a:latin typeface="Times New Roman" panose="02020603050405020304" pitchFamily="18" charset="0"/>
                <a:ea typeface="Calibri" panose="020F0502020204030204" pitchFamily="34" charset="0"/>
                <a:cs typeface="Times New Roman" panose="02020603050405020304" pitchFamily="18" charset="0"/>
              </a:rPr>
              <a:t>P</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ossible delays due to bad network connection</a:t>
            </a: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eep learning models to port an existing TTS system to a mobile device.</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 reduce the total memory footprint without losing too much accuracy.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5112654"/>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1020</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ICSISCET 2023  Deep Learning’s Impact on Speech Synthesis for Mobile Devices</vt:lpstr>
      <vt:lpstr>Introduction</vt:lpstr>
      <vt:lpstr>Overcoming Limitations for Mobile Devices</vt:lpstr>
      <vt:lpstr>Experiment and Observations</vt:lpstr>
      <vt:lpstr>SPSS with Deep Learning Models</vt:lpstr>
      <vt:lpstr>Speech Synthesis on Mobile Devices</vt:lpstr>
      <vt:lpstr>Optimized HMM-based Synthesis</vt:lpstr>
      <vt:lpstr>PowerPoint Presentation</vt:lpstr>
      <vt:lpstr>Deep Learning-based Synthesis</vt:lpstr>
      <vt:lpstr>PowerPoint Presentation</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ICSISCET 2023  Deep Learning’s Impact on Speech Synthesis for Mobile Devices</dc:title>
  <dc:creator>Ronit Chougule</dc:creator>
  <cp:lastModifiedBy>Ronit Chougule</cp:lastModifiedBy>
  <cp:revision>1</cp:revision>
  <dcterms:created xsi:type="dcterms:W3CDTF">2023-10-22T05:05:08Z</dcterms:created>
  <dcterms:modified xsi:type="dcterms:W3CDTF">2023-10-22T06:03:53Z</dcterms:modified>
</cp:coreProperties>
</file>