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2" r:id="rId3"/>
    <p:sldId id="263" r:id="rId4"/>
    <p:sldId id="257" r:id="rId5"/>
    <p:sldId id="258" r:id="rId6"/>
    <p:sldId id="259" r:id="rId7"/>
    <p:sldId id="260" r:id="rId8"/>
    <p:sldId id="261" r:id="rId9"/>
    <p:sldId id="264" r:id="rId10"/>
    <p:sldId id="265" r:id="rId11"/>
    <p:sldId id="270" r:id="rId12"/>
    <p:sldId id="273" r:id="rId13"/>
    <p:sldId id="275" r:id="rId14"/>
    <p:sldId id="276" r:id="rId15"/>
    <p:sldId id="284" r:id="rId16"/>
    <p:sldId id="277" r:id="rId17"/>
    <p:sldId id="278" r:id="rId18"/>
    <p:sldId id="279" r:id="rId19"/>
    <p:sldId id="280" r:id="rId20"/>
    <p:sldId id="281" r:id="rId21"/>
    <p:sldId id="282" r:id="rId22"/>
    <p:sldId id="283" r:id="rId23"/>
    <p:sldId id="274"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802299"/>
            <a:ext cx="6477805"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13335" y="3531205"/>
            <a:ext cx="6477804"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5" name="Footer Placeholder 4"/>
          <p:cNvSpPr>
            <a:spLocks noGrp="1"/>
          </p:cNvSpPr>
          <p:nvPr>
            <p:ph type="ftr" sz="quarter" idx="11"/>
          </p:nvPr>
        </p:nvSpPr>
        <p:spPr>
          <a:xfrm>
            <a:off x="1812376" y="329308"/>
            <a:ext cx="3730436" cy="309201"/>
          </a:xfrm>
        </p:spPr>
        <p:txBody>
          <a:bodyPr/>
          <a:lstStyle/>
          <a:p>
            <a:endParaRPr lang="en-IN"/>
          </a:p>
        </p:txBody>
      </p:sp>
      <p:sp>
        <p:nvSpPr>
          <p:cNvPr id="6" name="Slide Number Placeholder 5"/>
          <p:cNvSpPr>
            <a:spLocks noGrp="1"/>
          </p:cNvSpPr>
          <p:nvPr>
            <p:ph type="sldNum" sz="quarter" idx="12"/>
          </p:nvPr>
        </p:nvSpPr>
        <p:spPr>
          <a:xfrm>
            <a:off x="1078249" y="798973"/>
            <a:ext cx="608264" cy="503578"/>
          </a:xfrm>
        </p:spPr>
        <p:txBody>
          <a:bodyPr/>
          <a:lstStyle/>
          <a:p>
            <a:fld id="{FA3D55B4-3BDD-4146-ADEF-95C4530DE6E2}" type="slidenum">
              <a:rPr lang="en-IN" smtClean="0"/>
              <a:pPr/>
              <a:t>‹#›</a:t>
            </a:fld>
            <a:endParaRPr lang="en-IN"/>
          </a:p>
        </p:txBody>
      </p:sp>
      <p:cxnSp>
        <p:nvCxnSpPr>
          <p:cNvPr id="15" name="Straight Connector 14"/>
          <p:cNvCxnSpPr/>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D55B4-3BDD-4146-ADEF-95C4530DE6E2}" type="slidenum">
              <a:rPr lang="en-IN" smtClean="0"/>
              <a:pPr/>
              <a:t>‹#›</a:t>
            </a:fld>
            <a:endParaRPr lang="en-IN"/>
          </a:p>
        </p:txBody>
      </p:sp>
      <p:cxnSp>
        <p:nvCxnSpPr>
          <p:cNvPr id="26" name="Straight Connector 25"/>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798974"/>
            <a:ext cx="121180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83504" y="798974"/>
            <a:ext cx="5871623"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D55B4-3BDD-4146-ADEF-95C4530DE6E2}" type="slidenum">
              <a:rPr lang="en-IN" smtClean="0"/>
              <a:pPr/>
              <a:t>‹#›</a:t>
            </a:fld>
            <a:endParaRPr lang="en-IN"/>
          </a:p>
        </p:txBody>
      </p:sp>
      <p:cxnSp>
        <p:nvCxnSpPr>
          <p:cNvPr id="15" name="Straight Connector 14"/>
          <p:cNvCxnSpPr/>
          <p:nvPr/>
        </p:nvCxnSpPr>
        <p:spPr>
          <a:xfrm>
            <a:off x="707933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D55B4-3BDD-4146-ADEF-95C4530DE6E2}" type="slidenum">
              <a:rPr lang="en-IN" smtClean="0"/>
              <a:pPr/>
              <a:t>‹#›</a:t>
            </a:fld>
            <a:endParaRPr lang="en-IN"/>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756130"/>
            <a:ext cx="6482366"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090679" y="3806196"/>
            <a:ext cx="6472835"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D55B4-3BDD-4146-ADEF-95C4530DE6E2}" type="slidenum">
              <a:rPr lang="en-IN" smtClean="0"/>
              <a:pPr/>
              <a:t>‹#›</a:t>
            </a:fld>
            <a:endParaRPr lang="en-IN"/>
          </a:p>
        </p:txBody>
      </p:sp>
      <p:cxnSp>
        <p:nvCxnSpPr>
          <p:cNvPr id="15" name="Straight Connector 14"/>
          <p:cNvCxnSpPr/>
          <p:nvPr/>
        </p:nvCxnSpPr>
        <p:spPr>
          <a:xfrm>
            <a:off x="1090679"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804890"/>
            <a:ext cx="7204226"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85498" y="2010879"/>
            <a:ext cx="3483864"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0328" y="2017343"/>
            <a:ext cx="3483864"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D55B4-3BDD-4146-ADEF-95C4530DE6E2}" type="slidenum">
              <a:rPr lang="en-IN" smtClean="0"/>
              <a:pPr/>
              <a:t>‹#›</a:t>
            </a:fld>
            <a:endParaRPr lang="en-IN"/>
          </a:p>
        </p:txBody>
      </p:sp>
      <p:cxnSp>
        <p:nvCxnSpPr>
          <p:cNvPr id="35" name="Straight Connector 3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804164"/>
            <a:ext cx="7205746"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85393" y="2019550"/>
            <a:ext cx="348386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85393" y="2824270"/>
            <a:ext cx="3483864"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9272" y="2023004"/>
            <a:ext cx="348386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9272" y="2821491"/>
            <a:ext cx="3483864"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D55B4-3BDD-4146-ADEF-95C4530DE6E2}" type="slidenum">
              <a:rPr lang="en-IN" smtClean="0"/>
              <a:pPr/>
              <a:t>‹#›</a:t>
            </a:fld>
            <a:endParaRPr lang="en-IN"/>
          </a:p>
        </p:txBody>
      </p:sp>
      <p:cxnSp>
        <p:nvCxnSpPr>
          <p:cNvPr id="29" name="Straight Connector 28"/>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D55B4-3BDD-4146-ADEF-95C4530DE6E2}" type="slidenum">
              <a:rPr lang="en-IN" smtClean="0"/>
              <a:pPr/>
              <a:t>‹#›</a:t>
            </a:fld>
            <a:endParaRPr lang="en-IN"/>
          </a:p>
        </p:txBody>
      </p:sp>
      <p:cxnSp>
        <p:nvCxnSpPr>
          <p:cNvPr id="25" name="Straight Connector 2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3D55B4-3BDD-4146-ADEF-95C4530DE6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798973"/>
            <a:ext cx="2454824"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3782785" y="798974"/>
            <a:ext cx="4509353"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83504" y="3205492"/>
            <a:ext cx="2456260"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742DF2-A91E-4967-8456-E6D8710CFD14}" type="datetimeFigureOut">
              <a:rPr lang="en-IN" smtClean="0"/>
              <a:pPr/>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D55B4-3BDD-4146-ADEF-95C4530DE6E2}" type="slidenum">
              <a:rPr lang="en-IN" smtClean="0"/>
              <a:pPr/>
              <a:t>‹#›</a:t>
            </a:fld>
            <a:endParaRPr lang="en-IN"/>
          </a:p>
        </p:txBody>
      </p:sp>
      <p:cxnSp>
        <p:nvCxnSpPr>
          <p:cNvPr id="17" name="Straight Connector 16"/>
          <p:cNvCxnSpPr/>
          <p:nvPr/>
        </p:nvCxnSpPr>
        <p:spPr>
          <a:xfrm>
            <a:off x="1086210" y="3205491"/>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87747" y="3145992"/>
            <a:ext cx="4143303"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85537" y="5469857"/>
            <a:ext cx="4145513" cy="320123"/>
          </a:xfrm>
        </p:spPr>
        <p:txBody>
          <a:bodyPr/>
          <a:lstStyle>
            <a:lvl1pPr algn="l">
              <a:defRPr/>
            </a:lvl1pPr>
          </a:lstStyle>
          <a:p>
            <a:fld id="{9A742DF2-A91E-4967-8456-E6D8710CFD14}" type="datetimeFigureOut">
              <a:rPr lang="en-IN" smtClean="0"/>
              <a:pPr/>
              <a:t>28-06-2018</a:t>
            </a:fld>
            <a:endParaRPr lang="en-IN"/>
          </a:p>
        </p:txBody>
      </p:sp>
      <p:sp>
        <p:nvSpPr>
          <p:cNvPr id="6" name="Footer Placeholder 5"/>
          <p:cNvSpPr>
            <a:spLocks noGrp="1"/>
          </p:cNvSpPr>
          <p:nvPr>
            <p:ph type="ftr" sz="quarter" idx="11"/>
          </p:nvPr>
        </p:nvSpPr>
        <p:spPr>
          <a:xfrm>
            <a:off x="1085537" y="318641"/>
            <a:ext cx="4155753" cy="320931"/>
          </a:xfrm>
        </p:spPr>
        <p:txBody>
          <a:bodyPr/>
          <a:lstStyle/>
          <a:p>
            <a:endParaRPr lang="en-IN"/>
          </a:p>
        </p:txBody>
      </p:sp>
      <p:sp>
        <p:nvSpPr>
          <p:cNvPr id="7" name="Slide Number Placeholder 6"/>
          <p:cNvSpPr>
            <a:spLocks noGrp="1"/>
          </p:cNvSpPr>
          <p:nvPr>
            <p:ph type="sldNum" sz="quarter" idx="12"/>
          </p:nvPr>
        </p:nvSpPr>
        <p:spPr/>
        <p:txBody>
          <a:bodyPr/>
          <a:lstStyle/>
          <a:p>
            <a:fld id="{FA3D55B4-3BDD-4146-ADEF-95C4530DE6E2}" type="slidenum">
              <a:rPr lang="en-IN" smtClean="0"/>
              <a:pPr/>
              <a:t>‹#›</a:t>
            </a:fld>
            <a:endParaRPr lang="en-IN"/>
          </a:p>
        </p:txBody>
      </p:sp>
      <p:cxnSp>
        <p:nvCxnSpPr>
          <p:cNvPr id="31" name="Straight Connector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xmlns="" val="0"/>
              </a:ext>
            </a:extLst>
          </a:blip>
          <a:srcRect t="1538" b="-1538"/>
          <a:stretch/>
        </p:blipFill>
        <p:spPr bwMode="black">
          <a:xfrm>
            <a:off x="0" y="6126480"/>
            <a:ext cx="9144000" cy="742950"/>
          </a:xfrm>
          <a:prstGeom prst="rect">
            <a:avLst/>
          </a:prstGeom>
        </p:spPr>
      </p:pic>
      <p:sp>
        <p:nvSpPr>
          <p:cNvPr id="2" name="Title Placeholder 1"/>
          <p:cNvSpPr>
            <a:spLocks noGrp="1"/>
          </p:cNvSpPr>
          <p:nvPr>
            <p:ph type="title"/>
          </p:nvPr>
        </p:nvSpPr>
        <p:spPr>
          <a:xfrm>
            <a:off x="1088685" y="804520"/>
            <a:ext cx="7202456"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88685" y="2015733"/>
            <a:ext cx="7202456"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330370"/>
            <a:ext cx="262553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742DF2-A91E-4967-8456-E6D8710CFD14}" type="datetimeFigureOut">
              <a:rPr lang="en-IN" smtClean="0"/>
              <a:pPr/>
              <a:t>28-06-2018</a:t>
            </a:fld>
            <a:endParaRPr lang="en-IN"/>
          </a:p>
        </p:txBody>
      </p:sp>
      <p:sp>
        <p:nvSpPr>
          <p:cNvPr id="5" name="Footer Placeholder 4"/>
          <p:cNvSpPr>
            <a:spLocks noGrp="1"/>
          </p:cNvSpPr>
          <p:nvPr>
            <p:ph type="ftr" sz="quarter" idx="3"/>
          </p:nvPr>
        </p:nvSpPr>
        <p:spPr>
          <a:xfrm>
            <a:off x="1088684" y="329308"/>
            <a:ext cx="4454127"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60046" y="798973"/>
            <a:ext cx="608264" cy="503578"/>
          </a:xfrm>
          <a:prstGeom prst="rect">
            <a:avLst/>
          </a:prstGeom>
        </p:spPr>
        <p:txBody>
          <a:bodyPr vert="horz" lIns="91440" tIns="45720" rIns="91440" bIns="45720" rtlCol="0" anchor="t"/>
          <a:lstStyle>
            <a:lvl1pPr algn="r">
              <a:defRPr sz="2800">
                <a:solidFill>
                  <a:schemeClr val="accent1"/>
                </a:solidFill>
              </a:defRPr>
            </a:lvl1pPr>
          </a:lstStyle>
          <a:p>
            <a:fld id="{FA3D55B4-3BDD-4146-ADEF-95C4530DE6E2}" type="slidenum">
              <a:rPr lang="en-IN" smtClean="0"/>
              <a:pPr/>
              <a:t>‹#›</a:t>
            </a:fld>
            <a:endParaRPr lang="en-IN"/>
          </a:p>
        </p:txBody>
      </p:sp>
      <p:cxnSp>
        <p:nvCxnSpPr>
          <p:cNvPr id="10" name="Straight Connector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0"/>
            <a:ext cx="8496944" cy="2952328"/>
          </a:xfrm>
        </p:spPr>
        <p:txBody>
          <a:bodyPr>
            <a:normAutofit/>
          </a:bodyPr>
          <a:lstStyle/>
          <a:p>
            <a:pPr algn="ctr"/>
            <a:r>
              <a:rPr lang="en-IN" sz="4000" cap="none" dirty="0" smtClean="0">
                <a:solidFill>
                  <a:schemeClr val="bg2">
                    <a:lumMod val="25000"/>
                  </a:schemeClr>
                </a:solidFill>
                <a:latin typeface="Times New Roman" pitchFamily="18" charset="0"/>
                <a:cs typeface="Times New Roman" pitchFamily="18" charset="0"/>
              </a:rPr>
              <a:t>GPS Tracking System and </a:t>
            </a:r>
            <a:br>
              <a:rPr lang="en-IN" sz="4000" cap="none" dirty="0" smtClean="0">
                <a:solidFill>
                  <a:schemeClr val="bg2">
                    <a:lumMod val="25000"/>
                  </a:schemeClr>
                </a:solidFill>
                <a:latin typeface="Times New Roman" pitchFamily="18" charset="0"/>
                <a:cs typeface="Times New Roman" pitchFamily="18" charset="0"/>
              </a:rPr>
            </a:br>
            <a:r>
              <a:rPr lang="en-IN" sz="4000" cap="none" dirty="0" smtClean="0">
                <a:solidFill>
                  <a:schemeClr val="bg2">
                    <a:lumMod val="25000"/>
                  </a:schemeClr>
                </a:solidFill>
                <a:latin typeface="Times New Roman" pitchFamily="18" charset="0"/>
                <a:cs typeface="Times New Roman" pitchFamily="18" charset="0"/>
              </a:rPr>
              <a:t>Monitoring Peripherals</a:t>
            </a:r>
            <a:r>
              <a:rPr lang="en-IN" sz="4400" dirty="0" smtClean="0">
                <a:solidFill>
                  <a:schemeClr val="bg2">
                    <a:lumMod val="25000"/>
                  </a:schemeClr>
                </a:solidFill>
                <a:latin typeface="Times New Roman" pitchFamily="18" charset="0"/>
                <a:cs typeface="Times New Roman" pitchFamily="18" charset="0"/>
              </a:rPr>
              <a:t/>
            </a:r>
            <a:br>
              <a:rPr lang="en-IN" sz="4400" dirty="0" smtClean="0">
                <a:solidFill>
                  <a:schemeClr val="bg2">
                    <a:lumMod val="25000"/>
                  </a:schemeClr>
                </a:solidFill>
                <a:latin typeface="Times New Roman" pitchFamily="18" charset="0"/>
                <a:cs typeface="Times New Roman" pitchFamily="18" charset="0"/>
              </a:rPr>
            </a:br>
            <a:r>
              <a:rPr lang="en-IN" b="0" dirty="0" smtClean="0">
                <a:solidFill>
                  <a:schemeClr val="bg2">
                    <a:lumMod val="25000"/>
                  </a:schemeClr>
                </a:solidFill>
                <a:effectLst/>
                <a:latin typeface="Times New Roman" pitchFamily="18" charset="0"/>
                <a:cs typeface="Times New Roman" pitchFamily="18" charset="0"/>
              </a:rPr>
              <a:t> (</a:t>
            </a:r>
            <a:r>
              <a:rPr lang="en-IN" b="0" cap="none" dirty="0" smtClean="0">
                <a:solidFill>
                  <a:schemeClr val="bg2">
                    <a:lumMod val="25000"/>
                  </a:schemeClr>
                </a:solidFill>
                <a:effectLst/>
                <a:latin typeface="Times New Roman" pitchFamily="18" charset="0"/>
                <a:cs typeface="Times New Roman" pitchFamily="18" charset="0"/>
              </a:rPr>
              <a:t>An IOT and WEB development project</a:t>
            </a:r>
            <a:r>
              <a:rPr lang="en-IN" b="0" dirty="0" smtClean="0">
                <a:solidFill>
                  <a:schemeClr val="bg2">
                    <a:lumMod val="25000"/>
                  </a:schemeClr>
                </a:solidFill>
                <a:effectLst/>
                <a:latin typeface="Times New Roman" pitchFamily="18" charset="0"/>
                <a:cs typeface="Times New Roman" pitchFamily="18" charset="0"/>
              </a:rPr>
              <a:t>)</a:t>
            </a:r>
            <a:r>
              <a:rPr lang="en-IN" sz="3200" b="0" dirty="0" smtClean="0">
                <a:solidFill>
                  <a:schemeClr val="bg2">
                    <a:lumMod val="25000"/>
                  </a:schemeClr>
                </a:solidFill>
                <a:effectLst/>
                <a:latin typeface="Times New Roman" pitchFamily="18" charset="0"/>
                <a:cs typeface="Times New Roman" pitchFamily="18" charset="0"/>
              </a:rPr>
              <a:t/>
            </a:r>
            <a:br>
              <a:rPr lang="en-IN" sz="3200" b="0" dirty="0" smtClean="0">
                <a:solidFill>
                  <a:schemeClr val="bg2">
                    <a:lumMod val="25000"/>
                  </a:schemeClr>
                </a:solidFill>
                <a:effectLst/>
                <a:latin typeface="Times New Roman" pitchFamily="18" charset="0"/>
                <a:cs typeface="Times New Roman" pitchFamily="18" charset="0"/>
              </a:rPr>
            </a:br>
            <a:r>
              <a:rPr lang="en-IN" sz="3200" b="0" dirty="0" smtClean="0">
                <a:solidFill>
                  <a:schemeClr val="bg2">
                    <a:lumMod val="25000"/>
                  </a:schemeClr>
                </a:solidFill>
                <a:effectLst/>
                <a:latin typeface="Times New Roman" pitchFamily="18" charset="0"/>
                <a:cs typeface="Times New Roman" pitchFamily="18" charset="0"/>
              </a:rPr>
              <a:t/>
            </a:r>
            <a:br>
              <a:rPr lang="en-IN" sz="3200" b="0" dirty="0" smtClean="0">
                <a:solidFill>
                  <a:schemeClr val="bg2">
                    <a:lumMod val="25000"/>
                  </a:schemeClr>
                </a:solidFill>
                <a:effectLst/>
                <a:latin typeface="Times New Roman" pitchFamily="18" charset="0"/>
                <a:cs typeface="Times New Roman" pitchFamily="18" charset="0"/>
              </a:rPr>
            </a:br>
            <a:endParaRPr lang="en-IN" sz="4400" b="0" dirty="0">
              <a:solidFill>
                <a:schemeClr val="bg2">
                  <a:lumMod val="25000"/>
                </a:schemeClr>
              </a:solidFill>
              <a:effectLst/>
              <a:latin typeface="Times New Roman" pitchFamily="18" charset="0"/>
              <a:cs typeface="Times New Roman" pitchFamily="18" charset="0"/>
            </a:endParaRPr>
          </a:p>
        </p:txBody>
      </p:sp>
      <p:sp>
        <p:nvSpPr>
          <p:cNvPr id="6" name="TextBox 5"/>
          <p:cNvSpPr txBox="1"/>
          <p:nvPr/>
        </p:nvSpPr>
        <p:spPr>
          <a:xfrm>
            <a:off x="467544" y="3429000"/>
            <a:ext cx="7632848" cy="738664"/>
          </a:xfrm>
          <a:prstGeom prst="rect">
            <a:avLst/>
          </a:prstGeom>
          <a:noFill/>
          <a:ln>
            <a:noFill/>
          </a:ln>
        </p:spPr>
        <p:style>
          <a:lnRef idx="2">
            <a:schemeClr val="dk1"/>
          </a:lnRef>
          <a:fillRef idx="1001">
            <a:schemeClr val="lt1"/>
          </a:fillRef>
          <a:effectRef idx="0">
            <a:schemeClr val="dk1"/>
          </a:effectRef>
          <a:fontRef idx="minor">
            <a:schemeClr val="dk1"/>
          </a:fontRef>
        </p:style>
        <p:txBody>
          <a:bodyPr wrap="square" rtlCol="0">
            <a:spAutoFit/>
          </a:bodyPr>
          <a:lstStyle/>
          <a:p>
            <a:pPr algn="ctr"/>
            <a:r>
              <a:rPr lang="en-IN" b="1" dirty="0" smtClean="0">
                <a:latin typeface="Cambria" pitchFamily="18" charset="0"/>
              </a:rPr>
              <a:t>DEVELOPED AT :</a:t>
            </a:r>
          </a:p>
          <a:p>
            <a:pPr algn="ctr"/>
            <a:r>
              <a:rPr lang="en-IN" sz="2400" b="1" dirty="0" smtClean="0">
                <a:solidFill>
                  <a:srgbClr val="0070C0"/>
                </a:solidFill>
                <a:latin typeface="Cambria" pitchFamily="18" charset="0"/>
              </a:rPr>
              <a:t>TATA </a:t>
            </a:r>
            <a:r>
              <a:rPr lang="en-IN" sz="2400" b="1" dirty="0" smtClean="0">
                <a:solidFill>
                  <a:srgbClr val="0070C0"/>
                </a:solidFill>
                <a:latin typeface="Cambria" pitchFamily="18" charset="0"/>
              </a:rPr>
              <a:t>TECHNOLOGIES LTD.</a:t>
            </a:r>
            <a:endParaRPr lang="en-IN" sz="2400" b="1" dirty="0">
              <a:solidFill>
                <a:srgbClr val="0070C0"/>
              </a:solidFill>
              <a:latin typeface="Cambria" pitchFamily="18" charset="0"/>
            </a:endParaRPr>
          </a:p>
        </p:txBody>
      </p:sp>
      <p:sp>
        <p:nvSpPr>
          <p:cNvPr id="7" name="TextBox 6"/>
          <p:cNvSpPr txBox="1"/>
          <p:nvPr/>
        </p:nvSpPr>
        <p:spPr>
          <a:xfrm>
            <a:off x="1403648" y="4509121"/>
            <a:ext cx="5904656" cy="1877437"/>
          </a:xfrm>
          <a:prstGeom prst="rect">
            <a:avLst/>
          </a:prstGeom>
          <a:noFill/>
        </p:spPr>
        <p:txBody>
          <a:bodyPr wrap="square" rtlCol="0">
            <a:spAutoFit/>
          </a:bodyPr>
          <a:lstStyle/>
          <a:p>
            <a:pPr algn="ctr"/>
            <a:r>
              <a:rPr lang="en-IN" b="1" dirty="0" smtClean="0"/>
              <a:t>SUBMITTED BY: </a:t>
            </a:r>
          </a:p>
          <a:p>
            <a:pPr algn="ctr"/>
            <a:r>
              <a:rPr lang="en-IN" sz="2000" dirty="0" smtClean="0"/>
              <a:t>Akshay Vinayak, </a:t>
            </a:r>
            <a:r>
              <a:rPr lang="en-IN" sz="2000" dirty="0" err="1" smtClean="0"/>
              <a:t>Tripti</a:t>
            </a:r>
            <a:r>
              <a:rPr lang="en-IN" sz="2000" dirty="0" smtClean="0"/>
              <a:t> </a:t>
            </a:r>
            <a:r>
              <a:rPr lang="en-IN" sz="2000" dirty="0" err="1" smtClean="0"/>
              <a:t>Mishra</a:t>
            </a:r>
            <a:r>
              <a:rPr lang="en-IN" sz="2000" dirty="0" smtClean="0"/>
              <a:t>, </a:t>
            </a:r>
            <a:r>
              <a:rPr lang="en-IN" sz="2000" dirty="0" err="1" smtClean="0"/>
              <a:t>Saurav</a:t>
            </a:r>
            <a:r>
              <a:rPr lang="en-IN" sz="2000" dirty="0" smtClean="0"/>
              <a:t> Raj, </a:t>
            </a:r>
            <a:r>
              <a:rPr lang="en-IN" sz="2000" dirty="0" err="1" smtClean="0"/>
              <a:t>Manisha</a:t>
            </a:r>
            <a:r>
              <a:rPr lang="en-IN" sz="2000" dirty="0" smtClean="0"/>
              <a:t> Singh </a:t>
            </a:r>
          </a:p>
          <a:p>
            <a:pPr algn="ctr"/>
            <a:r>
              <a:rPr lang="en-IN" sz="2000" dirty="0" err="1" smtClean="0"/>
              <a:t>K.Riya</a:t>
            </a:r>
            <a:r>
              <a:rPr lang="en-IN" sz="2000" dirty="0" smtClean="0"/>
              <a:t>, </a:t>
            </a:r>
            <a:r>
              <a:rPr lang="en-IN" sz="2000" dirty="0" err="1" smtClean="0"/>
              <a:t>Rahul</a:t>
            </a:r>
            <a:r>
              <a:rPr lang="en-IN" sz="2000" dirty="0" smtClean="0"/>
              <a:t> </a:t>
            </a:r>
            <a:r>
              <a:rPr lang="en-IN" sz="2000" dirty="0" err="1" smtClean="0"/>
              <a:t>Nayyar</a:t>
            </a:r>
            <a:r>
              <a:rPr lang="en-IN" sz="2000" dirty="0" smtClean="0"/>
              <a:t>, </a:t>
            </a:r>
            <a:r>
              <a:rPr lang="en-IN" sz="2000" dirty="0" err="1" smtClean="0"/>
              <a:t>Priyal</a:t>
            </a:r>
            <a:r>
              <a:rPr lang="en-IN" sz="2000" dirty="0" smtClean="0"/>
              <a:t> </a:t>
            </a:r>
            <a:r>
              <a:rPr lang="en-IN" sz="2000" dirty="0" err="1" smtClean="0"/>
              <a:t>Pandey</a:t>
            </a:r>
            <a:r>
              <a:rPr lang="en-IN" sz="2000" dirty="0" smtClean="0"/>
              <a:t>, </a:t>
            </a:r>
            <a:r>
              <a:rPr lang="en-IN" sz="2000" dirty="0" err="1" smtClean="0"/>
              <a:t>Arpita</a:t>
            </a:r>
            <a:r>
              <a:rPr lang="en-IN" sz="2000" dirty="0" smtClean="0"/>
              <a:t> </a:t>
            </a:r>
            <a:r>
              <a:rPr lang="en-IN" sz="2000" dirty="0" err="1" smtClean="0"/>
              <a:t>Mitra</a:t>
            </a:r>
            <a:r>
              <a:rPr lang="en-IN" sz="2000" dirty="0" smtClean="0"/>
              <a:t>, </a:t>
            </a:r>
            <a:r>
              <a:rPr lang="en-IN" sz="2000" dirty="0" err="1" smtClean="0"/>
              <a:t>Divya</a:t>
            </a:r>
            <a:r>
              <a:rPr lang="en-IN" sz="2000" dirty="0" smtClean="0"/>
              <a:t> </a:t>
            </a:r>
            <a:r>
              <a:rPr lang="en-IN" sz="2000" dirty="0" err="1" smtClean="0"/>
              <a:t>Suman</a:t>
            </a:r>
            <a:r>
              <a:rPr lang="en-IN" sz="2000" dirty="0" smtClean="0"/>
              <a:t>, </a:t>
            </a:r>
            <a:r>
              <a:rPr lang="en-IN" sz="2000" dirty="0" err="1" smtClean="0"/>
              <a:t>Avinash</a:t>
            </a:r>
            <a:r>
              <a:rPr lang="en-IN" sz="2000" dirty="0" smtClean="0"/>
              <a:t> Kumar</a:t>
            </a:r>
          </a:p>
          <a:p>
            <a:pPr algn="ctr"/>
            <a:r>
              <a:rPr lang="en-IN" sz="2000" dirty="0" smtClean="0"/>
              <a:t>(Computer Science &amp; Engineering Department)</a:t>
            </a:r>
          </a:p>
          <a:p>
            <a:r>
              <a:rPr lang="en-IN" dirty="0" smtClean="0"/>
              <a:t> </a:t>
            </a:r>
            <a:endParaRPr lang="en-IN" dirty="0"/>
          </a:p>
        </p:txBody>
      </p:sp>
      <p:pic>
        <p:nvPicPr>
          <p:cNvPr id="9" name="Picture 8" descr="Tata-logo-2000-640x550.jpg"/>
          <p:cNvPicPr>
            <a:picLocks noChangeAspect="1"/>
          </p:cNvPicPr>
          <p:nvPr/>
        </p:nvPicPr>
        <p:blipFill>
          <a:blip r:embed="rId2" cstate="print">
            <a:clrChange>
              <a:clrFrom>
                <a:srgbClr val="FFFFFF"/>
              </a:clrFrom>
              <a:clrTo>
                <a:srgbClr val="FFFFFF">
                  <a:alpha val="0"/>
                </a:srgbClr>
              </a:clrTo>
            </a:clrChange>
          </a:blip>
          <a:stretch>
            <a:fillRect/>
          </a:stretch>
        </p:blipFill>
        <p:spPr>
          <a:xfrm>
            <a:off x="3707904" y="2132856"/>
            <a:ext cx="1296144" cy="112510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476672"/>
            <a:ext cx="5544616" cy="864096"/>
          </a:xfrm>
          <a:ln w="31750" cmpd="sng"/>
        </p:spPr>
        <p:style>
          <a:lnRef idx="2">
            <a:schemeClr val="dk1"/>
          </a:lnRef>
          <a:fillRef idx="1">
            <a:schemeClr val="lt1"/>
          </a:fillRef>
          <a:effectRef idx="0">
            <a:schemeClr val="dk1"/>
          </a:effectRef>
          <a:fontRef idx="minor">
            <a:schemeClr val="dk1"/>
          </a:fontRef>
        </p:style>
        <p:txBody>
          <a:bodyPr/>
          <a:lstStyle/>
          <a:p>
            <a:r>
              <a:rPr lang="en-IN" dirty="0" smtClean="0">
                <a:solidFill>
                  <a:schemeClr val="bg2">
                    <a:lumMod val="25000"/>
                  </a:schemeClr>
                </a:solidFill>
                <a:latin typeface="Times New Roman" pitchFamily="18" charset="0"/>
                <a:cs typeface="Times New Roman" pitchFamily="18" charset="0"/>
              </a:rPr>
              <a:t>Program DESCRIPTION:</a:t>
            </a:r>
            <a:endParaRPr lang="en-IN" dirty="0">
              <a:solidFill>
                <a:schemeClr val="bg2">
                  <a:lumMod val="25000"/>
                </a:schemeClr>
              </a:solidFill>
              <a:latin typeface="Times New Roman" pitchFamily="18" charset="0"/>
              <a:cs typeface="Times New Roman" pitchFamily="18" charset="0"/>
            </a:endParaRPr>
          </a:p>
        </p:txBody>
      </p:sp>
      <p:sp>
        <p:nvSpPr>
          <p:cNvPr id="5" name="TextBox 4"/>
          <p:cNvSpPr txBox="1"/>
          <p:nvPr/>
        </p:nvSpPr>
        <p:spPr>
          <a:xfrm>
            <a:off x="971600" y="1772816"/>
            <a:ext cx="7560840" cy="4801314"/>
          </a:xfrm>
          <a:prstGeom prst="rect">
            <a:avLst/>
          </a:prstGeom>
          <a:noFill/>
        </p:spPr>
        <p:txBody>
          <a:bodyPr wrap="square" rtlCol="0">
            <a:spAutoFit/>
          </a:bodyPr>
          <a:lstStyle/>
          <a:p>
            <a:r>
              <a:rPr lang="en-IN" sz="2400" dirty="0" smtClean="0"/>
              <a:t>The program deals with all the components installed i.e. Arduino Board, LCD Module, GPS Module, Wi-Fi shield according to their functions written. LCD Module displays all the connection data and the coordinates as per requirement; where as GPS Module gives the location of the vehicle. Now WIFI shield is installed so that we can connect the device to the cloud and get the instant data anytime anywhere, WIFI shield helps throw the IP address of the system in which it is installed so as to visit the web address. All these components are programmed over the Arduino UNO board. Hence the GPS Tracking System is ready to serve the needs of people.</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620688"/>
            <a:ext cx="2304256" cy="792088"/>
          </a:xfrm>
          <a:ln w="31750" cmpd="sng"/>
        </p:spPr>
        <p:style>
          <a:lnRef idx="2">
            <a:schemeClr val="dk1"/>
          </a:lnRef>
          <a:fillRef idx="1">
            <a:schemeClr val="lt1"/>
          </a:fillRef>
          <a:effectRef idx="0">
            <a:schemeClr val="dk1"/>
          </a:effectRef>
          <a:fontRef idx="minor">
            <a:schemeClr val="dk1"/>
          </a:fontRef>
        </p:style>
        <p:txBody>
          <a:bodyPr>
            <a:normAutofit/>
          </a:bodyPr>
          <a:lstStyle/>
          <a:p>
            <a:r>
              <a:rPr lang="en-IN" dirty="0" smtClean="0">
                <a:solidFill>
                  <a:schemeClr val="tx1"/>
                </a:solidFill>
                <a:latin typeface="Times New Roman" pitchFamily="18" charset="0"/>
                <a:cs typeface="Times New Roman" pitchFamily="18" charset="0"/>
              </a:rPr>
              <a:t>Output-</a:t>
            </a:r>
            <a:endParaRPr lang="en-IN" dirty="0">
              <a:solidFill>
                <a:schemeClr val="tx1"/>
              </a:solidFill>
              <a:latin typeface="Times New Roman" pitchFamily="18" charset="0"/>
              <a:cs typeface="Times New Roman" pitchFamily="18" charset="0"/>
            </a:endParaRPr>
          </a:p>
        </p:txBody>
      </p:sp>
      <p:pic>
        <p:nvPicPr>
          <p:cNvPr id="4" name="Content Placeholder 3" descr="output in com.JPG"/>
          <p:cNvPicPr>
            <a:picLocks noGrp="1" noChangeAspect="1"/>
          </p:cNvPicPr>
          <p:nvPr>
            <p:ph idx="1"/>
          </p:nvPr>
        </p:nvPicPr>
        <p:blipFill>
          <a:blip r:embed="rId2" cstate="print"/>
          <a:srcRect/>
          <a:stretch>
            <a:fillRect/>
          </a:stretch>
        </p:blipFill>
        <p:spPr>
          <a:xfrm>
            <a:off x="2987824" y="332656"/>
            <a:ext cx="5976664" cy="6296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te visie.JPG"/>
          <p:cNvPicPr>
            <a:picLocks noGrp="1" noChangeAspect="1"/>
          </p:cNvPicPr>
          <p:nvPr>
            <p:ph idx="4294967295"/>
          </p:nvPr>
        </p:nvPicPr>
        <p:blipFill>
          <a:blip r:embed="rId2" cstate="print"/>
          <a:stretch>
            <a:fillRect/>
          </a:stretch>
        </p:blipFill>
        <p:spPr>
          <a:xfrm>
            <a:off x="2123728" y="188640"/>
            <a:ext cx="4608512" cy="616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3" y="1052736"/>
            <a:ext cx="7848871" cy="2541431"/>
          </a:xfrm>
        </p:spPr>
        <p:txBody>
          <a:bodyPr/>
          <a:lstStyle/>
          <a:p>
            <a:r>
              <a:rPr lang="en-US" dirty="0" smtClean="0"/>
              <a:t>Web interfacing</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97" y="1301758"/>
            <a:ext cx="9361040" cy="831098"/>
          </a:xfrm>
          <a:prstGeom prst="rect">
            <a:avLst/>
          </a:prstGeom>
        </p:spPr>
        <p:txBody>
          <a:bodyPr vert="horz" lIns="91440" tIns="45720" rIns="91440" bIns="45720" rtlCol="0" anchor="t">
            <a:normAutofit fontScale="97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Introduction to hardware and software	</a:t>
            </a: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395536" y="1772816"/>
            <a:ext cx="9603275" cy="3450613"/>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Hardware Requirements</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Server</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Systems for Monitoring</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1"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Software Requirements</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 Panel to configure hosting and server.</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Latest Version of the OS.</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PHP for monitoring and maintaining   the web interface.</a:t>
            </a:r>
          </a:p>
          <a:p>
            <a:pPr marL="457200" marR="0" lvl="0" indent="-457200" algn="l" defTabSz="914400" rtl="0" eaLnBrk="1" fontAlgn="auto" latinLnBrk="0" hangingPunct="1">
              <a:lnSpc>
                <a:spcPct val="120000"/>
              </a:lnSpc>
              <a:spcBef>
                <a:spcPts val="1000"/>
              </a:spcBef>
              <a:spcAft>
                <a:spcPts val="0"/>
              </a:spcAft>
              <a:buClr>
                <a:schemeClr val="accent1"/>
              </a:buClr>
              <a:buSzPct val="100000"/>
              <a:buFont typeface="+mj-lt"/>
              <a:buAutoNum type="arabicPeriod"/>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MySQL for monitoring and   maintaining the database.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467544" y="836712"/>
            <a:ext cx="2331187" cy="968296"/>
          </a:xfrm>
        </p:spPr>
        <p:txBody>
          <a:bodyPr>
            <a:normAutofit/>
          </a:bodyPr>
          <a:lstStyle/>
          <a:p>
            <a:r>
              <a:rPr lang="en-US" dirty="0"/>
              <a:t>WEBSITE</a:t>
            </a:r>
          </a:p>
        </p:txBody>
      </p:sp>
      <p:sp>
        <p:nvSpPr>
          <p:cNvPr id="17" name="Content Placeholder 2"/>
          <p:cNvSpPr>
            <a:spLocks noGrp="1"/>
          </p:cNvSpPr>
          <p:nvPr>
            <p:ph idx="1"/>
          </p:nvPr>
        </p:nvSpPr>
        <p:spPr>
          <a:xfrm>
            <a:off x="395536" y="2132856"/>
            <a:ext cx="2403195" cy="1773307"/>
          </a:xfrm>
        </p:spPr>
        <p:txBody>
          <a:bodyPr>
            <a:normAutofit/>
          </a:bodyPr>
          <a:lstStyle/>
          <a:p>
            <a:r>
              <a:rPr lang="en-US" dirty="0"/>
              <a:t>LOGIN PAGE </a:t>
            </a:r>
          </a:p>
          <a:p>
            <a:pPr marL="0" indent="0">
              <a:buNone/>
            </a:pPr>
            <a:endParaRPr lang="en-US" dirty="0"/>
          </a:p>
        </p:txBody>
      </p:sp>
      <p:pic>
        <p:nvPicPr>
          <p:cNvPr id="18" name="Picture 17" descr="login page.JPG"/>
          <p:cNvPicPr/>
          <p:nvPr/>
        </p:nvPicPr>
        <p:blipFill>
          <a:blip r:embed="rId2" cstate="print"/>
          <a:srcRect l="28664" r="26476" b="45238"/>
          <a:stretch>
            <a:fillRect/>
          </a:stretch>
        </p:blipFill>
        <p:spPr>
          <a:xfrm>
            <a:off x="2627784" y="1124744"/>
            <a:ext cx="6189703" cy="446449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Karan\Desktop\project 2(GPS Tracking systems)\arduino images\aa.JPG"/>
          <p:cNvPicPr>
            <a:picLocks noChangeAspect="1" noChangeArrowheads="1"/>
          </p:cNvPicPr>
          <p:nvPr/>
        </p:nvPicPr>
        <p:blipFill>
          <a:blip r:embed="rId2" cstate="print"/>
          <a:srcRect/>
          <a:stretch>
            <a:fillRect/>
          </a:stretch>
        </p:blipFill>
        <p:spPr bwMode="auto">
          <a:xfrm>
            <a:off x="0" y="0"/>
            <a:ext cx="9324527"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type="title"/>
          </p:nvPr>
        </p:nvSpPr>
        <p:spPr>
          <a:xfrm>
            <a:off x="1115616" y="548680"/>
            <a:ext cx="2691227" cy="896288"/>
          </a:xfrm>
        </p:spPr>
        <p:txBody>
          <a:bodyPr>
            <a:normAutofit/>
          </a:bodyPr>
          <a:lstStyle/>
          <a:p>
            <a:r>
              <a:rPr lang="en-US" dirty="0"/>
              <a:t>HOMEPAGE</a:t>
            </a:r>
          </a:p>
        </p:txBody>
      </p:sp>
      <p:pic>
        <p:nvPicPr>
          <p:cNvPr id="17" name="Content Placeholder 16" descr="pg1.JPG"/>
          <p:cNvPicPr>
            <a:picLocks noGrp="1"/>
          </p:cNvPicPr>
          <p:nvPr>
            <p:ph idx="1"/>
          </p:nvPr>
        </p:nvPicPr>
        <p:blipFill rotWithShape="1">
          <a:blip r:embed="rId2" cstate="print"/>
          <a:srcRect l="10827" r="9667" b="-3"/>
          <a:stretch/>
        </p:blipFill>
        <p:spPr>
          <a:xfrm>
            <a:off x="1259632" y="1484784"/>
            <a:ext cx="7200800" cy="520511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9712" y="980728"/>
            <a:ext cx="5499539" cy="824280"/>
          </a:xfrm>
        </p:spPr>
        <p:txBody>
          <a:bodyPr/>
          <a:lstStyle/>
          <a:p>
            <a:pPr algn="ctr"/>
            <a:r>
              <a:rPr lang="en-US" dirty="0"/>
              <a:t>VEHICLE TRACKING</a:t>
            </a:r>
          </a:p>
        </p:txBody>
      </p:sp>
      <p:sp>
        <p:nvSpPr>
          <p:cNvPr id="5" name="Content Placeholder 2"/>
          <p:cNvSpPr>
            <a:spLocks noGrp="1"/>
          </p:cNvSpPr>
          <p:nvPr>
            <p:ph idx="1"/>
          </p:nvPr>
        </p:nvSpPr>
        <p:spPr>
          <a:xfrm>
            <a:off x="1088684" y="2015733"/>
            <a:ext cx="7659779" cy="3450613"/>
          </a:xfrm>
        </p:spPr>
        <p:txBody>
          <a:bodyPr>
            <a:normAutofit/>
          </a:bodyPr>
          <a:lstStyle/>
          <a:p>
            <a:pPr marL="0" indent="0">
              <a:buNone/>
            </a:pPr>
            <a:r>
              <a:rPr lang="en-US" sz="2400" dirty="0"/>
              <a:t>Here we have used GPS technology for locating the vehicle. Vehicle information can be viewed on electronic maps via the Internet on our website. We can also analyze the speed of different vehicles and also compare them,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g2.JPG"/>
          <p:cNvPicPr/>
          <p:nvPr/>
        </p:nvPicPr>
        <p:blipFill rotWithShape="1">
          <a:blip r:embed="rId2" cstate="print"/>
          <a:srcRect l="17472" r="32096" b="-1"/>
          <a:stretch/>
        </p:blipFill>
        <p:spPr>
          <a:xfrm>
            <a:off x="3049591" y="0"/>
            <a:ext cx="6094409" cy="6857990"/>
          </a:xfrm>
          <a:prstGeom prst="rect">
            <a:avLst/>
          </a:prstGeom>
        </p:spPr>
      </p:pic>
      <p:pic>
        <p:nvPicPr>
          <p:cNvPr id="4" name="Picture 3" descr="pg2.1.JPG"/>
          <p:cNvPicPr/>
          <p:nvPr/>
        </p:nvPicPr>
        <p:blipFill rotWithShape="1">
          <a:blip r:embed="rId3" cstate="print"/>
          <a:srcRect l="21695" r="25430"/>
          <a:stretch/>
        </p:blipFill>
        <p:spPr>
          <a:xfrm>
            <a:off x="1" y="10"/>
            <a:ext cx="5076055" cy="6857990"/>
          </a:xfrm>
          <a:prstGeom prst="rect">
            <a:avLst/>
          </a:prstGeom>
        </p:spPr>
      </p:pic>
      <p:sp>
        <p:nvSpPr>
          <p:cNvPr id="8" name="Rectangle 7"/>
          <p:cNvSpPr/>
          <p:nvPr/>
        </p:nvSpPr>
        <p:spPr>
          <a:xfrm>
            <a:off x="2195736" y="2348880"/>
            <a:ext cx="4608512" cy="4032448"/>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buFont typeface="Arial" pitchFamily="34" charset="0"/>
              <a:buChar char="•"/>
            </a:pPr>
            <a:r>
              <a:rPr lang="en-US" b="1" dirty="0" smtClean="0">
                <a:solidFill>
                  <a:srgbClr val="FFC000"/>
                </a:solidFill>
              </a:rPr>
              <a:t>LOCATION ANALYSIS</a:t>
            </a:r>
          </a:p>
          <a:p>
            <a:pPr>
              <a:buFont typeface="Arial" pitchFamily="34" charset="0"/>
              <a:buChar char="•"/>
            </a:pPr>
            <a:endParaRPr lang="en-US" b="1" dirty="0" smtClean="0">
              <a:solidFill>
                <a:srgbClr val="FFC000"/>
              </a:solidFill>
            </a:endParaRPr>
          </a:p>
          <a:p>
            <a:pPr>
              <a:buFont typeface="Arial" pitchFamily="34" charset="0"/>
              <a:buChar char="•"/>
            </a:pPr>
            <a:endParaRPr lang="en-US" b="1" dirty="0" smtClean="0">
              <a:solidFill>
                <a:srgbClr val="FFC000"/>
              </a:solidFill>
            </a:endParaRPr>
          </a:p>
          <a:p>
            <a:pPr>
              <a:buFont typeface="Arial" pitchFamily="34" charset="0"/>
              <a:buChar char="•"/>
            </a:pPr>
            <a:endParaRPr lang="en-US" b="1" dirty="0" smtClean="0">
              <a:solidFill>
                <a:srgbClr val="FFC000"/>
              </a:solidFill>
            </a:endParaRPr>
          </a:p>
          <a:p>
            <a:pPr>
              <a:buFont typeface="Arial" pitchFamily="34" charset="0"/>
              <a:buChar char="•"/>
            </a:pPr>
            <a:endParaRPr lang="en-US" b="1" dirty="0" smtClean="0">
              <a:solidFill>
                <a:srgbClr val="FFC000"/>
              </a:solidFill>
            </a:endParaRPr>
          </a:p>
          <a:p>
            <a:pPr>
              <a:buFont typeface="Arial" pitchFamily="34" charset="0"/>
              <a:buChar char="•"/>
            </a:pPr>
            <a:r>
              <a:rPr lang="en-US" b="1" dirty="0" smtClean="0">
                <a:solidFill>
                  <a:srgbClr val="FFC000"/>
                </a:solidFill>
              </a:rPr>
              <a:t>SPEED ANALYSIS</a:t>
            </a:r>
          </a:p>
          <a:p>
            <a:endParaRPr lang="en-US" dirty="0" smtClean="0">
              <a:solidFill>
                <a:srgbClr val="FFFFFE"/>
              </a:solidFill>
            </a:endParaRPr>
          </a:p>
          <a:p>
            <a:pPr algn="ct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23529" y="332657"/>
            <a:ext cx="3888432" cy="864096"/>
          </a:xfrm>
          <a:ln w="31750" cmpd="sng">
            <a:solidFill>
              <a:schemeClr val="dk1"/>
            </a:solidFill>
          </a:ln>
        </p:spPr>
        <p:style>
          <a:lnRef idx="2">
            <a:schemeClr val="dk1"/>
          </a:lnRef>
          <a:fillRef idx="1">
            <a:schemeClr val="lt1"/>
          </a:fillRef>
          <a:effectRef idx="0">
            <a:schemeClr val="dk1"/>
          </a:effectRef>
          <a:fontRef idx="minor">
            <a:schemeClr val="dk1"/>
          </a:fontRef>
        </p:style>
        <p:txBody>
          <a:bodyPr/>
          <a:lstStyle/>
          <a:p>
            <a:r>
              <a:rPr lang="en-IN" dirty="0" smtClean="0">
                <a:solidFill>
                  <a:schemeClr val="bg2">
                    <a:lumMod val="25000"/>
                  </a:schemeClr>
                </a:solidFill>
                <a:latin typeface="Times New Roman" pitchFamily="18" charset="0"/>
                <a:cs typeface="Times New Roman" pitchFamily="18" charset="0"/>
              </a:rPr>
              <a:t>What is IOT?</a:t>
            </a:r>
            <a:endParaRPr lang="en-IN" dirty="0">
              <a:solidFill>
                <a:schemeClr val="bg2">
                  <a:lumMod val="25000"/>
                </a:schemeClr>
              </a:solidFill>
              <a:latin typeface="Times New Roman" pitchFamily="18" charset="0"/>
              <a:cs typeface="Times New Roman" pitchFamily="18" charset="0"/>
            </a:endParaRPr>
          </a:p>
        </p:txBody>
      </p:sp>
      <p:sp>
        <p:nvSpPr>
          <p:cNvPr id="2" name="Content Placeholder 1"/>
          <p:cNvSpPr>
            <a:spLocks noGrp="1"/>
          </p:cNvSpPr>
          <p:nvPr>
            <p:ph idx="4294967295"/>
          </p:nvPr>
        </p:nvSpPr>
        <p:spPr>
          <a:xfrm>
            <a:off x="0" y="1341438"/>
            <a:ext cx="8642350" cy="5327650"/>
          </a:xfrm>
        </p:spPr>
        <p:txBody>
          <a:bodyPr>
            <a:normAutofit/>
          </a:bodyPr>
          <a:lstStyle/>
          <a:p>
            <a:r>
              <a:rPr lang="en-IN" sz="2400" dirty="0" smtClean="0">
                <a:latin typeface="+mj-lt"/>
                <a:cs typeface="Times New Roman" pitchFamily="18" charset="0"/>
              </a:rPr>
              <a:t>The Internet of Things (IOT) is many things to many people. It means a fundamental change in the way mobile network operators, build and manage networks to remain profitable.</a:t>
            </a:r>
          </a:p>
          <a:p>
            <a:r>
              <a:rPr lang="en-IN" sz="2400" dirty="0" smtClean="0">
                <a:latin typeface="+mj-lt"/>
                <a:cs typeface="Times New Roman" pitchFamily="18" charset="0"/>
              </a:rPr>
              <a:t>The Internet of Things (IOT) is the network of physical devices, vehicles, home appliances and embedded with electronics, software, sensors, actuators, and connectivity which enables these things to connect and  exchange data creating opportunities for more direct integration of the physical world into computer-based systems, resulting in efficiency improvements, economic benefits and reduced human intervention.</a:t>
            </a:r>
            <a:endParaRPr lang="en-IN"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09485" y="1155629"/>
            <a:ext cx="9603275" cy="104923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smtClean="0">
                <a:ln>
                  <a:noFill/>
                </a:ln>
                <a:solidFill>
                  <a:schemeClr val="tx1"/>
                </a:solidFill>
                <a:effectLst/>
                <a:uLnTx/>
                <a:uFillTx/>
                <a:latin typeface="+mj-lt"/>
                <a:ea typeface="+mj-ea"/>
                <a:cs typeface="+mj-cs"/>
              </a:rPr>
              <a:t>COMPONENTS TRACKING</a:t>
            </a:r>
            <a:endParaRPr kumimoji="0" lang="en-US" sz="3200" b="0" i="0" u="none" strike="noStrike" kern="1200" cap="all" spc="0" normalizeH="0" baseline="0" noProof="0" dirty="0">
              <a:ln>
                <a:noFill/>
              </a:ln>
              <a:solidFill>
                <a:schemeClr val="tx1"/>
              </a:solidFill>
              <a:effectLst/>
              <a:uLnTx/>
              <a:uFillTx/>
              <a:latin typeface="+mj-lt"/>
              <a:ea typeface="+mj-ea"/>
              <a:cs typeface="+mj-cs"/>
            </a:endParaRPr>
          </a:p>
        </p:txBody>
      </p:sp>
      <p:sp>
        <p:nvSpPr>
          <p:cNvPr id="5" name="Content Placeholder 2"/>
          <p:cNvSpPr>
            <a:spLocks noGrp="1"/>
          </p:cNvSpPr>
          <p:nvPr>
            <p:ph idx="1"/>
          </p:nvPr>
        </p:nvSpPr>
        <p:spPr>
          <a:xfrm>
            <a:off x="323528" y="2420888"/>
            <a:ext cx="9603275" cy="3450613"/>
          </a:xfrm>
        </p:spPr>
        <p:txBody>
          <a:bodyPr/>
          <a:lstStyle/>
          <a:p>
            <a:r>
              <a:rPr lang="en-US" sz="2400" dirty="0"/>
              <a:t>This module will help us track the components of the truck we are tracking.</a:t>
            </a:r>
          </a:p>
          <a:p>
            <a:r>
              <a:rPr lang="en-US" sz="2400" dirty="0"/>
              <a:t>Real time data of the components will be available.</a:t>
            </a:r>
          </a:p>
          <a:p>
            <a:r>
              <a:rPr lang="en-US" sz="2400" dirty="0"/>
              <a:t>Will help in improving the quality of the components that are being manufactured.</a:t>
            </a:r>
          </a:p>
          <a:p>
            <a:r>
              <a:rPr lang="en-US" sz="2400" dirty="0"/>
              <a:t>Any wear and tear or even a malfunction can be tracked easily.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pg3.JPG"/>
          <p:cNvPicPr/>
          <p:nvPr/>
        </p:nvPicPr>
        <p:blipFill rotWithShape="1">
          <a:blip r:embed="rId2" cstate="print"/>
          <a:srcRect t="5460" r="-1" b="-1"/>
          <a:stretch/>
        </p:blipFill>
        <p:spPr>
          <a:xfrm>
            <a:off x="1" y="0"/>
            <a:ext cx="9144000" cy="6858000"/>
          </a:xfrm>
          <a:prstGeom prst="rect">
            <a:avLst/>
          </a:prstGeom>
        </p:spPr>
      </p:pic>
      <p:sp>
        <p:nvSpPr>
          <p:cNvPr id="5" name="Rectangle 4">
            <a:extLst>
              <a:ext uri="{FF2B5EF4-FFF2-40B4-BE49-F238E27FC236}">
                <a16:creationId xmlns="" xmlns:a16="http://schemas.microsoft.com/office/drawing/2014/main" id="{F2AF0D79-4A1A-4F27-B9F0-CF252C4AC9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buClr>
                <a:srgbClr val="52E2FF"/>
              </a:buClr>
            </a:pPr>
            <a:r>
              <a:rPr lang="en-US" sz="2400" b="1" dirty="0" smtClean="0">
                <a:solidFill>
                  <a:srgbClr val="00B0F0"/>
                </a:solidFill>
              </a:rPr>
              <a:t>FUEL TRACKING</a:t>
            </a:r>
            <a:endParaRPr lang="en-US" b="1" dirty="0">
              <a:solidFill>
                <a:srgbClr val="00B0F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g4.JPG"/>
          <p:cNvPicPr/>
          <p:nvPr/>
        </p:nvPicPr>
        <p:blipFill>
          <a:blip r:embed="rId2" cstate="print"/>
          <a:stretch>
            <a:fillRect/>
          </a:stretch>
        </p:blipFill>
        <p:spPr>
          <a:xfrm>
            <a:off x="4355976" y="548680"/>
            <a:ext cx="4608512"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message.JPG"/>
          <p:cNvPicPr/>
          <p:nvPr/>
        </p:nvPicPr>
        <p:blipFill>
          <a:blip r:embed="rId3" cstate="print"/>
          <a:srcRect r="2787" b="2216"/>
          <a:stretch>
            <a:fillRect/>
          </a:stretch>
        </p:blipFill>
        <p:spPr>
          <a:xfrm>
            <a:off x="4427984" y="3717032"/>
            <a:ext cx="2880320" cy="2952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p:cNvSpPr txBox="1">
            <a:spLocks/>
          </p:cNvSpPr>
          <p:nvPr/>
        </p:nvSpPr>
        <p:spPr>
          <a:xfrm>
            <a:off x="1451579" y="2015732"/>
            <a:ext cx="5550357" cy="3450613"/>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CONTACT US</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ONLINE</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404664"/>
            <a:ext cx="4042792" cy="778098"/>
          </a:xfrm>
          <a:ln w="31750" cmpd="sng"/>
        </p:spPr>
        <p:style>
          <a:lnRef idx="2">
            <a:schemeClr val="dk1"/>
          </a:lnRef>
          <a:fillRef idx="1">
            <a:schemeClr val="lt1"/>
          </a:fillRef>
          <a:effectRef idx="0">
            <a:schemeClr val="dk1"/>
          </a:effectRef>
          <a:fontRef idx="minor">
            <a:schemeClr val="dk1"/>
          </a:fontRef>
        </p:style>
        <p:txBody>
          <a:bodyPr/>
          <a:lstStyle/>
          <a:p>
            <a:r>
              <a:rPr lang="en-IN" dirty="0" smtClean="0">
                <a:solidFill>
                  <a:schemeClr val="tx1"/>
                </a:solidFill>
                <a:latin typeface="Times New Roman" pitchFamily="18" charset="0"/>
                <a:cs typeface="Times New Roman" pitchFamily="18" charset="0"/>
              </a:rPr>
              <a:t>Disadvantages:</a:t>
            </a:r>
            <a:endParaRPr lang="en-IN" dirty="0">
              <a:solidFill>
                <a:schemeClr val="tx1"/>
              </a:solidFill>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IN" dirty="0" smtClean="0"/>
              <a:t>An Arduino is a microcontroller motherboard. A microcontroller is a simple computer that can run one program at a time.</a:t>
            </a:r>
          </a:p>
          <a:p>
            <a:pPr lvl="0"/>
            <a:r>
              <a:rPr lang="en-US" dirty="0" smtClean="0"/>
              <a:t>Device cannot operate upon harsh weather conditions as there can be server lag, less signal strength.</a:t>
            </a:r>
            <a:endParaRPr lang="en-IN" dirty="0" smtClean="0"/>
          </a:p>
          <a:p>
            <a:r>
              <a:rPr lang="en-IN" dirty="0" smtClean="0"/>
              <a:t>Loose connection was one of the major problems which we faced while working for this project. It was very difficult to identify which wire was having loose connection</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620688"/>
            <a:ext cx="3466728" cy="850106"/>
          </a:xfrm>
          <a:ln w="31750" cmpd="sng"/>
        </p:spPr>
        <p:style>
          <a:lnRef idx="2">
            <a:schemeClr val="dk1"/>
          </a:lnRef>
          <a:fillRef idx="1">
            <a:schemeClr val="lt1"/>
          </a:fillRef>
          <a:effectRef idx="0">
            <a:schemeClr val="dk1"/>
          </a:effectRef>
          <a:fontRef idx="minor">
            <a:schemeClr val="dk1"/>
          </a:fontRef>
        </p:style>
        <p:txBody>
          <a:bodyPr/>
          <a:lstStyle/>
          <a:p>
            <a:r>
              <a:rPr lang="en-IN" dirty="0" smtClean="0">
                <a:solidFill>
                  <a:schemeClr val="tx1"/>
                </a:solidFill>
                <a:latin typeface="Times New Roman" pitchFamily="18" charset="0"/>
                <a:cs typeface="Times New Roman" pitchFamily="18" charset="0"/>
              </a:rPr>
              <a:t>Advantages:</a:t>
            </a:r>
            <a:endParaRPr lang="en-IN" dirty="0">
              <a:solidFill>
                <a:schemeClr val="tx1"/>
              </a:solidFill>
              <a:latin typeface="Times New Roman" pitchFamily="18" charset="0"/>
              <a:cs typeface="Times New Roman" pitchFamily="18" charset="0"/>
            </a:endParaRPr>
          </a:p>
        </p:txBody>
      </p:sp>
      <p:sp>
        <p:nvSpPr>
          <p:cNvPr id="2" name="Content Placeholder 1"/>
          <p:cNvSpPr>
            <a:spLocks noGrp="1"/>
          </p:cNvSpPr>
          <p:nvPr>
            <p:ph idx="1"/>
          </p:nvPr>
        </p:nvSpPr>
        <p:spPr>
          <a:xfrm>
            <a:off x="1088684" y="2015733"/>
            <a:ext cx="7371747" cy="3573507"/>
          </a:xfrm>
        </p:spPr>
        <p:txBody>
          <a:bodyPr>
            <a:normAutofit fontScale="92500" lnSpcReduction="20000"/>
          </a:bodyPr>
          <a:lstStyle/>
          <a:p>
            <a:pPr lvl="0"/>
            <a:r>
              <a:rPr lang="en-US" sz="3200" dirty="0" smtClean="0">
                <a:latin typeface="+mj-lt"/>
                <a:cs typeface="Times New Roman" pitchFamily="18" charset="0"/>
              </a:rPr>
              <a:t>Reducing fuel costs</a:t>
            </a:r>
          </a:p>
          <a:p>
            <a:r>
              <a:rPr lang="en-US" sz="3200" dirty="0" smtClean="0">
                <a:latin typeface="+mj-lt"/>
                <a:cs typeface="Times New Roman" pitchFamily="18" charset="0"/>
              </a:rPr>
              <a:t>Improving driver behavior</a:t>
            </a:r>
          </a:p>
          <a:p>
            <a:pPr lvl="0"/>
            <a:r>
              <a:rPr lang="en-US" sz="3200" dirty="0" smtClean="0">
                <a:latin typeface="+mj-lt"/>
                <a:cs typeface="Times New Roman" pitchFamily="18" charset="0"/>
              </a:rPr>
              <a:t>Increasing safety and security </a:t>
            </a:r>
          </a:p>
          <a:p>
            <a:r>
              <a:rPr lang="en-US" sz="3200" dirty="0" smtClean="0">
                <a:latin typeface="+mj-lt"/>
                <a:cs typeface="Times New Roman" pitchFamily="18" charset="0"/>
              </a:rPr>
              <a:t>Best customer service </a:t>
            </a:r>
          </a:p>
          <a:p>
            <a:pPr lvl="0"/>
            <a:r>
              <a:rPr lang="en-US" sz="3200" dirty="0" smtClean="0">
                <a:latin typeface="+mj-lt"/>
                <a:cs typeface="Times New Roman" pitchFamily="18" charset="0"/>
              </a:rPr>
              <a:t>Importance of mapping</a:t>
            </a:r>
          </a:p>
          <a:p>
            <a:r>
              <a:rPr lang="en-US" sz="3200" dirty="0" smtClean="0">
                <a:latin typeface="+mj-lt"/>
                <a:cs typeface="Times New Roman" pitchFamily="18" charset="0"/>
              </a:rPr>
              <a:t>Using reports and alerts </a:t>
            </a:r>
            <a:endParaRPr lang="en-IN" sz="3200" dirty="0" smtClean="0">
              <a:latin typeface="+mj-lt"/>
              <a:cs typeface="Times New Roman" pitchFamily="18" charset="0"/>
            </a:endParaRPr>
          </a:p>
          <a:p>
            <a:pPr lvl="0">
              <a:buNone/>
            </a:pPr>
            <a:endParaRPr lang="en-IN" dirty="0" smtClean="0"/>
          </a:p>
          <a:p>
            <a:endParaRPr lang="en-IN" dirty="0" smtClean="0"/>
          </a:p>
          <a:p>
            <a:pPr lvl="0"/>
            <a:endParaRPr lang="en-IN" dirty="0" smtClean="0"/>
          </a:p>
          <a:p>
            <a:endParaRPr lang="en-IN"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0542" y="1628800"/>
            <a:ext cx="7405874" cy="2813775"/>
          </a:xfrm>
          <a:prstGeom prst="rect">
            <a:avLst/>
          </a:prstGeom>
          <a:solidFill>
            <a:schemeClr val="bg2">
              <a:lumMod val="90000"/>
            </a:schemeClr>
          </a:solidFill>
          <a:ln w="254000" cmpd="tri"/>
        </p:spPr>
        <p:style>
          <a:lnRef idx="2">
            <a:schemeClr val="dk1"/>
          </a:lnRef>
          <a:fillRef idx="1">
            <a:schemeClr val="lt1"/>
          </a:fillRef>
          <a:effectRef idx="0">
            <a:schemeClr val="dk1"/>
          </a:effectRef>
          <a:fontRef idx="minor">
            <a:schemeClr val="dk1"/>
          </a:fontRef>
        </p:style>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all" spc="0" normalizeH="0" baseline="0" noProof="0" dirty="0" smtClean="0">
                <a:ln>
                  <a:noFill/>
                </a:ln>
                <a:solidFill>
                  <a:srgbClr val="000000"/>
                </a:solidFill>
                <a:effectLst/>
                <a:uLnTx/>
                <a:uFillTx/>
                <a:latin typeface="+mj-lt"/>
                <a:ea typeface="+mj-ea"/>
                <a:cs typeface="+mj-cs"/>
              </a:rPr>
              <a:t>		</a:t>
            </a:r>
            <a:r>
              <a:rPr kumimoji="0" lang="en-US" sz="4800" b="1" i="0" u="none" strike="noStrike" kern="1200" cap="all" spc="0" normalizeH="0" baseline="0" noProof="0" dirty="0" smtClean="0">
                <a:ln>
                  <a:noFill/>
                </a:ln>
                <a:solidFill>
                  <a:srgbClr val="000000"/>
                </a:solidFill>
                <a:effectLst/>
                <a:uLnTx/>
                <a:uFillTx/>
                <a:latin typeface="+mj-lt"/>
                <a:ea typeface="+mj-ea"/>
                <a:cs typeface="+mj-cs"/>
              </a:rPr>
              <a:t>THANK YOU</a:t>
            </a:r>
            <a:endParaRPr kumimoji="0" lang="en-US" sz="4800" b="1" i="0" u="none" strike="noStrike" kern="1200" cap="all" spc="0" normalizeH="0" baseline="0" noProof="0" dirty="0">
              <a:ln>
                <a:noFill/>
              </a:ln>
              <a:solidFill>
                <a:srgbClr val="0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ot.JPG"/>
          <p:cNvPicPr>
            <a:picLocks noGrp="1" noChangeAspect="1"/>
          </p:cNvPicPr>
          <p:nvPr>
            <p:ph idx="1"/>
          </p:nvPr>
        </p:nvPicPr>
        <p:blipFill>
          <a:blip r:embed="rId2" cstate="print"/>
          <a:stretch>
            <a:fillRect/>
          </a:stretch>
        </p:blipFill>
        <p:spPr>
          <a:xfrm>
            <a:off x="1224136" y="1916832"/>
            <a:ext cx="7164288" cy="4104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187624" y="908720"/>
            <a:ext cx="2880320" cy="646331"/>
          </a:xfrm>
          <a:prstGeom prst="rect">
            <a:avLst/>
          </a:prstGeom>
          <a:ln w="31750" cmpd="sng"/>
        </p:spPr>
        <p:style>
          <a:lnRef idx="2">
            <a:schemeClr val="dk1"/>
          </a:lnRef>
          <a:fillRef idx="1">
            <a:schemeClr val="lt1"/>
          </a:fillRef>
          <a:effectRef idx="0">
            <a:schemeClr val="dk1"/>
          </a:effectRef>
          <a:fontRef idx="minor">
            <a:schemeClr val="dk1"/>
          </a:fontRef>
        </p:style>
        <p:txBody>
          <a:bodyPr wrap="square" rtlCol="0">
            <a:spAutoFit/>
          </a:bodyPr>
          <a:lstStyle/>
          <a:p>
            <a:r>
              <a:rPr lang="en-IN" sz="3600" b="1" dirty="0" smtClean="0">
                <a:solidFill>
                  <a:schemeClr val="bg2">
                    <a:lumMod val="25000"/>
                  </a:schemeClr>
                </a:solidFill>
                <a:latin typeface="Times New Roman" pitchFamily="18" charset="0"/>
                <a:cs typeface="Times New Roman" pitchFamily="18" charset="0"/>
              </a:rPr>
              <a:t>Why IOT?</a:t>
            </a:r>
            <a:endParaRPr lang="en-IN" sz="3600" b="1" dirty="0">
              <a:solidFill>
                <a:schemeClr val="bg2">
                  <a:lumMod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552" y="188640"/>
            <a:ext cx="6337300" cy="922337"/>
          </a:xfrm>
          <a:ln w="31750" cmpd="sng"/>
        </p:spPr>
        <p:style>
          <a:lnRef idx="2">
            <a:schemeClr val="dk1"/>
          </a:lnRef>
          <a:fillRef idx="1">
            <a:schemeClr val="lt1"/>
          </a:fillRef>
          <a:effectRef idx="0">
            <a:schemeClr val="dk1"/>
          </a:effectRef>
          <a:fontRef idx="minor">
            <a:schemeClr val="dk1"/>
          </a:fontRef>
        </p:style>
        <p:txBody>
          <a:bodyPr>
            <a:noAutofit/>
          </a:bodyPr>
          <a:lstStyle/>
          <a:p>
            <a:r>
              <a:rPr lang="en-IN" sz="4000" b="1" cap="none" dirty="0" smtClean="0">
                <a:solidFill>
                  <a:schemeClr val="bg2">
                    <a:lumMod val="25000"/>
                  </a:schemeClr>
                </a:solidFill>
                <a:latin typeface="Times New Roman" pitchFamily="18" charset="0"/>
                <a:cs typeface="Times New Roman" pitchFamily="18" charset="0"/>
              </a:rPr>
              <a:t>Introduction Of Project</a:t>
            </a:r>
            <a:endParaRPr lang="en-IN" sz="4000" b="1" cap="none" dirty="0">
              <a:solidFill>
                <a:schemeClr val="bg2">
                  <a:lumMod val="25000"/>
                </a:schemeClr>
              </a:solidFill>
              <a:latin typeface="Times New Roman" pitchFamily="18" charset="0"/>
              <a:cs typeface="Times New Roman" pitchFamily="18" charset="0"/>
            </a:endParaRPr>
          </a:p>
        </p:txBody>
      </p:sp>
      <p:sp>
        <p:nvSpPr>
          <p:cNvPr id="2" name="Content Placeholder 1"/>
          <p:cNvSpPr>
            <a:spLocks noGrp="1"/>
          </p:cNvSpPr>
          <p:nvPr>
            <p:ph idx="4294967295"/>
          </p:nvPr>
        </p:nvSpPr>
        <p:spPr>
          <a:xfrm>
            <a:off x="539552" y="1196752"/>
            <a:ext cx="8435975" cy="5376862"/>
          </a:xfrm>
        </p:spPr>
        <p:txBody>
          <a:bodyPr>
            <a:normAutofit fontScale="92500"/>
          </a:bodyPr>
          <a:lstStyle/>
          <a:p>
            <a:r>
              <a:rPr lang="en-IN" sz="2800" dirty="0" smtClean="0">
                <a:latin typeface="Times New Roman" pitchFamily="18" charset="0"/>
                <a:cs typeface="Times New Roman" pitchFamily="18" charset="0"/>
              </a:rPr>
              <a:t> </a:t>
            </a:r>
            <a:r>
              <a:rPr lang="en-IN" sz="2800" dirty="0" smtClean="0">
                <a:latin typeface="+mj-lt"/>
                <a:cs typeface="Times New Roman" pitchFamily="18" charset="0"/>
              </a:rPr>
              <a:t>The device is turned On.</a:t>
            </a:r>
          </a:p>
          <a:p>
            <a:r>
              <a:rPr lang="en-IN" sz="2800" dirty="0" smtClean="0">
                <a:latin typeface="+mj-lt"/>
                <a:cs typeface="Times New Roman" pitchFamily="18" charset="0"/>
              </a:rPr>
              <a:t> Device throws the IP address for showing the output by the GPS module.</a:t>
            </a:r>
          </a:p>
          <a:p>
            <a:r>
              <a:rPr lang="en-IN" sz="2800" dirty="0" smtClean="0">
                <a:latin typeface="+mj-lt"/>
                <a:cs typeface="Times New Roman" pitchFamily="18" charset="0"/>
              </a:rPr>
              <a:t>GPS tracks the vehicle speed and location.</a:t>
            </a:r>
          </a:p>
          <a:p>
            <a:r>
              <a:rPr lang="en-IN" sz="2800" dirty="0" smtClean="0">
                <a:latin typeface="+mj-lt"/>
                <a:cs typeface="Times New Roman" pitchFamily="18" charset="0"/>
              </a:rPr>
              <a:t>Efficiency of components are tracked via server.</a:t>
            </a:r>
          </a:p>
          <a:p>
            <a:r>
              <a:rPr lang="en-IN" sz="2800" dirty="0" smtClean="0">
                <a:latin typeface="+mj-lt"/>
                <a:cs typeface="Times New Roman" pitchFamily="18" charset="0"/>
              </a:rPr>
              <a:t>Output also gives the link to site from where we proceed the tracking over cloud.</a:t>
            </a:r>
          </a:p>
          <a:p>
            <a:r>
              <a:rPr lang="en-IN" sz="2800" dirty="0" smtClean="0">
                <a:latin typeface="+mj-lt"/>
                <a:cs typeface="Times New Roman" pitchFamily="18" charset="0"/>
              </a:rPr>
              <a:t>Hence this insures safety for the vehicles that are on fields for testing and that the components are working fine.</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7240" y="274638"/>
            <a:ext cx="4690864" cy="1066130"/>
          </a:xfrm>
          <a:ln w="31750" cmpd="sng"/>
        </p:spPr>
        <p:style>
          <a:lnRef idx="2">
            <a:schemeClr val="dk1"/>
          </a:lnRef>
          <a:fillRef idx="1">
            <a:schemeClr val="lt1"/>
          </a:fillRef>
          <a:effectRef idx="0">
            <a:schemeClr val="dk1"/>
          </a:effectRef>
          <a:fontRef idx="minor">
            <a:schemeClr val="dk1"/>
          </a:fontRef>
        </p:style>
        <p:txBody>
          <a:bodyPr>
            <a:normAutofit/>
          </a:bodyPr>
          <a:lstStyle/>
          <a:p>
            <a:r>
              <a:rPr lang="en-IN" dirty="0" smtClean="0">
                <a:solidFill>
                  <a:schemeClr val="bg2">
                    <a:lumMod val="25000"/>
                  </a:schemeClr>
                </a:solidFill>
                <a:latin typeface="Times New Roman" pitchFamily="18" charset="0"/>
                <a:cs typeface="Times New Roman" pitchFamily="18" charset="0"/>
              </a:rPr>
              <a:t>Components Used-</a:t>
            </a:r>
            <a:endParaRPr lang="en-IN" dirty="0">
              <a:solidFill>
                <a:schemeClr val="bg2">
                  <a:lumMod val="25000"/>
                </a:schemeClr>
              </a:solidFill>
              <a:latin typeface="Times New Roman" pitchFamily="18" charset="0"/>
              <a:cs typeface="Times New Roman" pitchFamily="18" charset="0"/>
            </a:endParaRPr>
          </a:p>
        </p:txBody>
      </p:sp>
      <p:pic>
        <p:nvPicPr>
          <p:cNvPr id="4" name="Picture 3" descr="arduino board.jpg"/>
          <p:cNvPicPr>
            <a:picLocks noChangeAspect="1"/>
          </p:cNvPicPr>
          <p:nvPr/>
        </p:nvPicPr>
        <p:blipFill>
          <a:blip r:embed="rId2" cstate="print"/>
          <a:stretch>
            <a:fillRect/>
          </a:stretch>
        </p:blipFill>
        <p:spPr>
          <a:xfrm>
            <a:off x="827584" y="1844824"/>
            <a:ext cx="7344816" cy="4892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83568" y="1268760"/>
            <a:ext cx="5616624" cy="584775"/>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Arduino UNO Board</a:t>
            </a:r>
            <a:r>
              <a:rPr lang="en-IN" sz="2000" b="1" dirty="0" smtClean="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3568" y="260648"/>
            <a:ext cx="4330700" cy="1066800"/>
          </a:xfrm>
          <a:noFill/>
          <a:ln w="31750" cmpd="sng">
            <a:noFill/>
          </a:ln>
        </p:spPr>
        <p:style>
          <a:lnRef idx="2">
            <a:schemeClr val="dk1"/>
          </a:lnRef>
          <a:fillRef idx="1">
            <a:schemeClr val="lt1"/>
          </a:fillRef>
          <a:effectRef idx="0">
            <a:schemeClr val="dk1"/>
          </a:effectRef>
          <a:fontRef idx="minor">
            <a:schemeClr val="dk1"/>
          </a:fontRef>
        </p:style>
        <p:txBody>
          <a:bodyPr/>
          <a:lstStyle/>
          <a:p>
            <a:r>
              <a:rPr lang="en-IN" dirty="0" smtClean="0">
                <a:solidFill>
                  <a:schemeClr val="tx1"/>
                </a:solidFill>
                <a:latin typeface="Times New Roman" pitchFamily="18" charset="0"/>
                <a:cs typeface="Times New Roman" pitchFamily="18" charset="0"/>
              </a:rPr>
              <a:t>GPS Module:</a:t>
            </a:r>
            <a:endParaRPr lang="en-IN" dirty="0">
              <a:solidFill>
                <a:schemeClr val="tx1"/>
              </a:solidFill>
              <a:latin typeface="Times New Roman" pitchFamily="18" charset="0"/>
              <a:cs typeface="Times New Roman" pitchFamily="18" charset="0"/>
            </a:endParaRPr>
          </a:p>
        </p:txBody>
      </p:sp>
      <p:pic>
        <p:nvPicPr>
          <p:cNvPr id="4" name="Content Placeholder 3" descr="gps module.JPG"/>
          <p:cNvPicPr>
            <a:picLocks noGrp="1" noChangeAspect="1"/>
          </p:cNvPicPr>
          <p:nvPr>
            <p:ph idx="4294967295"/>
          </p:nvPr>
        </p:nvPicPr>
        <p:blipFill>
          <a:blip r:embed="rId2" cstate="print"/>
          <a:stretch>
            <a:fillRect/>
          </a:stretch>
        </p:blipFill>
        <p:spPr>
          <a:xfrm>
            <a:off x="827584" y="1268760"/>
            <a:ext cx="5600700" cy="4200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260648"/>
            <a:ext cx="8229600" cy="1143000"/>
          </a:xfrm>
        </p:spPr>
        <p:txBody>
          <a:bodyPr/>
          <a:lstStyle/>
          <a:p>
            <a:r>
              <a:rPr lang="en-IN" dirty="0" smtClean="0">
                <a:solidFill>
                  <a:schemeClr val="tx1"/>
                </a:solidFill>
                <a:latin typeface="Times New Roman" pitchFamily="18" charset="0"/>
                <a:cs typeface="Times New Roman" pitchFamily="18" charset="0"/>
              </a:rPr>
              <a:t>LCD Module:</a:t>
            </a:r>
            <a:endParaRPr lang="en-IN" dirty="0">
              <a:solidFill>
                <a:schemeClr val="tx1"/>
              </a:solidFill>
              <a:latin typeface="Times New Roman" pitchFamily="18" charset="0"/>
              <a:cs typeface="Times New Roman" pitchFamily="18" charset="0"/>
            </a:endParaRPr>
          </a:p>
        </p:txBody>
      </p:sp>
      <p:pic>
        <p:nvPicPr>
          <p:cNvPr id="4" name="Content Placeholder 3" descr="lcd.JPG"/>
          <p:cNvPicPr>
            <a:picLocks noGrp="1" noChangeAspect="1"/>
          </p:cNvPicPr>
          <p:nvPr>
            <p:ph idx="1"/>
          </p:nvPr>
        </p:nvPicPr>
        <p:blipFill>
          <a:blip r:embed="rId2" cstate="print"/>
          <a:stretch>
            <a:fillRect/>
          </a:stretch>
        </p:blipFill>
        <p:spPr>
          <a:xfrm>
            <a:off x="755576" y="1052736"/>
            <a:ext cx="7416824" cy="5003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6896" y="332656"/>
            <a:ext cx="8229600" cy="1143000"/>
          </a:xfrm>
        </p:spPr>
        <p:txBody>
          <a:bodyPr/>
          <a:lstStyle/>
          <a:p>
            <a:r>
              <a:rPr lang="en-IN" dirty="0" smtClean="0">
                <a:solidFill>
                  <a:schemeClr val="tx1"/>
                </a:solidFill>
                <a:latin typeface="Times New Roman" pitchFamily="18" charset="0"/>
                <a:cs typeface="Times New Roman" pitchFamily="18" charset="0"/>
              </a:rPr>
              <a:t>Jumper Wires:</a:t>
            </a:r>
            <a:endParaRPr lang="en-IN" dirty="0">
              <a:solidFill>
                <a:schemeClr val="tx1"/>
              </a:solidFill>
              <a:latin typeface="Times New Roman" pitchFamily="18" charset="0"/>
              <a:cs typeface="Times New Roman" pitchFamily="18" charset="0"/>
            </a:endParaRPr>
          </a:p>
        </p:txBody>
      </p:sp>
      <p:pic>
        <p:nvPicPr>
          <p:cNvPr id="4" name="Content Placeholder 3" descr="male to female.jpg"/>
          <p:cNvPicPr>
            <a:picLocks noGrp="1" noChangeAspect="1"/>
          </p:cNvPicPr>
          <p:nvPr>
            <p:ph idx="1"/>
          </p:nvPr>
        </p:nvPicPr>
        <p:blipFill>
          <a:blip r:embed="rId2" cstate="print"/>
          <a:stretch>
            <a:fillRect/>
          </a:stretch>
        </p:blipFill>
        <p:spPr>
          <a:xfrm>
            <a:off x="1043608" y="980728"/>
            <a:ext cx="7200800" cy="4973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332656"/>
            <a:ext cx="8229600" cy="1143000"/>
          </a:xfrm>
        </p:spPr>
        <p:txBody>
          <a:bodyPr/>
          <a:lstStyle/>
          <a:p>
            <a:r>
              <a:rPr lang="en-IN" dirty="0" smtClean="0">
                <a:solidFill>
                  <a:schemeClr val="tx1"/>
                </a:solidFill>
                <a:latin typeface="Times New Roman" pitchFamily="18" charset="0"/>
                <a:cs typeface="Times New Roman" pitchFamily="18" charset="0"/>
              </a:rPr>
              <a:t>Wi-Fi Module :</a:t>
            </a:r>
            <a:endParaRPr lang="en-IN" dirty="0">
              <a:solidFill>
                <a:schemeClr val="tx1"/>
              </a:solidFill>
              <a:latin typeface="Times New Roman" pitchFamily="18" charset="0"/>
              <a:cs typeface="Times New Roman" pitchFamily="18" charset="0"/>
            </a:endParaRPr>
          </a:p>
        </p:txBody>
      </p:sp>
      <p:pic>
        <p:nvPicPr>
          <p:cNvPr id="4" name="Content Placeholder 3" descr="wifi 1.JPG"/>
          <p:cNvPicPr>
            <a:picLocks noGrp="1" noChangeAspect="1"/>
          </p:cNvPicPr>
          <p:nvPr>
            <p:ph idx="1"/>
          </p:nvPr>
        </p:nvPicPr>
        <p:blipFill>
          <a:blip r:embed="rId2" cstate="print"/>
          <a:stretch>
            <a:fillRect/>
          </a:stretch>
        </p:blipFill>
        <p:spPr>
          <a:xfrm>
            <a:off x="1115616" y="1556792"/>
            <a:ext cx="7128792" cy="3305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Theme1</Template>
  <TotalTime>171</TotalTime>
  <Words>471</Words>
  <Application>Microsoft Office PowerPoint</Application>
  <PresentationFormat>On-screen Show (4:3)</PresentationFormat>
  <Paragraphs>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Theme1</vt:lpstr>
      <vt:lpstr>GPS Tracking System and  Monitoring Peripherals  (An IOT and WEB development project)  </vt:lpstr>
      <vt:lpstr>What is IOT?</vt:lpstr>
      <vt:lpstr>Slide 3</vt:lpstr>
      <vt:lpstr>Introduction Of Project</vt:lpstr>
      <vt:lpstr>Components Used-</vt:lpstr>
      <vt:lpstr>GPS Module:</vt:lpstr>
      <vt:lpstr>LCD Module:</vt:lpstr>
      <vt:lpstr>Jumper Wires:</vt:lpstr>
      <vt:lpstr>Wi-Fi Module :</vt:lpstr>
      <vt:lpstr>Program DESCRIPTION:</vt:lpstr>
      <vt:lpstr>Output-</vt:lpstr>
      <vt:lpstr>Slide 12</vt:lpstr>
      <vt:lpstr>Web interfacing</vt:lpstr>
      <vt:lpstr>Slide 14</vt:lpstr>
      <vt:lpstr>WEBSITE</vt:lpstr>
      <vt:lpstr>Slide 16</vt:lpstr>
      <vt:lpstr>HOMEPAGE</vt:lpstr>
      <vt:lpstr>VEHICLE TRACKING</vt:lpstr>
      <vt:lpstr>Slide 19</vt:lpstr>
      <vt:lpstr>Slide 20</vt:lpstr>
      <vt:lpstr>Slide 21</vt:lpstr>
      <vt:lpstr>Slide 22</vt:lpstr>
      <vt:lpstr>Disadvantages:</vt:lpstr>
      <vt:lpstr>Advantages: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Tracking System and Monitoring Peripherals (An IOT project)</dc:title>
  <dc:creator>KARAN</dc:creator>
  <cp:lastModifiedBy>KARAN</cp:lastModifiedBy>
  <cp:revision>22</cp:revision>
  <dcterms:created xsi:type="dcterms:W3CDTF">2018-06-27T07:21:51Z</dcterms:created>
  <dcterms:modified xsi:type="dcterms:W3CDTF">2018-06-28T09:03:47Z</dcterms:modified>
</cp:coreProperties>
</file>