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60" r:id="rId5"/>
    <p:sldId id="261" r:id="rId6"/>
    <p:sldId id="264" r:id="rId7"/>
    <p:sldId id="266" r:id="rId8"/>
    <p:sldId id="259" r:id="rId9"/>
    <p:sldId id="267" r:id="rId10"/>
    <p:sldId id="268"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70DFEF2-86D8-4F21-A639-A6863C407BBB}">
          <p14:sldIdLst>
            <p14:sldId id="256"/>
            <p14:sldId id="257"/>
            <p14:sldId id="258"/>
            <p14:sldId id="260"/>
            <p14:sldId id="261"/>
            <p14:sldId id="264"/>
            <p14:sldId id="266"/>
            <p14:sldId id="259"/>
            <p14:sldId id="267"/>
            <p14:sldId id="268"/>
            <p14:sldId id="26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AEFE"/>
    <a:srgbClr val="314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23"/>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8f7c2d61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8f7c2d61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68f7c2d61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68f7c2d61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8f7c2d61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8f7c2d61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8f7c2d61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8f7c2d61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8f7c2d61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8f7c2d61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8f7c2d61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8f7c2d61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24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8f7c2d61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8f7c2d61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4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nanonets.com/resume-parser" TargetMode="External"/><Relationship Id="rId2" Type="http://schemas.openxmlformats.org/officeDocument/2006/relationships/hyperlink" Target="https://github.com/topics/resume-parser" TargetMode="External"/><Relationship Id="rId1" Type="http://schemas.openxmlformats.org/officeDocument/2006/relationships/slideLayout" Target="../slideLayouts/slideLayout3.xml"/><Relationship Id="rId5" Type="http://schemas.openxmlformats.org/officeDocument/2006/relationships/hyperlink" Target="https://medium.com/google-cloud/streamlining-resume-parsing-with-google-document-ai-on-google-cloud-ai-platform-d702edc69f84" TargetMode="External"/><Relationship Id="rId4" Type="http://schemas.openxmlformats.org/officeDocument/2006/relationships/hyperlink" Target="https://www.affinda.com/resume-pars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subTitle" idx="1"/>
          </p:nvPr>
        </p:nvSpPr>
        <p:spPr>
          <a:xfrm>
            <a:off x="2742475" y="586550"/>
            <a:ext cx="6127800" cy="7119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 sz="1704">
                <a:solidFill>
                  <a:srgbClr val="B6D7A8"/>
                </a:solidFill>
                <a:latin typeface="Times New Roman"/>
                <a:ea typeface="Times New Roman"/>
                <a:cs typeface="Times New Roman"/>
                <a:sym typeface="Times New Roman"/>
              </a:rPr>
              <a:t>GE19612 -</a:t>
            </a:r>
            <a:r>
              <a:rPr lang="en" sz="1704">
                <a:solidFill>
                  <a:srgbClr val="A4C2F4"/>
                </a:solidFill>
                <a:latin typeface="Times New Roman"/>
                <a:ea typeface="Times New Roman"/>
                <a:cs typeface="Times New Roman"/>
                <a:sym typeface="Times New Roman"/>
              </a:rPr>
              <a:t> PROFESSIONAL READINESS FOR INNOVATION, EMPLOYABILITY AND ENTREPRENEURSHIP</a:t>
            </a:r>
            <a:endParaRPr sz="1704">
              <a:solidFill>
                <a:srgbClr val="A4C2F4"/>
              </a:solidFill>
              <a:latin typeface="Times New Roman"/>
              <a:ea typeface="Times New Roman"/>
              <a:cs typeface="Times New Roman"/>
              <a:sym typeface="Times New Roman"/>
            </a:endParaRPr>
          </a:p>
        </p:txBody>
      </p:sp>
      <p:sp>
        <p:nvSpPr>
          <p:cNvPr id="135" name="Google Shape;135;p13"/>
          <p:cNvSpPr txBox="1">
            <a:spLocks noGrp="1"/>
          </p:cNvSpPr>
          <p:nvPr>
            <p:ph type="ctrTitle"/>
          </p:nvPr>
        </p:nvSpPr>
        <p:spPr>
          <a:xfrm>
            <a:off x="3206458" y="1848025"/>
            <a:ext cx="5507700" cy="116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dirty="0">
                <a:solidFill>
                  <a:srgbClr val="B6D7A8"/>
                </a:solidFill>
                <a:latin typeface="Times New Roman"/>
                <a:ea typeface="Times New Roman"/>
                <a:cs typeface="Times New Roman"/>
                <a:sym typeface="Times New Roman"/>
              </a:rPr>
              <a:t>RESUME PARSER</a:t>
            </a:r>
            <a:endParaRPr sz="2500" dirty="0">
              <a:solidFill>
                <a:srgbClr val="B6D7A8"/>
              </a:solidFill>
              <a:latin typeface="Times New Roman"/>
              <a:ea typeface="Times New Roman"/>
              <a:cs typeface="Times New Roman"/>
              <a:sym typeface="Times New Roman"/>
            </a:endParaRPr>
          </a:p>
        </p:txBody>
      </p:sp>
      <p:sp>
        <p:nvSpPr>
          <p:cNvPr id="136" name="Google Shape;136;p13"/>
          <p:cNvSpPr txBox="1"/>
          <p:nvPr/>
        </p:nvSpPr>
        <p:spPr>
          <a:xfrm>
            <a:off x="4700831" y="3239598"/>
            <a:ext cx="3768000" cy="1576800"/>
          </a:xfrm>
          <a:prstGeom prst="rect">
            <a:avLst/>
          </a:prstGeom>
          <a:noFill/>
          <a:ln>
            <a:noFill/>
          </a:ln>
        </p:spPr>
        <p:txBody>
          <a:bodyPr spcFirstLastPara="1" wrap="square" lIns="91425" tIns="91425" rIns="91425" bIns="91425" anchor="t" anchorCtr="0">
            <a:noAutofit/>
          </a:bodyPr>
          <a:lstStyle/>
          <a:p>
            <a:pPr lvl="1"/>
            <a:r>
              <a:rPr lang="en-IN" sz="1800" b="1" dirty="0">
                <a:solidFill>
                  <a:srgbClr val="A4C2F4"/>
                </a:solidFill>
                <a:latin typeface="Times New Roman"/>
                <a:ea typeface="Times New Roman"/>
                <a:cs typeface="Times New Roman"/>
                <a:sym typeface="Times New Roman"/>
              </a:rPr>
              <a:t> </a:t>
            </a:r>
            <a:r>
              <a:rPr lang="en-IN" sz="1800" b="1" dirty="0">
                <a:solidFill>
                  <a:schemeClr val="accent5">
                    <a:lumMod val="60000"/>
                    <a:lumOff val="40000"/>
                  </a:schemeClr>
                </a:solidFill>
                <a:latin typeface="Times New Roman"/>
                <a:ea typeface="Times New Roman"/>
                <a:cs typeface="Times New Roman"/>
                <a:sym typeface="Times New Roman"/>
              </a:rPr>
              <a:t>Akshay Karthick  </a:t>
            </a:r>
            <a:r>
              <a:rPr lang="en-IN" sz="1800" b="1" dirty="0">
                <a:solidFill>
                  <a:srgbClr val="A4C2F4"/>
                </a:solidFill>
                <a:latin typeface="Times New Roman"/>
                <a:ea typeface="Times New Roman"/>
                <a:cs typeface="Times New Roman"/>
                <a:sym typeface="Times New Roman"/>
              </a:rPr>
              <a:t>A    </a:t>
            </a:r>
            <a:r>
              <a:rPr lang="en-IN" sz="1800" b="1" dirty="0">
                <a:solidFill>
                  <a:srgbClr val="B6D7A8"/>
                </a:solidFill>
                <a:latin typeface="Times New Roman"/>
                <a:ea typeface="Times New Roman"/>
                <a:cs typeface="Times New Roman"/>
                <a:sym typeface="Times New Roman"/>
              </a:rPr>
              <a:t>210701322,</a:t>
            </a:r>
          </a:p>
          <a:p>
            <a:pPr lvl="1">
              <a:buSzPts val="2000"/>
            </a:pPr>
            <a:r>
              <a:rPr lang="en-IN" sz="1800" b="1" dirty="0">
                <a:solidFill>
                  <a:srgbClr val="A4C2F4"/>
                </a:solidFill>
                <a:latin typeface="Times New Roman"/>
                <a:ea typeface="Times New Roman"/>
                <a:cs typeface="Times New Roman"/>
                <a:sym typeface="Times New Roman"/>
              </a:rPr>
              <a:t> Selestin Vincent Raj  S </a:t>
            </a:r>
            <a:r>
              <a:rPr lang="en-IN" sz="1800" b="1" dirty="0">
                <a:solidFill>
                  <a:srgbClr val="B6D7A8"/>
                </a:solidFill>
                <a:latin typeface="Times New Roman"/>
                <a:ea typeface="Times New Roman"/>
                <a:cs typeface="Times New Roman"/>
                <a:sym typeface="Times New Roman"/>
              </a:rPr>
              <a:t>210701228,</a:t>
            </a:r>
          </a:p>
          <a:p>
            <a:pPr lvl="1">
              <a:buSzPts val="2000"/>
            </a:pPr>
            <a:r>
              <a:rPr lang="en-IN" sz="1800" b="1" dirty="0">
                <a:solidFill>
                  <a:srgbClr val="B6D7A8"/>
                </a:solidFill>
                <a:latin typeface="Times New Roman"/>
                <a:ea typeface="Times New Roman"/>
                <a:cs typeface="Times New Roman"/>
                <a:sym typeface="Times New Roman"/>
              </a:rPr>
              <a:t> </a:t>
            </a:r>
            <a:r>
              <a:rPr lang="en-IN" sz="1800" b="1" dirty="0" err="1">
                <a:solidFill>
                  <a:schemeClr val="accent5">
                    <a:lumMod val="60000"/>
                    <a:lumOff val="40000"/>
                  </a:schemeClr>
                </a:solidFill>
                <a:latin typeface="Times New Roman"/>
                <a:ea typeface="Times New Roman"/>
                <a:cs typeface="Times New Roman"/>
                <a:sym typeface="Times New Roman"/>
              </a:rPr>
              <a:t>Kaja</a:t>
            </a:r>
            <a:r>
              <a:rPr lang="en-IN" sz="1800" b="1" dirty="0">
                <a:solidFill>
                  <a:schemeClr val="accent5">
                    <a:lumMod val="60000"/>
                    <a:lumOff val="40000"/>
                  </a:schemeClr>
                </a:solidFill>
                <a:latin typeface="Times New Roman"/>
                <a:ea typeface="Times New Roman"/>
                <a:cs typeface="Times New Roman"/>
                <a:sym typeface="Times New Roman"/>
              </a:rPr>
              <a:t> </a:t>
            </a:r>
            <a:r>
              <a:rPr lang="en-IN" sz="1800" b="1" dirty="0" err="1">
                <a:solidFill>
                  <a:schemeClr val="accent5">
                    <a:lumMod val="60000"/>
                    <a:lumOff val="40000"/>
                  </a:schemeClr>
                </a:solidFill>
                <a:latin typeface="Times New Roman"/>
                <a:ea typeface="Times New Roman"/>
                <a:cs typeface="Times New Roman"/>
                <a:sym typeface="Times New Roman"/>
              </a:rPr>
              <a:t>Mohideen</a:t>
            </a:r>
            <a:r>
              <a:rPr lang="en-IN" sz="1800" b="1" dirty="0">
                <a:solidFill>
                  <a:schemeClr val="accent5">
                    <a:lumMod val="60000"/>
                    <a:lumOff val="40000"/>
                  </a:schemeClr>
                </a:solidFill>
                <a:latin typeface="Times New Roman"/>
                <a:ea typeface="Times New Roman"/>
                <a:cs typeface="Times New Roman"/>
                <a:sym typeface="Times New Roman"/>
              </a:rPr>
              <a:t> P </a:t>
            </a:r>
            <a:r>
              <a:rPr lang="en-IN" sz="1800" b="1" dirty="0">
                <a:solidFill>
                  <a:srgbClr val="B6D7A8"/>
                </a:solidFill>
                <a:latin typeface="Times New Roman"/>
                <a:ea typeface="Times New Roman"/>
                <a:cs typeface="Times New Roman"/>
                <a:sym typeface="Times New Roman"/>
              </a:rPr>
              <a:t>210701514  </a:t>
            </a:r>
          </a:p>
          <a:p>
            <a:pPr lvl="1">
              <a:buSzPts val="2000"/>
            </a:pPr>
            <a:r>
              <a:rPr lang="en-IN" sz="1800" b="1" dirty="0">
                <a:solidFill>
                  <a:srgbClr val="A4C2F4"/>
                </a:solidFill>
                <a:latin typeface="Times New Roman"/>
                <a:ea typeface="Times New Roman"/>
                <a:cs typeface="Times New Roman"/>
                <a:sym typeface="Times New Roman"/>
              </a:rPr>
              <a:t> Computer Science and Engineering.</a:t>
            </a:r>
            <a:endParaRPr lang="en-IN" sz="1100" dirty="0">
              <a:solidFill>
                <a:srgbClr val="A4C2F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OUTPUT</a:t>
            </a:r>
          </a:p>
        </p:txBody>
      </p:sp>
      <p:pic>
        <p:nvPicPr>
          <p:cNvPr id="3" name="Picture 2">
            <a:extLst>
              <a:ext uri="{FF2B5EF4-FFF2-40B4-BE49-F238E27FC236}">
                <a16:creationId xmlns:a16="http://schemas.microsoft.com/office/drawing/2014/main" id="{97E186E1-C32A-30A0-6740-DB8D022D7C29}"/>
              </a:ext>
            </a:extLst>
          </p:cNvPr>
          <p:cNvPicPr>
            <a:picLocks noChangeAspect="1"/>
          </p:cNvPicPr>
          <p:nvPr/>
        </p:nvPicPr>
        <p:blipFill>
          <a:blip r:embed="rId3"/>
          <a:stretch>
            <a:fillRect/>
          </a:stretch>
        </p:blipFill>
        <p:spPr>
          <a:xfrm>
            <a:off x="429819" y="1595120"/>
            <a:ext cx="8284361" cy="3069907"/>
          </a:xfrm>
          <a:prstGeom prst="rect">
            <a:avLst/>
          </a:prstGeom>
        </p:spPr>
      </p:pic>
    </p:spTree>
    <p:extLst>
      <p:ext uri="{BB962C8B-B14F-4D97-AF65-F5344CB8AC3E}">
        <p14:creationId xmlns:p14="http://schemas.microsoft.com/office/powerpoint/2010/main" val="250455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5B7C-7D45-1777-508B-DEAFDCEE3FF8}"/>
              </a:ext>
            </a:extLst>
          </p:cNvPr>
          <p:cNvSpPr>
            <a:spLocks noGrp="1"/>
          </p:cNvSpPr>
          <p:nvPr>
            <p:ph type="title"/>
          </p:nvPr>
        </p:nvSpPr>
        <p:spPr/>
        <p:txBody>
          <a:bodyPr>
            <a:normAutofit/>
          </a:bodyPr>
          <a:lstStyle/>
          <a:p>
            <a:r>
              <a:rPr lang="en-IN" sz="3000" dirty="0">
                <a:solidFill>
                  <a:srgbClr val="B6D7A8"/>
                </a:solidFill>
                <a:latin typeface="Times New Roman"/>
                <a:cs typeface="Times New Roman"/>
                <a:sym typeface="Times New Roman"/>
              </a:rPr>
              <a:t>REFERENCE PAPER</a:t>
            </a:r>
            <a:endParaRPr lang="en-IN" sz="3000" dirty="0"/>
          </a:p>
        </p:txBody>
      </p:sp>
      <p:sp>
        <p:nvSpPr>
          <p:cNvPr id="3" name="Text Placeholder 2">
            <a:extLst>
              <a:ext uri="{FF2B5EF4-FFF2-40B4-BE49-F238E27FC236}">
                <a16:creationId xmlns:a16="http://schemas.microsoft.com/office/drawing/2014/main" id="{CFFEBC98-803A-0F31-3625-63A9C772DEFC}"/>
              </a:ext>
            </a:extLst>
          </p:cNvPr>
          <p:cNvSpPr>
            <a:spLocks noGrp="1"/>
          </p:cNvSpPr>
          <p:nvPr>
            <p:ph type="body" idx="1"/>
          </p:nvPr>
        </p:nvSpPr>
        <p:spPr/>
        <p:txBody>
          <a:bodyPr/>
          <a:lstStyle/>
          <a:p>
            <a:r>
              <a:rPr lang="en-IN" dirty="0">
                <a:hlinkClick r:id="rId2"/>
              </a:rPr>
              <a:t>https://github.com/topics/resume-parser</a:t>
            </a:r>
            <a:endParaRPr lang="en-IN" dirty="0"/>
          </a:p>
          <a:p>
            <a:r>
              <a:rPr lang="en-IN" dirty="0">
                <a:hlinkClick r:id="rId3"/>
              </a:rPr>
              <a:t>https://nanonets.com/resume-parser</a:t>
            </a:r>
            <a:endParaRPr lang="en-IN" dirty="0"/>
          </a:p>
          <a:p>
            <a:r>
              <a:rPr lang="en-IN" dirty="0">
                <a:hlinkClick r:id="rId4"/>
              </a:rPr>
              <a:t>https://www.affinda.com/resume-parser</a:t>
            </a:r>
            <a:endParaRPr lang="en-IN" dirty="0"/>
          </a:p>
          <a:p>
            <a:r>
              <a:rPr lang="en-IN" dirty="0">
                <a:hlinkClick r:id="rId4"/>
              </a:rPr>
              <a:t>https://www.affinda.com/resume-parser</a:t>
            </a:r>
            <a:endParaRPr lang="en-IN" dirty="0"/>
          </a:p>
          <a:p>
            <a:r>
              <a:rPr lang="en-IN" dirty="0">
                <a:hlinkClick r:id="rId5"/>
              </a:rPr>
              <a:t>https://medium.com/google-cloud/streamlining-resume-parsing-with-google-document-ai-on-google-cloud-ai-platform-d702edc69f84</a:t>
            </a:r>
            <a:endParaRPr lang="en-IN" dirty="0"/>
          </a:p>
          <a:p>
            <a:r>
              <a:rPr lang="en-IN" dirty="0"/>
              <a:t>https://towardsdatascience.com/how-to-build-a-resume-parsing-tool-ae19c062e377</a:t>
            </a:r>
          </a:p>
        </p:txBody>
      </p:sp>
    </p:spTree>
    <p:extLst>
      <p:ext uri="{BB962C8B-B14F-4D97-AF65-F5344CB8AC3E}">
        <p14:creationId xmlns:p14="http://schemas.microsoft.com/office/powerpoint/2010/main" val="144092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solidFill>
                  <a:srgbClr val="B6D7A8"/>
                </a:solidFill>
                <a:latin typeface="Times New Roman"/>
                <a:ea typeface="Times New Roman"/>
                <a:cs typeface="Times New Roman"/>
                <a:sym typeface="Times New Roman"/>
              </a:rPr>
              <a:t>ABSTRACT</a:t>
            </a:r>
            <a:endParaRPr sz="3000" dirty="0">
              <a:solidFill>
                <a:srgbClr val="B6D7A8"/>
              </a:solidFill>
              <a:latin typeface="Times New Roman"/>
              <a:ea typeface="Times New Roman"/>
              <a:cs typeface="Times New Roman"/>
              <a:sym typeface="Times New Roman"/>
            </a:endParaRPr>
          </a:p>
        </p:txBody>
      </p:sp>
      <p:sp>
        <p:nvSpPr>
          <p:cNvPr id="142" name="Google Shape;142;p14"/>
          <p:cNvSpPr txBox="1">
            <a:spLocks noGrp="1"/>
          </p:cNvSpPr>
          <p:nvPr>
            <p:ph type="body" idx="1"/>
          </p:nvPr>
        </p:nvSpPr>
        <p:spPr>
          <a:xfrm>
            <a:off x="1178553" y="850800"/>
            <a:ext cx="7038900" cy="3171000"/>
          </a:xfrm>
          <a:prstGeom prst="rect">
            <a:avLst/>
          </a:prstGeom>
        </p:spPr>
        <p:txBody>
          <a:bodyPr spcFirstLastPara="1" wrap="square" lIns="91425" tIns="91425" rIns="91425" bIns="91425" anchor="t" anchorCtr="0">
            <a:noAutofit/>
          </a:bodyPr>
          <a:lstStyle/>
          <a:p>
            <a:pPr marL="285750" indent="-285750" algn="just">
              <a:lnSpc>
                <a:spcPct val="100000"/>
              </a:lnSpc>
              <a:spcAft>
                <a:spcPts val="1200"/>
              </a:spcAft>
            </a:pPr>
            <a:r>
              <a:rPr lang="en-US" sz="1600" dirty="0">
                <a:solidFill>
                  <a:srgbClr val="A4C2F4"/>
                </a:solidFill>
                <a:latin typeface="Times New Roman"/>
                <a:ea typeface="Times New Roman"/>
                <a:cs typeface="Times New Roman"/>
                <a:sym typeface="Times New Roman"/>
              </a:rPr>
              <a:t>The Resume Parser project utilizes advanced algorithms and NLP to automate the extraction of key details (personal information, skills, education, and work experience) from resumes. This automation aims to revolutionize the manual and error-prone process of resume screening, significantly enhancing efficiency in HR </a:t>
            </a:r>
            <a:r>
              <a:rPr lang="en-US" sz="1600" dirty="0" err="1">
                <a:solidFill>
                  <a:srgbClr val="A4C2F4"/>
                </a:solidFill>
                <a:latin typeface="Times New Roman"/>
                <a:ea typeface="Times New Roman"/>
                <a:cs typeface="Times New Roman"/>
                <a:sym typeface="Times New Roman"/>
              </a:rPr>
              <a:t>departments.A</a:t>
            </a:r>
            <a:r>
              <a:rPr lang="en-US" sz="1600" dirty="0">
                <a:solidFill>
                  <a:srgbClr val="A4C2F4"/>
                </a:solidFill>
                <a:latin typeface="Times New Roman"/>
                <a:ea typeface="Times New Roman"/>
                <a:cs typeface="Times New Roman"/>
                <a:sym typeface="Times New Roman"/>
              </a:rPr>
              <a:t> core objective is to reduce errors and ensure consistency in the screening process. By leveraging sophisticated algorithms, the system minimizes inaccuracies in parsing candidate information, leading to improved data quality and a more reliable recruitment process The project is designed for scalability, capable of handling large volumes of resumes. It employs NLP for nuanced keyword and context analysis, allowing the system to understand the meaning and relevance of terms within resumes. This scalability and contextual understanding provide a streamlined solution for parsing and categorizing candidate information with speed and precision, offering a significant advancement in recruitment processes.</a:t>
            </a:r>
            <a:endParaRPr sz="1600" dirty="0">
              <a:solidFill>
                <a:srgbClr val="A4C2F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solidFill>
                  <a:srgbClr val="B6D7A8"/>
                </a:solidFill>
                <a:latin typeface="Times New Roman"/>
                <a:ea typeface="Times New Roman"/>
                <a:cs typeface="Times New Roman"/>
                <a:sym typeface="Times New Roman"/>
              </a:rPr>
              <a:t>OBJECTIVE</a:t>
            </a:r>
            <a:endParaRPr sz="3000" dirty="0">
              <a:solidFill>
                <a:srgbClr val="B6D7A8"/>
              </a:solidFill>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052550" y="764222"/>
            <a:ext cx="7038900" cy="3711134"/>
          </a:xfrm>
          <a:prstGeom prst="rect">
            <a:avLst/>
          </a:prstGeom>
        </p:spPr>
        <p:txBody>
          <a:bodyPr spcFirstLastPara="1" wrap="square" lIns="91425" tIns="91425" rIns="91425" bIns="91425" anchor="t" anchorCtr="0">
            <a:noAutofit/>
          </a:bodyPr>
          <a:lstStyle/>
          <a:p>
            <a:pPr marL="285750" indent="-285750" algn="just">
              <a:spcBef>
                <a:spcPts val="1200"/>
              </a:spcBef>
              <a:spcAft>
                <a:spcPts val="1200"/>
              </a:spcAft>
            </a:pPr>
            <a:r>
              <a:rPr lang="en-US" sz="1600" dirty="0">
                <a:solidFill>
                  <a:srgbClr val="A4C2F4"/>
                </a:solidFill>
                <a:latin typeface="Times New Roman"/>
                <a:ea typeface="Times New Roman"/>
                <a:cs typeface="Times New Roman"/>
                <a:sym typeface="Times New Roman"/>
              </a:rPr>
              <a:t> Implement a comprehensive automated parsing system that operates autonomously, eliminating the need for manual intervention in the resume screening process, thereby improving efficiency and reducing manual labor.</a:t>
            </a:r>
          </a:p>
          <a:p>
            <a:pPr marL="285750" indent="-285750" algn="just">
              <a:spcBef>
                <a:spcPts val="1200"/>
              </a:spcBef>
              <a:spcAft>
                <a:spcPts val="1200"/>
              </a:spcAft>
            </a:pPr>
            <a:r>
              <a:rPr lang="en-US" sz="1600" dirty="0">
                <a:solidFill>
                  <a:srgbClr val="A4C2F4"/>
                </a:solidFill>
                <a:latin typeface="Times New Roman"/>
                <a:ea typeface="Times New Roman"/>
                <a:cs typeface="Times New Roman"/>
                <a:sym typeface="Times New Roman"/>
              </a:rPr>
              <a:t>Develop parsing algorithms that ensure accurate extraction of pertinent details from resumes, including personal information, skills, education, and work experience, enhancing precision in candidate evaluation.</a:t>
            </a:r>
          </a:p>
          <a:p>
            <a:pPr marL="285750" indent="-285750" algn="just">
              <a:spcBef>
                <a:spcPts val="1200"/>
              </a:spcBef>
              <a:spcAft>
                <a:spcPts val="1200"/>
              </a:spcAft>
            </a:pPr>
            <a:r>
              <a:rPr lang="en-US" sz="1600" dirty="0">
                <a:solidFill>
                  <a:srgbClr val="A4C2F4"/>
                </a:solidFill>
                <a:latin typeface="Times New Roman"/>
                <a:ea typeface="Times New Roman"/>
                <a:cs typeface="Times New Roman"/>
                <a:sym typeface="Times New Roman"/>
              </a:rPr>
              <a:t>Create a parser that can adeptly handle various resume formats and structures, ensuring compatibility and effectiveness across a diverse range of job applications. </a:t>
            </a:r>
          </a:p>
          <a:p>
            <a:pPr marL="0" lvl="0" indent="0" algn="l" rtl="0">
              <a:spcBef>
                <a:spcPts val="1200"/>
              </a:spcBef>
              <a:spcAft>
                <a:spcPts val="1200"/>
              </a:spcAft>
              <a:buNone/>
            </a:pPr>
            <a:endParaRPr lang="en-US" sz="1500" dirty="0">
              <a:solidFill>
                <a:srgbClr val="A4C2F4"/>
              </a:solidFill>
              <a:latin typeface="Times New Roman"/>
              <a:ea typeface="Times New Roman"/>
              <a:cs typeface="Times New Roman"/>
              <a:sym typeface="Times New Roman"/>
            </a:endParaRPr>
          </a:p>
          <a:p>
            <a:pPr marL="0" lvl="0" indent="0" algn="l" rtl="0">
              <a:spcBef>
                <a:spcPts val="1200"/>
              </a:spcBef>
              <a:spcAft>
                <a:spcPts val="1200"/>
              </a:spcAft>
              <a:buNone/>
            </a:pPr>
            <a:endParaRPr sz="1500" dirty="0">
              <a:solidFill>
                <a:srgbClr val="A4C2F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EXISTING SYSTEM</a:t>
            </a:r>
          </a:p>
        </p:txBody>
      </p:sp>
      <p:sp>
        <p:nvSpPr>
          <p:cNvPr id="160" name="Google Shape;160;p17"/>
          <p:cNvSpPr txBox="1">
            <a:spLocks noGrp="1"/>
          </p:cNvSpPr>
          <p:nvPr>
            <p:ph type="body" idx="1"/>
          </p:nvPr>
        </p:nvSpPr>
        <p:spPr>
          <a:xfrm>
            <a:off x="1148817" y="1144858"/>
            <a:ext cx="7132068" cy="3051794"/>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sz="1600" dirty="0">
                <a:solidFill>
                  <a:srgbClr val="A4C2F4"/>
                </a:solidFill>
              </a:rPr>
              <a:t> The existing manual resume screening process is time-consuming, error-prone, and demands significant human resources for candidate evaluation. </a:t>
            </a:r>
          </a:p>
          <a:p>
            <a:pPr marL="285750" indent="-285750">
              <a:spcBef>
                <a:spcPts val="1200"/>
              </a:spcBef>
              <a:spcAft>
                <a:spcPts val="1200"/>
              </a:spcAft>
            </a:pPr>
            <a:r>
              <a:rPr lang="en-US" sz="1600" dirty="0">
                <a:solidFill>
                  <a:srgbClr val="A4C2F4"/>
                </a:solidFill>
              </a:rPr>
              <a:t> The Resume Parser revolutionizes this by implementing an automated system, eliminating manual intervention, enhancing efficiency, and reducing labor requirements.</a:t>
            </a:r>
          </a:p>
          <a:p>
            <a:pPr marL="285750" indent="-285750">
              <a:spcBef>
                <a:spcPts val="1200"/>
              </a:spcBef>
              <a:spcAft>
                <a:spcPts val="1200"/>
              </a:spcAft>
            </a:pPr>
            <a:r>
              <a:rPr lang="en-US" sz="1600" dirty="0">
                <a:solidFill>
                  <a:srgbClr val="A4C2F4"/>
                </a:solidFill>
              </a:rPr>
              <a:t> Through advanced parsing algorithms, it ensures accurate extraction of vital candidate information, addressing the precision shortcomings of the traditional manual screening approach.</a:t>
            </a:r>
            <a:endParaRPr lang="en-US" sz="1600" dirty="0">
              <a:solidFill>
                <a:srgbClr val="A4C2F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PROPOSED SYSTEM</a:t>
            </a:r>
          </a:p>
        </p:txBody>
      </p:sp>
      <p:sp>
        <p:nvSpPr>
          <p:cNvPr id="166" name="Google Shape;166;p18"/>
          <p:cNvSpPr txBox="1">
            <a:spLocks noGrp="1"/>
          </p:cNvSpPr>
          <p:nvPr>
            <p:ph type="body" idx="1"/>
          </p:nvPr>
        </p:nvSpPr>
        <p:spPr>
          <a:xfrm>
            <a:off x="1223158" y="1188904"/>
            <a:ext cx="7038900" cy="3171000"/>
          </a:xfrm>
          <a:prstGeom prst="rect">
            <a:avLst/>
          </a:prstGeom>
        </p:spPr>
        <p:txBody>
          <a:bodyPr spcFirstLastPara="1" wrap="square" lIns="91425" tIns="91425" rIns="91425" bIns="91425" anchor="t" anchorCtr="0">
            <a:noAutofit/>
          </a:bodyPr>
          <a:lstStyle/>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Automated Information Extraction:</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The system will automatically extract key information from resumes, including but not limited to contact details, educational background, work experience, and skills.</a:t>
            </a:r>
          </a:p>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Customizable Criteria:</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Users can define specific criteria and keywords relevant to the job opening, tailoring the parser to the unique requirements of each position.</a:t>
            </a:r>
          </a:p>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Integration Capabilities:</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Seamless integration with existing Applicant Tracking Systems (ATS) to streamline the entire recruitment workflow.</a:t>
            </a:r>
          </a:p>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Data Security Measures:</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Robust encryption and data protection measures to ensure compliance with privacy regulations and safeguard sensitive candidate information.</a:t>
            </a:r>
          </a:p>
          <a:p>
            <a:pPr marL="0" lvl="0" indent="0" algn="l" rtl="0">
              <a:lnSpc>
                <a:spcPct val="105000"/>
              </a:lnSpc>
              <a:spcBef>
                <a:spcPts val="0"/>
              </a:spcBef>
              <a:spcAft>
                <a:spcPts val="0"/>
              </a:spcAft>
              <a:buSzPts val="1018"/>
              <a:buNone/>
            </a:pPr>
            <a:endParaRPr lang="en-US" sz="1502" dirty="0">
              <a:solidFill>
                <a:srgbClr val="A4C2F4"/>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7918-76E3-331C-5605-1686B4BA3D24}"/>
              </a:ext>
            </a:extLst>
          </p:cNvPr>
          <p:cNvSpPr>
            <a:spLocks noGrp="1"/>
          </p:cNvSpPr>
          <p:nvPr>
            <p:ph type="title"/>
          </p:nvPr>
        </p:nvSpPr>
        <p:spPr/>
        <p:txBody>
          <a:bodyPr>
            <a:normAutofit/>
          </a:bodyPr>
          <a:lstStyle/>
          <a:p>
            <a:r>
              <a:rPr lang="en-IN" sz="3000" dirty="0">
                <a:solidFill>
                  <a:srgbClr val="B6D7A8"/>
                </a:solidFill>
                <a:latin typeface="Times New Roman"/>
                <a:cs typeface="Times New Roman"/>
                <a:sym typeface="Times New Roman"/>
              </a:rPr>
              <a:t>SYSTEM ARCHITECTURE</a:t>
            </a:r>
            <a:endParaRPr lang="en-IN" sz="3000" dirty="0"/>
          </a:p>
        </p:txBody>
      </p:sp>
      <p:pic>
        <p:nvPicPr>
          <p:cNvPr id="1026" name="Picture 2">
            <a:extLst>
              <a:ext uri="{FF2B5EF4-FFF2-40B4-BE49-F238E27FC236}">
                <a16:creationId xmlns:a16="http://schemas.microsoft.com/office/drawing/2014/main" id="{75980B14-D56B-9E94-D8D0-FB19192AD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128" y="1582872"/>
            <a:ext cx="6995743" cy="30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8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B101-7312-CE99-FD43-409515834837}"/>
              </a:ext>
            </a:extLst>
          </p:cNvPr>
          <p:cNvSpPr>
            <a:spLocks noGrp="1"/>
          </p:cNvSpPr>
          <p:nvPr>
            <p:ph type="title"/>
          </p:nvPr>
        </p:nvSpPr>
        <p:spPr/>
        <p:txBody>
          <a:bodyPr>
            <a:normAutofit fontScale="90000"/>
          </a:bodyPr>
          <a:lstStyle/>
          <a:p>
            <a:r>
              <a:rPr lang="en-IN" dirty="0">
                <a:solidFill>
                  <a:srgbClr val="B6D7A8"/>
                </a:solidFill>
                <a:latin typeface="Times New Roman"/>
                <a:cs typeface="Times New Roman"/>
                <a:sym typeface="Times New Roman"/>
              </a:rPr>
              <a:t>SOFTWARE USED</a:t>
            </a:r>
            <a:br>
              <a:rPr lang="en-IN" dirty="0"/>
            </a:br>
            <a:endParaRPr lang="en-IN" dirty="0"/>
          </a:p>
        </p:txBody>
      </p:sp>
      <p:sp>
        <p:nvSpPr>
          <p:cNvPr id="9" name="TextBox 8">
            <a:extLst>
              <a:ext uri="{FF2B5EF4-FFF2-40B4-BE49-F238E27FC236}">
                <a16:creationId xmlns:a16="http://schemas.microsoft.com/office/drawing/2014/main" id="{C069B160-8BAC-C1A9-5471-52887031B41B}"/>
              </a:ext>
            </a:extLst>
          </p:cNvPr>
          <p:cNvSpPr txBox="1"/>
          <p:nvPr/>
        </p:nvSpPr>
        <p:spPr>
          <a:xfrm>
            <a:off x="1297500" y="923907"/>
            <a:ext cx="7038900" cy="3467231"/>
          </a:xfrm>
          <a:prstGeom prst="rect">
            <a:avLst/>
          </a:prstGeom>
          <a:noFill/>
        </p:spPr>
        <p:txBody>
          <a:bodyPr wrap="square">
            <a:spAutoFit/>
          </a:bodyPr>
          <a:lstStyle/>
          <a:p>
            <a:pPr marL="429768" marR="0" indent="-283464" algn="l" rtl="0">
              <a:lnSpc>
                <a:spcPct val="115000"/>
              </a:lnSpc>
              <a:spcBef>
                <a:spcPts val="0"/>
              </a:spcBef>
              <a:spcAft>
                <a:spcPts val="0"/>
              </a:spcAft>
              <a:buClr>
                <a:schemeClr val="lt1"/>
              </a:buClr>
              <a:buSzPts val="1300"/>
              <a:buFont typeface="Lato" panose="020F0502020204030203" pitchFamily="34" charset="0"/>
              <a:buChar char="●"/>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Web Development</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Flask: Manages HTTP requests and responses.</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J	   inja2: Renders HTML templates.</a:t>
            </a:r>
            <a:endParaRPr lang="en-IN" sz="1600" dirty="0">
              <a:effectLst/>
            </a:endParaRPr>
          </a:p>
          <a:p>
            <a:pPr marL="429768" marR="0" indent="-283464" algn="l"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File Handling</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os</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Manages directories and file paths.</a:t>
            </a:r>
            <a:endParaRPr lang="en-IN" sz="1600" dirty="0">
              <a:effectLst/>
            </a:endParaRPr>
          </a:p>
          <a:p>
            <a:pPr marL="429768" marR="0" indent="-283464" algn="l"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Text Extraction</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pdfminer.six</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Extracts text from PDF files.</a:t>
            </a:r>
            <a:endParaRPr lang="en-IN" sz="1600" dirty="0">
              <a:effectLst/>
            </a:endParaRPr>
          </a:p>
          <a:p>
            <a:pPr marL="429768" marR="0" indent="-283464" algn="just"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Natural Language Processing (NLP)</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spaCy</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Processes and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analyzes</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text.</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Model: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en_core_web_sm</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for NLP tasks.</a:t>
            </a:r>
            <a:endParaRPr lang="en-IN" sz="1600" dirty="0">
              <a:effectLst/>
            </a:endParaRPr>
          </a:p>
          <a:p>
            <a:pPr marL="429768" marR="0" indent="-283464" algn="l"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Regular Expressions</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re: Defines patterns to extract phone numbers and emails.</a:t>
            </a:r>
            <a:endParaRPr lang="en-IN" sz="1600" dirty="0">
              <a:effectLst/>
            </a:endParaRPr>
          </a:p>
        </p:txBody>
      </p:sp>
    </p:spTree>
    <p:extLst>
      <p:ext uri="{BB962C8B-B14F-4D97-AF65-F5344CB8AC3E}">
        <p14:creationId xmlns:p14="http://schemas.microsoft.com/office/powerpoint/2010/main" val="362222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PROBLEM STATEMENT</a:t>
            </a:r>
          </a:p>
        </p:txBody>
      </p:sp>
      <p:sp>
        <p:nvSpPr>
          <p:cNvPr id="154" name="Google Shape;154;p16"/>
          <p:cNvSpPr txBox="1">
            <a:spLocks noGrp="1"/>
          </p:cNvSpPr>
          <p:nvPr>
            <p:ph type="body" idx="1"/>
          </p:nvPr>
        </p:nvSpPr>
        <p:spPr>
          <a:xfrm>
            <a:off x="1245461" y="1229381"/>
            <a:ext cx="7038900" cy="3171000"/>
          </a:xfrm>
          <a:prstGeom prst="rect">
            <a:avLst/>
          </a:prstGeom>
        </p:spPr>
        <p:txBody>
          <a:bodyPr spcFirstLastPara="1" wrap="square" lIns="91425" tIns="91425" rIns="91425" bIns="91425" anchor="t" anchorCtr="0">
            <a:noAutofit/>
          </a:bodyPr>
          <a:lstStyle/>
          <a:p>
            <a:pPr marL="285750" indent="-285750" algn="just">
              <a:spcAft>
                <a:spcPts val="1200"/>
              </a:spcAft>
            </a:pPr>
            <a:r>
              <a:rPr lang="en-US" sz="1600" dirty="0">
                <a:solidFill>
                  <a:srgbClr val="A4C2F4"/>
                </a:solidFill>
                <a:latin typeface="Times New Roman"/>
                <a:ea typeface="Times New Roman"/>
                <a:cs typeface="Times New Roman"/>
                <a:sym typeface="Times New Roman"/>
              </a:rPr>
              <a:t> Manual resume screening processes are time-consuming, error-prone, and resource-intensive, leading to delays, inaccuracies, and increased operational costs in the recruitment workflow.</a:t>
            </a:r>
          </a:p>
          <a:p>
            <a:pPr marL="285750" indent="-285750" algn="just">
              <a:spcAft>
                <a:spcPts val="1200"/>
              </a:spcAft>
            </a:pPr>
            <a:r>
              <a:rPr lang="en-US" sz="1600" dirty="0">
                <a:solidFill>
                  <a:srgbClr val="A4C2F4"/>
                </a:solidFill>
                <a:latin typeface="Times New Roman"/>
                <a:ea typeface="Times New Roman"/>
                <a:cs typeface="Times New Roman"/>
                <a:sym typeface="Times New Roman"/>
              </a:rPr>
              <a:t> The inefficiencies in existing resume screening methods necessitate a solution to automate and streamline the extraction of crucial candidate information, addressing the challenges of manual intervention, inaccuracies, and resource drain.</a:t>
            </a:r>
          </a:p>
          <a:p>
            <a:pPr marL="285750" indent="-285750" algn="just">
              <a:spcAft>
                <a:spcPts val="1200"/>
              </a:spcAft>
            </a:pPr>
            <a:r>
              <a:rPr lang="en-US" sz="1600" dirty="0">
                <a:solidFill>
                  <a:srgbClr val="A4C2F4"/>
                </a:solidFill>
                <a:latin typeface="Times New Roman"/>
                <a:ea typeface="Times New Roman"/>
                <a:cs typeface="Times New Roman"/>
                <a:sym typeface="Times New Roman"/>
              </a:rPr>
              <a:t> The need for an automated resume parser arises from the shortcomings of current screening practices, seeking to enhance efficiency, reduce labor requirements, and ensure accurate extraction of vital details for a more effective and reliable recruitment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MODULES</a:t>
            </a:r>
          </a:p>
        </p:txBody>
      </p:sp>
      <p:sp>
        <p:nvSpPr>
          <p:cNvPr id="154" name="Google Shape;154;p16"/>
          <p:cNvSpPr txBox="1">
            <a:spLocks noGrp="1"/>
          </p:cNvSpPr>
          <p:nvPr>
            <p:ph type="body" idx="1"/>
          </p:nvPr>
        </p:nvSpPr>
        <p:spPr>
          <a:xfrm>
            <a:off x="1245461" y="1229380"/>
            <a:ext cx="7038900" cy="3520369"/>
          </a:xfrm>
          <a:prstGeom prst="rect">
            <a:avLst/>
          </a:prstGeom>
        </p:spPr>
        <p:txBody>
          <a:bodyPr spcFirstLastPara="1" wrap="square" lIns="91425" tIns="91425" rIns="91425" bIns="91425" anchor="t" anchorCtr="0">
            <a:noAutofit/>
          </a:bodyPr>
          <a:lstStyle/>
          <a:p>
            <a:pPr marL="0" indent="0" algn="just">
              <a:spcAft>
                <a:spcPts val="1200"/>
              </a:spcAft>
              <a:buNone/>
            </a:pPr>
            <a:r>
              <a:rPr lang="en-US" sz="1600" dirty="0">
                <a:solidFill>
                  <a:srgbClr val="A4C2F4"/>
                </a:solidFill>
                <a:latin typeface="Times New Roman"/>
                <a:ea typeface="Times New Roman"/>
                <a:cs typeface="Times New Roman"/>
                <a:sym typeface="Times New Roman"/>
              </a:rPr>
              <a:t> </a:t>
            </a:r>
            <a:r>
              <a:rPr lang="en-US" sz="1600" b="1" dirty="0">
                <a:solidFill>
                  <a:srgbClr val="A4C2F4"/>
                </a:solidFill>
                <a:latin typeface="Times New Roman"/>
                <a:ea typeface="Times New Roman"/>
                <a:cs typeface="Times New Roman"/>
                <a:sym typeface="Times New Roman"/>
              </a:rPr>
              <a:t>Text Preprocessing</a:t>
            </a:r>
            <a:r>
              <a:rPr lang="en-US" sz="1600" dirty="0">
                <a:solidFill>
                  <a:srgbClr val="A4C2F4"/>
                </a:solidFill>
                <a:latin typeface="Times New Roman"/>
                <a:ea typeface="Times New Roman"/>
                <a:cs typeface="Times New Roman"/>
                <a:sym typeface="Times New Roman"/>
              </a:rPr>
              <a:t>: Module for cleaning and normalizing text data,</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including tasks such as removing stop words, punctuation, and special</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characters, as well as tokenization and stemming.</a:t>
            </a:r>
          </a:p>
          <a:p>
            <a:pPr marL="0" indent="0" algn="just">
              <a:spcAft>
                <a:spcPts val="1200"/>
              </a:spcAft>
              <a:buNone/>
            </a:pPr>
            <a:r>
              <a:rPr lang="en-US" sz="1600" b="1" dirty="0">
                <a:solidFill>
                  <a:srgbClr val="A4C2F4"/>
                </a:solidFill>
                <a:latin typeface="Times New Roman"/>
                <a:ea typeface="Times New Roman"/>
                <a:cs typeface="Times New Roman"/>
                <a:sym typeface="Times New Roman"/>
              </a:rPr>
              <a:t>Information Extraction</a:t>
            </a:r>
            <a:r>
              <a:rPr lang="en-US" sz="1600" dirty="0">
                <a:solidFill>
                  <a:srgbClr val="A4C2F4"/>
                </a:solidFill>
                <a:latin typeface="Times New Roman"/>
                <a:ea typeface="Times New Roman"/>
                <a:cs typeface="Times New Roman"/>
                <a:sym typeface="Times New Roman"/>
              </a:rPr>
              <a:t>: Module for extracting relevant information</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from resumes, such as contact details (name, address, phone number,</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email), education history, work experience, skills, certifications, etc.</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This often involves techniques like named entity recognition (NER),</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part-of-speech (POS) tagging, and dependency parsing.</a:t>
            </a:r>
          </a:p>
        </p:txBody>
      </p:sp>
    </p:spTree>
    <p:extLst>
      <p:ext uri="{BB962C8B-B14F-4D97-AF65-F5344CB8AC3E}">
        <p14:creationId xmlns:p14="http://schemas.microsoft.com/office/powerpoint/2010/main" val="3142756508"/>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108</TotalTime>
  <Words>802</Words>
  <Application>Microsoft Office PowerPoint</Application>
  <PresentationFormat>On-screen Show (16:9)</PresentationFormat>
  <Paragraphs>56</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Montserrat</vt:lpstr>
      <vt:lpstr>Times New Roman</vt:lpstr>
      <vt:lpstr>Focus</vt:lpstr>
      <vt:lpstr>RESUME PARSER</vt:lpstr>
      <vt:lpstr>ABSTRACT</vt:lpstr>
      <vt:lpstr>OBJECTIVE</vt:lpstr>
      <vt:lpstr>EXISTING SYSTEM</vt:lpstr>
      <vt:lpstr>PROPOSED SYSTEM</vt:lpstr>
      <vt:lpstr>SYSTEM ARCHITECTURE</vt:lpstr>
      <vt:lpstr>SOFTWARE USED </vt:lpstr>
      <vt:lpstr>PROBLEM STATEMENT</vt:lpstr>
      <vt:lpstr>MODULES</vt:lpstr>
      <vt:lpstr>OUTPUT</vt:lpstr>
      <vt:lpstr>REFERENCE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PARSER</dc:title>
  <dc:creator>selestin raj</dc:creator>
  <cp:lastModifiedBy>selestin raj</cp:lastModifiedBy>
  <cp:revision>13</cp:revision>
  <dcterms:modified xsi:type="dcterms:W3CDTF">2024-05-20T03:55:29Z</dcterms:modified>
</cp:coreProperties>
</file>