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154" r:id="rId2"/>
    <p:sldId id="528" r:id="rId3"/>
    <p:sldId id="3156" r:id="rId4"/>
    <p:sldId id="3155" r:id="rId5"/>
    <p:sldId id="529" r:id="rId6"/>
    <p:sldId id="3164" r:id="rId7"/>
    <p:sldId id="3159" r:id="rId8"/>
    <p:sldId id="3161" r:id="rId9"/>
    <p:sldId id="3157" r:id="rId10"/>
    <p:sldId id="3163" r:id="rId11"/>
    <p:sldId id="31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C3"/>
    <a:srgbClr val="004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313"/>
  </p:normalViewPr>
  <p:slideViewPr>
    <p:cSldViewPr snapToGrid="0" snapToObjects="1">
      <p:cViewPr varScale="1">
        <p:scale>
          <a:sx n="118" d="100"/>
          <a:sy n="118"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C066AA-586D-2E49-9DCE-1BDC389B47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9DA6F6D-A8D4-D843-A9BE-014A2EE45BC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3A3A3-1F72-CB40-9578-23B58F8DAA8D}" type="datetimeFigureOut">
              <a:rPr lang="en-US" smtClean="0"/>
              <a:t>1/26/20</a:t>
            </a:fld>
            <a:endParaRPr lang="en-US"/>
          </a:p>
        </p:txBody>
      </p:sp>
      <p:sp>
        <p:nvSpPr>
          <p:cNvPr id="4" name="Slide Image Placeholder 3">
            <a:extLst>
              <a:ext uri="{FF2B5EF4-FFF2-40B4-BE49-F238E27FC236}">
                <a16:creationId xmlns:a16="http://schemas.microsoft.com/office/drawing/2014/main" id="{FBC2F46F-7FC9-7846-A481-0185DC2DCC3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E4323428-3A82-FB44-8156-8379F79C82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CCFEE798-86FE-664C-AC0C-07D585F6142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6ABCFA9C-C77D-5648-8702-7CD29235A25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B3D7D-4666-BE4E-9A72-9F7A673EFB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89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31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03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47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86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85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46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69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00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8B41-CC65-524A-8F36-F0EDC5312E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4B5DB75-7E49-F14D-A5C7-7CFA64F707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384A150-9F23-444D-B525-6A6E83EF3D49}"/>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5" name="Footer Placeholder 4">
            <a:extLst>
              <a:ext uri="{FF2B5EF4-FFF2-40B4-BE49-F238E27FC236}">
                <a16:creationId xmlns:a16="http://schemas.microsoft.com/office/drawing/2014/main" id="{8A89591C-0176-7342-B192-77071DF27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C3C07-556D-B447-B085-D0E22DA4F706}"/>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269609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0558-749B-5543-824B-D94F4350F7A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D4D305-B307-324D-B3BA-396FB15906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A32ED1-D43F-CA4F-8B1E-E1E130962A63}"/>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5" name="Footer Placeholder 4">
            <a:extLst>
              <a:ext uri="{FF2B5EF4-FFF2-40B4-BE49-F238E27FC236}">
                <a16:creationId xmlns:a16="http://schemas.microsoft.com/office/drawing/2014/main" id="{C20EFF13-3FF2-8448-888D-F726C9CAF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D6540-7C00-3441-B945-0899EB12084D}"/>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50586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02A19-17F7-6644-95CD-FDC71D6C69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22C80C-66B5-5A49-9B19-D7CE9C862F3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B69E28-90EF-0648-ABED-229E9C756BBC}"/>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5" name="Footer Placeholder 4">
            <a:extLst>
              <a:ext uri="{FF2B5EF4-FFF2-40B4-BE49-F238E27FC236}">
                <a16:creationId xmlns:a16="http://schemas.microsoft.com/office/drawing/2014/main" id="{B97C75F0-22C1-6541-9083-D3C7D4A3F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82F97-AACF-2E45-9905-24BCE12B765A}"/>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423259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0FDD-8CF6-AC47-B7CA-60DF805D89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79B61CF-75AA-D749-8A5A-7FC8D755FD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F045AA-593E-3B43-92BC-F9105F1CD28B}"/>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5" name="Footer Placeholder 4">
            <a:extLst>
              <a:ext uri="{FF2B5EF4-FFF2-40B4-BE49-F238E27FC236}">
                <a16:creationId xmlns:a16="http://schemas.microsoft.com/office/drawing/2014/main" id="{9D68EBB4-5EE0-4F4C-A1FC-E98325342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03915-C53D-AA4C-98CC-EB8C66BDF02A}"/>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9366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6C32-2F3A-4B47-BEDB-2F033AE14E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FE85DEB-B627-4A4F-8A5F-25544F7FEC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64100E0-0B8C-4D43-B7C7-A4B548860B7C}"/>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5" name="Footer Placeholder 4">
            <a:extLst>
              <a:ext uri="{FF2B5EF4-FFF2-40B4-BE49-F238E27FC236}">
                <a16:creationId xmlns:a16="http://schemas.microsoft.com/office/drawing/2014/main" id="{3FFD086A-E51C-C648-B636-E64FE5B71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1D4A6-40EB-9447-B2A6-FBCA7E8B6E5B}"/>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377510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D4D7-F2BE-3A48-AF07-8008818C01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124010-16C4-F640-AE20-9FB506602EA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2496090-9472-8D44-81E9-9BA3B08986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094DF95-3753-1240-AB1A-E21A4BA151C9}"/>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6" name="Footer Placeholder 5">
            <a:extLst>
              <a:ext uri="{FF2B5EF4-FFF2-40B4-BE49-F238E27FC236}">
                <a16:creationId xmlns:a16="http://schemas.microsoft.com/office/drawing/2014/main" id="{0AC7319B-25A8-0945-9657-9E9C82FA7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5D8A7-9567-C049-B693-9E211E0BB6AD}"/>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19933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B2E9-A074-384A-BF4E-DB0A91A6E0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8954E7-D67C-504B-825D-7E02DF7BC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53CBB2D-38A2-AE44-A5A9-42776A675B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73EC056-272B-C543-ADC7-8211AED2B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7CEBE5-DF61-DB42-98F3-92CBF3F270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6BB7277-F49A-F64D-B092-54A7612F75EE}"/>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8" name="Footer Placeholder 7">
            <a:extLst>
              <a:ext uri="{FF2B5EF4-FFF2-40B4-BE49-F238E27FC236}">
                <a16:creationId xmlns:a16="http://schemas.microsoft.com/office/drawing/2014/main" id="{1E3321F6-668F-C548-9C48-903C2E6B80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FB6D3-FF84-AF46-B29D-2A67B74E457D}"/>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408707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C035-9177-4D41-B2FF-1322F03113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07804CE-0FC6-5E46-9765-BD4174FE5182}"/>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4" name="Footer Placeholder 3">
            <a:extLst>
              <a:ext uri="{FF2B5EF4-FFF2-40B4-BE49-F238E27FC236}">
                <a16:creationId xmlns:a16="http://schemas.microsoft.com/office/drawing/2014/main" id="{ACBA59A4-DE24-EE47-8510-D2BF366061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2404E-4501-B44A-8091-8DFAC456FB06}"/>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218641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0FFE7-5EC7-D740-BAAE-CD4354386A51}"/>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3" name="Footer Placeholder 2">
            <a:extLst>
              <a:ext uri="{FF2B5EF4-FFF2-40B4-BE49-F238E27FC236}">
                <a16:creationId xmlns:a16="http://schemas.microsoft.com/office/drawing/2014/main" id="{F641589A-3262-D84B-9005-80E9A0D265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846BA3-4B03-584E-967A-9085D1FFD6BD}"/>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128365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1631-C669-0A48-A1F0-1186A63F47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8C1BBED-769F-824C-97ED-F6EFC0EAC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D2D6F0-1006-634A-91E0-4B05BC801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8386BC-6096-3045-84DC-1A896A6F84AC}"/>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6" name="Footer Placeholder 5">
            <a:extLst>
              <a:ext uri="{FF2B5EF4-FFF2-40B4-BE49-F238E27FC236}">
                <a16:creationId xmlns:a16="http://schemas.microsoft.com/office/drawing/2014/main" id="{E29B668F-84C9-0641-966B-2AAF0982B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9C15A-1CD3-394F-966E-7CC775FEBFE5}"/>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132425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E39B-1D0D-1246-BFE9-2DCB32D5CD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43BCE2-B6A1-FD4F-B4E0-EE95D350B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A3F32-EE5C-7744-9B2B-8FCB21736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232835-037B-E842-A3BC-E977871BCE6D}"/>
              </a:ext>
            </a:extLst>
          </p:cNvPr>
          <p:cNvSpPr>
            <a:spLocks noGrp="1"/>
          </p:cNvSpPr>
          <p:nvPr>
            <p:ph type="dt" sz="half" idx="10"/>
          </p:nvPr>
        </p:nvSpPr>
        <p:spPr/>
        <p:txBody>
          <a:bodyPr/>
          <a:lstStyle/>
          <a:p>
            <a:fld id="{9D938538-80E3-9B40-BE44-9AB96C7AF094}" type="datetimeFigureOut">
              <a:rPr lang="en-US" smtClean="0"/>
              <a:t>1/26/20</a:t>
            </a:fld>
            <a:endParaRPr lang="en-US"/>
          </a:p>
        </p:txBody>
      </p:sp>
      <p:sp>
        <p:nvSpPr>
          <p:cNvPr id="6" name="Footer Placeholder 5">
            <a:extLst>
              <a:ext uri="{FF2B5EF4-FFF2-40B4-BE49-F238E27FC236}">
                <a16:creationId xmlns:a16="http://schemas.microsoft.com/office/drawing/2014/main" id="{74C7B1FC-8BF5-5F4A-A648-004CF76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62DB3-FC2F-3048-A22A-3B403EFB80B2}"/>
              </a:ext>
            </a:extLst>
          </p:cNvPr>
          <p:cNvSpPr>
            <a:spLocks noGrp="1"/>
          </p:cNvSpPr>
          <p:nvPr>
            <p:ph type="sldNum" sz="quarter" idx="12"/>
          </p:nvPr>
        </p:nvSpPr>
        <p:spPr/>
        <p:txBody>
          <a:bodyPr/>
          <a:lstStyle/>
          <a:p>
            <a:fld id="{6C92290B-95FE-2245-BD60-AB54CFE8BE47}" type="slidenum">
              <a:rPr lang="en-US" smtClean="0"/>
              <a:t>‹#›</a:t>
            </a:fld>
            <a:endParaRPr lang="en-US"/>
          </a:p>
        </p:txBody>
      </p:sp>
    </p:spTree>
    <p:extLst>
      <p:ext uri="{BB962C8B-B14F-4D97-AF65-F5344CB8AC3E}">
        <p14:creationId xmlns:p14="http://schemas.microsoft.com/office/powerpoint/2010/main" val="287308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2DBA23-ED7F-C744-8A76-433916965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CDE698-DC8D-7F49-A4D5-2F5E1302B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A69DA2-AD73-9340-86A6-E96F2C4E8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38538-80E3-9B40-BE44-9AB96C7AF094}" type="datetimeFigureOut">
              <a:rPr lang="en-US" smtClean="0"/>
              <a:t>1/26/20</a:t>
            </a:fld>
            <a:endParaRPr lang="en-US"/>
          </a:p>
        </p:txBody>
      </p:sp>
      <p:sp>
        <p:nvSpPr>
          <p:cNvPr id="5" name="Footer Placeholder 4">
            <a:extLst>
              <a:ext uri="{FF2B5EF4-FFF2-40B4-BE49-F238E27FC236}">
                <a16:creationId xmlns:a16="http://schemas.microsoft.com/office/drawing/2014/main" id="{D3185EB9-5A3F-B948-93CC-6FC6C2439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4CEDE-7341-8F48-8C78-A4E6B8459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2290B-95FE-2245-BD60-AB54CFE8BE47}" type="slidenum">
              <a:rPr lang="en-US" smtClean="0"/>
              <a:t>‹#›</a:t>
            </a:fld>
            <a:endParaRPr lang="en-US"/>
          </a:p>
        </p:txBody>
      </p:sp>
    </p:spTree>
    <p:extLst>
      <p:ext uri="{BB962C8B-B14F-4D97-AF65-F5344CB8AC3E}">
        <p14:creationId xmlns:p14="http://schemas.microsoft.com/office/powerpoint/2010/main" val="3191563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1.jp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tiff"/><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0"/>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0" y="228600"/>
            <a:ext cx="6997065" cy="66294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804580" y="722664"/>
            <a:ext cx="5387904" cy="1694835"/>
          </a:xfrm>
          <a:prstGeom prst="rect">
            <a:avLst/>
          </a:prstGeom>
        </p:spPr>
      </p:pic>
      <p:sp>
        <p:nvSpPr>
          <p:cNvPr id="15" name="Title 14">
            <a:extLst>
              <a:ext uri="{FF2B5EF4-FFF2-40B4-BE49-F238E27FC236}">
                <a16:creationId xmlns:a16="http://schemas.microsoft.com/office/drawing/2014/main" id="{AC9AC02C-5CCE-F046-9D10-9D34555CD3CC}"/>
              </a:ext>
            </a:extLst>
          </p:cNvPr>
          <p:cNvSpPr>
            <a:spLocks noGrp="1"/>
          </p:cNvSpPr>
          <p:nvPr>
            <p:ph type="ctrTitle"/>
          </p:nvPr>
        </p:nvSpPr>
        <p:spPr>
          <a:xfrm>
            <a:off x="-1073468" y="2596532"/>
            <a:ext cx="9144000" cy="2387600"/>
          </a:xfrm>
        </p:spPr>
        <p:txBody>
          <a:bodyPr/>
          <a:lstStyle/>
          <a:p>
            <a:r>
              <a:rPr lang="en-US" dirty="0"/>
              <a:t>Digital Transformation Journey</a:t>
            </a:r>
          </a:p>
        </p:txBody>
      </p:sp>
    </p:spTree>
    <p:extLst>
      <p:ext uri="{BB962C8B-B14F-4D97-AF65-F5344CB8AC3E}">
        <p14:creationId xmlns:p14="http://schemas.microsoft.com/office/powerpoint/2010/main" val="1591189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4946" y="261721"/>
            <a:ext cx="699706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5279935" y="414128"/>
            <a:ext cx="1435754" cy="451635"/>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D60B37F-A88D-D746-B0A6-0681A1680F92}"/>
              </a:ext>
            </a:extLst>
          </p:cNvPr>
          <p:cNvPicPr>
            <a:picLocks noChangeAspect="1"/>
          </p:cNvPicPr>
          <p:nvPr/>
        </p:nvPicPr>
        <p:blipFill>
          <a:blip r:embed="rId5"/>
          <a:stretch>
            <a:fillRect/>
          </a:stretch>
        </p:blipFill>
        <p:spPr>
          <a:xfrm>
            <a:off x="218545" y="1744176"/>
            <a:ext cx="6534055" cy="3676909"/>
          </a:xfrm>
          <a:prstGeom prst="rect">
            <a:avLst/>
          </a:prstGeom>
        </p:spPr>
      </p:pic>
    </p:spTree>
    <p:extLst>
      <p:ext uri="{BB962C8B-B14F-4D97-AF65-F5344CB8AC3E}">
        <p14:creationId xmlns:p14="http://schemas.microsoft.com/office/powerpoint/2010/main" val="25015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8C87C350-5F60-D242-B17C-CB733CACFBA2}"/>
              </a:ext>
            </a:extLst>
          </p:cNvPr>
          <p:cNvSpPr/>
          <p:nvPr/>
        </p:nvSpPr>
        <p:spPr>
          <a:xfrm>
            <a:off x="0" y="2"/>
            <a:ext cx="12191999" cy="6857998"/>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a:spLocks noGrp="1"/>
          </p:cNvSpPr>
          <p:nvPr>
            <p:ph type="title"/>
          </p:nvPr>
        </p:nvSpPr>
        <p:spPr>
          <a:xfrm>
            <a:off x="2500506" y="1057765"/>
            <a:ext cx="6847205" cy="1776730"/>
          </a:xfrm>
          <a:prstGeom prst="rect">
            <a:avLst/>
          </a:prstGeom>
        </p:spPr>
        <p:txBody>
          <a:bodyPr vert="horz" wrap="square" lIns="0" tIns="11430" rIns="0" bIns="0" rtlCol="0">
            <a:spAutoFit/>
          </a:bodyPr>
          <a:lstStyle/>
          <a:p>
            <a:pPr marL="12700">
              <a:lnSpc>
                <a:spcPct val="100000"/>
              </a:lnSpc>
              <a:spcBef>
                <a:spcPts val="90"/>
              </a:spcBef>
            </a:pPr>
            <a:r>
              <a:rPr sz="11500" b="1" spc="-145" dirty="0">
                <a:solidFill>
                  <a:srgbClr val="FFFFFF"/>
                </a:solidFill>
              </a:rPr>
              <a:t>Thank</a:t>
            </a:r>
            <a:r>
              <a:rPr sz="11500" b="1" spc="-459" dirty="0">
                <a:solidFill>
                  <a:srgbClr val="FFFFFF"/>
                </a:solidFill>
              </a:rPr>
              <a:t> </a:t>
            </a:r>
            <a:r>
              <a:rPr sz="11500" b="1" spc="-280" dirty="0">
                <a:solidFill>
                  <a:srgbClr val="FFFFFF"/>
                </a:solidFill>
              </a:rPr>
              <a:t>You</a:t>
            </a:r>
            <a:endParaRPr sz="11500" b="1" dirty="0"/>
          </a:p>
        </p:txBody>
      </p:sp>
    </p:spTree>
    <p:extLst>
      <p:ext uri="{BB962C8B-B14F-4D97-AF65-F5344CB8AC3E}">
        <p14:creationId xmlns:p14="http://schemas.microsoft.com/office/powerpoint/2010/main" val="389392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0" y="261721"/>
            <a:ext cx="699706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130629" y="538274"/>
            <a:ext cx="6512786" cy="430887"/>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AGENDA</a:t>
            </a:r>
            <a:endParaRPr lang="en-US" sz="2800" dirty="0">
              <a:solidFill>
                <a:schemeClr val="accent2">
                  <a:lumMod val="75000"/>
                </a:schemeClr>
              </a:solidFill>
              <a:latin typeface="Arial"/>
              <a:cs typeface="Arial"/>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5561312" y="358551"/>
            <a:ext cx="1435754" cy="451635"/>
          </a:xfrm>
          <a:prstGeom prst="rect">
            <a:avLst/>
          </a:prstGeom>
        </p:spPr>
      </p:pic>
      <p:sp>
        <p:nvSpPr>
          <p:cNvPr id="38" name="TextBox 37">
            <a:extLst>
              <a:ext uri="{FF2B5EF4-FFF2-40B4-BE49-F238E27FC236}">
                <a16:creationId xmlns:a16="http://schemas.microsoft.com/office/drawing/2014/main" id="{030F1A60-78A6-544D-8A19-C50D90E705D4}"/>
              </a:ext>
            </a:extLst>
          </p:cNvPr>
          <p:cNvSpPr txBox="1"/>
          <p:nvPr/>
        </p:nvSpPr>
        <p:spPr>
          <a:xfrm>
            <a:off x="907804" y="1597083"/>
            <a:ext cx="4108952" cy="461665"/>
          </a:xfrm>
          <a:prstGeom prst="rect">
            <a:avLst/>
          </a:prstGeom>
          <a:noFill/>
        </p:spPr>
        <p:txBody>
          <a:bodyPr wrap="square" rtlCol="0" anchor="ctr">
            <a:no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Open Sans"/>
                <a:ea typeface="Chronicle Display Black" charset="0"/>
                <a:cs typeface="Chronicle Display Black" charset="0"/>
              </a:rPr>
              <a:t>Client Introduction</a:t>
            </a:r>
          </a:p>
        </p:txBody>
      </p:sp>
      <p:sp>
        <p:nvSpPr>
          <p:cNvPr id="39" name="TextBox 38">
            <a:extLst>
              <a:ext uri="{FF2B5EF4-FFF2-40B4-BE49-F238E27FC236}">
                <a16:creationId xmlns:a16="http://schemas.microsoft.com/office/drawing/2014/main" id="{EDA456C8-4351-7540-BB4C-CA93833A4217}"/>
              </a:ext>
            </a:extLst>
          </p:cNvPr>
          <p:cNvSpPr txBox="1"/>
          <p:nvPr/>
        </p:nvSpPr>
        <p:spPr>
          <a:xfrm>
            <a:off x="907804" y="3812776"/>
            <a:ext cx="4531360"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Salesforce Benefits</a:t>
            </a:r>
          </a:p>
        </p:txBody>
      </p:sp>
      <p:cxnSp>
        <p:nvCxnSpPr>
          <p:cNvPr id="41" name="Straight Connector 40">
            <a:extLst>
              <a:ext uri="{FF2B5EF4-FFF2-40B4-BE49-F238E27FC236}">
                <a16:creationId xmlns:a16="http://schemas.microsoft.com/office/drawing/2014/main" id="{FE37BF40-802F-1740-9ACF-A6A7EF9A20BE}"/>
              </a:ext>
            </a:extLst>
          </p:cNvPr>
          <p:cNvCxnSpPr>
            <a:cxnSpLocks/>
          </p:cNvCxnSpPr>
          <p:nvPr/>
        </p:nvCxnSpPr>
        <p:spPr>
          <a:xfrm>
            <a:off x="294282" y="1930534"/>
            <a:ext cx="451430" cy="0"/>
          </a:xfrm>
          <a:prstGeom prst="line">
            <a:avLst/>
          </a:prstGeom>
          <a:ln w="104775"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87D7B67-7645-4F48-A50F-B611F936B14C}"/>
              </a:ext>
            </a:extLst>
          </p:cNvPr>
          <p:cNvSpPr txBox="1"/>
          <p:nvPr/>
        </p:nvSpPr>
        <p:spPr>
          <a:xfrm>
            <a:off x="349810" y="1413007"/>
            <a:ext cx="356713"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1</a:t>
            </a:r>
          </a:p>
        </p:txBody>
      </p:sp>
      <p:cxnSp>
        <p:nvCxnSpPr>
          <p:cNvPr id="44" name="Straight Connector 43">
            <a:extLst>
              <a:ext uri="{FF2B5EF4-FFF2-40B4-BE49-F238E27FC236}">
                <a16:creationId xmlns:a16="http://schemas.microsoft.com/office/drawing/2014/main" id="{F21458C7-432B-294A-8D2E-2F85BF184A19}"/>
              </a:ext>
            </a:extLst>
          </p:cNvPr>
          <p:cNvCxnSpPr>
            <a:cxnSpLocks/>
          </p:cNvCxnSpPr>
          <p:nvPr/>
        </p:nvCxnSpPr>
        <p:spPr>
          <a:xfrm>
            <a:off x="294282" y="3397100"/>
            <a:ext cx="451430" cy="0"/>
          </a:xfrm>
          <a:prstGeom prst="line">
            <a:avLst/>
          </a:prstGeom>
          <a:ln w="104775"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BDC11684-7C87-3B48-BC46-23DAD7BB12A7}"/>
              </a:ext>
            </a:extLst>
          </p:cNvPr>
          <p:cNvSpPr txBox="1"/>
          <p:nvPr/>
        </p:nvSpPr>
        <p:spPr>
          <a:xfrm>
            <a:off x="377611" y="2865425"/>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3</a:t>
            </a:r>
          </a:p>
        </p:txBody>
      </p:sp>
      <p:cxnSp>
        <p:nvCxnSpPr>
          <p:cNvPr id="47" name="Straight Connector 46">
            <a:extLst>
              <a:ext uri="{FF2B5EF4-FFF2-40B4-BE49-F238E27FC236}">
                <a16:creationId xmlns:a16="http://schemas.microsoft.com/office/drawing/2014/main" id="{C6DC572D-9977-5A4F-A217-2813100418C7}"/>
              </a:ext>
            </a:extLst>
          </p:cNvPr>
          <p:cNvCxnSpPr>
            <a:cxnSpLocks/>
          </p:cNvCxnSpPr>
          <p:nvPr/>
        </p:nvCxnSpPr>
        <p:spPr>
          <a:xfrm>
            <a:off x="294282" y="2663817"/>
            <a:ext cx="451430" cy="0"/>
          </a:xfrm>
          <a:prstGeom prst="line">
            <a:avLst/>
          </a:prstGeom>
          <a:ln w="104775"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773C19B7-33AD-A247-92A0-C693885D2F3B}"/>
              </a:ext>
            </a:extLst>
          </p:cNvPr>
          <p:cNvSpPr txBox="1"/>
          <p:nvPr/>
        </p:nvSpPr>
        <p:spPr>
          <a:xfrm>
            <a:off x="388999" y="2150102"/>
            <a:ext cx="356713"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2</a:t>
            </a:r>
          </a:p>
        </p:txBody>
      </p:sp>
      <p:sp>
        <p:nvSpPr>
          <p:cNvPr id="49" name="TextBox 48">
            <a:extLst>
              <a:ext uri="{FF2B5EF4-FFF2-40B4-BE49-F238E27FC236}">
                <a16:creationId xmlns:a16="http://schemas.microsoft.com/office/drawing/2014/main" id="{26B9310A-3409-854E-A39B-DBB59F780935}"/>
              </a:ext>
            </a:extLst>
          </p:cNvPr>
          <p:cNvSpPr txBox="1"/>
          <p:nvPr/>
        </p:nvSpPr>
        <p:spPr>
          <a:xfrm>
            <a:off x="370484" y="3570790"/>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4</a:t>
            </a:r>
          </a:p>
        </p:txBody>
      </p:sp>
      <p:cxnSp>
        <p:nvCxnSpPr>
          <p:cNvPr id="50" name="Straight Connector 49">
            <a:extLst>
              <a:ext uri="{FF2B5EF4-FFF2-40B4-BE49-F238E27FC236}">
                <a16:creationId xmlns:a16="http://schemas.microsoft.com/office/drawing/2014/main" id="{E2820323-99A9-EE45-9E71-620E74F9D099}"/>
              </a:ext>
            </a:extLst>
          </p:cNvPr>
          <p:cNvCxnSpPr>
            <a:cxnSpLocks/>
          </p:cNvCxnSpPr>
          <p:nvPr/>
        </p:nvCxnSpPr>
        <p:spPr>
          <a:xfrm>
            <a:off x="294282" y="4130383"/>
            <a:ext cx="451430" cy="0"/>
          </a:xfrm>
          <a:prstGeom prst="line">
            <a:avLst/>
          </a:prstGeom>
          <a:ln w="104775" cmpd="sng">
            <a:solidFill>
              <a:schemeClr val="accent4"/>
            </a:solidFill>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135ECCED-9DCB-9845-8FBA-8C6913C06AA9}"/>
              </a:ext>
            </a:extLst>
          </p:cNvPr>
          <p:cNvSpPr txBox="1"/>
          <p:nvPr/>
        </p:nvSpPr>
        <p:spPr>
          <a:xfrm>
            <a:off x="907804" y="2285594"/>
            <a:ext cx="4531360"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Digital Transformation Use Cases</a:t>
            </a:r>
          </a:p>
        </p:txBody>
      </p:sp>
      <p:sp>
        <p:nvSpPr>
          <p:cNvPr id="52" name="TextBox 51">
            <a:extLst>
              <a:ext uri="{FF2B5EF4-FFF2-40B4-BE49-F238E27FC236}">
                <a16:creationId xmlns:a16="http://schemas.microsoft.com/office/drawing/2014/main" id="{D25E527C-8E92-E345-85DD-A49D01B45475}"/>
              </a:ext>
            </a:extLst>
          </p:cNvPr>
          <p:cNvSpPr txBox="1"/>
          <p:nvPr/>
        </p:nvSpPr>
        <p:spPr>
          <a:xfrm>
            <a:off x="381370" y="4316124"/>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Chronicle Display Black" charset="0"/>
                <a:ea typeface="Chronicle Display Black" charset="0"/>
                <a:cs typeface="Chronicle Display Black" charset="0"/>
              </a:rPr>
              <a:t>5</a:t>
            </a:r>
            <a:endPar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endParaRPr>
          </a:p>
        </p:txBody>
      </p:sp>
      <p:cxnSp>
        <p:nvCxnSpPr>
          <p:cNvPr id="53" name="Straight Connector 52">
            <a:extLst>
              <a:ext uri="{FF2B5EF4-FFF2-40B4-BE49-F238E27FC236}">
                <a16:creationId xmlns:a16="http://schemas.microsoft.com/office/drawing/2014/main" id="{23B48CCC-C33D-E748-A9CB-BF0ECC093A03}"/>
              </a:ext>
            </a:extLst>
          </p:cNvPr>
          <p:cNvCxnSpPr>
            <a:cxnSpLocks/>
          </p:cNvCxnSpPr>
          <p:nvPr/>
        </p:nvCxnSpPr>
        <p:spPr>
          <a:xfrm>
            <a:off x="294282" y="4863666"/>
            <a:ext cx="451430" cy="0"/>
          </a:xfrm>
          <a:prstGeom prst="line">
            <a:avLst/>
          </a:prstGeom>
          <a:ln w="1047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DE41A0A0-BCCA-694E-9A40-B4FE5CA6C744}"/>
              </a:ext>
            </a:extLst>
          </p:cNvPr>
          <p:cNvSpPr txBox="1"/>
          <p:nvPr/>
        </p:nvSpPr>
        <p:spPr>
          <a:xfrm>
            <a:off x="907804" y="4501287"/>
            <a:ext cx="2922436"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Proposed Solution</a:t>
            </a:r>
          </a:p>
        </p:txBody>
      </p:sp>
      <p:sp>
        <p:nvSpPr>
          <p:cNvPr id="55" name="TextBox 54">
            <a:extLst>
              <a:ext uri="{FF2B5EF4-FFF2-40B4-BE49-F238E27FC236}">
                <a16:creationId xmlns:a16="http://schemas.microsoft.com/office/drawing/2014/main" id="{BD26D0AA-DCFB-7B49-8E46-DD6E956B10C8}"/>
              </a:ext>
            </a:extLst>
          </p:cNvPr>
          <p:cNvSpPr txBox="1"/>
          <p:nvPr/>
        </p:nvSpPr>
        <p:spPr>
          <a:xfrm>
            <a:off x="370484" y="5075568"/>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6</a:t>
            </a:r>
          </a:p>
        </p:txBody>
      </p:sp>
      <p:cxnSp>
        <p:nvCxnSpPr>
          <p:cNvPr id="56" name="Straight Connector 55">
            <a:extLst>
              <a:ext uri="{FF2B5EF4-FFF2-40B4-BE49-F238E27FC236}">
                <a16:creationId xmlns:a16="http://schemas.microsoft.com/office/drawing/2014/main" id="{03E372FB-D4CD-CC4D-8C77-CFA6334ECC0D}"/>
              </a:ext>
            </a:extLst>
          </p:cNvPr>
          <p:cNvCxnSpPr>
            <a:cxnSpLocks/>
          </p:cNvCxnSpPr>
          <p:nvPr/>
        </p:nvCxnSpPr>
        <p:spPr>
          <a:xfrm>
            <a:off x="294282" y="5596949"/>
            <a:ext cx="451430" cy="0"/>
          </a:xfrm>
          <a:prstGeom prst="line">
            <a:avLst/>
          </a:prstGeom>
          <a:ln w="104775"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A43A82-7E43-AD4E-8656-3BB913053295}"/>
              </a:ext>
            </a:extLst>
          </p:cNvPr>
          <p:cNvSpPr txBox="1"/>
          <p:nvPr/>
        </p:nvSpPr>
        <p:spPr>
          <a:xfrm>
            <a:off x="907804" y="3072360"/>
            <a:ext cx="4531360"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Client Issue</a:t>
            </a:r>
          </a:p>
        </p:txBody>
      </p:sp>
      <p:sp>
        <p:nvSpPr>
          <p:cNvPr id="58" name="TextBox 57">
            <a:extLst>
              <a:ext uri="{FF2B5EF4-FFF2-40B4-BE49-F238E27FC236}">
                <a16:creationId xmlns:a16="http://schemas.microsoft.com/office/drawing/2014/main" id="{AF879109-E183-4749-99F5-BD856AE62DBA}"/>
              </a:ext>
            </a:extLst>
          </p:cNvPr>
          <p:cNvSpPr txBox="1"/>
          <p:nvPr/>
        </p:nvSpPr>
        <p:spPr>
          <a:xfrm>
            <a:off x="907804" y="5282503"/>
            <a:ext cx="2922436" cy="461665"/>
          </a:xfrm>
          <a:prstGeom prst="rect">
            <a:avLst/>
          </a:prstGeom>
          <a:noFill/>
        </p:spPr>
        <p:txBody>
          <a:bodyPr wrap="square" rtlCol="0" anchor="ctr">
            <a:noAutofit/>
          </a:bodyPr>
          <a:lstStyle/>
          <a:p>
            <a:pPr>
              <a:lnSpc>
                <a:spcPct val="85000"/>
              </a:lnSpc>
              <a:defRPr/>
            </a:pPr>
            <a:r>
              <a:rPr lang="en-US" dirty="0">
                <a:solidFill>
                  <a:srgbClr val="000000"/>
                </a:solidFill>
                <a:ea typeface="Chronicle Display Black" charset="0"/>
                <a:cs typeface="Chronicle Display Black" charset="0"/>
              </a:rPr>
              <a:t>Architecture</a:t>
            </a:r>
          </a:p>
        </p:txBody>
      </p:sp>
      <p:sp>
        <p:nvSpPr>
          <p:cNvPr id="34" name="TextBox 33">
            <a:extLst>
              <a:ext uri="{FF2B5EF4-FFF2-40B4-BE49-F238E27FC236}">
                <a16:creationId xmlns:a16="http://schemas.microsoft.com/office/drawing/2014/main" id="{02A612C4-4280-CE44-871C-4329C2D40CEF}"/>
              </a:ext>
            </a:extLst>
          </p:cNvPr>
          <p:cNvSpPr txBox="1"/>
          <p:nvPr/>
        </p:nvSpPr>
        <p:spPr>
          <a:xfrm>
            <a:off x="370484" y="5806835"/>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Chronicle Display Black" charset="0"/>
                <a:ea typeface="Chronicle Display Black" charset="0"/>
                <a:cs typeface="Chronicle Display Black" charset="0"/>
              </a:rPr>
              <a:t>7</a:t>
            </a:r>
            <a:endPar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endParaRPr>
          </a:p>
        </p:txBody>
      </p:sp>
      <p:cxnSp>
        <p:nvCxnSpPr>
          <p:cNvPr id="35" name="Straight Connector 34">
            <a:extLst>
              <a:ext uri="{FF2B5EF4-FFF2-40B4-BE49-F238E27FC236}">
                <a16:creationId xmlns:a16="http://schemas.microsoft.com/office/drawing/2014/main" id="{EFCA7F5A-6FC1-BD4C-B89A-EF6D1944DF95}"/>
              </a:ext>
            </a:extLst>
          </p:cNvPr>
          <p:cNvCxnSpPr>
            <a:cxnSpLocks/>
          </p:cNvCxnSpPr>
          <p:nvPr/>
        </p:nvCxnSpPr>
        <p:spPr>
          <a:xfrm>
            <a:off x="294282" y="6330232"/>
            <a:ext cx="451430" cy="0"/>
          </a:xfrm>
          <a:prstGeom prst="line">
            <a:avLst/>
          </a:prstGeom>
          <a:ln w="104775"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6A091AE8-0289-1842-84E9-E3AD8898E5CA}"/>
              </a:ext>
            </a:extLst>
          </p:cNvPr>
          <p:cNvSpPr txBox="1"/>
          <p:nvPr/>
        </p:nvSpPr>
        <p:spPr>
          <a:xfrm>
            <a:off x="907804" y="5991998"/>
            <a:ext cx="2922436" cy="461665"/>
          </a:xfrm>
          <a:prstGeom prst="rect">
            <a:avLst/>
          </a:prstGeom>
          <a:noFill/>
        </p:spPr>
        <p:txBody>
          <a:bodyPr wrap="square" rtlCol="0" anchor="ctr">
            <a:noAutofit/>
          </a:bodyPr>
          <a:lstStyle/>
          <a:p>
            <a:pPr>
              <a:lnSpc>
                <a:spcPct val="85000"/>
              </a:lnSpc>
              <a:defRPr/>
            </a:pPr>
            <a:r>
              <a:rPr lang="en-US" dirty="0">
                <a:solidFill>
                  <a:srgbClr val="000000"/>
                </a:solidFill>
                <a:ea typeface="Chronicle Display Black" charset="0"/>
                <a:cs typeface="Chronicle Display Black" charset="0"/>
              </a:rPr>
              <a:t>Impact</a:t>
            </a:r>
          </a:p>
        </p:txBody>
      </p:sp>
    </p:spTree>
    <p:extLst>
      <p:ext uri="{BB962C8B-B14F-4D97-AF65-F5344CB8AC3E}">
        <p14:creationId xmlns:p14="http://schemas.microsoft.com/office/powerpoint/2010/main" val="150227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4946" y="261721"/>
            <a:ext cx="699706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86092" y="562368"/>
            <a:ext cx="6512786" cy="904991"/>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INTRODUCTION</a:t>
            </a:r>
            <a:endParaRPr kumimoji="0" sz="2800" b="0" i="0" u="none" strike="noStrike" kern="1200" cap="none" spc="0" normalizeH="0" baseline="0" noProof="0" dirty="0">
              <a:ln>
                <a:noFill/>
              </a:ln>
              <a:solidFill>
                <a:schemeClr val="accent2">
                  <a:lumMod val="75000"/>
                </a:schemeClr>
              </a:solidFill>
              <a:effectLst/>
              <a:uLnTx/>
              <a:uFillTx/>
              <a:latin typeface="Frutiger Next Pro Bold"/>
              <a:cs typeface="Frutiger Next Pro Bold"/>
            </a:endParaRPr>
          </a:p>
          <a:p>
            <a:pPr marL="12700" marR="5080" lvl="0">
              <a:lnSpc>
                <a:spcPct val="120100"/>
              </a:lnSpc>
              <a:spcBef>
                <a:spcPts val="200"/>
              </a:spcBef>
              <a:defRPr/>
            </a:pPr>
            <a:endParaRPr kumimoji="0" sz="1200" b="0" i="0" u="none" strike="noStrike" kern="1200" cap="none" spc="0" normalizeH="0" baseline="0" noProof="0" dirty="0">
              <a:ln>
                <a:noFill/>
              </a:ln>
              <a:effectLst/>
              <a:uLnTx/>
              <a:uFillTx/>
              <a:latin typeface="Arial"/>
              <a:ea typeface="+mn-ea"/>
              <a:cs typeface="Arial"/>
            </a:endParaRPr>
          </a:p>
          <a:p>
            <a:pPr marL="12700" marR="5080">
              <a:lnSpc>
                <a:spcPct val="120100"/>
              </a:lnSpc>
              <a:spcBef>
                <a:spcPts val="200"/>
              </a:spcBef>
              <a:defRPr/>
            </a:pPr>
            <a:endParaRPr lang="en-US" sz="1200" dirty="0">
              <a:solidFill>
                <a:srgbClr val="FFFFFF"/>
              </a:solidFill>
              <a:latin typeface="Arial"/>
              <a:cs typeface="Arial"/>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5378123" y="270622"/>
            <a:ext cx="1435754" cy="451635"/>
          </a:xfrm>
          <a:prstGeom prst="rect">
            <a:avLst/>
          </a:prstGeom>
        </p:spPr>
      </p:pic>
      <p:sp>
        <p:nvSpPr>
          <p:cNvPr id="53" name="object 5">
            <a:extLst>
              <a:ext uri="{FF2B5EF4-FFF2-40B4-BE49-F238E27FC236}">
                <a16:creationId xmlns:a16="http://schemas.microsoft.com/office/drawing/2014/main" id="{04011DDF-6179-2B42-977F-2C9601B9FFC3}"/>
              </a:ext>
            </a:extLst>
          </p:cNvPr>
          <p:cNvSpPr txBox="1"/>
          <p:nvPr/>
        </p:nvSpPr>
        <p:spPr>
          <a:xfrm>
            <a:off x="86093" y="1418265"/>
            <a:ext cx="6901077" cy="4154984"/>
          </a:xfrm>
          <a:prstGeom prst="rect">
            <a:avLst/>
          </a:prstGeom>
        </p:spPr>
        <p:txBody>
          <a:bodyPr vert="horz" wrap="square" lIns="0" tIns="0" rIns="0" bIns="0" rtlCol="0" anchor="t">
            <a:spAutoFit/>
          </a:bodyPr>
          <a:lstStyle/>
          <a:p>
            <a:r>
              <a:rPr lang="en-IN" spc="-5" dirty="0">
                <a:latin typeface="Frutiger Next Pro Bold"/>
              </a:rPr>
              <a:t>Since launching in early 2015, Jerry’s has grown and adapted their setup to form tight-knit team that is running the day to day operations of the brewery.  Their motto is to never stop improving; they’re always learning and tweaking the beer designs to create the best beer they possibly can, packaged into only kegs and cans to optimise freshness and keep the beer tasting as fresh as it does from the source.</a:t>
            </a:r>
          </a:p>
          <a:p>
            <a:pPr marL="12700" marR="0" lvl="0" indent="0" algn="l" defTabSz="914400" rtl="0" eaLnBrk="1" fontAlgn="auto" latinLnBrk="0" hangingPunct="1">
              <a:lnSpc>
                <a:spcPct val="100000"/>
              </a:lnSpc>
              <a:spcBef>
                <a:spcPts val="0"/>
              </a:spcBef>
              <a:spcAft>
                <a:spcPts val="0"/>
              </a:spcAft>
              <a:buClrTx/>
              <a:buSzTx/>
              <a:buFontTx/>
              <a:buNone/>
              <a:tabLst/>
              <a:defRPr/>
            </a:pPr>
            <a:endParaRPr lang="en-US" spc="-5" dirty="0">
              <a:latin typeface="Frutiger Next Pro Bold"/>
            </a:endParaRPr>
          </a:p>
          <a:p>
            <a:pPr marL="12700" lvl="0">
              <a:defRPr/>
            </a:pPr>
            <a:r>
              <a:rPr lang="en-IN" spc="-5" dirty="0">
                <a:latin typeface="Frutiger Next Pro Bold"/>
              </a:rPr>
              <a:t>Our passion is to create hop-forward, modern styles of beer; with an emphasis on freshness. We’ve developed and grown our Originals range, the core of our output since day one, to a high level of consistency. From this we’ve been able create the Augment range – the next step in our brewing journey. Our journey doesn’t stop here though; we are always looking to push ourselves, exploring new styles and brewing techniques to test ourselves as brewers – our next port of call being our first ever barrel-aging project.</a:t>
            </a:r>
            <a:endParaRPr lang="en-US" spc="-5" dirty="0">
              <a:latin typeface="Frutiger Next Pro Bold"/>
            </a:endParaRPr>
          </a:p>
        </p:txBody>
      </p:sp>
    </p:spTree>
    <p:extLst>
      <p:ext uri="{BB962C8B-B14F-4D97-AF65-F5344CB8AC3E}">
        <p14:creationId xmlns:p14="http://schemas.microsoft.com/office/powerpoint/2010/main" val="235170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0" y="261721"/>
            <a:ext cx="9094573"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71075" y="678937"/>
            <a:ext cx="6512786" cy="430887"/>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USE CASES</a:t>
            </a:r>
            <a:endParaRPr kumimoji="0" sz="2800" b="0" i="0" u="none" strike="noStrike" kern="1200" cap="none" spc="0" normalizeH="0" baseline="0" noProof="0" dirty="0">
              <a:ln>
                <a:noFill/>
              </a:ln>
              <a:solidFill>
                <a:schemeClr val="accent2">
                  <a:lumMod val="75000"/>
                </a:schemeClr>
              </a:solidFill>
              <a:effectLst/>
              <a:uLnTx/>
              <a:uFillTx/>
              <a:latin typeface="Frutiger Next Pro Bold"/>
              <a:cs typeface="Frutiger Next Pro Bold"/>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7206707" y="414128"/>
            <a:ext cx="1435754" cy="451635"/>
          </a:xfrm>
          <a:prstGeom prst="rect">
            <a:avLst/>
          </a:prstGeom>
        </p:spPr>
      </p:pic>
      <p:grpSp>
        <p:nvGrpSpPr>
          <p:cNvPr id="23" name="Group 22">
            <a:extLst>
              <a:ext uri="{FF2B5EF4-FFF2-40B4-BE49-F238E27FC236}">
                <a16:creationId xmlns:a16="http://schemas.microsoft.com/office/drawing/2014/main" id="{5A41213D-62E7-224B-B09E-6CC29FA5EB25}"/>
              </a:ext>
            </a:extLst>
          </p:cNvPr>
          <p:cNvGrpSpPr/>
          <p:nvPr/>
        </p:nvGrpSpPr>
        <p:grpSpPr>
          <a:xfrm>
            <a:off x="119743" y="1652413"/>
            <a:ext cx="8522718" cy="4243620"/>
            <a:chOff x="745010" y="1512800"/>
            <a:chExt cx="7809398" cy="4450715"/>
          </a:xfrm>
        </p:grpSpPr>
        <p:grpSp>
          <p:nvGrpSpPr>
            <p:cNvPr id="24" name="Group 23">
              <a:extLst>
                <a:ext uri="{FF2B5EF4-FFF2-40B4-BE49-F238E27FC236}">
                  <a16:creationId xmlns:a16="http://schemas.microsoft.com/office/drawing/2014/main" id="{98231F86-3767-C94E-B9D6-05A55BB5B309}"/>
                </a:ext>
              </a:extLst>
            </p:cNvPr>
            <p:cNvGrpSpPr/>
            <p:nvPr/>
          </p:nvGrpSpPr>
          <p:grpSpPr>
            <a:xfrm>
              <a:off x="829954" y="1747514"/>
              <a:ext cx="4995484" cy="3671705"/>
              <a:chOff x="311150" y="951241"/>
              <a:chExt cx="6183524" cy="3243107"/>
            </a:xfrm>
          </p:grpSpPr>
          <p:sp>
            <p:nvSpPr>
              <p:cNvPr id="34" name="Rounded Rectangle 33">
                <a:extLst>
                  <a:ext uri="{FF2B5EF4-FFF2-40B4-BE49-F238E27FC236}">
                    <a16:creationId xmlns:a16="http://schemas.microsoft.com/office/drawing/2014/main" id="{1FA28C71-CD8C-8A4F-83C0-D834E8D81962}"/>
                  </a:ext>
                </a:extLst>
              </p:cNvPr>
              <p:cNvSpPr/>
              <p:nvPr/>
            </p:nvSpPr>
            <p:spPr>
              <a:xfrm>
                <a:off x="3665011" y="951241"/>
                <a:ext cx="2829663" cy="3243107"/>
              </a:xfrm>
              <a:prstGeom prst="roundRect">
                <a:avLst>
                  <a:gd name="adj" fmla="val 0"/>
                </a:avLst>
              </a:prstGeom>
              <a:solidFill>
                <a:srgbClr val="00447C"/>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Demand </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Generation</a:t>
                </a:r>
              </a:p>
            </p:txBody>
          </p:sp>
          <p:sp>
            <p:nvSpPr>
              <p:cNvPr id="35" name="Rounded Rectangle 34">
                <a:extLst>
                  <a:ext uri="{FF2B5EF4-FFF2-40B4-BE49-F238E27FC236}">
                    <a16:creationId xmlns:a16="http://schemas.microsoft.com/office/drawing/2014/main" id="{DD11C13F-67BD-DB40-8387-CEDA437DB3F3}"/>
                  </a:ext>
                </a:extLst>
              </p:cNvPr>
              <p:cNvSpPr/>
              <p:nvPr/>
            </p:nvSpPr>
            <p:spPr>
              <a:xfrm>
                <a:off x="3847553" y="2091853"/>
                <a:ext cx="2459510" cy="2061871"/>
              </a:xfrm>
              <a:prstGeom prst="roundRect">
                <a:avLst>
                  <a:gd name="adj" fmla="val 2542"/>
                </a:avLst>
              </a:prstGeom>
              <a:solidFill>
                <a:srgbClr val="FFFFFF"/>
              </a:solidFill>
              <a:ln>
                <a:noFill/>
              </a:ln>
              <a:effectLst/>
            </p:spPr>
            <p:txBody>
              <a:bodyPr lIns="91434" tIns="137160" rIns="91434" bIns="91440">
                <a:prstTxWarp prst="textNoShape">
                  <a:avLst/>
                </a:prstTxWarp>
              </a:bodyPr>
              <a:lstStyle/>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Cross-sell</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based on Product Ownership</a:t>
                </a: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Buyers Journey</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Email steps post specific interest</a:t>
                </a: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Re-engage</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Prospects</a:t>
                </a:r>
              </a:p>
            </p:txBody>
          </p:sp>
          <p:sp>
            <p:nvSpPr>
              <p:cNvPr id="36" name="Rounded Rectangle 35">
                <a:extLst>
                  <a:ext uri="{FF2B5EF4-FFF2-40B4-BE49-F238E27FC236}">
                    <a16:creationId xmlns:a16="http://schemas.microsoft.com/office/drawing/2014/main" id="{7858E361-F7A3-3E48-8101-A11D82E66157}"/>
                  </a:ext>
                </a:extLst>
              </p:cNvPr>
              <p:cNvSpPr/>
              <p:nvPr/>
            </p:nvSpPr>
            <p:spPr>
              <a:xfrm>
                <a:off x="311150" y="951241"/>
                <a:ext cx="2829663" cy="3243107"/>
              </a:xfrm>
              <a:prstGeom prst="roundRect">
                <a:avLst>
                  <a:gd name="adj" fmla="val 0"/>
                </a:avLst>
              </a:prstGeom>
              <a:solidFill>
                <a:srgbClr val="0085C3"/>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Frutiger Next Pro Light"/>
                    <a:ea typeface="+mn-ea"/>
                    <a:cs typeface="+mn-cs"/>
                  </a:rPr>
                  <a:t>Digital </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Frutiger Next Pro Light"/>
                    <a:ea typeface="+mn-ea"/>
                    <a:cs typeface="+mn-cs"/>
                  </a:rPr>
                  <a:t>Experience</a:t>
                </a:r>
              </a:p>
            </p:txBody>
          </p:sp>
          <p:sp>
            <p:nvSpPr>
              <p:cNvPr id="37" name="Rounded Rectangle 36">
                <a:extLst>
                  <a:ext uri="{FF2B5EF4-FFF2-40B4-BE49-F238E27FC236}">
                    <a16:creationId xmlns:a16="http://schemas.microsoft.com/office/drawing/2014/main" id="{0D1B00FA-5759-094B-A751-01B0732A8B75}"/>
                  </a:ext>
                </a:extLst>
              </p:cNvPr>
              <p:cNvSpPr/>
              <p:nvPr/>
            </p:nvSpPr>
            <p:spPr>
              <a:xfrm>
                <a:off x="467084" y="2118156"/>
                <a:ext cx="2517793" cy="2061871"/>
              </a:xfrm>
              <a:prstGeom prst="roundRect">
                <a:avLst>
                  <a:gd name="adj" fmla="val 2542"/>
                </a:avLst>
              </a:prstGeom>
              <a:solidFill>
                <a:srgbClr val="FFFFFF"/>
              </a:solidFill>
              <a:effectLst/>
            </p:spPr>
            <p:txBody>
              <a:bodyPr lIns="91434" tIns="137160" rIns="91434" bIns="91440">
                <a:prstTxWarp prst="textNoShape">
                  <a:avLst/>
                </a:prstTxWarp>
              </a:bodyPr>
              <a:lstStyle/>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Journey-based </a:t>
                </a: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Content Personalization</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Re-targeting</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on Alternate Channels</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Suppression</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Omni-channel experience</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2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2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p:txBody>
          </p:sp>
        </p:grpSp>
        <p:sp>
          <p:nvSpPr>
            <p:cNvPr id="25" name="Rounded Rectangle 24">
              <a:extLst>
                <a:ext uri="{FF2B5EF4-FFF2-40B4-BE49-F238E27FC236}">
                  <a16:creationId xmlns:a16="http://schemas.microsoft.com/office/drawing/2014/main" id="{5913B8DE-2211-FC4D-9EB8-8C58DEAFF3ED}"/>
                </a:ext>
              </a:extLst>
            </p:cNvPr>
            <p:cNvSpPr/>
            <p:nvPr/>
          </p:nvSpPr>
          <p:spPr>
            <a:xfrm>
              <a:off x="6248922" y="1726725"/>
              <a:ext cx="2286000" cy="3690721"/>
            </a:xfrm>
            <a:prstGeom prst="roundRect">
              <a:avLst>
                <a:gd name="adj" fmla="val 0"/>
              </a:avLst>
            </a:prstGeom>
            <a:solidFill>
              <a:schemeClr val="accent5">
                <a:lumMod val="75000"/>
              </a:schemeClr>
            </a:solidFill>
            <a:effectLst/>
          </p:spPr>
          <p:txBody>
            <a:bodyPr lIns="0" tIns="68574" rIns="0" bIns="45716">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Verdana"/>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Verdana"/>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Orchestration / </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Marketing Automation</a:t>
              </a:r>
            </a:p>
          </p:txBody>
        </p:sp>
        <p:sp>
          <p:nvSpPr>
            <p:cNvPr id="26" name="Rounded Rectangle 25">
              <a:extLst>
                <a:ext uri="{FF2B5EF4-FFF2-40B4-BE49-F238E27FC236}">
                  <a16:creationId xmlns:a16="http://schemas.microsoft.com/office/drawing/2014/main" id="{09FB42D7-67EE-C942-9FCF-0E1433A44B6A}"/>
                </a:ext>
              </a:extLst>
            </p:cNvPr>
            <p:cNvSpPr/>
            <p:nvPr/>
          </p:nvSpPr>
          <p:spPr>
            <a:xfrm>
              <a:off x="6318513" y="3038866"/>
              <a:ext cx="2146818" cy="2362111"/>
            </a:xfrm>
            <a:prstGeom prst="roundRect">
              <a:avLst>
                <a:gd name="adj" fmla="val 2542"/>
              </a:avLst>
            </a:prstGeom>
            <a:solidFill>
              <a:srgbClr val="FFFFFF"/>
            </a:solidFill>
            <a:effectLst/>
          </p:spPr>
          <p:txBody>
            <a:bodyPr lIns="91432" tIns="137156" rIns="91432" bIns="91438">
              <a:prstTxWarp prst="textNoShape">
                <a:avLst/>
              </a:prstTxWarp>
            </a:bodyPr>
            <a:lstStyle/>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Automated Journeys</a:t>
              </a: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none" strike="noStrike" kern="0" cap="none" spc="0" normalizeH="0" baseline="0" noProof="0">
                  <a:ln>
                    <a:noFill/>
                  </a:ln>
                  <a:solidFill>
                    <a:srgbClr val="444444"/>
                  </a:solidFill>
                  <a:effectLst/>
                  <a:uLnTx/>
                  <a:uFillTx/>
                  <a:latin typeface="Frutiger Next Pro Light"/>
                  <a:ea typeface="+mn-ea"/>
                  <a:cs typeface="+mn-cs"/>
                </a:rPr>
                <a:t>Scoring </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&amp; routing</a:t>
              </a:r>
            </a:p>
          </p:txBody>
        </p:sp>
        <p:sp>
          <p:nvSpPr>
            <p:cNvPr id="27" name="Oval 26">
              <a:extLst>
                <a:ext uri="{FF2B5EF4-FFF2-40B4-BE49-F238E27FC236}">
                  <a16:creationId xmlns:a16="http://schemas.microsoft.com/office/drawing/2014/main" id="{A75F0A57-5826-6047-BB34-1DC5774E895A}"/>
                </a:ext>
              </a:extLst>
            </p:cNvPr>
            <p:cNvSpPr/>
            <p:nvPr/>
          </p:nvSpPr>
          <p:spPr>
            <a:xfrm>
              <a:off x="745010" y="1561212"/>
              <a:ext cx="755750" cy="763588"/>
            </a:xfrm>
            <a:prstGeom prst="ellipse">
              <a:avLst/>
            </a:prstGeom>
            <a:solidFill>
              <a:srgbClr val="FFFFFF"/>
            </a:solidFill>
            <a:ln>
              <a:solidFill>
                <a:srgbClr val="0085C3"/>
              </a:solidFill>
            </a:ln>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dirty="0" err="1">
                <a:ln>
                  <a:noFill/>
                </a:ln>
                <a:solidFill>
                  <a:srgbClr val="FFFFFF"/>
                </a:solidFill>
                <a:effectLst/>
                <a:uLnTx/>
                <a:uFillTx/>
                <a:latin typeface="Arial"/>
                <a:ea typeface="+mn-ea"/>
                <a:cs typeface="+mn-cs"/>
              </a:endParaRPr>
            </a:p>
          </p:txBody>
        </p:sp>
        <p:pic>
          <p:nvPicPr>
            <p:cNvPr id="28" name="Picture 27" descr="user interface bl.png">
              <a:extLst>
                <a:ext uri="{FF2B5EF4-FFF2-40B4-BE49-F238E27FC236}">
                  <a16:creationId xmlns:a16="http://schemas.microsoft.com/office/drawing/2014/main" id="{B021CF63-BAF7-CB48-AFCD-7ADB7A911D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245" y="1779377"/>
              <a:ext cx="453065" cy="390573"/>
            </a:xfrm>
            <a:prstGeom prst="rect">
              <a:avLst/>
            </a:prstGeom>
          </p:spPr>
        </p:pic>
        <p:sp>
          <p:nvSpPr>
            <p:cNvPr id="29" name="Oval 28">
              <a:extLst>
                <a:ext uri="{FF2B5EF4-FFF2-40B4-BE49-F238E27FC236}">
                  <a16:creationId xmlns:a16="http://schemas.microsoft.com/office/drawing/2014/main" id="{62388056-3B34-B64C-92DD-12449ED1777D}"/>
                </a:ext>
              </a:extLst>
            </p:cNvPr>
            <p:cNvSpPr/>
            <p:nvPr/>
          </p:nvSpPr>
          <p:spPr>
            <a:xfrm>
              <a:off x="3382285" y="1561212"/>
              <a:ext cx="755750" cy="763588"/>
            </a:xfrm>
            <a:prstGeom prst="ellipse">
              <a:avLst/>
            </a:prstGeom>
            <a:solidFill>
              <a:srgbClr val="FFFFFF"/>
            </a:solidFill>
            <a:ln>
              <a:solidFill>
                <a:srgbClr val="0085C3"/>
              </a:solidFill>
            </a:ln>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dirty="0" err="1">
                <a:ln>
                  <a:noFill/>
                </a:ln>
                <a:solidFill>
                  <a:srgbClr val="FFFFFF"/>
                </a:solidFill>
                <a:effectLst/>
                <a:uLnTx/>
                <a:uFillTx/>
                <a:latin typeface="Arial"/>
                <a:ea typeface="+mn-ea"/>
                <a:cs typeface="+mn-cs"/>
              </a:endParaRPr>
            </a:p>
          </p:txBody>
        </p:sp>
        <p:pic>
          <p:nvPicPr>
            <p:cNvPr id="30" name="Picture 29" descr="best TCO bl 2.png">
              <a:extLst>
                <a:ext uri="{FF2B5EF4-FFF2-40B4-BE49-F238E27FC236}">
                  <a16:creationId xmlns:a16="http://schemas.microsoft.com/office/drawing/2014/main" id="{10E2A3A1-AD0E-D346-A755-0B02B517D9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3625" y="1737179"/>
              <a:ext cx="610542" cy="428397"/>
            </a:xfrm>
            <a:prstGeom prst="rect">
              <a:avLst/>
            </a:prstGeom>
          </p:spPr>
        </p:pic>
        <p:sp>
          <p:nvSpPr>
            <p:cNvPr id="31" name="Oval 30">
              <a:extLst>
                <a:ext uri="{FF2B5EF4-FFF2-40B4-BE49-F238E27FC236}">
                  <a16:creationId xmlns:a16="http://schemas.microsoft.com/office/drawing/2014/main" id="{B19BE550-3757-844A-9956-DBB5E66688AE}"/>
                </a:ext>
              </a:extLst>
            </p:cNvPr>
            <p:cNvSpPr/>
            <p:nvPr/>
          </p:nvSpPr>
          <p:spPr>
            <a:xfrm>
              <a:off x="6147818" y="1512800"/>
              <a:ext cx="755750" cy="763588"/>
            </a:xfrm>
            <a:prstGeom prst="ellipse">
              <a:avLst/>
            </a:prstGeom>
            <a:solidFill>
              <a:srgbClr val="FFFFFF"/>
            </a:solidFill>
            <a:ln>
              <a:solidFill>
                <a:srgbClr val="0085C3"/>
              </a:solidFill>
            </a:ln>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dirty="0" err="1">
                <a:ln>
                  <a:noFill/>
                </a:ln>
                <a:solidFill>
                  <a:srgbClr val="FFFFFF"/>
                </a:solidFill>
                <a:effectLst/>
                <a:uLnTx/>
                <a:uFillTx/>
                <a:latin typeface="Arial"/>
                <a:ea typeface="+mn-ea"/>
                <a:cs typeface="+mn-cs"/>
              </a:endParaRPr>
            </a:p>
          </p:txBody>
        </p:sp>
        <p:pic>
          <p:nvPicPr>
            <p:cNvPr id="32" name="Picture 31" descr="Scale2 bl.png">
              <a:extLst>
                <a:ext uri="{FF2B5EF4-FFF2-40B4-BE49-F238E27FC236}">
                  <a16:creationId xmlns:a16="http://schemas.microsoft.com/office/drawing/2014/main" id="{BD578984-C20E-FF44-A312-CA0BC7B1CA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39673" y="1703233"/>
              <a:ext cx="592235" cy="507438"/>
            </a:xfrm>
            <a:prstGeom prst="rect">
              <a:avLst/>
            </a:prstGeom>
          </p:spPr>
        </p:pic>
        <p:sp>
          <p:nvSpPr>
            <p:cNvPr id="33" name="Rectangle 32">
              <a:extLst>
                <a:ext uri="{FF2B5EF4-FFF2-40B4-BE49-F238E27FC236}">
                  <a16:creationId xmlns:a16="http://schemas.microsoft.com/office/drawing/2014/main" id="{8A6971F7-1A3E-CC48-903F-6E89E64AF188}"/>
                </a:ext>
              </a:extLst>
            </p:cNvPr>
            <p:cNvSpPr/>
            <p:nvPr/>
          </p:nvSpPr>
          <p:spPr>
            <a:xfrm>
              <a:off x="825859" y="5557855"/>
              <a:ext cx="7728549" cy="405660"/>
            </a:xfrm>
            <a:prstGeom prst="rect">
              <a:avLst/>
            </a:prstGeom>
            <a:solidFill>
              <a:schemeClr val="bg2">
                <a:lumMod val="50000"/>
              </a:schemeClr>
            </a:solidFill>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rPr>
                <a:t>Realize Digital Potential and Drive Digital Advantage</a:t>
              </a:r>
            </a:p>
          </p:txBody>
        </p:sp>
      </p:grpSp>
    </p:spTree>
    <p:extLst>
      <p:ext uri="{BB962C8B-B14F-4D97-AF65-F5344CB8AC3E}">
        <p14:creationId xmlns:p14="http://schemas.microsoft.com/office/powerpoint/2010/main" val="281877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4946" y="261721"/>
            <a:ext cx="699706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107863" y="618226"/>
            <a:ext cx="6512786" cy="904991"/>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ISSUE</a:t>
            </a:r>
            <a:endParaRPr kumimoji="0" sz="2800" b="0" i="0" u="none" strike="noStrike" kern="1200" cap="none" spc="0" normalizeH="0" baseline="0" noProof="0" dirty="0">
              <a:ln>
                <a:noFill/>
              </a:ln>
              <a:solidFill>
                <a:schemeClr val="accent2">
                  <a:lumMod val="75000"/>
                </a:schemeClr>
              </a:solidFill>
              <a:effectLst/>
              <a:uLnTx/>
              <a:uFillTx/>
              <a:latin typeface="Frutiger Next Pro Bold"/>
              <a:cs typeface="Frutiger Next Pro Bold"/>
            </a:endParaRPr>
          </a:p>
          <a:p>
            <a:pPr marL="12700" marR="5080" lvl="0">
              <a:lnSpc>
                <a:spcPct val="120100"/>
              </a:lnSpc>
              <a:spcBef>
                <a:spcPts val="200"/>
              </a:spcBef>
              <a:defRPr/>
            </a:pPr>
            <a:endParaRPr kumimoji="0" sz="1200" b="0" i="0" u="none" strike="noStrike" kern="1200" cap="none" spc="0" normalizeH="0" baseline="0" noProof="0" dirty="0">
              <a:ln>
                <a:noFill/>
              </a:ln>
              <a:effectLst/>
              <a:uLnTx/>
              <a:uFillTx/>
              <a:latin typeface="Arial"/>
              <a:ea typeface="+mn-ea"/>
              <a:cs typeface="Arial"/>
            </a:endParaRPr>
          </a:p>
          <a:p>
            <a:pPr marL="12700" marR="5080">
              <a:lnSpc>
                <a:spcPct val="120100"/>
              </a:lnSpc>
              <a:spcBef>
                <a:spcPts val="200"/>
              </a:spcBef>
              <a:defRPr/>
            </a:pPr>
            <a:endParaRPr lang="en-US" sz="1200" dirty="0">
              <a:solidFill>
                <a:srgbClr val="FFFFFF"/>
              </a:solidFill>
              <a:latin typeface="Arial"/>
              <a:cs typeface="Arial"/>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5094879" y="414128"/>
            <a:ext cx="1435754" cy="451635"/>
          </a:xfrm>
          <a:prstGeom prst="rect">
            <a:avLst/>
          </a:prstGeom>
        </p:spPr>
      </p:pic>
      <p:sp>
        <p:nvSpPr>
          <p:cNvPr id="53" name="object 5">
            <a:extLst>
              <a:ext uri="{FF2B5EF4-FFF2-40B4-BE49-F238E27FC236}">
                <a16:creationId xmlns:a16="http://schemas.microsoft.com/office/drawing/2014/main" id="{04011DDF-6179-2B42-977F-2C9601B9FFC3}"/>
              </a:ext>
            </a:extLst>
          </p:cNvPr>
          <p:cNvSpPr txBox="1"/>
          <p:nvPr/>
        </p:nvSpPr>
        <p:spPr>
          <a:xfrm>
            <a:off x="107864" y="1353197"/>
            <a:ext cx="6977277" cy="2607252"/>
          </a:xfrm>
          <a:prstGeom prst="rect">
            <a:avLst/>
          </a:prstGeom>
        </p:spPr>
        <p:txBody>
          <a:bodyPr vert="horz" wrap="square" lIns="0" tIns="0" rIns="0" bIns="0" rtlCol="0" anchor="t">
            <a:spAutoFit/>
          </a:bodyPr>
          <a:lstStyle/>
          <a:p>
            <a:pPr marL="12700" marR="0" lvl="0" indent="0" fontAlgn="auto">
              <a:spcBef>
                <a:spcPts val="0"/>
              </a:spcBef>
              <a:spcAft>
                <a:spcPts val="0"/>
              </a:spcAft>
              <a:buClrTx/>
              <a:buSzTx/>
              <a:buFontTx/>
              <a:buNone/>
              <a:tabLst/>
              <a:defRPr/>
            </a:pPr>
            <a:r>
              <a:rPr lang="en-US" spc="-5" dirty="0">
                <a:latin typeface="Frutiger Next Pro Bold"/>
              </a:rPr>
              <a:t>Jerry’s Brew Co has</a:t>
            </a:r>
            <a:r>
              <a:rPr spc="-5" dirty="0">
                <a:latin typeface="Frutiger Next Pro Bold"/>
              </a:rPr>
              <a:t> </a:t>
            </a:r>
            <a:r>
              <a:rPr lang="en-US" spc="-5" dirty="0">
                <a:latin typeface="Frutiger Next Pro Bold"/>
              </a:rPr>
              <a:t>struggled</a:t>
            </a:r>
            <a:r>
              <a:rPr spc="-5" dirty="0">
                <a:latin typeface="Frutiger Next Pro Bold"/>
              </a:rPr>
              <a:t> to connect with its consumers across all digital touch points (i.e. email, web, social and mobile)</a:t>
            </a:r>
            <a:r>
              <a:rPr lang="en-US" spc="-5" dirty="0">
                <a:latin typeface="Frutiger Next Pro Bold"/>
              </a:rPr>
              <a:t> and are lagging behind competitors in the realm of media optimization, marketing analytics, and data-driven customer experiences.</a:t>
            </a:r>
          </a:p>
          <a:p>
            <a:pPr marL="12700" marR="0" lvl="0" indent="0" fontAlgn="auto">
              <a:spcBef>
                <a:spcPts val="0"/>
              </a:spcBef>
              <a:spcAft>
                <a:spcPts val="0"/>
              </a:spcAft>
              <a:buClrTx/>
              <a:buSzTx/>
              <a:buFontTx/>
              <a:buNone/>
              <a:tabLst/>
              <a:defRPr/>
            </a:pPr>
            <a:endParaRPr lang="en-US" spc="-5" dirty="0">
              <a:latin typeface="Frutiger Next Pro Bold"/>
            </a:endParaRPr>
          </a:p>
          <a:p>
            <a:pPr marL="12700" marR="0" lvl="0" indent="0" fontAlgn="auto">
              <a:spcBef>
                <a:spcPts val="0"/>
              </a:spcBef>
              <a:spcAft>
                <a:spcPts val="0"/>
              </a:spcAft>
              <a:buClrTx/>
              <a:buSzTx/>
              <a:buFontTx/>
              <a:buNone/>
              <a:tabLst/>
              <a:defRPr/>
            </a:pPr>
            <a:r>
              <a:rPr lang="en-US" spc="-5" dirty="0">
                <a:latin typeface="Frutiger Next Pro Bold"/>
              </a:rPr>
              <a:t>The company wanted to implement a scalable Marketing automation solution to enable its brands to interact with customers more </a:t>
            </a:r>
          </a:p>
          <a:p>
            <a:pPr marL="12700" marR="5080">
              <a:spcBef>
                <a:spcPts val="200"/>
              </a:spcBef>
              <a:defRPr/>
            </a:pPr>
            <a:r>
              <a:rPr lang="en-US" spc="-5" dirty="0">
                <a:latin typeface="Frutiger Next Pro Bold"/>
              </a:rPr>
              <a:t>meaningfully</a:t>
            </a:r>
            <a:r>
              <a:rPr spc="-5" dirty="0">
                <a:latin typeface="Frutiger Next Pro Bold"/>
              </a:rPr>
              <a:t>. The goal was to ensure that consumers’ multi-channel communication needs would be met</a:t>
            </a:r>
            <a:r>
              <a:rPr lang="en-US" spc="-5" dirty="0">
                <a:latin typeface="Frutiger Next Pro Bold"/>
              </a:rPr>
              <a:t> both</a:t>
            </a:r>
            <a:r>
              <a:rPr spc="-5" dirty="0">
                <a:latin typeface="Frutiger Next Pro Bold"/>
              </a:rPr>
              <a:t> today and in the future.</a:t>
            </a:r>
            <a:endParaRPr lang="en-US" spc="-5" dirty="0">
              <a:latin typeface="Frutiger Next Pro Bold"/>
            </a:endParaRPr>
          </a:p>
        </p:txBody>
      </p:sp>
    </p:spTree>
    <p:extLst>
      <p:ext uri="{BB962C8B-B14F-4D97-AF65-F5344CB8AC3E}">
        <p14:creationId xmlns:p14="http://schemas.microsoft.com/office/powerpoint/2010/main" val="366688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4946" y="261721"/>
            <a:ext cx="699706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237190" y="603026"/>
            <a:ext cx="6512786" cy="430887"/>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Why Salesforce?</a:t>
            </a:r>
            <a:endParaRPr kumimoji="0" sz="2800" b="0" i="0" u="none" strike="noStrike" kern="1200" cap="none" spc="0" normalizeH="0" baseline="0" noProof="0" dirty="0">
              <a:ln>
                <a:noFill/>
              </a:ln>
              <a:solidFill>
                <a:schemeClr val="accent2">
                  <a:lumMod val="75000"/>
                </a:schemeClr>
              </a:solidFill>
              <a:effectLst/>
              <a:uLnTx/>
              <a:uFillTx/>
              <a:latin typeface="Frutiger Next Pro Bold"/>
              <a:cs typeface="Frutiger Next Pro Bold"/>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5279935" y="414128"/>
            <a:ext cx="1435754" cy="451635"/>
          </a:xfrm>
          <a:prstGeom prst="rect">
            <a:avLst/>
          </a:prstGeom>
        </p:spPr>
      </p:pic>
      <p:sp>
        <p:nvSpPr>
          <p:cNvPr id="53" name="object 5">
            <a:extLst>
              <a:ext uri="{FF2B5EF4-FFF2-40B4-BE49-F238E27FC236}">
                <a16:creationId xmlns:a16="http://schemas.microsoft.com/office/drawing/2014/main" id="{04011DDF-6179-2B42-977F-2C9601B9FFC3}"/>
              </a:ext>
            </a:extLst>
          </p:cNvPr>
          <p:cNvSpPr txBox="1"/>
          <p:nvPr/>
        </p:nvSpPr>
        <p:spPr>
          <a:xfrm>
            <a:off x="237190" y="1353197"/>
            <a:ext cx="6645523" cy="4024435"/>
          </a:xfrm>
          <a:prstGeom prst="rect">
            <a:avLst/>
          </a:prstGeom>
        </p:spPr>
        <p:txBody>
          <a:bodyPr vert="horz" wrap="square" lIns="0" tIns="0" rIns="0" bIns="0" rtlCol="0" anchor="t">
            <a:spAutoFit/>
          </a:bodyPr>
          <a:lstStyle/>
          <a:p>
            <a:pPr marL="12700">
              <a:lnSpc>
                <a:spcPct val="150000"/>
              </a:lnSpc>
              <a:defRPr/>
            </a:pPr>
            <a:r>
              <a:rPr lang="en-IN" sz="1600" spc="-5" dirty="0">
                <a:latin typeface="Frutiger Next Pro Bold"/>
              </a:rPr>
              <a:t>By integrating Salesforce Marketing Cloud and </a:t>
            </a:r>
            <a:r>
              <a:rPr lang="en-US" sz="1600" spc="-5" dirty="0">
                <a:latin typeface="Frutiger Next Pro Bold"/>
              </a:rPr>
              <a:t>Salesforce Audience Studio</a:t>
            </a:r>
            <a:r>
              <a:rPr lang="en-IN" sz="1600" spc="-5" dirty="0">
                <a:latin typeface="Frutiger Next Pro Bold"/>
              </a:rPr>
              <a:t> with their existing digital channels, Jerry’s Brew Co will be able to</a:t>
            </a:r>
            <a:endParaRPr lang="en-US" sz="1600" spc="-5" dirty="0">
              <a:latin typeface="Frutiger Next Pro Bold"/>
            </a:endParaRPr>
          </a:p>
          <a:p>
            <a:pPr marL="298450" indent="-285750">
              <a:lnSpc>
                <a:spcPct val="150000"/>
              </a:lnSpc>
              <a:buFont typeface="Arial" panose="020B0604020202020204" pitchFamily="34" charset="0"/>
              <a:buChar char="•"/>
              <a:defRPr/>
            </a:pPr>
            <a:r>
              <a:rPr lang="en-US" sz="1600" spc="-5" dirty="0">
                <a:latin typeface="Frutiger Next Pro Bold"/>
              </a:rPr>
              <a:t>Drive 1-1 multi channel customer journeys from Journey Builder by creating custom journey activities that allow for user flow based on loyalty membership</a:t>
            </a:r>
          </a:p>
          <a:p>
            <a:pPr marL="298450" indent="-285750">
              <a:lnSpc>
                <a:spcPct val="150000"/>
              </a:lnSpc>
              <a:buFont typeface="Arial" panose="020B0604020202020204" pitchFamily="34" charset="0"/>
              <a:buChar char="•"/>
              <a:defRPr/>
            </a:pPr>
            <a:r>
              <a:rPr lang="en-US" sz="1600" spc="-5" dirty="0">
                <a:latin typeface="Frutiger Next Pro Bold"/>
              </a:rPr>
              <a:t>Enable Social listening to understand the brand sentiment using Social Studio</a:t>
            </a:r>
          </a:p>
          <a:p>
            <a:pPr marL="298450" indent="-285750">
              <a:lnSpc>
                <a:spcPct val="150000"/>
              </a:lnSpc>
              <a:buFont typeface="Arial" panose="020B0604020202020204" pitchFamily="34" charset="0"/>
              <a:buChar char="•"/>
              <a:defRPr/>
            </a:pPr>
            <a:r>
              <a:rPr lang="en-US" sz="1600" spc="-5" dirty="0">
                <a:latin typeface="Frutiger Next Pro Bold"/>
              </a:rPr>
              <a:t>Capture user attributes and behavior data using Audience Studio</a:t>
            </a:r>
          </a:p>
          <a:p>
            <a:pPr marL="298450" indent="-285750">
              <a:lnSpc>
                <a:spcPct val="150000"/>
              </a:lnSpc>
              <a:buFont typeface="Arial" panose="020B0604020202020204" pitchFamily="34" charset="0"/>
              <a:buChar char="•"/>
              <a:defRPr/>
            </a:pPr>
            <a:r>
              <a:rPr lang="en-US" sz="1600" spc="-5" dirty="0">
                <a:latin typeface="Frutiger Next Pro Bold"/>
              </a:rPr>
              <a:t>User segmentation in Audience Studio is activated using Ad Studio in SFMC and personalized user targeting is done</a:t>
            </a:r>
          </a:p>
          <a:p>
            <a:pPr marL="298450" indent="-285750">
              <a:lnSpc>
                <a:spcPct val="150000"/>
              </a:lnSpc>
              <a:buFont typeface="Arial" panose="020B0604020202020204" pitchFamily="34" charset="0"/>
              <a:buChar char="•"/>
              <a:defRPr/>
            </a:pPr>
            <a:r>
              <a:rPr lang="en-US" sz="1600" spc="-5" dirty="0">
                <a:latin typeface="Frutiger Next Pro Bold"/>
              </a:rPr>
              <a:t>Real time personalization based on the asset metadata and asset performance data using the Content Builder SDKs</a:t>
            </a:r>
          </a:p>
        </p:txBody>
      </p:sp>
    </p:spTree>
    <p:extLst>
      <p:ext uri="{BB962C8B-B14F-4D97-AF65-F5344CB8AC3E}">
        <p14:creationId xmlns:p14="http://schemas.microsoft.com/office/powerpoint/2010/main" val="164874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6521" y="271126"/>
            <a:ext cx="11906968"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77832" y="498023"/>
            <a:ext cx="6512786" cy="904991"/>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SOLUTION DESIGN</a:t>
            </a:r>
            <a:endParaRPr kumimoji="0" sz="2800" b="0" i="0" u="none" strike="noStrike" kern="1200" cap="none" spc="0" normalizeH="0" baseline="0" noProof="0" dirty="0">
              <a:ln>
                <a:noFill/>
              </a:ln>
              <a:solidFill>
                <a:schemeClr val="accent2">
                  <a:lumMod val="75000"/>
                </a:schemeClr>
              </a:solidFill>
              <a:effectLst/>
              <a:uLnTx/>
              <a:uFillTx/>
              <a:latin typeface="Frutiger Next Pro Bold"/>
              <a:cs typeface="Frutiger Next Pro Bold"/>
            </a:endParaRPr>
          </a:p>
          <a:p>
            <a:pPr marL="12700" marR="5080" lvl="0">
              <a:lnSpc>
                <a:spcPct val="120100"/>
              </a:lnSpc>
              <a:spcBef>
                <a:spcPts val="200"/>
              </a:spcBef>
              <a:defRPr/>
            </a:pPr>
            <a:endParaRPr kumimoji="0" sz="1200" b="0" i="0" u="none" strike="noStrike" kern="1200" cap="none" spc="0" normalizeH="0" baseline="0" noProof="0" dirty="0">
              <a:ln>
                <a:noFill/>
              </a:ln>
              <a:effectLst/>
              <a:uLnTx/>
              <a:uFillTx/>
              <a:latin typeface="Arial"/>
              <a:ea typeface="+mn-ea"/>
              <a:cs typeface="Arial"/>
            </a:endParaRPr>
          </a:p>
          <a:p>
            <a:pPr marL="12700" marR="5080">
              <a:lnSpc>
                <a:spcPct val="120100"/>
              </a:lnSpc>
              <a:spcBef>
                <a:spcPts val="200"/>
              </a:spcBef>
              <a:defRPr/>
            </a:pPr>
            <a:endParaRPr lang="en-US" sz="1200" dirty="0">
              <a:solidFill>
                <a:srgbClr val="FFFFFF"/>
              </a:solidFill>
              <a:latin typeface="Arial"/>
              <a:cs typeface="Arial"/>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10167617" y="414128"/>
            <a:ext cx="1435754" cy="451635"/>
          </a:xfrm>
          <a:prstGeom prst="rect">
            <a:avLst/>
          </a:prstGeom>
        </p:spPr>
      </p:pic>
      <p:grpSp>
        <p:nvGrpSpPr>
          <p:cNvPr id="10" name="Group 9">
            <a:extLst>
              <a:ext uri="{FF2B5EF4-FFF2-40B4-BE49-F238E27FC236}">
                <a16:creationId xmlns:a16="http://schemas.microsoft.com/office/drawing/2014/main" id="{AC87883F-1180-5046-B757-D6844BB10A83}"/>
              </a:ext>
            </a:extLst>
          </p:cNvPr>
          <p:cNvGrpSpPr/>
          <p:nvPr/>
        </p:nvGrpSpPr>
        <p:grpSpPr>
          <a:xfrm>
            <a:off x="813529" y="1313085"/>
            <a:ext cx="10944034" cy="5274137"/>
            <a:chOff x="813529" y="1313085"/>
            <a:chExt cx="10944034" cy="5274137"/>
          </a:xfrm>
        </p:grpSpPr>
        <p:sp>
          <p:nvSpPr>
            <p:cNvPr id="11" name="Rectangle 10">
              <a:extLst>
                <a:ext uri="{FF2B5EF4-FFF2-40B4-BE49-F238E27FC236}">
                  <a16:creationId xmlns:a16="http://schemas.microsoft.com/office/drawing/2014/main" id="{510ED55F-9284-5945-8A3E-7E63B6FB98F1}"/>
                </a:ext>
              </a:extLst>
            </p:cNvPr>
            <p:cNvSpPr/>
            <p:nvPr/>
          </p:nvSpPr>
          <p:spPr>
            <a:xfrm>
              <a:off x="3302253" y="5455924"/>
              <a:ext cx="2364744" cy="1131298"/>
            </a:xfrm>
            <a:prstGeom prst="rect">
              <a:avLst/>
            </a:prstGeom>
            <a:solidFill>
              <a:schemeClr val="accent1">
                <a:lumMod val="20000"/>
                <a:lumOff val="80000"/>
              </a:schemeClr>
            </a:solidFill>
            <a:ln w="12700" cap="flat" cmpd="sng" algn="ctr">
              <a:solidFill>
                <a:srgbClr val="E7E7E8">
                  <a:lumMod val="50000"/>
                </a:srgbClr>
              </a:solidFill>
              <a:prstDash val="dashDot"/>
              <a:miter lim="800000"/>
            </a:ln>
            <a:effectLst>
              <a:outerShdw blurRad="50800" dist="38100" dir="2700000" algn="tl" rotWithShape="0">
                <a:prstClr val="black">
                  <a:alpha val="40000"/>
                </a:prstClr>
              </a:outerShdw>
            </a:effectLst>
          </p:spPr>
          <p:txBody>
            <a:bodyPr lIns="0" tIns="0" rIns="0" bIns="0" rtlCol="0" anchor="ctr"/>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2" name="Group 11">
              <a:extLst>
                <a:ext uri="{FF2B5EF4-FFF2-40B4-BE49-F238E27FC236}">
                  <a16:creationId xmlns:a16="http://schemas.microsoft.com/office/drawing/2014/main" id="{39A8E5C2-C317-944E-A405-D89E23EF0619}"/>
                </a:ext>
              </a:extLst>
            </p:cNvPr>
            <p:cNvGrpSpPr/>
            <p:nvPr/>
          </p:nvGrpSpPr>
          <p:grpSpPr>
            <a:xfrm>
              <a:off x="3559657" y="5664998"/>
              <a:ext cx="2052721" cy="797004"/>
              <a:chOff x="4202050" y="5343598"/>
              <a:chExt cx="1884859" cy="673148"/>
            </a:xfrm>
          </p:grpSpPr>
          <p:pic>
            <p:nvPicPr>
              <p:cNvPr id="90" name="Picture 8" descr="Image result for database">
                <a:extLst>
                  <a:ext uri="{FF2B5EF4-FFF2-40B4-BE49-F238E27FC236}">
                    <a16:creationId xmlns:a16="http://schemas.microsoft.com/office/drawing/2014/main" id="{987170D1-1B3E-0B41-934C-47140EFADE1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5601" y="5579510"/>
                <a:ext cx="273337" cy="26670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descr="Image result for database">
                <a:extLst>
                  <a:ext uri="{FF2B5EF4-FFF2-40B4-BE49-F238E27FC236}">
                    <a16:creationId xmlns:a16="http://schemas.microsoft.com/office/drawing/2014/main" id="{839F5572-650F-614F-805F-E3334FB8228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8049" y="5579510"/>
                <a:ext cx="273337" cy="266700"/>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Group 91">
                <a:extLst>
                  <a:ext uri="{FF2B5EF4-FFF2-40B4-BE49-F238E27FC236}">
                    <a16:creationId xmlns:a16="http://schemas.microsoft.com/office/drawing/2014/main" id="{150E0EFD-57A7-5E4F-A93B-E0FC91C90257}"/>
                  </a:ext>
                </a:extLst>
              </p:cNvPr>
              <p:cNvGrpSpPr/>
              <p:nvPr/>
            </p:nvGrpSpPr>
            <p:grpSpPr>
              <a:xfrm>
                <a:off x="4202050" y="5343598"/>
                <a:ext cx="1884859" cy="673148"/>
                <a:chOff x="4934610" y="5545133"/>
                <a:chExt cx="1884859" cy="673148"/>
              </a:xfrm>
            </p:grpSpPr>
            <p:sp>
              <p:nvSpPr>
                <p:cNvPr id="93" name="TextBox 92">
                  <a:extLst>
                    <a:ext uri="{FF2B5EF4-FFF2-40B4-BE49-F238E27FC236}">
                      <a16:creationId xmlns:a16="http://schemas.microsoft.com/office/drawing/2014/main" id="{29F536D1-E355-7244-BD28-D700718D7C5E}"/>
                    </a:ext>
                  </a:extLst>
                </p:cNvPr>
                <p:cNvSpPr txBox="1"/>
                <p:nvPr/>
              </p:nvSpPr>
              <p:spPr>
                <a:xfrm>
                  <a:off x="4934610" y="5545133"/>
                  <a:ext cx="1829801" cy="220955"/>
                </a:xfrm>
                <a:prstGeom prst="rect">
                  <a:avLst/>
                </a:prstGeom>
                <a:solidFill>
                  <a:schemeClr val="accent1">
                    <a:lumMod val="20000"/>
                    <a:lumOff val="80000"/>
                  </a:schemeClr>
                </a:solidFill>
              </p:spPr>
              <p:txBody>
                <a:bodyPr wrap="square" rtlCol="0">
                  <a:spAutoFit/>
                </a:bodyPr>
                <a:lstStyle/>
                <a:p>
                  <a:pPr algn="ctr">
                    <a:defRPr/>
                  </a:pPr>
                  <a:r>
                    <a:rPr lang="en-US" sz="1100" b="1" kern="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DMP</a:t>
                  </a:r>
                </a:p>
              </p:txBody>
            </p:sp>
            <p:pic>
              <p:nvPicPr>
                <p:cNvPr id="94" name="Picture 8" descr="Image result for database">
                  <a:extLst>
                    <a:ext uri="{FF2B5EF4-FFF2-40B4-BE49-F238E27FC236}">
                      <a16:creationId xmlns:a16="http://schemas.microsoft.com/office/drawing/2014/main" id="{B435F23F-D54F-7449-97FF-165E2117074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8161" y="5781045"/>
                  <a:ext cx="273337" cy="266700"/>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94">
                  <a:extLst>
                    <a:ext uri="{FF2B5EF4-FFF2-40B4-BE49-F238E27FC236}">
                      <a16:creationId xmlns:a16="http://schemas.microsoft.com/office/drawing/2014/main" id="{B9D8A77B-F447-7448-9C58-1B2D84F56B8B}"/>
                    </a:ext>
                  </a:extLst>
                </p:cNvPr>
                <p:cNvSpPr/>
                <p:nvPr/>
              </p:nvSpPr>
              <p:spPr>
                <a:xfrm>
                  <a:off x="5786416" y="6026675"/>
                  <a:ext cx="531657" cy="181964"/>
                </a:xfrm>
                <a:prstGeom prst="rect">
                  <a:avLst/>
                </a:prstGeom>
              </p:spPr>
              <p:txBody>
                <a:bodyPr wrap="none">
                  <a:spAutoFit/>
                </a:bodyPr>
                <a:lstStyle/>
                <a:p>
                  <a:pPr algn="ctr">
                    <a:defRPr/>
                  </a:pP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2</a:t>
                  </a:r>
                  <a:r>
                    <a:rPr lang="en-US" sz="800" kern="0" baseline="30000" dirty="0">
                      <a:solidFill>
                        <a:srgbClr val="000000"/>
                      </a:solidFill>
                      <a:latin typeface="Open Sans" panose="020B0606030504020204" pitchFamily="34" charset="0"/>
                      <a:ea typeface="Open Sans" panose="020B0606030504020204" pitchFamily="34" charset="0"/>
                      <a:cs typeface="Open Sans" panose="020B0606030504020204" pitchFamily="34" charset="0"/>
                    </a:rPr>
                    <a:t>nd</a:t>
                  </a: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 Party</a:t>
                  </a:r>
                  <a:endPar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6" name="Picture 8" descr="Image result for database">
                  <a:extLst>
                    <a:ext uri="{FF2B5EF4-FFF2-40B4-BE49-F238E27FC236}">
                      <a16:creationId xmlns:a16="http://schemas.microsoft.com/office/drawing/2014/main" id="{CB83EC96-FC6A-7D48-8DC2-06808135A3C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0609" y="5781045"/>
                  <a:ext cx="273337" cy="266700"/>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a:extLst>
                    <a:ext uri="{FF2B5EF4-FFF2-40B4-BE49-F238E27FC236}">
                      <a16:creationId xmlns:a16="http://schemas.microsoft.com/office/drawing/2014/main" id="{7ED376EB-9275-4740-8293-D5189B911138}"/>
                    </a:ext>
                  </a:extLst>
                </p:cNvPr>
                <p:cNvSpPr/>
                <p:nvPr/>
              </p:nvSpPr>
              <p:spPr>
                <a:xfrm>
                  <a:off x="6301060" y="6036317"/>
                  <a:ext cx="518409" cy="181964"/>
                </a:xfrm>
                <a:prstGeom prst="rect">
                  <a:avLst/>
                </a:prstGeom>
              </p:spPr>
              <p:txBody>
                <a:bodyPr wrap="none">
                  <a:spAutoFit/>
                </a:bodyPr>
                <a:lstStyle/>
                <a:p>
                  <a:pPr algn="ctr">
                    <a:defRPr/>
                  </a:pP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3</a:t>
                  </a:r>
                  <a:r>
                    <a:rPr lang="en-US" sz="800" kern="0" baseline="30000" dirty="0">
                      <a:solidFill>
                        <a:srgbClr val="000000"/>
                      </a:solidFill>
                      <a:latin typeface="Open Sans" panose="020B0606030504020204" pitchFamily="34" charset="0"/>
                      <a:ea typeface="Open Sans" panose="020B0606030504020204" pitchFamily="34" charset="0"/>
                      <a:cs typeface="Open Sans" panose="020B0606030504020204" pitchFamily="34" charset="0"/>
                    </a:rPr>
                    <a:t>rd</a:t>
                  </a: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 Party</a:t>
                  </a:r>
                  <a:endPar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3" name="Group 12">
              <a:extLst>
                <a:ext uri="{FF2B5EF4-FFF2-40B4-BE49-F238E27FC236}">
                  <a16:creationId xmlns:a16="http://schemas.microsoft.com/office/drawing/2014/main" id="{835926AF-1C52-EC41-9CBD-A3668A6388A4}"/>
                </a:ext>
              </a:extLst>
            </p:cNvPr>
            <p:cNvGrpSpPr/>
            <p:nvPr/>
          </p:nvGrpSpPr>
          <p:grpSpPr>
            <a:xfrm>
              <a:off x="8168452" y="1571124"/>
              <a:ext cx="2586436" cy="979908"/>
              <a:chOff x="6091827" y="2131986"/>
              <a:chExt cx="2384817" cy="862073"/>
            </a:xfrm>
          </p:grpSpPr>
          <p:grpSp>
            <p:nvGrpSpPr>
              <p:cNvPr id="86" name="Group 85">
                <a:extLst>
                  <a:ext uri="{FF2B5EF4-FFF2-40B4-BE49-F238E27FC236}">
                    <a16:creationId xmlns:a16="http://schemas.microsoft.com/office/drawing/2014/main" id="{C4CE5A6F-D85C-4C48-B6D3-A29771DC8124}"/>
                  </a:ext>
                </a:extLst>
              </p:cNvPr>
              <p:cNvGrpSpPr/>
              <p:nvPr/>
            </p:nvGrpSpPr>
            <p:grpSpPr>
              <a:xfrm>
                <a:off x="6091827" y="2131986"/>
                <a:ext cx="2384817" cy="862073"/>
                <a:chOff x="5185595" y="2027466"/>
                <a:chExt cx="2384817" cy="862073"/>
              </a:xfrm>
            </p:grpSpPr>
            <p:sp>
              <p:nvSpPr>
                <p:cNvPr id="88" name="Rectangle 87">
                  <a:extLst>
                    <a:ext uri="{FF2B5EF4-FFF2-40B4-BE49-F238E27FC236}">
                      <a16:creationId xmlns:a16="http://schemas.microsoft.com/office/drawing/2014/main" id="{65D3EBB8-588F-4C4D-9472-904C4962EF15}"/>
                    </a:ext>
                  </a:extLst>
                </p:cNvPr>
                <p:cNvSpPr/>
                <p:nvPr/>
              </p:nvSpPr>
              <p:spPr>
                <a:xfrm>
                  <a:off x="5185595" y="2027466"/>
                  <a:ext cx="2384817" cy="862073"/>
                </a:xfrm>
                <a:prstGeom prst="rect">
                  <a:avLst/>
                </a:prstGeom>
                <a:solidFill>
                  <a:schemeClr val="bg1"/>
                </a:solidFill>
                <a:ln w="12700" cap="flat" cmpd="sng" algn="ctr">
                  <a:solidFill>
                    <a:schemeClr val="bg1">
                      <a:lumMod val="90000"/>
                    </a:schemeClr>
                  </a:solidFill>
                  <a:prstDash val="solid"/>
                  <a:miter lim="800000"/>
                </a:ln>
                <a:effectLst/>
              </p:spPr>
              <p:txBody>
                <a:bodyPr tIns="0" rtlCol="0" anchor="t"/>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9" name="Picture 88">
                  <a:extLst>
                    <a:ext uri="{FF2B5EF4-FFF2-40B4-BE49-F238E27FC236}">
                      <a16:creationId xmlns:a16="http://schemas.microsoft.com/office/drawing/2014/main" id="{05CB4A57-602F-2D43-A05D-314F1E4205A3}"/>
                    </a:ext>
                  </a:extLst>
                </p:cNvPr>
                <p:cNvPicPr>
                  <a:picLocks noChangeAspect="1"/>
                </p:cNvPicPr>
                <p:nvPr/>
              </p:nvPicPr>
              <p:blipFill>
                <a:blip r:embed="rId6"/>
                <a:stretch>
                  <a:fillRect/>
                </a:stretch>
              </p:blipFill>
              <p:spPr>
                <a:xfrm>
                  <a:off x="6055958" y="2350156"/>
                  <a:ext cx="1109179" cy="307156"/>
                </a:xfrm>
                <a:prstGeom prst="rect">
                  <a:avLst/>
                </a:prstGeom>
                <a:solidFill>
                  <a:schemeClr val="bg1"/>
                </a:solidFill>
              </p:spPr>
            </p:pic>
          </p:grpSp>
          <p:sp>
            <p:nvSpPr>
              <p:cNvPr id="87" name="TextBox 86">
                <a:extLst>
                  <a:ext uri="{FF2B5EF4-FFF2-40B4-BE49-F238E27FC236}">
                    <a16:creationId xmlns:a16="http://schemas.microsoft.com/office/drawing/2014/main" id="{17E9505E-6D80-FA49-8F36-2FB16FAD0FAD}"/>
                  </a:ext>
                </a:extLst>
              </p:cNvPr>
              <p:cNvSpPr txBox="1"/>
              <p:nvPr/>
            </p:nvSpPr>
            <p:spPr>
              <a:xfrm>
                <a:off x="6160882" y="2174581"/>
                <a:ext cx="2268868" cy="243690"/>
              </a:xfrm>
              <a:prstGeom prst="rect">
                <a:avLst/>
              </a:prstGeom>
              <a:noFill/>
            </p:spPr>
            <p:txBody>
              <a:bodyPr wrap="square" rtlCol="0">
                <a:spAutoFit/>
              </a:bodyPr>
              <a:lstStyle/>
              <a:p>
                <a:pPr algn="ctr">
                  <a:defRPr/>
                </a:pPr>
                <a:r>
                  <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Online Data Collection</a:t>
                </a:r>
              </a:p>
            </p:txBody>
          </p:sp>
        </p:grpSp>
        <p:grpSp>
          <p:nvGrpSpPr>
            <p:cNvPr id="14" name="Group 13">
              <a:extLst>
                <a:ext uri="{FF2B5EF4-FFF2-40B4-BE49-F238E27FC236}">
                  <a16:creationId xmlns:a16="http://schemas.microsoft.com/office/drawing/2014/main" id="{69CBDF35-53A3-004F-853B-5C9A521FC995}"/>
                </a:ext>
              </a:extLst>
            </p:cNvPr>
            <p:cNvGrpSpPr/>
            <p:nvPr/>
          </p:nvGrpSpPr>
          <p:grpSpPr>
            <a:xfrm>
              <a:off x="7998481" y="5782876"/>
              <a:ext cx="2160959" cy="751604"/>
              <a:chOff x="8974498" y="5783771"/>
              <a:chExt cx="2581890" cy="751604"/>
            </a:xfrm>
          </p:grpSpPr>
          <p:grpSp>
            <p:nvGrpSpPr>
              <p:cNvPr id="82" name="Group 81">
                <a:extLst>
                  <a:ext uri="{FF2B5EF4-FFF2-40B4-BE49-F238E27FC236}">
                    <a16:creationId xmlns:a16="http://schemas.microsoft.com/office/drawing/2014/main" id="{01E8ABAC-EC89-B34C-B536-DB1468B70218}"/>
                  </a:ext>
                </a:extLst>
              </p:cNvPr>
              <p:cNvGrpSpPr/>
              <p:nvPr/>
            </p:nvGrpSpPr>
            <p:grpSpPr>
              <a:xfrm>
                <a:off x="8974498" y="5783771"/>
                <a:ext cx="2581890" cy="751604"/>
                <a:chOff x="2186411" y="3923487"/>
                <a:chExt cx="1431118" cy="1102479"/>
              </a:xfrm>
              <a:solidFill>
                <a:sysClr val="window" lastClr="FFFFFF"/>
              </a:solidFill>
            </p:grpSpPr>
            <p:sp>
              <p:nvSpPr>
                <p:cNvPr id="84" name="Rectangle 83">
                  <a:extLst>
                    <a:ext uri="{FF2B5EF4-FFF2-40B4-BE49-F238E27FC236}">
                      <a16:creationId xmlns:a16="http://schemas.microsoft.com/office/drawing/2014/main" id="{893833F4-AEBA-004C-B4B1-0D3875E083AE}"/>
                    </a:ext>
                  </a:extLst>
                </p:cNvPr>
                <p:cNvSpPr/>
                <p:nvPr/>
              </p:nvSpPr>
              <p:spPr>
                <a:xfrm>
                  <a:off x="2186411" y="3923487"/>
                  <a:ext cx="1431118" cy="1102479"/>
                </a:xfrm>
                <a:prstGeom prst="rect">
                  <a:avLst/>
                </a:prstGeom>
                <a:solidFill>
                  <a:schemeClr val="bg1"/>
                </a:solidFill>
                <a:ln w="19050" cap="flat" cmpd="sng" algn="ctr">
                  <a:solidFill>
                    <a:schemeClr val="bg1">
                      <a:lumMod val="90000"/>
                    </a:schemeClr>
                  </a:solidFill>
                  <a:prstDash val="solid"/>
                  <a:miter lim="800000"/>
                </a:ln>
                <a:effectLst/>
              </p:spPr>
              <p:txBody>
                <a:bodyPr rtlCol="0" anchor="t"/>
                <a:lstStyle/>
                <a:p>
                  <a:pPr algn="ctr">
                    <a:defRPr/>
                  </a:pPr>
                  <a:endParaRPr lang="en-US" sz="1100" kern="0" dirty="0">
                    <a:solidFill>
                      <a:srgbClr val="81BC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5" name="TextBox 84">
                  <a:extLst>
                    <a:ext uri="{FF2B5EF4-FFF2-40B4-BE49-F238E27FC236}">
                      <a16:creationId xmlns:a16="http://schemas.microsoft.com/office/drawing/2014/main" id="{D052C6F1-D720-E24B-8826-59AC2CA49FB2}"/>
                    </a:ext>
                  </a:extLst>
                </p:cNvPr>
                <p:cNvSpPr txBox="1"/>
                <p:nvPr/>
              </p:nvSpPr>
              <p:spPr>
                <a:xfrm>
                  <a:off x="2287806" y="3969103"/>
                  <a:ext cx="1272618" cy="406312"/>
                </a:xfrm>
                <a:prstGeom prst="rect">
                  <a:avLst/>
                </a:prstGeom>
                <a:noFill/>
              </p:spPr>
              <p:txBody>
                <a:bodyPr wrap="square" rtlCol="0">
                  <a:spAutoFit/>
                </a:bodyPr>
                <a:lstStyle/>
                <a:p>
                  <a:pPr algn="ctr">
                    <a:defRPr/>
                  </a:pPr>
                  <a:r>
                    <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Reporting Layer</a:t>
                  </a:r>
                </a:p>
              </p:txBody>
            </p:sp>
          </p:grpSp>
          <p:pic>
            <p:nvPicPr>
              <p:cNvPr id="83" name="Picture 14" descr="Image result for TABLEAU">
                <a:extLst>
                  <a:ext uri="{FF2B5EF4-FFF2-40B4-BE49-F238E27FC236}">
                    <a16:creationId xmlns:a16="http://schemas.microsoft.com/office/drawing/2014/main" id="{B33392B5-C8E8-D544-A79A-5E36D80DD211}"/>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7911" b="24155"/>
              <a:stretch/>
            </p:blipFill>
            <p:spPr bwMode="auto">
              <a:xfrm>
                <a:off x="10379744" y="6097930"/>
                <a:ext cx="1086213" cy="2923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F10209E-5AF1-3B4F-AE1A-603AE11EBA96}"/>
                </a:ext>
              </a:extLst>
            </p:cNvPr>
            <p:cNvGrpSpPr/>
            <p:nvPr/>
          </p:nvGrpSpPr>
          <p:grpSpPr>
            <a:xfrm>
              <a:off x="1457706" y="4932484"/>
              <a:ext cx="1573571" cy="698562"/>
              <a:chOff x="1618267" y="4070402"/>
              <a:chExt cx="1648335" cy="797804"/>
            </a:xfrm>
          </p:grpSpPr>
          <p:grpSp>
            <p:nvGrpSpPr>
              <p:cNvPr id="78" name="Group 77">
                <a:extLst>
                  <a:ext uri="{FF2B5EF4-FFF2-40B4-BE49-F238E27FC236}">
                    <a16:creationId xmlns:a16="http://schemas.microsoft.com/office/drawing/2014/main" id="{B9F8375F-C637-EF47-B3E8-465CCE9ED850}"/>
                  </a:ext>
                </a:extLst>
              </p:cNvPr>
              <p:cNvGrpSpPr/>
              <p:nvPr/>
            </p:nvGrpSpPr>
            <p:grpSpPr>
              <a:xfrm>
                <a:off x="1618267" y="4070402"/>
                <a:ext cx="1648335" cy="797804"/>
                <a:chOff x="763013" y="3176928"/>
                <a:chExt cx="1999572" cy="1377709"/>
              </a:xfrm>
            </p:grpSpPr>
            <p:sp>
              <p:nvSpPr>
                <p:cNvPr id="80" name="Rectangle: Rounded Corners 64">
                  <a:extLst>
                    <a:ext uri="{FF2B5EF4-FFF2-40B4-BE49-F238E27FC236}">
                      <a16:creationId xmlns:a16="http://schemas.microsoft.com/office/drawing/2014/main" id="{9D50B882-6C94-444C-BAB0-12274277D14D}"/>
                    </a:ext>
                  </a:extLst>
                </p:cNvPr>
                <p:cNvSpPr/>
                <p:nvPr/>
              </p:nvSpPr>
              <p:spPr>
                <a:xfrm>
                  <a:off x="763013" y="3176928"/>
                  <a:ext cx="1999572" cy="1377709"/>
                </a:xfrm>
                <a:prstGeom prst="roundRect">
                  <a:avLst/>
                </a:prstGeom>
                <a:solidFill>
                  <a:schemeClr val="bg1"/>
                </a:solidFill>
                <a:ln w="12700">
                  <a:solidFill>
                    <a:schemeClr val="bg1">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extBox 80">
                  <a:extLst>
                    <a:ext uri="{FF2B5EF4-FFF2-40B4-BE49-F238E27FC236}">
                      <a16:creationId xmlns:a16="http://schemas.microsoft.com/office/drawing/2014/main" id="{86D59C46-2877-9A44-8797-9E8A47524B0A}"/>
                    </a:ext>
                  </a:extLst>
                </p:cNvPr>
                <p:cNvSpPr txBox="1"/>
                <p:nvPr/>
              </p:nvSpPr>
              <p:spPr>
                <a:xfrm>
                  <a:off x="775704" y="3184953"/>
                  <a:ext cx="1956985" cy="515949"/>
                </a:xfrm>
                <a:prstGeom prst="rect">
                  <a:avLst/>
                </a:prstGeom>
                <a:noFill/>
              </p:spPr>
              <p:txBody>
                <a:bodyPr wrap="square" rtlCol="0">
                  <a:spAutoFit/>
                </a:bodyPr>
                <a:lstStyle/>
                <a:p>
                  <a:pPr algn="ctr">
                    <a:defRPr/>
                  </a:pPr>
                  <a:r>
                    <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EMAIL</a:t>
                  </a:r>
                </a:p>
              </p:txBody>
            </p:sp>
          </p:grpSp>
          <p:pic>
            <p:nvPicPr>
              <p:cNvPr id="79" name="Picture 78">
                <a:extLst>
                  <a:ext uri="{FF2B5EF4-FFF2-40B4-BE49-F238E27FC236}">
                    <a16:creationId xmlns:a16="http://schemas.microsoft.com/office/drawing/2014/main" id="{69416FE6-F197-E743-B104-EC35AD914CFB}"/>
                  </a:ext>
                </a:extLst>
              </p:cNvPr>
              <p:cNvPicPr>
                <a:picLocks noChangeAspect="1"/>
              </p:cNvPicPr>
              <p:nvPr/>
            </p:nvPicPr>
            <p:blipFill>
              <a:blip r:embed="rId8"/>
              <a:stretch>
                <a:fillRect/>
              </a:stretch>
            </p:blipFill>
            <p:spPr>
              <a:xfrm>
                <a:off x="2083756" y="4287192"/>
                <a:ext cx="703172" cy="526700"/>
              </a:xfrm>
              <a:prstGeom prst="rect">
                <a:avLst/>
              </a:prstGeom>
              <a:ln>
                <a:noFill/>
              </a:ln>
              <a:effectLst>
                <a:softEdge rad="112500"/>
              </a:effectLst>
            </p:spPr>
          </p:pic>
        </p:grpSp>
        <p:grpSp>
          <p:nvGrpSpPr>
            <p:cNvPr id="16" name="Group 15">
              <a:extLst>
                <a:ext uri="{FF2B5EF4-FFF2-40B4-BE49-F238E27FC236}">
                  <a16:creationId xmlns:a16="http://schemas.microsoft.com/office/drawing/2014/main" id="{7D2F91C9-6323-2744-AD3B-A65C7F4681AC}"/>
                </a:ext>
              </a:extLst>
            </p:cNvPr>
            <p:cNvGrpSpPr/>
            <p:nvPr/>
          </p:nvGrpSpPr>
          <p:grpSpPr>
            <a:xfrm>
              <a:off x="5108816" y="1690374"/>
              <a:ext cx="2347471" cy="797804"/>
              <a:chOff x="2315145" y="1783017"/>
              <a:chExt cx="1648335" cy="797804"/>
            </a:xfrm>
          </p:grpSpPr>
          <p:grpSp>
            <p:nvGrpSpPr>
              <p:cNvPr id="74" name="Group 73">
                <a:extLst>
                  <a:ext uri="{FF2B5EF4-FFF2-40B4-BE49-F238E27FC236}">
                    <a16:creationId xmlns:a16="http://schemas.microsoft.com/office/drawing/2014/main" id="{B658ACFD-EA56-874A-AE5E-A6AB94F8B6AD}"/>
                  </a:ext>
                </a:extLst>
              </p:cNvPr>
              <p:cNvGrpSpPr/>
              <p:nvPr/>
            </p:nvGrpSpPr>
            <p:grpSpPr>
              <a:xfrm>
                <a:off x="2315145" y="1783017"/>
                <a:ext cx="1648335" cy="797804"/>
                <a:chOff x="763013" y="3176928"/>
                <a:chExt cx="1999572" cy="1377709"/>
              </a:xfrm>
            </p:grpSpPr>
            <p:sp>
              <p:nvSpPr>
                <p:cNvPr id="76" name="Rectangle 75">
                  <a:extLst>
                    <a:ext uri="{FF2B5EF4-FFF2-40B4-BE49-F238E27FC236}">
                      <a16:creationId xmlns:a16="http://schemas.microsoft.com/office/drawing/2014/main" id="{41CD117F-EBC7-A54E-8317-F68D5CCF017F}"/>
                    </a:ext>
                  </a:extLst>
                </p:cNvPr>
                <p:cNvSpPr/>
                <p:nvPr/>
              </p:nvSpPr>
              <p:spPr>
                <a:xfrm>
                  <a:off x="763013" y="3176928"/>
                  <a:ext cx="1999572" cy="1377709"/>
                </a:xfrm>
                <a:prstGeom prst="rect">
                  <a:avLst/>
                </a:prstGeom>
                <a:solidFill>
                  <a:schemeClr val="bg1"/>
                </a:solidFill>
                <a:ln w="12700">
                  <a:solidFill>
                    <a:schemeClr val="bg1">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7" name="TextBox 76">
                  <a:extLst>
                    <a:ext uri="{FF2B5EF4-FFF2-40B4-BE49-F238E27FC236}">
                      <a16:creationId xmlns:a16="http://schemas.microsoft.com/office/drawing/2014/main" id="{5844E717-0855-5F4A-91F6-D57E24031AFA}"/>
                    </a:ext>
                  </a:extLst>
                </p:cNvPr>
                <p:cNvSpPr txBox="1"/>
                <p:nvPr/>
              </p:nvSpPr>
              <p:spPr>
                <a:xfrm>
                  <a:off x="775703" y="3184953"/>
                  <a:ext cx="1956985" cy="451768"/>
                </a:xfrm>
                <a:prstGeom prst="rect">
                  <a:avLst/>
                </a:prstGeom>
                <a:noFill/>
              </p:spPr>
              <p:txBody>
                <a:bodyPr wrap="square" rtlCol="0">
                  <a:spAutoFit/>
                </a:bodyPr>
                <a:lstStyle/>
                <a:p>
                  <a:pPr algn="ctr">
                    <a:defRPr/>
                  </a:pPr>
                  <a:r>
                    <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CMS + DAM</a:t>
                  </a:r>
                </a:p>
              </p:txBody>
            </p:sp>
          </p:grpSp>
          <p:pic>
            <p:nvPicPr>
              <p:cNvPr id="75" name="Picture 22" descr="Image result for ADOBE AEM">
                <a:extLst>
                  <a:ext uri="{FF2B5EF4-FFF2-40B4-BE49-F238E27FC236}">
                    <a16:creationId xmlns:a16="http://schemas.microsoft.com/office/drawing/2014/main" id="{A76954F7-2302-C548-9E45-9B4BF90B151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68733" y="2048513"/>
                <a:ext cx="759800" cy="49187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 name="Connector: Elbow 73">
              <a:extLst>
                <a:ext uri="{FF2B5EF4-FFF2-40B4-BE49-F238E27FC236}">
                  <a16:creationId xmlns:a16="http://schemas.microsoft.com/office/drawing/2014/main" id="{50C804F1-8893-044F-A2A4-5DD8CCE99490}"/>
                </a:ext>
              </a:extLst>
            </p:cNvPr>
            <p:cNvCxnSpPr>
              <a:cxnSpLocks/>
              <a:stCxn id="88" idx="2"/>
              <a:endCxn id="72" idx="0"/>
            </p:cNvCxnSpPr>
            <p:nvPr/>
          </p:nvCxnSpPr>
          <p:spPr>
            <a:xfrm rot="16200000" flipH="1">
              <a:off x="9452829" y="2559873"/>
              <a:ext cx="593284" cy="575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74">
              <a:extLst>
                <a:ext uri="{FF2B5EF4-FFF2-40B4-BE49-F238E27FC236}">
                  <a16:creationId xmlns:a16="http://schemas.microsoft.com/office/drawing/2014/main" id="{320AE1BD-6057-6741-8367-25F6C8B7B927}"/>
                </a:ext>
              </a:extLst>
            </p:cNvPr>
            <p:cNvCxnSpPr>
              <a:cxnSpLocks/>
              <a:stCxn id="73" idx="3"/>
              <a:endCxn id="84" idx="3"/>
            </p:cNvCxnSpPr>
            <p:nvPr/>
          </p:nvCxnSpPr>
          <p:spPr>
            <a:xfrm flipH="1">
              <a:off x="10159440" y="3316641"/>
              <a:ext cx="729540" cy="2842037"/>
            </a:xfrm>
            <a:prstGeom prst="bentConnector3">
              <a:avLst>
                <a:gd name="adj1" fmla="val -313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BA8C256-B673-0C43-8BE8-14EB0032BE9B}"/>
                </a:ext>
              </a:extLst>
            </p:cNvPr>
            <p:cNvGrpSpPr/>
            <p:nvPr/>
          </p:nvGrpSpPr>
          <p:grpSpPr>
            <a:xfrm>
              <a:off x="9185564" y="3144316"/>
              <a:ext cx="1703416" cy="827132"/>
              <a:chOff x="5660268" y="5696039"/>
              <a:chExt cx="1581048" cy="694290"/>
            </a:xfrm>
          </p:grpSpPr>
          <p:grpSp>
            <p:nvGrpSpPr>
              <p:cNvPr id="70" name="Group 69">
                <a:extLst>
                  <a:ext uri="{FF2B5EF4-FFF2-40B4-BE49-F238E27FC236}">
                    <a16:creationId xmlns:a16="http://schemas.microsoft.com/office/drawing/2014/main" id="{3D4900D2-3951-424F-A138-32C6CEB07267}"/>
                  </a:ext>
                </a:extLst>
              </p:cNvPr>
              <p:cNvGrpSpPr/>
              <p:nvPr/>
            </p:nvGrpSpPr>
            <p:grpSpPr>
              <a:xfrm>
                <a:off x="5660268" y="5696039"/>
                <a:ext cx="1581048" cy="694290"/>
                <a:chOff x="9561621" y="4080910"/>
                <a:chExt cx="1581048" cy="694290"/>
              </a:xfrm>
            </p:grpSpPr>
            <p:sp>
              <p:nvSpPr>
                <p:cNvPr id="72" name="Rectangle 71">
                  <a:extLst>
                    <a:ext uri="{FF2B5EF4-FFF2-40B4-BE49-F238E27FC236}">
                      <a16:creationId xmlns:a16="http://schemas.microsoft.com/office/drawing/2014/main" id="{EDCBC059-403D-344B-810C-6437EFCC3F53}"/>
                    </a:ext>
                  </a:extLst>
                </p:cNvPr>
                <p:cNvSpPr/>
                <p:nvPr/>
              </p:nvSpPr>
              <p:spPr>
                <a:xfrm>
                  <a:off x="9561621" y="4080910"/>
                  <a:ext cx="1581048" cy="694290"/>
                </a:xfrm>
                <a:prstGeom prst="rect">
                  <a:avLst/>
                </a:prstGeom>
                <a:solidFill>
                  <a:schemeClr val="bg1"/>
                </a:solidFill>
                <a:ln w="12700" cap="flat" cmpd="sng" algn="ctr">
                  <a:solidFill>
                    <a:schemeClr val="bg1">
                      <a:lumMod val="90000"/>
                    </a:schemeClr>
                  </a:solidFill>
                  <a:prstDash val="solid"/>
                  <a:miter lim="800000"/>
                </a:ln>
                <a:effectLst/>
              </p:spPr>
              <p:txBody>
                <a:bodyPr rtlCol="0" anchor="t"/>
                <a:lstStyle/>
                <a:p>
                  <a:pPr algn="ctr">
                    <a:defRPr/>
                  </a:pPr>
                  <a:endParaRPr lang="en-US" sz="1100" kern="0" dirty="0">
                    <a:solidFill>
                      <a:srgbClr val="81BC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TextBox 72">
                  <a:extLst>
                    <a:ext uri="{FF2B5EF4-FFF2-40B4-BE49-F238E27FC236}">
                      <a16:creationId xmlns:a16="http://schemas.microsoft.com/office/drawing/2014/main" id="{8158A1E4-FFAF-DB41-A8EF-DD524E03EEB0}"/>
                    </a:ext>
                  </a:extLst>
                </p:cNvPr>
                <p:cNvSpPr txBox="1"/>
                <p:nvPr/>
              </p:nvSpPr>
              <p:spPr>
                <a:xfrm>
                  <a:off x="9561621" y="4115762"/>
                  <a:ext cx="1581048" cy="219594"/>
                </a:xfrm>
                <a:prstGeom prst="rect">
                  <a:avLst/>
                </a:prstGeom>
                <a:noFill/>
                <a:ln>
                  <a:noFill/>
                </a:ln>
              </p:spPr>
              <p:txBody>
                <a:bodyPr wrap="square" rtlCol="0">
                  <a:spAutoFit/>
                </a:bodyPr>
                <a:lstStyle/>
                <a:p>
                  <a:pPr algn="ctr">
                    <a:defRPr/>
                  </a:pPr>
                  <a:r>
                    <a:rPr lang="en-US" sz="1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CRM</a:t>
                  </a:r>
                  <a:endPar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71" name="Picture 18">
                <a:extLst>
                  <a:ext uri="{FF2B5EF4-FFF2-40B4-BE49-F238E27FC236}">
                    <a16:creationId xmlns:a16="http://schemas.microsoft.com/office/drawing/2014/main" id="{8BB32944-F70F-1C49-AFD3-22F2B3D6BB2A}"/>
                  </a:ext>
                </a:extLst>
              </p:cNvPr>
              <p:cNvPicPr>
                <a:picLocks noChangeAspect="1" noChangeArrowheads="1"/>
              </p:cNvPicPr>
              <p:nvPr/>
            </p:nvPicPr>
            <p:blipFill>
              <a:blip r:embed="rId10"/>
              <a:srcRect/>
              <a:stretch/>
            </p:blipFill>
            <p:spPr bwMode="auto">
              <a:xfrm>
                <a:off x="6244781" y="5914348"/>
                <a:ext cx="464113" cy="4197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BE71C039-EC79-A741-A1A2-B814E5044476}"/>
                </a:ext>
              </a:extLst>
            </p:cNvPr>
            <p:cNvGrpSpPr/>
            <p:nvPr/>
          </p:nvGrpSpPr>
          <p:grpSpPr>
            <a:xfrm>
              <a:off x="830594" y="1695021"/>
              <a:ext cx="1199362" cy="985678"/>
              <a:chOff x="2826100" y="2027375"/>
              <a:chExt cx="1199362" cy="985678"/>
            </a:xfrm>
          </p:grpSpPr>
          <p:sp>
            <p:nvSpPr>
              <p:cNvPr id="67" name="Rectangle: Rounded Corners 84">
                <a:extLst>
                  <a:ext uri="{FF2B5EF4-FFF2-40B4-BE49-F238E27FC236}">
                    <a16:creationId xmlns:a16="http://schemas.microsoft.com/office/drawing/2014/main" id="{740E5AE8-89A6-7349-A48F-B9902A7D4AAA}"/>
                  </a:ext>
                </a:extLst>
              </p:cNvPr>
              <p:cNvSpPr/>
              <p:nvPr/>
            </p:nvSpPr>
            <p:spPr>
              <a:xfrm>
                <a:off x="2826100" y="2027375"/>
                <a:ext cx="1199362" cy="985678"/>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pic>
            <p:nvPicPr>
              <p:cNvPr id="68" name="Picture 36" descr="Image result for web page icon">
                <a:extLst>
                  <a:ext uri="{FF2B5EF4-FFF2-40B4-BE49-F238E27FC236}">
                    <a16:creationId xmlns:a16="http://schemas.microsoft.com/office/drawing/2014/main" id="{F87D2C1D-3E6E-9D4F-A1C2-44A86348B99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10480" y="2247842"/>
                <a:ext cx="616226" cy="61622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4B3CB9BE-42EF-B246-8419-1E31A94516D7}"/>
                  </a:ext>
                </a:extLst>
              </p:cNvPr>
              <p:cNvSpPr txBox="1"/>
              <p:nvPr/>
            </p:nvSpPr>
            <p:spPr>
              <a:xfrm>
                <a:off x="3136396" y="2073682"/>
                <a:ext cx="607859" cy="230832"/>
              </a:xfrm>
              <a:prstGeom prst="rect">
                <a:avLst/>
              </a:prstGeom>
              <a:noFill/>
            </p:spPr>
            <p:txBody>
              <a:bodyPr wrap="none" rtlCol="0">
                <a:spAutoFit/>
              </a:bodyPr>
              <a:lstStyle/>
              <a:p>
                <a:r>
                  <a:rPr lang="en-US" sz="900" b="1" dirty="0">
                    <a:solidFill>
                      <a:srgbClr val="717074"/>
                    </a:solidFill>
                    <a:latin typeface="Arial"/>
                  </a:rPr>
                  <a:t>website</a:t>
                </a:r>
              </a:p>
            </p:txBody>
          </p:sp>
        </p:grpSp>
        <p:grpSp>
          <p:nvGrpSpPr>
            <p:cNvPr id="21" name="Group 20">
              <a:extLst>
                <a:ext uri="{FF2B5EF4-FFF2-40B4-BE49-F238E27FC236}">
                  <a16:creationId xmlns:a16="http://schemas.microsoft.com/office/drawing/2014/main" id="{206FBA87-AE18-7C45-8CD6-4F129757F26F}"/>
                </a:ext>
              </a:extLst>
            </p:cNvPr>
            <p:cNvGrpSpPr/>
            <p:nvPr/>
          </p:nvGrpSpPr>
          <p:grpSpPr>
            <a:xfrm>
              <a:off x="4633811" y="3584791"/>
              <a:ext cx="2364745" cy="1131298"/>
              <a:chOff x="5267340" y="3371637"/>
              <a:chExt cx="2364745" cy="1131298"/>
            </a:xfrm>
          </p:grpSpPr>
          <p:grpSp>
            <p:nvGrpSpPr>
              <p:cNvPr id="63" name="Group 62">
                <a:extLst>
                  <a:ext uri="{FF2B5EF4-FFF2-40B4-BE49-F238E27FC236}">
                    <a16:creationId xmlns:a16="http://schemas.microsoft.com/office/drawing/2014/main" id="{9020B9C3-C8A5-8549-B064-3B8AD62683B1}"/>
                  </a:ext>
                </a:extLst>
              </p:cNvPr>
              <p:cNvGrpSpPr/>
              <p:nvPr/>
            </p:nvGrpSpPr>
            <p:grpSpPr>
              <a:xfrm>
                <a:off x="5267340" y="3371637"/>
                <a:ext cx="2364745" cy="1131298"/>
                <a:chOff x="5017359" y="3196972"/>
                <a:chExt cx="2896142" cy="1282471"/>
              </a:xfrm>
            </p:grpSpPr>
            <p:sp>
              <p:nvSpPr>
                <p:cNvPr id="65" name="Rectangle 64">
                  <a:extLst>
                    <a:ext uri="{FF2B5EF4-FFF2-40B4-BE49-F238E27FC236}">
                      <a16:creationId xmlns:a16="http://schemas.microsoft.com/office/drawing/2014/main" id="{D8A013B5-30C9-C047-A5FA-3765111C7FFB}"/>
                    </a:ext>
                  </a:extLst>
                </p:cNvPr>
                <p:cNvSpPr/>
                <p:nvPr/>
              </p:nvSpPr>
              <p:spPr>
                <a:xfrm>
                  <a:off x="5017359" y="3196972"/>
                  <a:ext cx="2896141" cy="1282471"/>
                </a:xfrm>
                <a:prstGeom prst="rect">
                  <a:avLst/>
                </a:prstGeom>
                <a:solidFill>
                  <a:schemeClr val="accent1">
                    <a:lumMod val="20000"/>
                    <a:lumOff val="80000"/>
                  </a:schemeClr>
                </a:solidFill>
                <a:ln w="12700" cap="flat" cmpd="sng" algn="ctr">
                  <a:solidFill>
                    <a:srgbClr val="E7E7E8">
                      <a:lumMod val="50000"/>
                    </a:srgbClr>
                  </a:solidFill>
                  <a:prstDash val="dashDot"/>
                  <a:miter lim="800000"/>
                </a:ln>
                <a:effectLst>
                  <a:outerShdw blurRad="50800" dist="38100" dir="2700000" algn="tl" rotWithShape="0">
                    <a:prstClr val="black">
                      <a:alpha val="40000"/>
                    </a:prstClr>
                  </a:outerShdw>
                </a:effectLst>
              </p:spPr>
              <p:txBody>
                <a:bodyPr lIns="0" tIns="0" rIns="0" bIns="0" rtlCol="0" anchor="ctr"/>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TextBox 65">
                  <a:extLst>
                    <a:ext uri="{FF2B5EF4-FFF2-40B4-BE49-F238E27FC236}">
                      <a16:creationId xmlns:a16="http://schemas.microsoft.com/office/drawing/2014/main" id="{D9F91DCB-C89D-1E40-85F1-CC785A1DA193}"/>
                    </a:ext>
                  </a:extLst>
                </p:cNvPr>
                <p:cNvSpPr txBox="1"/>
                <p:nvPr/>
              </p:nvSpPr>
              <p:spPr>
                <a:xfrm>
                  <a:off x="5075979" y="3224616"/>
                  <a:ext cx="2837522" cy="287846"/>
                </a:xfrm>
                <a:prstGeom prst="rect">
                  <a:avLst/>
                </a:prstGeom>
                <a:noFill/>
                <a:ln>
                  <a:noFill/>
                </a:ln>
              </p:spPr>
              <p:txBody>
                <a:bodyPr wrap="square" rtlCol="0">
                  <a:spAutoFit/>
                </a:bodyPr>
                <a:lstStyle/>
                <a:p>
                  <a:pPr algn="ctr">
                    <a:defRPr/>
                  </a:pPr>
                  <a:r>
                    <a:rPr lang="en-US" sz="1050" b="1" dirty="0">
                      <a:solidFill>
                        <a:srgbClr val="000000"/>
                      </a:solidFill>
                      <a:latin typeface="Open Sans" panose="020B0606030504020204" pitchFamily="34" charset="0"/>
                      <a:ea typeface="Open Sans" panose="020B0606030504020204" pitchFamily="34" charset="0"/>
                      <a:cs typeface="Open Sans" panose="020B0606030504020204" pitchFamily="34" charset="0"/>
                    </a:rPr>
                    <a:t>MARKETING AUTOMATION</a:t>
                  </a:r>
                  <a:endParaRPr lang="en-US" sz="105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64" name="Picture 2" descr="Image result for sfmc">
                <a:extLst>
                  <a:ext uri="{FF2B5EF4-FFF2-40B4-BE49-F238E27FC236}">
                    <a16:creationId xmlns:a16="http://schemas.microsoft.com/office/drawing/2014/main" id="{393D4929-B8DF-F24E-A757-CE18030D49D8}"/>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3834" r="29613" b="39511"/>
              <a:stretch/>
            </p:blipFill>
            <p:spPr bwMode="auto">
              <a:xfrm>
                <a:off x="6070478" y="3697269"/>
                <a:ext cx="554664" cy="61192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Connector: Elbow 96">
              <a:extLst>
                <a:ext uri="{FF2B5EF4-FFF2-40B4-BE49-F238E27FC236}">
                  <a16:creationId xmlns:a16="http://schemas.microsoft.com/office/drawing/2014/main" id="{08197ACA-816C-B443-A1AF-4DA9EB31336C}"/>
                </a:ext>
              </a:extLst>
            </p:cNvPr>
            <p:cNvCxnSpPr>
              <a:cxnSpLocks/>
              <a:stCxn id="88" idx="3"/>
              <a:endCxn id="84" idx="2"/>
            </p:cNvCxnSpPr>
            <p:nvPr/>
          </p:nvCxnSpPr>
          <p:spPr>
            <a:xfrm flipH="1">
              <a:off x="9078961" y="2061078"/>
              <a:ext cx="1675927" cy="4473402"/>
            </a:xfrm>
            <a:prstGeom prst="bentConnector4">
              <a:avLst>
                <a:gd name="adj1" fmla="val -37023"/>
                <a:gd name="adj2" fmla="val 10511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98">
              <a:extLst>
                <a:ext uri="{FF2B5EF4-FFF2-40B4-BE49-F238E27FC236}">
                  <a16:creationId xmlns:a16="http://schemas.microsoft.com/office/drawing/2014/main" id="{11E16102-C9B4-184E-B2AF-47A0C02056B5}"/>
                </a:ext>
              </a:extLst>
            </p:cNvPr>
            <p:cNvCxnSpPr>
              <a:cxnSpLocks/>
              <a:stCxn id="72" idx="2"/>
            </p:cNvCxnSpPr>
            <p:nvPr/>
          </p:nvCxnSpPr>
          <p:spPr>
            <a:xfrm rot="5400000">
              <a:off x="9313361" y="3834035"/>
              <a:ext cx="586499" cy="8613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100">
              <a:extLst>
                <a:ext uri="{FF2B5EF4-FFF2-40B4-BE49-F238E27FC236}">
                  <a16:creationId xmlns:a16="http://schemas.microsoft.com/office/drawing/2014/main" id="{CA9F15FE-4ADF-A146-972E-40CCA39B44EC}"/>
                </a:ext>
              </a:extLst>
            </p:cNvPr>
            <p:cNvCxnSpPr>
              <a:cxnSpLocks/>
              <a:endCxn id="76" idx="1"/>
            </p:cNvCxnSpPr>
            <p:nvPr/>
          </p:nvCxnSpPr>
          <p:spPr>
            <a:xfrm>
              <a:off x="2039967" y="1886062"/>
              <a:ext cx="3068849" cy="203215"/>
            </a:xfrm>
            <a:prstGeom prst="bentConnector3">
              <a:avLst>
                <a:gd name="adj1" fmla="val 7850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113">
              <a:extLst>
                <a:ext uri="{FF2B5EF4-FFF2-40B4-BE49-F238E27FC236}">
                  <a16:creationId xmlns:a16="http://schemas.microsoft.com/office/drawing/2014/main" id="{50CD7A5F-C3EE-4C44-9163-F1F0A2C54CE2}"/>
                </a:ext>
              </a:extLst>
            </p:cNvPr>
            <p:cNvCxnSpPr>
              <a:stCxn id="67" idx="0"/>
              <a:endCxn id="87" idx="0"/>
            </p:cNvCxnSpPr>
            <p:nvPr/>
          </p:nvCxnSpPr>
          <p:spPr>
            <a:xfrm rot="5400000" flipH="1" flipV="1">
              <a:off x="5414241" y="-2364425"/>
              <a:ext cx="75480" cy="8043412"/>
            </a:xfrm>
            <a:prstGeom prst="bentConnector3">
              <a:avLst>
                <a:gd name="adj1" fmla="val 4028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6E0463-C3D6-5741-8058-50C3BAFA799F}"/>
                </a:ext>
              </a:extLst>
            </p:cNvPr>
            <p:cNvCxnSpPr/>
            <p:nvPr/>
          </p:nvCxnSpPr>
          <p:spPr>
            <a:xfrm flipV="1">
              <a:off x="1104402" y="2680700"/>
              <a:ext cx="0" cy="995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5B96491-24A2-E749-8B5D-AE43BDB91FAD}"/>
                </a:ext>
              </a:extLst>
            </p:cNvPr>
            <p:cNvSpPr txBox="1"/>
            <p:nvPr/>
          </p:nvSpPr>
          <p:spPr>
            <a:xfrm>
              <a:off x="3371527" y="1313085"/>
              <a:ext cx="3057247" cy="230832"/>
            </a:xfrm>
            <a:prstGeom prst="rect">
              <a:avLst/>
            </a:prstGeom>
            <a:solidFill>
              <a:schemeClr val="bg1"/>
            </a:solidFill>
          </p:spPr>
          <p:txBody>
            <a:bodyPr wrap="none" rtlCol="0">
              <a:spAutoFit/>
            </a:bodyPr>
            <a:lstStyle/>
            <a:p>
              <a:r>
                <a:rPr lang="en-US" sz="900" dirty="0">
                  <a:solidFill>
                    <a:srgbClr val="717074"/>
                  </a:solidFill>
                  <a:latin typeface="Arial"/>
                </a:rPr>
                <a:t>via. Tag Management Solution / analytics tracking pixels</a:t>
              </a:r>
            </a:p>
          </p:txBody>
        </p:sp>
        <p:sp>
          <p:nvSpPr>
            <p:cNvPr id="29" name="TextBox 28">
              <a:extLst>
                <a:ext uri="{FF2B5EF4-FFF2-40B4-BE49-F238E27FC236}">
                  <a16:creationId xmlns:a16="http://schemas.microsoft.com/office/drawing/2014/main" id="{7B55CED5-40E8-D949-940E-80E0EC492C99}"/>
                </a:ext>
              </a:extLst>
            </p:cNvPr>
            <p:cNvSpPr txBox="1"/>
            <p:nvPr/>
          </p:nvSpPr>
          <p:spPr>
            <a:xfrm>
              <a:off x="2850201" y="1781932"/>
              <a:ext cx="838691" cy="230832"/>
            </a:xfrm>
            <a:prstGeom prst="rect">
              <a:avLst/>
            </a:prstGeom>
            <a:solidFill>
              <a:schemeClr val="bg1"/>
            </a:solidFill>
          </p:spPr>
          <p:txBody>
            <a:bodyPr wrap="none" rtlCol="0">
              <a:spAutoFit/>
            </a:bodyPr>
            <a:lstStyle/>
            <a:p>
              <a:r>
                <a:rPr lang="en-US" sz="900" dirty="0">
                  <a:solidFill>
                    <a:srgbClr val="717074"/>
                  </a:solidFill>
                  <a:latin typeface="Arial"/>
                </a:rPr>
                <a:t>AEM Server</a:t>
              </a:r>
            </a:p>
          </p:txBody>
        </p:sp>
        <p:sp>
          <p:nvSpPr>
            <p:cNvPr id="30" name="TextBox 29">
              <a:extLst>
                <a:ext uri="{FF2B5EF4-FFF2-40B4-BE49-F238E27FC236}">
                  <a16:creationId xmlns:a16="http://schemas.microsoft.com/office/drawing/2014/main" id="{9F9ED1D5-A0F7-EA42-AB59-ABB10CE835D0}"/>
                </a:ext>
              </a:extLst>
            </p:cNvPr>
            <p:cNvSpPr txBox="1"/>
            <p:nvPr/>
          </p:nvSpPr>
          <p:spPr>
            <a:xfrm>
              <a:off x="11072760" y="2579304"/>
              <a:ext cx="684803" cy="230832"/>
            </a:xfrm>
            <a:prstGeom prst="rect">
              <a:avLst/>
            </a:prstGeom>
            <a:solidFill>
              <a:schemeClr val="bg1"/>
            </a:solidFill>
          </p:spPr>
          <p:txBody>
            <a:bodyPr wrap="none" rtlCol="0">
              <a:spAutoFit/>
            </a:bodyPr>
            <a:lstStyle/>
            <a:p>
              <a:pPr algn="ctr"/>
              <a:r>
                <a:rPr lang="en-US" sz="900" dirty="0">
                  <a:solidFill>
                    <a:srgbClr val="717074"/>
                  </a:solidFill>
                  <a:latin typeface="Arial"/>
                </a:rPr>
                <a:t>Data feed</a:t>
              </a:r>
            </a:p>
          </p:txBody>
        </p:sp>
        <p:sp>
          <p:nvSpPr>
            <p:cNvPr id="31" name="TextBox 30">
              <a:extLst>
                <a:ext uri="{FF2B5EF4-FFF2-40B4-BE49-F238E27FC236}">
                  <a16:creationId xmlns:a16="http://schemas.microsoft.com/office/drawing/2014/main" id="{DD11AB9F-241F-F04E-BE7A-594453BA9295}"/>
                </a:ext>
              </a:extLst>
            </p:cNvPr>
            <p:cNvSpPr txBox="1"/>
            <p:nvPr/>
          </p:nvSpPr>
          <p:spPr>
            <a:xfrm>
              <a:off x="10652195" y="4364139"/>
              <a:ext cx="684803" cy="230832"/>
            </a:xfrm>
            <a:prstGeom prst="rect">
              <a:avLst/>
            </a:prstGeom>
            <a:solidFill>
              <a:schemeClr val="bg1"/>
            </a:solidFill>
          </p:spPr>
          <p:txBody>
            <a:bodyPr wrap="none" rtlCol="0">
              <a:spAutoFit/>
            </a:bodyPr>
            <a:lstStyle/>
            <a:p>
              <a:pPr algn="ctr"/>
              <a:r>
                <a:rPr lang="en-US" sz="900" dirty="0">
                  <a:solidFill>
                    <a:srgbClr val="717074"/>
                  </a:solidFill>
                  <a:latin typeface="Arial"/>
                </a:rPr>
                <a:t>Data feed</a:t>
              </a:r>
            </a:p>
          </p:txBody>
        </p:sp>
        <p:sp>
          <p:nvSpPr>
            <p:cNvPr id="32" name="TextBox 31">
              <a:extLst>
                <a:ext uri="{FF2B5EF4-FFF2-40B4-BE49-F238E27FC236}">
                  <a16:creationId xmlns:a16="http://schemas.microsoft.com/office/drawing/2014/main" id="{1A34F9BE-9C69-0B49-84F2-8CD22FAD18B7}"/>
                </a:ext>
              </a:extLst>
            </p:cNvPr>
            <p:cNvSpPr txBox="1"/>
            <p:nvPr/>
          </p:nvSpPr>
          <p:spPr>
            <a:xfrm>
              <a:off x="5905815" y="5581422"/>
              <a:ext cx="684803" cy="230832"/>
            </a:xfrm>
            <a:prstGeom prst="rect">
              <a:avLst/>
            </a:prstGeom>
            <a:solidFill>
              <a:schemeClr val="bg1"/>
            </a:solidFill>
          </p:spPr>
          <p:txBody>
            <a:bodyPr wrap="none" rtlCol="0">
              <a:spAutoFit/>
            </a:bodyPr>
            <a:lstStyle/>
            <a:p>
              <a:pPr algn="ctr"/>
              <a:r>
                <a:rPr lang="en-US" sz="900" dirty="0">
                  <a:solidFill>
                    <a:srgbClr val="717074"/>
                  </a:solidFill>
                  <a:latin typeface="Arial"/>
                </a:rPr>
                <a:t>Data feed</a:t>
              </a:r>
            </a:p>
          </p:txBody>
        </p:sp>
        <p:sp>
          <p:nvSpPr>
            <p:cNvPr id="33" name="TextBox 32">
              <a:extLst>
                <a:ext uri="{FF2B5EF4-FFF2-40B4-BE49-F238E27FC236}">
                  <a16:creationId xmlns:a16="http://schemas.microsoft.com/office/drawing/2014/main" id="{700214C7-8914-1742-B0F3-39845BF27FA6}"/>
                </a:ext>
              </a:extLst>
            </p:cNvPr>
            <p:cNvSpPr txBox="1"/>
            <p:nvPr/>
          </p:nvSpPr>
          <p:spPr>
            <a:xfrm>
              <a:off x="8384789" y="5383697"/>
              <a:ext cx="716863" cy="230832"/>
            </a:xfrm>
            <a:prstGeom prst="rect">
              <a:avLst/>
            </a:prstGeom>
            <a:solidFill>
              <a:schemeClr val="bg1"/>
            </a:solidFill>
          </p:spPr>
          <p:txBody>
            <a:bodyPr wrap="none" rtlCol="0">
              <a:spAutoFit/>
            </a:bodyPr>
            <a:lstStyle/>
            <a:p>
              <a:pPr algn="ctr"/>
              <a:r>
                <a:rPr lang="en-US" sz="900" dirty="0">
                  <a:solidFill>
                    <a:srgbClr val="717074"/>
                  </a:solidFill>
                  <a:latin typeface="Arial"/>
                </a:rPr>
                <a:t>Data Input</a:t>
              </a:r>
            </a:p>
          </p:txBody>
        </p:sp>
        <p:sp>
          <p:nvSpPr>
            <p:cNvPr id="34" name="TextBox 33">
              <a:extLst>
                <a:ext uri="{FF2B5EF4-FFF2-40B4-BE49-F238E27FC236}">
                  <a16:creationId xmlns:a16="http://schemas.microsoft.com/office/drawing/2014/main" id="{AB6E1B4F-000D-2A44-864D-2830F0F4D2FE}"/>
                </a:ext>
              </a:extLst>
            </p:cNvPr>
            <p:cNvSpPr txBox="1"/>
            <p:nvPr/>
          </p:nvSpPr>
          <p:spPr>
            <a:xfrm>
              <a:off x="813529" y="2937708"/>
              <a:ext cx="595035" cy="369332"/>
            </a:xfrm>
            <a:prstGeom prst="rect">
              <a:avLst/>
            </a:prstGeom>
            <a:solidFill>
              <a:schemeClr val="bg1"/>
            </a:solidFill>
          </p:spPr>
          <p:txBody>
            <a:bodyPr wrap="none" rtlCol="0">
              <a:spAutoFit/>
            </a:bodyPr>
            <a:lstStyle/>
            <a:p>
              <a:r>
                <a:rPr lang="en-US" sz="900" dirty="0">
                  <a:solidFill>
                    <a:srgbClr val="717074"/>
                  </a:solidFill>
                  <a:latin typeface="Arial"/>
                </a:rPr>
                <a:t>Landing</a:t>
              </a:r>
            </a:p>
            <a:p>
              <a:r>
                <a:rPr lang="en-US" sz="900" dirty="0">
                  <a:solidFill>
                    <a:srgbClr val="717074"/>
                  </a:solidFill>
                  <a:latin typeface="Arial"/>
                </a:rPr>
                <a:t>Page</a:t>
              </a:r>
            </a:p>
          </p:txBody>
        </p:sp>
        <p:grpSp>
          <p:nvGrpSpPr>
            <p:cNvPr id="35" name="Group 34">
              <a:extLst>
                <a:ext uri="{FF2B5EF4-FFF2-40B4-BE49-F238E27FC236}">
                  <a16:creationId xmlns:a16="http://schemas.microsoft.com/office/drawing/2014/main" id="{A085326F-9AD4-5743-95A5-8F7BF1272128}"/>
                </a:ext>
              </a:extLst>
            </p:cNvPr>
            <p:cNvGrpSpPr/>
            <p:nvPr/>
          </p:nvGrpSpPr>
          <p:grpSpPr>
            <a:xfrm>
              <a:off x="886511" y="3712736"/>
              <a:ext cx="1574298" cy="940104"/>
              <a:chOff x="355869" y="1752306"/>
              <a:chExt cx="1648335" cy="1196351"/>
            </a:xfrm>
          </p:grpSpPr>
          <p:grpSp>
            <p:nvGrpSpPr>
              <p:cNvPr id="59" name="Group 58">
                <a:extLst>
                  <a:ext uri="{FF2B5EF4-FFF2-40B4-BE49-F238E27FC236}">
                    <a16:creationId xmlns:a16="http://schemas.microsoft.com/office/drawing/2014/main" id="{0A6DFCC0-5761-924B-9DFE-740849482E23}"/>
                  </a:ext>
                </a:extLst>
              </p:cNvPr>
              <p:cNvGrpSpPr/>
              <p:nvPr/>
            </p:nvGrpSpPr>
            <p:grpSpPr>
              <a:xfrm>
                <a:off x="355869" y="1752306"/>
                <a:ext cx="1648335" cy="1196351"/>
                <a:chOff x="763013" y="3176928"/>
                <a:chExt cx="1999572" cy="1377709"/>
              </a:xfrm>
            </p:grpSpPr>
            <p:sp>
              <p:nvSpPr>
                <p:cNvPr id="61" name="Rectangle: Rounded Corners 54">
                  <a:extLst>
                    <a:ext uri="{FF2B5EF4-FFF2-40B4-BE49-F238E27FC236}">
                      <a16:creationId xmlns:a16="http://schemas.microsoft.com/office/drawing/2014/main" id="{B0164687-E317-D847-9E6A-47758339C2C0}"/>
                    </a:ext>
                  </a:extLst>
                </p:cNvPr>
                <p:cNvSpPr/>
                <p:nvPr/>
              </p:nvSpPr>
              <p:spPr>
                <a:xfrm>
                  <a:off x="763013" y="3176928"/>
                  <a:ext cx="1999572" cy="1377709"/>
                </a:xfrm>
                <a:prstGeom prst="roundRect">
                  <a:avLst/>
                </a:prstGeom>
                <a:noFill/>
                <a:ln w="12700">
                  <a:solidFill>
                    <a:schemeClr val="bg1">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TextBox 61">
                  <a:extLst>
                    <a:ext uri="{FF2B5EF4-FFF2-40B4-BE49-F238E27FC236}">
                      <a16:creationId xmlns:a16="http://schemas.microsoft.com/office/drawing/2014/main" id="{AAD01C21-06A0-4145-AC86-3DE4D334DC9D}"/>
                    </a:ext>
                  </a:extLst>
                </p:cNvPr>
                <p:cNvSpPr txBox="1"/>
                <p:nvPr/>
              </p:nvSpPr>
              <p:spPr>
                <a:xfrm>
                  <a:off x="775703" y="3184953"/>
                  <a:ext cx="1956986" cy="496146"/>
                </a:xfrm>
                <a:prstGeom prst="rect">
                  <a:avLst/>
                </a:prstGeom>
                <a:noFill/>
              </p:spPr>
              <p:txBody>
                <a:bodyPr wrap="square" rtlCol="0">
                  <a:spAutoFit/>
                </a:bodyPr>
                <a:lstStyle/>
                <a:p>
                  <a:pPr algn="ctr">
                    <a:defRPr/>
                  </a:pPr>
                  <a:r>
                    <a:rPr lang="en-US" sz="8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PAID MEDIA </a:t>
                  </a:r>
                </a:p>
                <a:p>
                  <a:pPr algn="ctr">
                    <a:defRPr/>
                  </a:pPr>
                  <a:r>
                    <a:rPr lang="en-US" sz="8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(SEARCH, DISPLAY, SOCIAL)</a:t>
                  </a:r>
                </a:p>
              </p:txBody>
            </p:sp>
          </p:grpSp>
          <p:pic>
            <p:nvPicPr>
              <p:cNvPr id="60" name="Picture 28" descr="Image result for social media icons B2B">
                <a:extLst>
                  <a:ext uri="{FF2B5EF4-FFF2-40B4-BE49-F238E27FC236}">
                    <a16:creationId xmlns:a16="http://schemas.microsoft.com/office/drawing/2014/main" id="{B6500CF4-FA31-324A-AF7E-3056BBB6FC64}"/>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5829" r="23035"/>
              <a:stretch/>
            </p:blipFill>
            <p:spPr bwMode="auto">
              <a:xfrm>
                <a:off x="884181" y="2159589"/>
                <a:ext cx="591711" cy="6187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76598DAC-6384-454A-B635-90BC58FB07AC}"/>
                </a:ext>
              </a:extLst>
            </p:cNvPr>
            <p:cNvGrpSpPr/>
            <p:nvPr/>
          </p:nvGrpSpPr>
          <p:grpSpPr>
            <a:xfrm>
              <a:off x="8444224" y="4570245"/>
              <a:ext cx="1703416" cy="827132"/>
              <a:chOff x="9561621" y="4080910"/>
              <a:chExt cx="1581048" cy="694290"/>
            </a:xfrm>
          </p:grpSpPr>
          <p:sp>
            <p:nvSpPr>
              <p:cNvPr id="57" name="Rectangle 56">
                <a:extLst>
                  <a:ext uri="{FF2B5EF4-FFF2-40B4-BE49-F238E27FC236}">
                    <a16:creationId xmlns:a16="http://schemas.microsoft.com/office/drawing/2014/main" id="{BCEA8BAC-E2ED-6542-98B9-F85ADB97CC5D}"/>
                  </a:ext>
                </a:extLst>
              </p:cNvPr>
              <p:cNvSpPr/>
              <p:nvPr/>
            </p:nvSpPr>
            <p:spPr>
              <a:xfrm>
                <a:off x="9561621" y="4080910"/>
                <a:ext cx="1581048" cy="694290"/>
              </a:xfrm>
              <a:prstGeom prst="rect">
                <a:avLst/>
              </a:prstGeom>
              <a:solidFill>
                <a:schemeClr val="bg1"/>
              </a:solidFill>
              <a:ln w="12700" cap="flat" cmpd="sng" algn="ctr">
                <a:solidFill>
                  <a:schemeClr val="bg1">
                    <a:lumMod val="90000"/>
                  </a:schemeClr>
                </a:solidFill>
                <a:prstDash val="solid"/>
                <a:miter lim="800000"/>
              </a:ln>
              <a:effectLst/>
            </p:spPr>
            <p:txBody>
              <a:bodyPr rtlCol="0" anchor="t"/>
              <a:lstStyle/>
              <a:p>
                <a:pPr algn="ctr">
                  <a:defRPr/>
                </a:pPr>
                <a:endParaRPr lang="en-US" sz="1100" kern="0" dirty="0">
                  <a:solidFill>
                    <a:srgbClr val="81BC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57">
                <a:extLst>
                  <a:ext uri="{FF2B5EF4-FFF2-40B4-BE49-F238E27FC236}">
                    <a16:creationId xmlns:a16="http://schemas.microsoft.com/office/drawing/2014/main" id="{44EBF056-CEA3-6546-9341-85679A5A70B2}"/>
                  </a:ext>
                </a:extLst>
              </p:cNvPr>
              <p:cNvSpPr txBox="1"/>
              <p:nvPr/>
            </p:nvSpPr>
            <p:spPr>
              <a:xfrm>
                <a:off x="9561621" y="4115762"/>
                <a:ext cx="1581048" cy="219594"/>
              </a:xfrm>
              <a:prstGeom prst="rect">
                <a:avLst/>
              </a:prstGeom>
              <a:noFill/>
              <a:ln>
                <a:noFill/>
              </a:ln>
            </p:spPr>
            <p:txBody>
              <a:bodyPr wrap="square" rtlCol="0">
                <a:spAutoFit/>
              </a:bodyPr>
              <a:lstStyle/>
              <a:p>
                <a:pPr algn="ctr">
                  <a:defRPr/>
                </a:pPr>
                <a:r>
                  <a:rPr lang="en-US" sz="1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AWS REDSHIFT DB</a:t>
                </a:r>
                <a:endPar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38" name="Straight Arrow Connector 180">
              <a:extLst>
                <a:ext uri="{FF2B5EF4-FFF2-40B4-BE49-F238E27FC236}">
                  <a16:creationId xmlns:a16="http://schemas.microsoft.com/office/drawing/2014/main" id="{6335812F-C685-4B41-B41A-979A00ED4621}"/>
                </a:ext>
              </a:extLst>
            </p:cNvPr>
            <p:cNvCxnSpPr>
              <a:cxnSpLocks/>
              <a:stCxn id="57" idx="3"/>
              <a:endCxn id="85" idx="0"/>
            </p:cNvCxnSpPr>
            <p:nvPr/>
          </p:nvCxnSpPr>
          <p:spPr>
            <a:xfrm flipH="1">
              <a:off x="9112399" y="4983811"/>
              <a:ext cx="1035241" cy="830163"/>
            </a:xfrm>
            <a:prstGeom prst="bentConnector4">
              <a:avLst>
                <a:gd name="adj1" fmla="val -22082"/>
                <a:gd name="adj2" fmla="val 749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181">
              <a:extLst>
                <a:ext uri="{FF2B5EF4-FFF2-40B4-BE49-F238E27FC236}">
                  <a16:creationId xmlns:a16="http://schemas.microsoft.com/office/drawing/2014/main" id="{3992A0F7-DB8B-5C45-A7A2-6991DEBDF81C}"/>
                </a:ext>
              </a:extLst>
            </p:cNvPr>
            <p:cNvCxnSpPr>
              <a:cxnSpLocks/>
              <a:stCxn id="66" idx="0"/>
            </p:cNvCxnSpPr>
            <p:nvPr/>
          </p:nvCxnSpPr>
          <p:spPr>
            <a:xfrm rot="5400000" flipH="1" flipV="1">
              <a:off x="5510476" y="2840746"/>
              <a:ext cx="1098070" cy="438790"/>
            </a:xfrm>
            <a:prstGeom prst="bentConnector3">
              <a:avLst>
                <a:gd name="adj1" fmla="val 50000"/>
              </a:avLst>
            </a:prstGeom>
            <a:ln>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D78C9C37-2A1D-F04D-A3B8-DA4B22864A07}"/>
                </a:ext>
              </a:extLst>
            </p:cNvPr>
            <p:cNvPicPr>
              <a:picLocks noChangeAspect="1"/>
            </p:cNvPicPr>
            <p:nvPr/>
          </p:nvPicPr>
          <p:blipFill>
            <a:blip r:embed="rId14"/>
            <a:srcRect/>
            <a:stretch/>
          </p:blipFill>
          <p:spPr>
            <a:xfrm>
              <a:off x="3463460" y="5964012"/>
              <a:ext cx="1049698" cy="285500"/>
            </a:xfrm>
            <a:prstGeom prst="rect">
              <a:avLst/>
            </a:prstGeom>
            <a:noFill/>
          </p:spPr>
        </p:pic>
        <p:cxnSp>
          <p:nvCxnSpPr>
            <p:cNvPr id="41" name="Straight Arrow Connector 181">
              <a:extLst>
                <a:ext uri="{FF2B5EF4-FFF2-40B4-BE49-F238E27FC236}">
                  <a16:creationId xmlns:a16="http://schemas.microsoft.com/office/drawing/2014/main" id="{A9696539-99AD-1D49-B174-B14D3A0A9308}"/>
                </a:ext>
              </a:extLst>
            </p:cNvPr>
            <p:cNvCxnSpPr>
              <a:cxnSpLocks/>
              <a:stCxn id="65" idx="1"/>
            </p:cNvCxnSpPr>
            <p:nvPr/>
          </p:nvCxnSpPr>
          <p:spPr>
            <a:xfrm rot="10800000">
              <a:off x="2060053" y="2235392"/>
              <a:ext cx="2573759" cy="1915048"/>
            </a:xfrm>
            <a:prstGeom prst="bentConnector3">
              <a:avLst>
                <a:gd name="adj1" fmla="val 9191"/>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E5E580A-09F7-624B-AE59-CA95CDF13DBD}"/>
                </a:ext>
              </a:extLst>
            </p:cNvPr>
            <p:cNvSpPr txBox="1"/>
            <p:nvPr/>
          </p:nvSpPr>
          <p:spPr>
            <a:xfrm>
              <a:off x="2213607" y="2104061"/>
              <a:ext cx="856203" cy="369332"/>
            </a:xfrm>
            <a:prstGeom prst="rect">
              <a:avLst/>
            </a:prstGeom>
            <a:solidFill>
              <a:schemeClr val="bg1"/>
            </a:solidFill>
          </p:spPr>
          <p:txBody>
            <a:bodyPr wrap="square" rtlCol="0">
              <a:spAutoFit/>
            </a:bodyPr>
            <a:lstStyle/>
            <a:p>
              <a:r>
                <a:rPr lang="en-US" sz="900" dirty="0">
                  <a:solidFill>
                    <a:srgbClr val="717074"/>
                  </a:solidFill>
                  <a:latin typeface="Arial"/>
                </a:rPr>
                <a:t>Personalized </a:t>
              </a:r>
            </a:p>
            <a:p>
              <a:r>
                <a:rPr lang="en-US" sz="900" dirty="0">
                  <a:solidFill>
                    <a:srgbClr val="717074"/>
                  </a:solidFill>
                  <a:latin typeface="Arial"/>
                </a:rPr>
                <a:t>Content</a:t>
              </a:r>
            </a:p>
          </p:txBody>
        </p:sp>
        <p:cxnSp>
          <p:nvCxnSpPr>
            <p:cNvPr id="43" name="Straight Arrow Connector 181">
              <a:extLst>
                <a:ext uri="{FF2B5EF4-FFF2-40B4-BE49-F238E27FC236}">
                  <a16:creationId xmlns:a16="http://schemas.microsoft.com/office/drawing/2014/main" id="{EEF1CF88-A0AE-B64E-9305-AEF6EAF9D37E}"/>
                </a:ext>
              </a:extLst>
            </p:cNvPr>
            <p:cNvCxnSpPr>
              <a:cxnSpLocks/>
              <a:stCxn id="65" idx="2"/>
            </p:cNvCxnSpPr>
            <p:nvPr/>
          </p:nvCxnSpPr>
          <p:spPr>
            <a:xfrm rot="5400000">
              <a:off x="4142527" y="3601113"/>
              <a:ext cx="558680" cy="2788633"/>
            </a:xfrm>
            <a:prstGeom prst="bentConnector2">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181">
              <a:extLst>
                <a:ext uri="{FF2B5EF4-FFF2-40B4-BE49-F238E27FC236}">
                  <a16:creationId xmlns:a16="http://schemas.microsoft.com/office/drawing/2014/main" id="{B34FB275-7A41-E945-9897-10F7AA1BB9DB}"/>
                </a:ext>
              </a:extLst>
            </p:cNvPr>
            <p:cNvCxnSpPr>
              <a:cxnSpLocks/>
              <a:endCxn id="61" idx="3"/>
            </p:cNvCxnSpPr>
            <p:nvPr/>
          </p:nvCxnSpPr>
          <p:spPr>
            <a:xfrm rot="10800000">
              <a:off x="2460809" y="4182788"/>
              <a:ext cx="2125204" cy="411986"/>
            </a:xfrm>
            <a:prstGeom prst="bentConnector3">
              <a:avLst>
                <a:gd name="adj1" fmla="val 50000"/>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EDD62CB-3F3D-7B43-8A3C-4494E3CEB9EE}"/>
                </a:ext>
              </a:extLst>
            </p:cNvPr>
            <p:cNvSpPr txBox="1"/>
            <p:nvPr/>
          </p:nvSpPr>
          <p:spPr>
            <a:xfrm>
              <a:off x="3303164" y="5176570"/>
              <a:ext cx="1043876" cy="230832"/>
            </a:xfrm>
            <a:prstGeom prst="rect">
              <a:avLst/>
            </a:prstGeom>
            <a:solidFill>
              <a:schemeClr val="bg1"/>
            </a:solidFill>
          </p:spPr>
          <p:txBody>
            <a:bodyPr wrap="none" rtlCol="0">
              <a:spAutoFit/>
            </a:bodyPr>
            <a:lstStyle/>
            <a:p>
              <a:r>
                <a:rPr lang="en-US" sz="900" dirty="0">
                  <a:solidFill>
                    <a:srgbClr val="717074"/>
                  </a:solidFill>
                  <a:latin typeface="Arial"/>
                </a:rPr>
                <a:t>Outbound Email</a:t>
              </a:r>
            </a:p>
          </p:txBody>
        </p:sp>
        <p:sp>
          <p:nvSpPr>
            <p:cNvPr id="46" name="TextBox 45">
              <a:extLst>
                <a:ext uri="{FF2B5EF4-FFF2-40B4-BE49-F238E27FC236}">
                  <a16:creationId xmlns:a16="http://schemas.microsoft.com/office/drawing/2014/main" id="{D7F87D9B-D19B-DA40-9B78-194B511873D7}"/>
                </a:ext>
              </a:extLst>
            </p:cNvPr>
            <p:cNvSpPr txBox="1"/>
            <p:nvPr/>
          </p:nvSpPr>
          <p:spPr>
            <a:xfrm>
              <a:off x="2567620" y="4095183"/>
              <a:ext cx="1261884" cy="230832"/>
            </a:xfrm>
            <a:prstGeom prst="rect">
              <a:avLst/>
            </a:prstGeom>
            <a:solidFill>
              <a:schemeClr val="bg1"/>
            </a:solidFill>
          </p:spPr>
          <p:txBody>
            <a:bodyPr wrap="none" rtlCol="0">
              <a:spAutoFit/>
            </a:bodyPr>
            <a:lstStyle/>
            <a:p>
              <a:r>
                <a:rPr lang="en-US" sz="900" dirty="0">
                  <a:solidFill>
                    <a:srgbClr val="717074"/>
                  </a:solidFill>
                  <a:latin typeface="Arial"/>
                </a:rPr>
                <a:t>Outbound Marketing</a:t>
              </a:r>
            </a:p>
          </p:txBody>
        </p:sp>
        <p:cxnSp>
          <p:nvCxnSpPr>
            <p:cNvPr id="47" name="Straight Arrow Connector 181">
              <a:extLst>
                <a:ext uri="{FF2B5EF4-FFF2-40B4-BE49-F238E27FC236}">
                  <a16:creationId xmlns:a16="http://schemas.microsoft.com/office/drawing/2014/main" id="{89CA9AE0-F0E3-B24B-BDB8-84612D48426A}"/>
                </a:ext>
              </a:extLst>
            </p:cNvPr>
            <p:cNvCxnSpPr>
              <a:cxnSpLocks/>
              <a:endCxn id="61" idx="1"/>
            </p:cNvCxnSpPr>
            <p:nvPr/>
          </p:nvCxnSpPr>
          <p:spPr>
            <a:xfrm rot="10800000">
              <a:off x="886511" y="4182788"/>
              <a:ext cx="2379990" cy="1961040"/>
            </a:xfrm>
            <a:prstGeom prst="bentConnector3">
              <a:avLst>
                <a:gd name="adj1" fmla="val 109605"/>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7259A45-8FF4-BC49-BAE8-A479DD8A4B5A}"/>
                </a:ext>
              </a:extLst>
            </p:cNvPr>
            <p:cNvSpPr txBox="1"/>
            <p:nvPr/>
          </p:nvSpPr>
          <p:spPr>
            <a:xfrm>
              <a:off x="1030209" y="6029295"/>
              <a:ext cx="1742785" cy="230832"/>
            </a:xfrm>
            <a:prstGeom prst="rect">
              <a:avLst/>
            </a:prstGeom>
            <a:solidFill>
              <a:schemeClr val="bg1"/>
            </a:solidFill>
          </p:spPr>
          <p:txBody>
            <a:bodyPr wrap="none" rtlCol="0">
              <a:spAutoFit/>
            </a:bodyPr>
            <a:lstStyle/>
            <a:p>
              <a:r>
                <a:rPr lang="en-US" sz="900" dirty="0">
                  <a:solidFill>
                    <a:srgbClr val="717074"/>
                  </a:solidFill>
                  <a:latin typeface="Arial"/>
                </a:rPr>
                <a:t>Outbound Activation Channels</a:t>
              </a:r>
            </a:p>
          </p:txBody>
        </p:sp>
        <p:cxnSp>
          <p:nvCxnSpPr>
            <p:cNvPr id="49" name="Straight Arrow Connector 181">
              <a:extLst>
                <a:ext uri="{FF2B5EF4-FFF2-40B4-BE49-F238E27FC236}">
                  <a16:creationId xmlns:a16="http://schemas.microsoft.com/office/drawing/2014/main" id="{41BC886B-D056-4A41-8F85-C12C8D13DA4F}"/>
                </a:ext>
              </a:extLst>
            </p:cNvPr>
            <p:cNvCxnSpPr>
              <a:cxnSpLocks/>
              <a:endCxn id="11" idx="3"/>
            </p:cNvCxnSpPr>
            <p:nvPr/>
          </p:nvCxnSpPr>
          <p:spPr>
            <a:xfrm rot="5400000">
              <a:off x="5314307" y="5082867"/>
              <a:ext cx="1291397" cy="586015"/>
            </a:xfrm>
            <a:prstGeom prst="bentConnector2">
              <a:avLst/>
            </a:prstGeom>
            <a:ln>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81">
              <a:extLst>
                <a:ext uri="{FF2B5EF4-FFF2-40B4-BE49-F238E27FC236}">
                  <a16:creationId xmlns:a16="http://schemas.microsoft.com/office/drawing/2014/main" id="{B8D727AA-815E-844F-8F7F-DDD564F56A9B}"/>
                </a:ext>
              </a:extLst>
            </p:cNvPr>
            <p:cNvCxnSpPr>
              <a:cxnSpLocks/>
              <a:stCxn id="66" idx="3"/>
              <a:endCxn id="72" idx="1"/>
            </p:cNvCxnSpPr>
            <p:nvPr/>
          </p:nvCxnSpPr>
          <p:spPr>
            <a:xfrm flipV="1">
              <a:off x="6998556" y="3557882"/>
              <a:ext cx="2187008" cy="178252"/>
            </a:xfrm>
            <a:prstGeom prst="bentConnector3">
              <a:avLst>
                <a:gd name="adj1" fmla="val 50000"/>
              </a:avLst>
            </a:prstGeom>
            <a:ln>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B9F40E7-5294-254D-A9A7-9BD053A7F2FB}"/>
                </a:ext>
              </a:extLst>
            </p:cNvPr>
            <p:cNvSpPr txBox="1"/>
            <p:nvPr/>
          </p:nvSpPr>
          <p:spPr>
            <a:xfrm>
              <a:off x="7159383" y="3609176"/>
              <a:ext cx="1274708" cy="230832"/>
            </a:xfrm>
            <a:prstGeom prst="rect">
              <a:avLst/>
            </a:prstGeom>
            <a:solidFill>
              <a:schemeClr val="bg1"/>
            </a:solidFill>
          </p:spPr>
          <p:txBody>
            <a:bodyPr wrap="none" rtlCol="0">
              <a:spAutoFit/>
            </a:bodyPr>
            <a:lstStyle/>
            <a:p>
              <a:pPr algn="ctr"/>
              <a:r>
                <a:rPr lang="en-US" sz="900" dirty="0">
                  <a:solidFill>
                    <a:srgbClr val="717074"/>
                  </a:solidFill>
                  <a:latin typeface="Arial"/>
                </a:rPr>
                <a:t>Lead create / update</a:t>
              </a:r>
            </a:p>
          </p:txBody>
        </p:sp>
        <p:cxnSp>
          <p:nvCxnSpPr>
            <p:cNvPr id="52" name="Straight Arrow Connector 181">
              <a:extLst>
                <a:ext uri="{FF2B5EF4-FFF2-40B4-BE49-F238E27FC236}">
                  <a16:creationId xmlns:a16="http://schemas.microsoft.com/office/drawing/2014/main" id="{19E5D741-2AAE-404B-AD73-3E4454B1FB63}"/>
                </a:ext>
              </a:extLst>
            </p:cNvPr>
            <p:cNvCxnSpPr>
              <a:cxnSpLocks/>
              <a:endCxn id="57" idx="1"/>
            </p:cNvCxnSpPr>
            <p:nvPr/>
          </p:nvCxnSpPr>
          <p:spPr>
            <a:xfrm>
              <a:off x="6998555" y="4411459"/>
              <a:ext cx="1445669" cy="572352"/>
            </a:xfrm>
            <a:prstGeom prst="bentConnector3">
              <a:avLst>
                <a:gd name="adj1" fmla="val 50000"/>
              </a:avLst>
            </a:prstGeom>
            <a:ln>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8286C92-F16E-A74E-9BF6-5955000CD8E0}"/>
                </a:ext>
              </a:extLst>
            </p:cNvPr>
            <p:cNvSpPr txBox="1"/>
            <p:nvPr/>
          </p:nvSpPr>
          <p:spPr>
            <a:xfrm>
              <a:off x="7333998" y="4571539"/>
              <a:ext cx="813043" cy="646331"/>
            </a:xfrm>
            <a:prstGeom prst="rect">
              <a:avLst/>
            </a:prstGeom>
            <a:solidFill>
              <a:schemeClr val="bg1"/>
            </a:solidFill>
          </p:spPr>
          <p:txBody>
            <a:bodyPr wrap="none" rtlCol="0">
              <a:spAutoFit/>
            </a:bodyPr>
            <a:lstStyle/>
            <a:p>
              <a:pPr algn="ctr"/>
              <a:r>
                <a:rPr lang="en-US" sz="900" dirty="0">
                  <a:solidFill>
                    <a:srgbClr val="717074"/>
                  </a:solidFill>
                  <a:latin typeface="Arial"/>
                </a:rPr>
                <a:t>Data </a:t>
              </a:r>
            </a:p>
            <a:p>
              <a:pPr algn="ctr"/>
              <a:r>
                <a:rPr lang="en-US" sz="900" dirty="0">
                  <a:solidFill>
                    <a:srgbClr val="717074"/>
                  </a:solidFill>
                  <a:latin typeface="Arial"/>
                </a:rPr>
                <a:t>Cleansing / </a:t>
              </a:r>
            </a:p>
            <a:p>
              <a:pPr algn="ctr"/>
              <a:r>
                <a:rPr lang="en-US" sz="900" dirty="0">
                  <a:solidFill>
                    <a:srgbClr val="717074"/>
                  </a:solidFill>
                  <a:latin typeface="Arial"/>
                </a:rPr>
                <a:t>Touch </a:t>
              </a:r>
            </a:p>
            <a:p>
              <a:pPr algn="ctr"/>
              <a:r>
                <a:rPr lang="en-US" sz="900" dirty="0">
                  <a:solidFill>
                    <a:srgbClr val="717074"/>
                  </a:solidFill>
                  <a:latin typeface="Arial"/>
                </a:rPr>
                <a:t>Governance</a:t>
              </a:r>
            </a:p>
          </p:txBody>
        </p:sp>
        <p:sp>
          <p:nvSpPr>
            <p:cNvPr id="55" name="TextBox 54">
              <a:extLst>
                <a:ext uri="{FF2B5EF4-FFF2-40B4-BE49-F238E27FC236}">
                  <a16:creationId xmlns:a16="http://schemas.microsoft.com/office/drawing/2014/main" id="{26CD0062-F8E1-EC47-B4F8-375D31C5E60F}"/>
                </a:ext>
              </a:extLst>
            </p:cNvPr>
            <p:cNvSpPr txBox="1"/>
            <p:nvPr/>
          </p:nvSpPr>
          <p:spPr>
            <a:xfrm>
              <a:off x="5415937" y="3137432"/>
              <a:ext cx="979755" cy="230832"/>
            </a:xfrm>
            <a:prstGeom prst="rect">
              <a:avLst/>
            </a:prstGeom>
            <a:solidFill>
              <a:schemeClr val="bg1"/>
            </a:solidFill>
          </p:spPr>
          <p:txBody>
            <a:bodyPr wrap="none" rtlCol="0">
              <a:spAutoFit/>
            </a:bodyPr>
            <a:lstStyle/>
            <a:p>
              <a:r>
                <a:rPr lang="en-US" sz="900" dirty="0">
                  <a:solidFill>
                    <a:srgbClr val="717074"/>
                  </a:solidFill>
                  <a:latin typeface="Arial"/>
                </a:rPr>
                <a:t>API Integration</a:t>
              </a:r>
            </a:p>
          </p:txBody>
        </p:sp>
        <p:cxnSp>
          <p:nvCxnSpPr>
            <p:cNvPr id="56" name="Straight Arrow Connector 181">
              <a:extLst>
                <a:ext uri="{FF2B5EF4-FFF2-40B4-BE49-F238E27FC236}">
                  <a16:creationId xmlns:a16="http://schemas.microsoft.com/office/drawing/2014/main" id="{C1E6E00F-82BE-EC4A-91BD-13E64160BE12}"/>
                </a:ext>
              </a:extLst>
            </p:cNvPr>
            <p:cNvCxnSpPr>
              <a:cxnSpLocks/>
              <a:stCxn id="80" idx="1"/>
              <a:endCxn id="67" idx="1"/>
            </p:cNvCxnSpPr>
            <p:nvPr/>
          </p:nvCxnSpPr>
          <p:spPr>
            <a:xfrm rot="10800000">
              <a:off x="830594" y="2187861"/>
              <a:ext cx="627112" cy="3093905"/>
            </a:xfrm>
            <a:prstGeom prst="bentConnector3">
              <a:avLst>
                <a:gd name="adj1" fmla="val 171921"/>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4C28E91A-89B2-DB44-ACBA-783A3FF16AD5}"/>
              </a:ext>
            </a:extLst>
          </p:cNvPr>
          <p:cNvGrpSpPr/>
          <p:nvPr/>
        </p:nvGrpSpPr>
        <p:grpSpPr>
          <a:xfrm>
            <a:off x="4985634" y="305074"/>
            <a:ext cx="2459831" cy="564776"/>
            <a:chOff x="6858001" y="173306"/>
            <a:chExt cx="2459831" cy="564776"/>
          </a:xfrm>
        </p:grpSpPr>
        <p:cxnSp>
          <p:nvCxnSpPr>
            <p:cNvPr id="99" name="Straight Arrow Connector 98">
              <a:extLst>
                <a:ext uri="{FF2B5EF4-FFF2-40B4-BE49-F238E27FC236}">
                  <a16:creationId xmlns:a16="http://schemas.microsoft.com/office/drawing/2014/main" id="{26601017-8F01-1048-A851-AD6B198627B3}"/>
                </a:ext>
              </a:extLst>
            </p:cNvPr>
            <p:cNvCxnSpPr>
              <a:cxnSpLocks/>
            </p:cNvCxnSpPr>
            <p:nvPr/>
          </p:nvCxnSpPr>
          <p:spPr>
            <a:xfrm rot="5400000">
              <a:off x="8601034" y="-150675"/>
              <a:ext cx="0" cy="1005840"/>
            </a:xfrm>
            <a:prstGeom prst="straightConnector1">
              <a:avLst/>
            </a:prstGeom>
            <a:ln>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8167AEC-35E4-8D43-AE66-60E8ED6F0F11}"/>
                </a:ext>
              </a:extLst>
            </p:cNvPr>
            <p:cNvSpPr txBox="1"/>
            <p:nvPr/>
          </p:nvSpPr>
          <p:spPr>
            <a:xfrm>
              <a:off x="8077675" y="173306"/>
              <a:ext cx="992579" cy="230832"/>
            </a:xfrm>
            <a:prstGeom prst="rect">
              <a:avLst/>
            </a:prstGeom>
            <a:noFill/>
          </p:spPr>
          <p:txBody>
            <a:bodyPr wrap="none" rtlCol="0">
              <a:spAutoFit/>
            </a:bodyPr>
            <a:lstStyle/>
            <a:p>
              <a:r>
                <a:rPr lang="en-US" sz="900" dirty="0">
                  <a:solidFill>
                    <a:srgbClr val="717074"/>
                  </a:solidFill>
                  <a:latin typeface="Arial"/>
                </a:rPr>
                <a:t>New Integration</a:t>
              </a:r>
            </a:p>
          </p:txBody>
        </p:sp>
        <p:cxnSp>
          <p:nvCxnSpPr>
            <p:cNvPr id="101" name="Straight Arrow Connector 100">
              <a:extLst>
                <a:ext uri="{FF2B5EF4-FFF2-40B4-BE49-F238E27FC236}">
                  <a16:creationId xmlns:a16="http://schemas.microsoft.com/office/drawing/2014/main" id="{BB98B7F2-B332-6141-A24B-B45C00A9130E}"/>
                </a:ext>
              </a:extLst>
            </p:cNvPr>
            <p:cNvCxnSpPr>
              <a:cxnSpLocks/>
            </p:cNvCxnSpPr>
            <p:nvPr/>
          </p:nvCxnSpPr>
          <p:spPr>
            <a:xfrm rot="5400000">
              <a:off x="8614737" y="169902"/>
              <a:ext cx="0" cy="1005840"/>
            </a:xfrm>
            <a:prstGeom prst="straightConnector1">
              <a:avLst/>
            </a:prstGeom>
            <a:ln>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B52B99A-6EB3-E849-97ED-9831C04598CB}"/>
                </a:ext>
              </a:extLst>
            </p:cNvPr>
            <p:cNvSpPr txBox="1"/>
            <p:nvPr/>
          </p:nvSpPr>
          <p:spPr>
            <a:xfrm>
              <a:off x="8152128" y="456029"/>
              <a:ext cx="1165704" cy="230832"/>
            </a:xfrm>
            <a:prstGeom prst="rect">
              <a:avLst/>
            </a:prstGeom>
            <a:noFill/>
          </p:spPr>
          <p:txBody>
            <a:bodyPr wrap="none" rtlCol="0">
              <a:spAutoFit/>
            </a:bodyPr>
            <a:lstStyle/>
            <a:p>
              <a:r>
                <a:rPr lang="en-US" sz="900" dirty="0">
                  <a:solidFill>
                    <a:srgbClr val="717074"/>
                  </a:solidFill>
                  <a:latin typeface="Arial"/>
                </a:rPr>
                <a:t>Existing Integration</a:t>
              </a:r>
            </a:p>
          </p:txBody>
        </p:sp>
        <p:sp>
          <p:nvSpPr>
            <p:cNvPr id="103" name="Rectangle 102">
              <a:extLst>
                <a:ext uri="{FF2B5EF4-FFF2-40B4-BE49-F238E27FC236}">
                  <a16:creationId xmlns:a16="http://schemas.microsoft.com/office/drawing/2014/main" id="{47D16AB5-E746-E04F-8FC1-98E3A6AB2DF3}"/>
                </a:ext>
              </a:extLst>
            </p:cNvPr>
            <p:cNvSpPr/>
            <p:nvPr/>
          </p:nvSpPr>
          <p:spPr>
            <a:xfrm>
              <a:off x="6858001" y="189586"/>
              <a:ext cx="1078881" cy="237949"/>
            </a:xfrm>
            <a:prstGeom prst="rect">
              <a:avLst/>
            </a:prstGeom>
            <a:solidFill>
              <a:schemeClr val="accent1">
                <a:lumMod val="20000"/>
                <a:lumOff val="80000"/>
              </a:schemeClr>
            </a:solidFill>
            <a:ln w="127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r>
                <a:rPr lang="en-US" sz="900" dirty="0">
                  <a:solidFill>
                    <a:srgbClr val="717074"/>
                  </a:solidFill>
                  <a:latin typeface="Open Sans" panose="020B0606030504020204" pitchFamily="34" charset="0"/>
                  <a:ea typeface="Open Sans" panose="020B0606030504020204" pitchFamily="34" charset="0"/>
                  <a:cs typeface="Open Sans" panose="020B0606030504020204" pitchFamily="34" charset="0"/>
                </a:rPr>
                <a:t>New Systems</a:t>
              </a:r>
            </a:p>
          </p:txBody>
        </p:sp>
        <p:sp>
          <p:nvSpPr>
            <p:cNvPr id="104" name="Rectangle 103">
              <a:extLst>
                <a:ext uri="{FF2B5EF4-FFF2-40B4-BE49-F238E27FC236}">
                  <a16:creationId xmlns:a16="http://schemas.microsoft.com/office/drawing/2014/main" id="{FB6D1117-DA0A-5741-910E-053F0773AF0B}"/>
                </a:ext>
              </a:extLst>
            </p:cNvPr>
            <p:cNvSpPr/>
            <p:nvPr/>
          </p:nvSpPr>
          <p:spPr>
            <a:xfrm>
              <a:off x="6868173" y="522791"/>
              <a:ext cx="1068913" cy="215291"/>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r>
                <a:rPr lang="en-US" sz="900" dirty="0">
                  <a:solidFill>
                    <a:srgbClr val="717074"/>
                  </a:solidFill>
                  <a:latin typeface="Open Sans" panose="020B0606030504020204" pitchFamily="34" charset="0"/>
                  <a:ea typeface="Open Sans" panose="020B0606030504020204" pitchFamily="34" charset="0"/>
                  <a:cs typeface="Open Sans" panose="020B0606030504020204" pitchFamily="34" charset="0"/>
                </a:rPr>
                <a:t>Existing Systems</a:t>
              </a:r>
            </a:p>
          </p:txBody>
        </p:sp>
      </p:grpSp>
      <p:pic>
        <p:nvPicPr>
          <p:cNvPr id="105" name="Picture 2">
            <a:extLst>
              <a:ext uri="{FF2B5EF4-FFF2-40B4-BE49-F238E27FC236}">
                <a16:creationId xmlns:a16="http://schemas.microsoft.com/office/drawing/2014/main" id="{2C9EC5CD-B811-9A48-B52D-E76D85630DF7}"/>
              </a:ext>
            </a:extLst>
          </p:cNvPr>
          <p:cNvPicPr>
            <a:picLocks noChangeAspect="1" noChangeArrowheads="1"/>
          </p:cNvPicPr>
          <p:nvPr/>
        </p:nvPicPr>
        <p:blipFill>
          <a:blip r:embed="rId15"/>
          <a:srcRect/>
          <a:stretch/>
        </p:blipFill>
        <p:spPr bwMode="auto">
          <a:xfrm>
            <a:off x="8933247" y="4860550"/>
            <a:ext cx="776542" cy="38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83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4946" y="261721"/>
            <a:ext cx="11906968"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107863" y="563797"/>
            <a:ext cx="6512786" cy="430887"/>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SYSTEM ARCHITECTURE</a:t>
            </a:r>
            <a:endParaRPr kumimoji="0" sz="2800" b="0" i="0" u="none" strike="noStrike" kern="1200" cap="none" spc="0" normalizeH="0" baseline="0" noProof="0" dirty="0">
              <a:ln>
                <a:noFill/>
              </a:ln>
              <a:solidFill>
                <a:schemeClr val="accent2">
                  <a:lumMod val="75000"/>
                </a:schemeClr>
              </a:solidFill>
              <a:effectLst/>
              <a:uLnTx/>
              <a:uFillTx/>
              <a:latin typeface="Frutiger Next Pro Bold"/>
              <a:cs typeface="Frutiger Next Pro Bold"/>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10178502" y="414128"/>
            <a:ext cx="1435754" cy="45163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596DE7D-7C60-6A45-AB3F-1BF8AFE16D69}"/>
              </a:ext>
            </a:extLst>
          </p:cNvPr>
          <p:cNvPicPr>
            <a:picLocks noChangeAspect="1"/>
          </p:cNvPicPr>
          <p:nvPr/>
        </p:nvPicPr>
        <p:blipFill>
          <a:blip r:embed="rId5"/>
          <a:stretch>
            <a:fillRect/>
          </a:stretch>
        </p:blipFill>
        <p:spPr>
          <a:xfrm>
            <a:off x="-1" y="1633081"/>
            <a:ext cx="11715101" cy="4580106"/>
          </a:xfrm>
          <a:prstGeom prst="rect">
            <a:avLst/>
          </a:prstGeom>
        </p:spPr>
      </p:pic>
    </p:spTree>
    <p:extLst>
      <p:ext uri="{BB962C8B-B14F-4D97-AF65-F5344CB8AC3E}">
        <p14:creationId xmlns:p14="http://schemas.microsoft.com/office/powerpoint/2010/main" val="35703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1" y="2"/>
            <a:ext cx="12191999" cy="685799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4946" y="261721"/>
            <a:ext cx="699706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237190" y="603026"/>
            <a:ext cx="6512786" cy="430887"/>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2">
                    <a:lumMod val="75000"/>
                  </a:schemeClr>
                </a:solidFill>
                <a:latin typeface="Frutiger Next Pro Bold"/>
                <a:cs typeface="Frutiger Next Pro Bold"/>
              </a:rPr>
              <a:t>IMPACT</a:t>
            </a:r>
            <a:endParaRPr kumimoji="0" sz="2800" b="0" i="0" u="none" strike="noStrike" kern="1200" cap="none" spc="0" normalizeH="0" baseline="0" noProof="0" dirty="0">
              <a:ln>
                <a:noFill/>
              </a:ln>
              <a:solidFill>
                <a:schemeClr val="accent2">
                  <a:lumMod val="75000"/>
                </a:schemeClr>
              </a:solidFill>
              <a:effectLst/>
              <a:uLnTx/>
              <a:uFillTx/>
              <a:latin typeface="Frutiger Next Pro Bold"/>
              <a:cs typeface="Frutiger Next Pro Bold"/>
            </a:endParaRPr>
          </a:p>
        </p:txBody>
      </p:sp>
      <p:pic>
        <p:nvPicPr>
          <p:cNvPr id="9" name="Picture 8" descr="A close up of a logo&#10;&#10;Description automatically generated">
            <a:extLst>
              <a:ext uri="{FF2B5EF4-FFF2-40B4-BE49-F238E27FC236}">
                <a16:creationId xmlns:a16="http://schemas.microsoft.com/office/drawing/2014/main" id="{9ADEAB11-BFE5-774E-A0C6-47AE5558CB22}"/>
              </a:ext>
            </a:extLst>
          </p:cNvPr>
          <p:cNvPicPr>
            <a:picLocks noChangeAspect="1"/>
          </p:cNvPicPr>
          <p:nvPr/>
        </p:nvPicPr>
        <p:blipFill>
          <a:blip r:embed="rId4"/>
          <a:stretch>
            <a:fillRect/>
          </a:stretch>
        </p:blipFill>
        <p:spPr>
          <a:xfrm>
            <a:off x="5279935" y="414128"/>
            <a:ext cx="1435754" cy="451635"/>
          </a:xfrm>
          <a:prstGeom prst="rect">
            <a:avLst/>
          </a:prstGeom>
        </p:spPr>
      </p:pic>
      <p:sp>
        <p:nvSpPr>
          <p:cNvPr id="53" name="object 5">
            <a:extLst>
              <a:ext uri="{FF2B5EF4-FFF2-40B4-BE49-F238E27FC236}">
                <a16:creationId xmlns:a16="http://schemas.microsoft.com/office/drawing/2014/main" id="{04011DDF-6179-2B42-977F-2C9601B9FFC3}"/>
              </a:ext>
            </a:extLst>
          </p:cNvPr>
          <p:cNvSpPr txBox="1"/>
          <p:nvPr/>
        </p:nvSpPr>
        <p:spPr>
          <a:xfrm>
            <a:off x="237190" y="1353197"/>
            <a:ext cx="6645523" cy="2034531"/>
          </a:xfrm>
          <a:prstGeom prst="rect">
            <a:avLst/>
          </a:prstGeom>
        </p:spPr>
        <p:txBody>
          <a:bodyPr vert="horz" wrap="square" lIns="0" tIns="0" rIns="0" bIns="0" rtlCol="0" anchor="t">
            <a:spAutoFit/>
          </a:bodyPr>
          <a:lstStyle/>
          <a:p>
            <a:pPr marL="12700">
              <a:lnSpc>
                <a:spcPct val="150000"/>
              </a:lnSpc>
              <a:defRPr/>
            </a:pPr>
            <a:r>
              <a:rPr lang="en-IN" spc="-5" dirty="0">
                <a:latin typeface="Frutiger Next Pro Bold"/>
              </a:rPr>
              <a:t>The proposed solution will allow Jerry’s Brew Co to orchestrate multi-channel communication initiatives for its consumers through a single platform. This will  enable them to </a:t>
            </a:r>
            <a:r>
              <a:rPr lang="en-US" spc="-5" dirty="0">
                <a:latin typeface="Frutiger Next Pro Bold"/>
              </a:rPr>
              <a:t>efficiently scale digital marketing efforts, reduce advertising waste, lessen unnecessary marketing costs, and facilitate remarketing expansions.</a:t>
            </a:r>
          </a:p>
        </p:txBody>
      </p:sp>
    </p:spTree>
    <p:extLst>
      <p:ext uri="{BB962C8B-B14F-4D97-AF65-F5344CB8AC3E}">
        <p14:creationId xmlns:p14="http://schemas.microsoft.com/office/powerpoint/2010/main" val="164709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2904</TotalTime>
  <Words>586</Words>
  <Application>Microsoft Macintosh PowerPoint</Application>
  <PresentationFormat>Widescreen</PresentationFormat>
  <Paragraphs>107</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Chronicle Display Black</vt:lpstr>
      <vt:lpstr>Frutiger Next Pro Bold</vt:lpstr>
      <vt:lpstr>Frutiger Next Pro Light</vt:lpstr>
      <vt:lpstr>Open Sans</vt:lpstr>
      <vt:lpstr>Verdana</vt:lpstr>
      <vt:lpstr>Office Theme</vt:lpstr>
      <vt:lpstr>Digital Transformation Journey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Misra, Ankit</dc:creator>
  <cp:lastModifiedBy>Misra, Ankit</cp:lastModifiedBy>
  <cp:revision>45</cp:revision>
  <dcterms:created xsi:type="dcterms:W3CDTF">2020-01-25T09:14:10Z</dcterms:created>
  <dcterms:modified xsi:type="dcterms:W3CDTF">2020-01-27T10:24:36Z</dcterms:modified>
</cp:coreProperties>
</file>