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3155" r:id="rId6"/>
    <p:sldId id="26777" r:id="rId7"/>
    <p:sldId id="3159" r:id="rId8"/>
    <p:sldId id="26779" r:id="rId9"/>
    <p:sldId id="26778" r:id="rId10"/>
    <p:sldId id="268" r:id="rId11"/>
    <p:sldId id="3163"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5BB1-643F-4CFA-987B-B8456BDDA67E}"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CB024-E45A-414B-BE90-BBFFE6733505}" type="slidenum">
              <a:rPr lang="en-US" smtClean="0"/>
              <a:t>‹#›</a:t>
            </a:fld>
            <a:endParaRPr lang="en-US"/>
          </a:p>
        </p:txBody>
      </p:sp>
    </p:spTree>
    <p:extLst>
      <p:ext uri="{BB962C8B-B14F-4D97-AF65-F5344CB8AC3E}">
        <p14:creationId xmlns:p14="http://schemas.microsoft.com/office/powerpoint/2010/main" val="422320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86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46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31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BF91-A7DC-4ED2-A4A9-E0B27534A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CA42A-DCF7-4460-9DEF-8F61F377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016C1-5EDB-4725-B0F5-02B14AF8F5B7}"/>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446DB96D-AC41-45D9-8D8F-66A1706A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968AF-386F-4D96-9D57-10566C26FEE3}"/>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144500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AFFB-3BE1-4657-BA48-CE75BE0F3D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40F75-9204-48B2-A091-268D90378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37C9E-1AEB-4125-8962-073F1397C506}"/>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433A86F4-D3A1-4C60-93F8-16F182A3D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05BDC-AF25-46B6-98AD-0724669A676A}"/>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17921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C6CFC1-5806-4E53-8EF3-189D0C4EA6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004550-6F8E-4D0D-9B4E-249A2181D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C44F6-AF52-42F0-B91A-1936087CD1D3}"/>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6721813F-373B-4266-98D5-58A658E53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6EB0-62DF-471D-82D1-E936B9AB0FDF}"/>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19959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7FF6-E34A-423B-8AA7-4FE2A9995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04B36-C2E4-4291-8AE4-363917A67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2D556-EB36-4268-AF9D-02B5E56D9BE0}"/>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2451A698-AFDC-46C6-9AF4-C52C48909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68057-4043-4B00-ABFB-E1606AA8B024}"/>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40617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345E-5AFC-4346-9B0B-91B39EE21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7D870-E99B-447C-9ACB-78173F36DF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5D2D9-F1C4-4C38-8D80-B6EF23B92BC4}"/>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0E735745-9065-46B7-95AE-59EB46ED4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71312-1D32-49EC-89E6-D786D3264AE3}"/>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330657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25C5-5E2E-4E75-80EF-AA871F15B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52E97-198E-43D3-BB8A-7AAD8FCD4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8DBFE-BB10-4080-BE70-FB0AFD2B3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537954-3A91-466E-A051-9E1A50C2EC00}"/>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6" name="Footer Placeholder 5">
            <a:extLst>
              <a:ext uri="{FF2B5EF4-FFF2-40B4-BE49-F238E27FC236}">
                <a16:creationId xmlns:a16="http://schemas.microsoft.com/office/drawing/2014/main" id="{FE72A292-9BEB-4FD8-81FB-773952DDB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7E0EC-EF3E-4571-80A5-496FC1FB7C2E}"/>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94982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8FDF-8B77-4A0A-B31E-30A3A0C6BA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BDAA99-5CD2-4D7A-849A-C2817B2B6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D5D4B-74E9-4320-937F-E75BBAF6B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732CF2-6ED3-45B8-BFC4-463FEA296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B0A6F-0864-41F2-A859-8735A0CB5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003C10-2D97-474E-91D2-110AAFBD9AE8}"/>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8" name="Footer Placeholder 7">
            <a:extLst>
              <a:ext uri="{FF2B5EF4-FFF2-40B4-BE49-F238E27FC236}">
                <a16:creationId xmlns:a16="http://schemas.microsoft.com/office/drawing/2014/main" id="{83913DD5-9F6C-4FED-BA76-0A42749638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6F2FE9-9936-4D90-84AF-33C892851251}"/>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424092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E6E-54BA-4C3D-BFF3-250C5DEC7D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68C68-40F4-46F9-A542-96B60184A2A3}"/>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4" name="Footer Placeholder 3">
            <a:extLst>
              <a:ext uri="{FF2B5EF4-FFF2-40B4-BE49-F238E27FC236}">
                <a16:creationId xmlns:a16="http://schemas.microsoft.com/office/drawing/2014/main" id="{6377D17A-C253-41A3-87A1-7AF45E488E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0409E-EF53-422F-A18A-532615EF4DAD}"/>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91600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6F326-3669-408D-8170-3269B3FB62CF}"/>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3" name="Footer Placeholder 2">
            <a:extLst>
              <a:ext uri="{FF2B5EF4-FFF2-40B4-BE49-F238E27FC236}">
                <a16:creationId xmlns:a16="http://schemas.microsoft.com/office/drawing/2014/main" id="{B42FE1F0-0B73-431B-9EB8-E354942D3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D723AE-5B14-434F-90BB-AF113A3944B3}"/>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6974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526F-9C0C-41F4-95D4-CD958504D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1941A-7B02-4185-AE39-5FFA67B61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E6401B-24F9-4DF7-A987-D3D723D0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79DF9-E485-4478-8ADC-7C8E1A028101}"/>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6" name="Footer Placeholder 5">
            <a:extLst>
              <a:ext uri="{FF2B5EF4-FFF2-40B4-BE49-F238E27FC236}">
                <a16:creationId xmlns:a16="http://schemas.microsoft.com/office/drawing/2014/main" id="{F2AB81A1-805A-455C-A719-FD463B808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4E88C-ED6C-41C8-BBC6-9A17838CE438}"/>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90989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6DC0-B9A0-4B55-AB1C-2734871A6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132B0-7DE3-4F0D-A4CE-A64775BF4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BEE7E9-EEEF-4A14-B3CD-9ABA0F6C9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49601-C089-42BC-87FA-DE9F46EF2BC2}"/>
              </a:ext>
            </a:extLst>
          </p:cNvPr>
          <p:cNvSpPr>
            <a:spLocks noGrp="1"/>
          </p:cNvSpPr>
          <p:nvPr>
            <p:ph type="dt" sz="half" idx="10"/>
          </p:nvPr>
        </p:nvSpPr>
        <p:spPr/>
        <p:txBody>
          <a:bodyPr/>
          <a:lstStyle/>
          <a:p>
            <a:fld id="{BA754FE4-7672-4B2B-AA07-96B7463C600E}" type="datetimeFigureOut">
              <a:rPr lang="en-US" smtClean="0"/>
              <a:t>7/3/2020</a:t>
            </a:fld>
            <a:endParaRPr lang="en-US"/>
          </a:p>
        </p:txBody>
      </p:sp>
      <p:sp>
        <p:nvSpPr>
          <p:cNvPr id="6" name="Footer Placeholder 5">
            <a:extLst>
              <a:ext uri="{FF2B5EF4-FFF2-40B4-BE49-F238E27FC236}">
                <a16:creationId xmlns:a16="http://schemas.microsoft.com/office/drawing/2014/main" id="{DAC12DAF-0DA1-4068-AA92-430AD0BA8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F3FDD-D790-4486-8D7A-F342CD05B251}"/>
              </a:ext>
            </a:extLst>
          </p:cNvPr>
          <p:cNvSpPr>
            <a:spLocks noGrp="1"/>
          </p:cNvSpPr>
          <p:nvPr>
            <p:ph type="sldNum" sz="quarter" idx="12"/>
          </p:nvPr>
        </p:nvSpPr>
        <p:spPr/>
        <p:txBody>
          <a:bodyPr/>
          <a:lstStyle/>
          <a:p>
            <a:fld id="{EFE77E5D-D354-4DF2-8E15-D417D33C436F}" type="slidenum">
              <a:rPr lang="en-US" smtClean="0"/>
              <a:t>‹#›</a:t>
            </a:fld>
            <a:endParaRPr lang="en-US"/>
          </a:p>
        </p:txBody>
      </p:sp>
    </p:spTree>
    <p:extLst>
      <p:ext uri="{BB962C8B-B14F-4D97-AF65-F5344CB8AC3E}">
        <p14:creationId xmlns:p14="http://schemas.microsoft.com/office/powerpoint/2010/main" val="277556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AD04D-216F-4DCE-876C-E23E4AE51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5E82D-D984-481C-8C77-F422B555F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63058-FE30-42F9-A2DB-DA0DC0FBE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54FE4-7672-4B2B-AA07-96B7463C600E}" type="datetimeFigureOut">
              <a:rPr lang="en-US" smtClean="0"/>
              <a:t>7/3/2020</a:t>
            </a:fld>
            <a:endParaRPr lang="en-US"/>
          </a:p>
        </p:txBody>
      </p:sp>
      <p:sp>
        <p:nvSpPr>
          <p:cNvPr id="5" name="Footer Placeholder 4">
            <a:extLst>
              <a:ext uri="{FF2B5EF4-FFF2-40B4-BE49-F238E27FC236}">
                <a16:creationId xmlns:a16="http://schemas.microsoft.com/office/drawing/2014/main" id="{CD8A56EA-3C4B-496E-BE59-BE2DB8905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90FF86-434C-4740-9A85-34590FB34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7E5D-D354-4DF2-8E15-D417D33C436F}" type="slidenum">
              <a:rPr lang="en-US" smtClean="0"/>
              <a:t>‹#›</a:t>
            </a:fld>
            <a:endParaRPr lang="en-US"/>
          </a:p>
        </p:txBody>
      </p:sp>
    </p:spTree>
    <p:extLst>
      <p:ext uri="{BB962C8B-B14F-4D97-AF65-F5344CB8AC3E}">
        <p14:creationId xmlns:p14="http://schemas.microsoft.com/office/powerpoint/2010/main" val="119016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9" Type="http://schemas.openxmlformats.org/officeDocument/2006/relationships/image" Target="../media/image55.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41"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4" Type="http://schemas.openxmlformats.org/officeDocument/2006/relationships/image" Target="../media/image60.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building, table, street, rain&#10;&#10;Description automatically generated">
            <a:extLst>
              <a:ext uri="{FF2B5EF4-FFF2-40B4-BE49-F238E27FC236}">
                <a16:creationId xmlns:a16="http://schemas.microsoft.com/office/drawing/2014/main" id="{528CF2F2-6C8C-4011-BABC-883DC8595CB6}"/>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8" name="object 4">
            <a:extLst>
              <a:ext uri="{FF2B5EF4-FFF2-40B4-BE49-F238E27FC236}">
                <a16:creationId xmlns:a16="http://schemas.microsoft.com/office/drawing/2014/main" id="{A71419A5-EBF9-4C50-89D5-171EB6EF7606}"/>
              </a:ext>
            </a:extLst>
          </p:cNvPr>
          <p:cNvSpPr/>
          <p:nvPr/>
        </p:nvSpPr>
        <p:spPr>
          <a:xfrm>
            <a:off x="0" y="228600"/>
            <a:ext cx="6997065" cy="66294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pic>
        <p:nvPicPr>
          <p:cNvPr id="11" name="Picture 10">
            <a:extLst>
              <a:ext uri="{FF2B5EF4-FFF2-40B4-BE49-F238E27FC236}">
                <a16:creationId xmlns:a16="http://schemas.microsoft.com/office/drawing/2014/main" id="{C74212E6-ABB1-4373-B534-900767D9787C}"/>
              </a:ext>
            </a:extLst>
          </p:cNvPr>
          <p:cNvPicPr>
            <a:picLocks noChangeAspect="1"/>
          </p:cNvPicPr>
          <p:nvPr/>
        </p:nvPicPr>
        <p:blipFill>
          <a:blip r:embed="rId3"/>
          <a:stretch>
            <a:fillRect/>
          </a:stretch>
        </p:blipFill>
        <p:spPr>
          <a:xfrm>
            <a:off x="2244579" y="228600"/>
            <a:ext cx="2641746" cy="2899630"/>
          </a:xfrm>
          <a:prstGeom prst="rect">
            <a:avLst/>
          </a:prstGeom>
        </p:spPr>
      </p:pic>
      <p:sp>
        <p:nvSpPr>
          <p:cNvPr id="12" name="TextBox 11">
            <a:extLst>
              <a:ext uri="{FF2B5EF4-FFF2-40B4-BE49-F238E27FC236}">
                <a16:creationId xmlns:a16="http://schemas.microsoft.com/office/drawing/2014/main" id="{0FA60AFA-9876-4232-8D63-28A1E2DDAC82}"/>
              </a:ext>
            </a:extLst>
          </p:cNvPr>
          <p:cNvSpPr txBox="1"/>
          <p:nvPr/>
        </p:nvSpPr>
        <p:spPr>
          <a:xfrm>
            <a:off x="981075" y="3286125"/>
            <a:ext cx="5114925" cy="1323439"/>
          </a:xfrm>
          <a:prstGeom prst="rect">
            <a:avLst/>
          </a:prstGeom>
          <a:noFill/>
        </p:spPr>
        <p:txBody>
          <a:bodyPr wrap="square" rtlCol="0">
            <a:spAutoFit/>
          </a:bodyPr>
          <a:lstStyle/>
          <a:p>
            <a:pPr algn="ctr"/>
            <a:r>
              <a:rPr lang="en-US" sz="4000" b="1" dirty="0"/>
              <a:t>Digital Transformation Journey</a:t>
            </a:r>
          </a:p>
        </p:txBody>
      </p:sp>
    </p:spTree>
    <p:extLst>
      <p:ext uri="{BB962C8B-B14F-4D97-AF65-F5344CB8AC3E}">
        <p14:creationId xmlns:p14="http://schemas.microsoft.com/office/powerpoint/2010/main" val="344614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517" y="188697"/>
            <a:ext cx="7082790" cy="57404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chemeClr val="accent1"/>
                </a:solidFill>
                <a:latin typeface="Frutiger Next Pro Bold"/>
                <a:ea typeface="+mn-ea"/>
                <a:cs typeface="Frutiger Next Pro Bold"/>
              </a:rPr>
              <a:t>AUDIENCE</a:t>
            </a:r>
            <a:r>
              <a:rPr sz="3600" spc="30" dirty="0">
                <a:solidFill>
                  <a:srgbClr val="000000"/>
                </a:solidFill>
              </a:rPr>
              <a:t> </a:t>
            </a:r>
            <a:r>
              <a:rPr sz="2800" b="1" spc="-5" dirty="0">
                <a:solidFill>
                  <a:schemeClr val="accent1"/>
                </a:solidFill>
                <a:latin typeface="Frutiger Next Pro Bold"/>
                <a:ea typeface="+mn-ea"/>
                <a:cs typeface="Frutiger Next Pro Bold"/>
              </a:rPr>
              <a:t>OPTIMIZATION IN ACTION</a:t>
            </a:r>
          </a:p>
        </p:txBody>
      </p:sp>
      <p:sp>
        <p:nvSpPr>
          <p:cNvPr id="3" name="object 3"/>
          <p:cNvSpPr/>
          <p:nvPr/>
        </p:nvSpPr>
        <p:spPr>
          <a:xfrm>
            <a:off x="1642872" y="1046988"/>
            <a:ext cx="2471927" cy="51953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90700" y="4515611"/>
            <a:ext cx="2180843" cy="154838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790700" y="1258824"/>
            <a:ext cx="2180843" cy="200101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90700" y="3308603"/>
            <a:ext cx="2180843" cy="117043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4171188" y="1042416"/>
            <a:ext cx="3944111" cy="5195315"/>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776984" y="4486655"/>
            <a:ext cx="2191511" cy="579119"/>
          </a:xfrm>
          <a:prstGeom prst="rect">
            <a:avLst/>
          </a:prstGeom>
          <a:blipFill>
            <a:blip r:embed="rId7" cstate="print"/>
            <a:stretch>
              <a:fillRect/>
            </a:stretch>
          </a:blipFill>
        </p:spPr>
        <p:txBody>
          <a:bodyPr wrap="square" lIns="0" tIns="0" rIns="0" bIns="0" rtlCol="0"/>
          <a:lstStyle/>
          <a:p>
            <a:endParaRPr/>
          </a:p>
        </p:txBody>
      </p:sp>
      <p:sp>
        <p:nvSpPr>
          <p:cNvPr id="9" name="object 9"/>
          <p:cNvSpPr txBox="1"/>
          <p:nvPr/>
        </p:nvSpPr>
        <p:spPr>
          <a:xfrm>
            <a:off x="5940776" y="1059129"/>
            <a:ext cx="51435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MA</a:t>
            </a:r>
            <a:r>
              <a:rPr sz="1000" spc="-10" dirty="0">
                <a:latin typeface="Tahoma"/>
                <a:cs typeface="Tahoma"/>
              </a:rPr>
              <a:t>N</a:t>
            </a:r>
            <a:r>
              <a:rPr sz="1000" spc="-5" dirty="0">
                <a:latin typeface="Tahoma"/>
                <a:cs typeface="Tahoma"/>
              </a:rPr>
              <a:t>A</a:t>
            </a:r>
            <a:r>
              <a:rPr sz="1000" spc="-10" dirty="0">
                <a:latin typeface="Tahoma"/>
                <a:cs typeface="Tahoma"/>
              </a:rPr>
              <a:t>G</a:t>
            </a:r>
            <a:r>
              <a:rPr sz="1000" spc="-5" dirty="0">
                <a:latin typeface="Tahoma"/>
                <a:cs typeface="Tahoma"/>
              </a:rPr>
              <a:t>E</a:t>
            </a:r>
            <a:endParaRPr sz="1000">
              <a:latin typeface="Tahoma"/>
              <a:cs typeface="Tahoma"/>
            </a:endParaRPr>
          </a:p>
        </p:txBody>
      </p:sp>
      <p:sp>
        <p:nvSpPr>
          <p:cNvPr id="10" name="object 10"/>
          <p:cNvSpPr txBox="1"/>
          <p:nvPr/>
        </p:nvSpPr>
        <p:spPr>
          <a:xfrm>
            <a:off x="2631366" y="1059888"/>
            <a:ext cx="45593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I</a:t>
            </a:r>
            <a:r>
              <a:rPr sz="1000" spc="-10" dirty="0">
                <a:latin typeface="Tahoma"/>
                <a:cs typeface="Tahoma"/>
              </a:rPr>
              <a:t>NG</a:t>
            </a:r>
            <a:r>
              <a:rPr sz="1000" dirty="0">
                <a:latin typeface="Tahoma"/>
                <a:cs typeface="Tahoma"/>
              </a:rPr>
              <a:t>E</a:t>
            </a:r>
            <a:r>
              <a:rPr sz="1000" spc="-10" dirty="0">
                <a:latin typeface="Tahoma"/>
                <a:cs typeface="Tahoma"/>
              </a:rPr>
              <a:t>S</a:t>
            </a:r>
            <a:r>
              <a:rPr sz="1000" spc="-5" dirty="0">
                <a:latin typeface="Tahoma"/>
                <a:cs typeface="Tahoma"/>
              </a:rPr>
              <a:t>T</a:t>
            </a:r>
            <a:endParaRPr sz="1000">
              <a:latin typeface="Tahoma"/>
              <a:cs typeface="Tahoma"/>
            </a:endParaRPr>
          </a:p>
        </p:txBody>
      </p:sp>
      <p:sp>
        <p:nvSpPr>
          <p:cNvPr id="11" name="object 11"/>
          <p:cNvSpPr/>
          <p:nvPr/>
        </p:nvSpPr>
        <p:spPr>
          <a:xfrm>
            <a:off x="3866388" y="3369564"/>
            <a:ext cx="576071" cy="644651"/>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911095" y="3371088"/>
            <a:ext cx="678179" cy="277368"/>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3378708" y="1222247"/>
            <a:ext cx="478535" cy="529103"/>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810512" y="1263396"/>
            <a:ext cx="1056131" cy="470915"/>
          </a:xfrm>
          <a:prstGeom prst="rect">
            <a:avLst/>
          </a:prstGeom>
          <a:blipFill>
            <a:blip r:embed="rId11" cstate="print"/>
            <a:stretch>
              <a:fillRect/>
            </a:stretch>
          </a:blipFill>
        </p:spPr>
        <p:txBody>
          <a:bodyPr wrap="square" lIns="0" tIns="0" rIns="0" bIns="0" rtlCol="0"/>
          <a:lstStyle/>
          <a:p>
            <a:endParaRPr/>
          </a:p>
        </p:txBody>
      </p:sp>
      <p:sp>
        <p:nvSpPr>
          <p:cNvPr id="15" name="object 15"/>
          <p:cNvSpPr txBox="1"/>
          <p:nvPr/>
        </p:nvSpPr>
        <p:spPr>
          <a:xfrm>
            <a:off x="2082862" y="1397943"/>
            <a:ext cx="4711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Tahoma"/>
                <a:cs typeface="Tahoma"/>
              </a:rPr>
              <a:t>1st</a:t>
            </a:r>
            <a:r>
              <a:rPr sz="900" spc="-60" dirty="0">
                <a:solidFill>
                  <a:srgbClr val="FFFFFF"/>
                </a:solidFill>
                <a:latin typeface="Tahoma"/>
                <a:cs typeface="Tahoma"/>
              </a:rPr>
              <a:t> </a:t>
            </a:r>
            <a:r>
              <a:rPr sz="900" spc="-5" dirty="0">
                <a:solidFill>
                  <a:srgbClr val="FFFFFF"/>
                </a:solidFill>
                <a:latin typeface="Tahoma"/>
                <a:cs typeface="Tahoma"/>
              </a:rPr>
              <a:t>Party</a:t>
            </a:r>
            <a:endParaRPr sz="900">
              <a:latin typeface="Tahoma"/>
              <a:cs typeface="Tahoma"/>
            </a:endParaRPr>
          </a:p>
        </p:txBody>
      </p:sp>
      <p:sp>
        <p:nvSpPr>
          <p:cNvPr id="16" name="object 16"/>
          <p:cNvSpPr txBox="1"/>
          <p:nvPr/>
        </p:nvSpPr>
        <p:spPr>
          <a:xfrm>
            <a:off x="2000109" y="3420710"/>
            <a:ext cx="5092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Tahoma"/>
                <a:cs typeface="Tahoma"/>
              </a:rPr>
              <a:t>2nd</a:t>
            </a:r>
            <a:r>
              <a:rPr sz="900" spc="-65" dirty="0">
                <a:solidFill>
                  <a:srgbClr val="FFFFFF"/>
                </a:solidFill>
                <a:latin typeface="Tahoma"/>
                <a:cs typeface="Tahoma"/>
              </a:rPr>
              <a:t> </a:t>
            </a:r>
            <a:r>
              <a:rPr sz="900" spc="-5" dirty="0">
                <a:solidFill>
                  <a:srgbClr val="FFFFFF"/>
                </a:solidFill>
                <a:latin typeface="Tahoma"/>
                <a:cs typeface="Tahoma"/>
              </a:rPr>
              <a:t>Party</a:t>
            </a:r>
            <a:endParaRPr sz="900">
              <a:latin typeface="Tahoma"/>
              <a:cs typeface="Tahoma"/>
            </a:endParaRPr>
          </a:p>
        </p:txBody>
      </p:sp>
      <p:sp>
        <p:nvSpPr>
          <p:cNvPr id="17" name="object 17"/>
          <p:cNvSpPr txBox="1"/>
          <p:nvPr/>
        </p:nvSpPr>
        <p:spPr>
          <a:xfrm>
            <a:off x="2037599" y="4698584"/>
            <a:ext cx="486409"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Tahoma"/>
                <a:cs typeface="Tahoma"/>
              </a:rPr>
              <a:t>3rd</a:t>
            </a:r>
            <a:r>
              <a:rPr sz="900" spc="-60" dirty="0">
                <a:solidFill>
                  <a:srgbClr val="FFFFFF"/>
                </a:solidFill>
                <a:latin typeface="Tahoma"/>
                <a:cs typeface="Tahoma"/>
              </a:rPr>
              <a:t> </a:t>
            </a:r>
            <a:r>
              <a:rPr sz="900" spc="-5" dirty="0">
                <a:solidFill>
                  <a:srgbClr val="FFFFFF"/>
                </a:solidFill>
                <a:latin typeface="Tahoma"/>
                <a:cs typeface="Tahoma"/>
              </a:rPr>
              <a:t>Party</a:t>
            </a:r>
            <a:endParaRPr sz="900">
              <a:latin typeface="Tahoma"/>
              <a:cs typeface="Tahoma"/>
            </a:endParaRPr>
          </a:p>
        </p:txBody>
      </p:sp>
      <p:sp>
        <p:nvSpPr>
          <p:cNvPr id="18" name="object 18"/>
          <p:cNvSpPr txBox="1"/>
          <p:nvPr/>
        </p:nvSpPr>
        <p:spPr>
          <a:xfrm>
            <a:off x="2668078" y="5112922"/>
            <a:ext cx="548005" cy="574040"/>
          </a:xfrm>
          <a:prstGeom prst="rect">
            <a:avLst/>
          </a:prstGeom>
        </p:spPr>
        <p:txBody>
          <a:bodyPr vert="horz" wrap="square" lIns="0" tIns="12700" rIns="0" bIns="0" rtlCol="0">
            <a:spAutoFit/>
          </a:bodyPr>
          <a:lstStyle/>
          <a:p>
            <a:pPr marL="12700" marR="5080">
              <a:lnSpc>
                <a:spcPct val="100000"/>
              </a:lnSpc>
              <a:spcBef>
                <a:spcPts val="100"/>
              </a:spcBef>
            </a:pPr>
            <a:r>
              <a:rPr sz="900" spc="-10" dirty="0">
                <a:latin typeface="Tahoma"/>
                <a:cs typeface="Tahoma"/>
              </a:rPr>
              <a:t>epsilon  </a:t>
            </a:r>
            <a:r>
              <a:rPr sz="900" spc="-5" dirty="0">
                <a:latin typeface="Tahoma"/>
                <a:cs typeface="Tahoma"/>
              </a:rPr>
              <a:t>Experian  </a:t>
            </a:r>
            <a:r>
              <a:rPr sz="900" dirty="0">
                <a:latin typeface="Tahoma"/>
                <a:cs typeface="Tahoma"/>
              </a:rPr>
              <a:t>V12</a:t>
            </a:r>
            <a:r>
              <a:rPr sz="900" spc="-85" dirty="0">
                <a:latin typeface="Tahoma"/>
                <a:cs typeface="Tahoma"/>
              </a:rPr>
              <a:t> </a:t>
            </a:r>
            <a:r>
              <a:rPr sz="900" spc="-5" dirty="0">
                <a:latin typeface="Tahoma"/>
                <a:cs typeface="Tahoma"/>
              </a:rPr>
              <a:t>group  LiveRamp</a:t>
            </a:r>
            <a:endParaRPr sz="900">
              <a:latin typeface="Tahoma"/>
              <a:cs typeface="Tahoma"/>
            </a:endParaRPr>
          </a:p>
        </p:txBody>
      </p:sp>
      <p:sp>
        <p:nvSpPr>
          <p:cNvPr id="19" name="object 19"/>
          <p:cNvSpPr txBox="1"/>
          <p:nvPr/>
        </p:nvSpPr>
        <p:spPr>
          <a:xfrm>
            <a:off x="1843518" y="5112922"/>
            <a:ext cx="636270" cy="574040"/>
          </a:xfrm>
          <a:prstGeom prst="rect">
            <a:avLst/>
          </a:prstGeom>
        </p:spPr>
        <p:txBody>
          <a:bodyPr vert="horz" wrap="square" lIns="0" tIns="12700" rIns="0" bIns="0" rtlCol="0">
            <a:spAutoFit/>
          </a:bodyPr>
          <a:lstStyle/>
          <a:p>
            <a:pPr marL="12700" marR="5080">
              <a:lnSpc>
                <a:spcPct val="100000"/>
              </a:lnSpc>
              <a:spcBef>
                <a:spcPts val="100"/>
              </a:spcBef>
            </a:pPr>
            <a:r>
              <a:rPr sz="900" dirty="0">
                <a:latin typeface="Tahoma"/>
                <a:cs typeface="Tahoma"/>
              </a:rPr>
              <a:t>TA</a:t>
            </a:r>
            <a:r>
              <a:rPr sz="900" spc="5" dirty="0">
                <a:latin typeface="Tahoma"/>
                <a:cs typeface="Tahoma"/>
              </a:rPr>
              <a:t>R</a:t>
            </a:r>
            <a:r>
              <a:rPr sz="900" spc="-5" dirty="0">
                <a:latin typeface="Tahoma"/>
                <a:cs typeface="Tahoma"/>
              </a:rPr>
              <a:t>GU</a:t>
            </a:r>
            <a:r>
              <a:rPr sz="900" dirty="0">
                <a:latin typeface="Tahoma"/>
                <a:cs typeface="Tahoma"/>
              </a:rPr>
              <a:t>S</a:t>
            </a:r>
            <a:r>
              <a:rPr sz="900" spc="-5" dirty="0">
                <a:latin typeface="Tahoma"/>
                <a:cs typeface="Tahoma"/>
              </a:rPr>
              <a:t>i</a:t>
            </a:r>
            <a:r>
              <a:rPr sz="900" dirty="0">
                <a:latin typeface="Tahoma"/>
                <a:cs typeface="Tahoma"/>
              </a:rPr>
              <a:t>nfo  </a:t>
            </a:r>
            <a:r>
              <a:rPr sz="900" spc="-5" dirty="0">
                <a:latin typeface="Tahoma"/>
                <a:cs typeface="Tahoma"/>
              </a:rPr>
              <a:t>Datalogix  Exelate  AddThis</a:t>
            </a:r>
            <a:endParaRPr sz="900">
              <a:latin typeface="Tahoma"/>
              <a:cs typeface="Tahoma"/>
            </a:endParaRPr>
          </a:p>
        </p:txBody>
      </p:sp>
      <p:sp>
        <p:nvSpPr>
          <p:cNvPr id="20" name="object 20"/>
          <p:cNvSpPr txBox="1"/>
          <p:nvPr/>
        </p:nvSpPr>
        <p:spPr>
          <a:xfrm>
            <a:off x="3341076" y="5112922"/>
            <a:ext cx="388620" cy="574040"/>
          </a:xfrm>
          <a:prstGeom prst="rect">
            <a:avLst/>
          </a:prstGeom>
        </p:spPr>
        <p:txBody>
          <a:bodyPr vert="horz" wrap="square" lIns="0" tIns="12700" rIns="0" bIns="0" rtlCol="0">
            <a:spAutoFit/>
          </a:bodyPr>
          <a:lstStyle/>
          <a:p>
            <a:pPr marL="12700" marR="59055">
              <a:lnSpc>
                <a:spcPct val="100000"/>
              </a:lnSpc>
              <a:spcBef>
                <a:spcPts val="100"/>
              </a:spcBef>
            </a:pPr>
            <a:r>
              <a:rPr sz="900" spc="-5" dirty="0">
                <a:latin typeface="Tahoma"/>
                <a:cs typeface="Tahoma"/>
              </a:rPr>
              <a:t>bizo  </a:t>
            </a:r>
            <a:r>
              <a:rPr sz="900" dirty="0">
                <a:latin typeface="Tahoma"/>
                <a:cs typeface="Tahoma"/>
              </a:rPr>
              <a:t>A</a:t>
            </a:r>
            <a:r>
              <a:rPr sz="900" spc="-5" dirty="0">
                <a:latin typeface="Tahoma"/>
                <a:cs typeface="Tahoma"/>
              </a:rPr>
              <a:t>llia</a:t>
            </a:r>
            <a:r>
              <a:rPr sz="900" dirty="0">
                <a:latin typeface="Tahoma"/>
                <a:cs typeface="Tahoma"/>
              </a:rPr>
              <a:t>nt  IXI</a:t>
            </a:r>
            <a:endParaRPr sz="900">
              <a:latin typeface="Tahoma"/>
              <a:cs typeface="Tahoma"/>
            </a:endParaRPr>
          </a:p>
          <a:p>
            <a:pPr marL="12700">
              <a:lnSpc>
                <a:spcPct val="100000"/>
              </a:lnSpc>
            </a:pPr>
            <a:r>
              <a:rPr sz="900" dirty="0">
                <a:latin typeface="Tahoma"/>
                <a:cs typeface="Tahoma"/>
              </a:rPr>
              <a:t>Ac</a:t>
            </a:r>
            <a:r>
              <a:rPr sz="900" spc="-5" dirty="0">
                <a:latin typeface="Tahoma"/>
                <a:cs typeface="Tahoma"/>
              </a:rPr>
              <a:t>xi</a:t>
            </a:r>
            <a:r>
              <a:rPr sz="900" dirty="0">
                <a:latin typeface="Tahoma"/>
                <a:cs typeface="Tahoma"/>
              </a:rPr>
              <a:t>om</a:t>
            </a:r>
            <a:endParaRPr sz="900">
              <a:latin typeface="Tahoma"/>
              <a:cs typeface="Tahoma"/>
            </a:endParaRPr>
          </a:p>
        </p:txBody>
      </p:sp>
      <p:sp>
        <p:nvSpPr>
          <p:cNvPr id="21" name="object 21"/>
          <p:cNvSpPr/>
          <p:nvPr/>
        </p:nvSpPr>
        <p:spPr>
          <a:xfrm>
            <a:off x="2042160" y="1641348"/>
            <a:ext cx="1662683" cy="577595"/>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2174748" y="1773935"/>
            <a:ext cx="1403844" cy="317804"/>
          </a:xfrm>
          <a:prstGeom prst="rect">
            <a:avLst/>
          </a:prstGeom>
          <a:blipFill>
            <a:blip r:embed="rId13" cstate="print"/>
            <a:stretch>
              <a:fillRect/>
            </a:stretch>
          </a:blipFill>
        </p:spPr>
        <p:txBody>
          <a:bodyPr wrap="square" lIns="0" tIns="0" rIns="0" bIns="0" rtlCol="0"/>
          <a:lstStyle/>
          <a:p>
            <a:endParaRPr/>
          </a:p>
        </p:txBody>
      </p:sp>
      <p:sp>
        <p:nvSpPr>
          <p:cNvPr id="23" name="object 23"/>
          <p:cNvSpPr txBox="1"/>
          <p:nvPr/>
        </p:nvSpPr>
        <p:spPr>
          <a:xfrm>
            <a:off x="2594021" y="1876658"/>
            <a:ext cx="678815" cy="132080"/>
          </a:xfrm>
          <a:prstGeom prst="rect">
            <a:avLst/>
          </a:prstGeom>
        </p:spPr>
        <p:txBody>
          <a:bodyPr vert="horz" wrap="square" lIns="0" tIns="12065" rIns="0" bIns="0" rtlCol="0">
            <a:spAutoFit/>
          </a:bodyPr>
          <a:lstStyle/>
          <a:p>
            <a:pPr marL="12700">
              <a:lnSpc>
                <a:spcPct val="100000"/>
              </a:lnSpc>
              <a:spcBef>
                <a:spcPts val="95"/>
              </a:spcBef>
            </a:pPr>
            <a:r>
              <a:rPr sz="700" spc="-5" dirty="0">
                <a:solidFill>
                  <a:srgbClr val="252525"/>
                </a:solidFill>
                <a:latin typeface="Tahoma"/>
                <a:cs typeface="Tahoma"/>
              </a:rPr>
              <a:t>Web</a:t>
            </a:r>
            <a:r>
              <a:rPr sz="700" spc="-45" dirty="0">
                <a:solidFill>
                  <a:srgbClr val="252525"/>
                </a:solidFill>
                <a:latin typeface="Tahoma"/>
                <a:cs typeface="Tahoma"/>
              </a:rPr>
              <a:t> </a:t>
            </a:r>
            <a:r>
              <a:rPr sz="700" spc="-5" dirty="0">
                <a:solidFill>
                  <a:srgbClr val="252525"/>
                </a:solidFill>
                <a:latin typeface="Tahoma"/>
                <a:cs typeface="Tahoma"/>
              </a:rPr>
              <a:t>ANALYTICS</a:t>
            </a:r>
            <a:endParaRPr sz="700">
              <a:latin typeface="Tahoma"/>
              <a:cs typeface="Tahoma"/>
            </a:endParaRPr>
          </a:p>
        </p:txBody>
      </p:sp>
      <p:sp>
        <p:nvSpPr>
          <p:cNvPr id="24" name="object 24"/>
          <p:cNvSpPr/>
          <p:nvPr/>
        </p:nvSpPr>
        <p:spPr>
          <a:xfrm>
            <a:off x="2042160" y="2072640"/>
            <a:ext cx="1655063" cy="577595"/>
          </a:xfrm>
          <a:prstGeom prst="rect">
            <a:avLst/>
          </a:prstGeom>
          <a:blipFill>
            <a:blip r:embed="rId14" cstate="print"/>
            <a:stretch>
              <a:fillRect/>
            </a:stretch>
          </a:blipFill>
        </p:spPr>
        <p:txBody>
          <a:bodyPr wrap="square" lIns="0" tIns="0" rIns="0" bIns="0" rtlCol="0"/>
          <a:lstStyle/>
          <a:p>
            <a:endParaRPr/>
          </a:p>
        </p:txBody>
      </p:sp>
      <p:sp>
        <p:nvSpPr>
          <p:cNvPr id="25" name="object 25"/>
          <p:cNvSpPr/>
          <p:nvPr/>
        </p:nvSpPr>
        <p:spPr>
          <a:xfrm>
            <a:off x="2174748" y="2205227"/>
            <a:ext cx="1396187" cy="317810"/>
          </a:xfrm>
          <a:prstGeom prst="rect">
            <a:avLst/>
          </a:prstGeom>
          <a:blipFill>
            <a:blip r:embed="rId13" cstate="print"/>
            <a:stretch>
              <a:fillRect/>
            </a:stretch>
          </a:blipFill>
        </p:spPr>
        <p:txBody>
          <a:bodyPr wrap="square" lIns="0" tIns="0" rIns="0" bIns="0" rtlCol="0"/>
          <a:lstStyle/>
          <a:p>
            <a:endParaRPr/>
          </a:p>
        </p:txBody>
      </p:sp>
      <p:sp>
        <p:nvSpPr>
          <p:cNvPr id="26" name="object 26"/>
          <p:cNvSpPr txBox="1"/>
          <p:nvPr/>
        </p:nvSpPr>
        <p:spPr>
          <a:xfrm>
            <a:off x="2739767" y="2278941"/>
            <a:ext cx="2540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252525"/>
                </a:solidFill>
                <a:latin typeface="Tahoma"/>
                <a:cs typeface="Tahoma"/>
              </a:rPr>
              <a:t>C</a:t>
            </a:r>
            <a:r>
              <a:rPr sz="900" spc="5" dirty="0">
                <a:solidFill>
                  <a:srgbClr val="252525"/>
                </a:solidFill>
                <a:latin typeface="Tahoma"/>
                <a:cs typeface="Tahoma"/>
              </a:rPr>
              <a:t>R</a:t>
            </a:r>
            <a:r>
              <a:rPr sz="900" dirty="0">
                <a:solidFill>
                  <a:srgbClr val="252525"/>
                </a:solidFill>
                <a:latin typeface="Tahoma"/>
                <a:cs typeface="Tahoma"/>
              </a:rPr>
              <a:t>M</a:t>
            </a:r>
            <a:endParaRPr sz="900">
              <a:latin typeface="Tahoma"/>
              <a:cs typeface="Tahoma"/>
            </a:endParaRPr>
          </a:p>
        </p:txBody>
      </p:sp>
      <p:sp>
        <p:nvSpPr>
          <p:cNvPr id="27" name="object 27"/>
          <p:cNvSpPr/>
          <p:nvPr/>
        </p:nvSpPr>
        <p:spPr>
          <a:xfrm>
            <a:off x="2055876" y="2511552"/>
            <a:ext cx="1652015" cy="577595"/>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2188464" y="2644139"/>
            <a:ext cx="1393126" cy="317809"/>
          </a:xfrm>
          <a:prstGeom prst="rect">
            <a:avLst/>
          </a:prstGeom>
          <a:blipFill>
            <a:blip r:embed="rId13" cstate="print"/>
            <a:stretch>
              <a:fillRect/>
            </a:stretch>
          </a:blipFill>
        </p:spPr>
        <p:txBody>
          <a:bodyPr wrap="square" lIns="0" tIns="0" rIns="0" bIns="0" rtlCol="0"/>
          <a:lstStyle/>
          <a:p>
            <a:endParaRPr/>
          </a:p>
        </p:txBody>
      </p:sp>
      <p:sp>
        <p:nvSpPr>
          <p:cNvPr id="29" name="object 29"/>
          <p:cNvSpPr txBox="1"/>
          <p:nvPr/>
        </p:nvSpPr>
        <p:spPr>
          <a:xfrm>
            <a:off x="2559917" y="2761661"/>
            <a:ext cx="578485" cy="132080"/>
          </a:xfrm>
          <a:prstGeom prst="rect">
            <a:avLst/>
          </a:prstGeom>
        </p:spPr>
        <p:txBody>
          <a:bodyPr vert="horz" wrap="square" lIns="0" tIns="12065" rIns="0" bIns="0" rtlCol="0">
            <a:spAutoFit/>
          </a:bodyPr>
          <a:lstStyle/>
          <a:p>
            <a:pPr marL="12700">
              <a:lnSpc>
                <a:spcPct val="100000"/>
              </a:lnSpc>
              <a:spcBef>
                <a:spcPts val="95"/>
              </a:spcBef>
            </a:pPr>
            <a:r>
              <a:rPr sz="700" spc="-5" dirty="0">
                <a:solidFill>
                  <a:srgbClr val="252525"/>
                </a:solidFill>
                <a:latin typeface="Tahoma"/>
                <a:cs typeface="Tahoma"/>
              </a:rPr>
              <a:t>Tagged</a:t>
            </a:r>
            <a:r>
              <a:rPr sz="700" spc="-40" dirty="0">
                <a:solidFill>
                  <a:srgbClr val="252525"/>
                </a:solidFill>
                <a:latin typeface="Tahoma"/>
                <a:cs typeface="Tahoma"/>
              </a:rPr>
              <a:t> </a:t>
            </a:r>
            <a:r>
              <a:rPr sz="700" spc="-5" dirty="0">
                <a:solidFill>
                  <a:srgbClr val="252525"/>
                </a:solidFill>
                <a:latin typeface="Tahoma"/>
                <a:cs typeface="Tahoma"/>
              </a:rPr>
              <a:t>Media</a:t>
            </a:r>
            <a:endParaRPr sz="700">
              <a:latin typeface="Tahoma"/>
              <a:cs typeface="Tahoma"/>
            </a:endParaRPr>
          </a:p>
        </p:txBody>
      </p:sp>
      <p:sp>
        <p:nvSpPr>
          <p:cNvPr id="35" name="object 35"/>
          <p:cNvSpPr/>
          <p:nvPr/>
        </p:nvSpPr>
        <p:spPr>
          <a:xfrm>
            <a:off x="8167116" y="1046988"/>
            <a:ext cx="2318003" cy="5195315"/>
          </a:xfrm>
          <a:prstGeom prst="rect">
            <a:avLst/>
          </a:prstGeom>
          <a:blipFill>
            <a:blip r:embed="rId16" cstate="print"/>
            <a:stretch>
              <a:fillRect/>
            </a:stretch>
          </a:blipFill>
        </p:spPr>
        <p:txBody>
          <a:bodyPr wrap="square" lIns="0" tIns="0" rIns="0" bIns="0" rtlCol="0"/>
          <a:lstStyle/>
          <a:p>
            <a:endParaRPr/>
          </a:p>
        </p:txBody>
      </p:sp>
      <p:sp>
        <p:nvSpPr>
          <p:cNvPr id="36" name="object 36"/>
          <p:cNvSpPr txBox="1"/>
          <p:nvPr/>
        </p:nvSpPr>
        <p:spPr>
          <a:xfrm>
            <a:off x="8928412" y="1069055"/>
            <a:ext cx="92964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OM</a:t>
            </a:r>
            <a:r>
              <a:rPr sz="1000" spc="-10" dirty="0">
                <a:latin typeface="Tahoma"/>
                <a:cs typeface="Tahoma"/>
              </a:rPr>
              <a:t>N</a:t>
            </a:r>
            <a:r>
              <a:rPr sz="1000" spc="-5" dirty="0">
                <a:latin typeface="Tahoma"/>
                <a:cs typeface="Tahoma"/>
              </a:rPr>
              <a:t>I</a:t>
            </a:r>
            <a:r>
              <a:rPr sz="1000" spc="-10" dirty="0">
                <a:latin typeface="Tahoma"/>
                <a:cs typeface="Tahoma"/>
              </a:rPr>
              <a:t>-</a:t>
            </a:r>
            <a:r>
              <a:rPr sz="1000" spc="-5" dirty="0">
                <a:latin typeface="Tahoma"/>
                <a:cs typeface="Tahoma"/>
              </a:rPr>
              <a:t>C</a:t>
            </a:r>
            <a:r>
              <a:rPr sz="1000" spc="-10" dirty="0">
                <a:latin typeface="Tahoma"/>
                <a:cs typeface="Tahoma"/>
              </a:rPr>
              <a:t>H</a:t>
            </a:r>
            <a:r>
              <a:rPr sz="1000" spc="-5" dirty="0">
                <a:latin typeface="Tahoma"/>
                <a:cs typeface="Tahoma"/>
              </a:rPr>
              <a:t>A</a:t>
            </a:r>
            <a:r>
              <a:rPr sz="1000" spc="-10" dirty="0">
                <a:latin typeface="Tahoma"/>
                <a:cs typeface="Tahoma"/>
              </a:rPr>
              <a:t>NN</a:t>
            </a:r>
            <a:r>
              <a:rPr sz="1000" dirty="0">
                <a:latin typeface="Tahoma"/>
                <a:cs typeface="Tahoma"/>
              </a:rPr>
              <a:t>E</a:t>
            </a:r>
            <a:r>
              <a:rPr sz="1000" spc="-5" dirty="0">
                <a:latin typeface="Tahoma"/>
                <a:cs typeface="Tahoma"/>
              </a:rPr>
              <a:t>L</a:t>
            </a:r>
            <a:endParaRPr sz="1000">
              <a:latin typeface="Tahoma"/>
              <a:cs typeface="Tahoma"/>
            </a:endParaRPr>
          </a:p>
        </p:txBody>
      </p:sp>
      <p:sp>
        <p:nvSpPr>
          <p:cNvPr id="37" name="object 37"/>
          <p:cNvSpPr/>
          <p:nvPr/>
        </p:nvSpPr>
        <p:spPr>
          <a:xfrm>
            <a:off x="4912233" y="2702898"/>
            <a:ext cx="385190" cy="195749"/>
          </a:xfrm>
          <a:prstGeom prst="rect">
            <a:avLst/>
          </a:prstGeom>
          <a:blipFill>
            <a:blip r:embed="rId17" cstate="print"/>
            <a:stretch>
              <a:fillRect/>
            </a:stretch>
          </a:blipFill>
        </p:spPr>
        <p:txBody>
          <a:bodyPr wrap="square" lIns="0" tIns="0" rIns="0" bIns="0" rtlCol="0"/>
          <a:lstStyle/>
          <a:p>
            <a:endParaRPr/>
          </a:p>
        </p:txBody>
      </p:sp>
      <p:sp>
        <p:nvSpPr>
          <p:cNvPr id="38" name="object 38"/>
          <p:cNvSpPr/>
          <p:nvPr/>
        </p:nvSpPr>
        <p:spPr>
          <a:xfrm>
            <a:off x="4942332" y="2026920"/>
            <a:ext cx="487679" cy="227075"/>
          </a:xfrm>
          <a:prstGeom prst="rect">
            <a:avLst/>
          </a:prstGeom>
          <a:blipFill>
            <a:blip r:embed="rId18" cstate="print"/>
            <a:stretch>
              <a:fillRect/>
            </a:stretch>
          </a:blipFill>
        </p:spPr>
        <p:txBody>
          <a:bodyPr wrap="square" lIns="0" tIns="0" rIns="0" bIns="0" rtlCol="0"/>
          <a:lstStyle/>
          <a:p>
            <a:endParaRPr/>
          </a:p>
        </p:txBody>
      </p:sp>
      <p:sp>
        <p:nvSpPr>
          <p:cNvPr id="39" name="object 39"/>
          <p:cNvSpPr/>
          <p:nvPr/>
        </p:nvSpPr>
        <p:spPr>
          <a:xfrm>
            <a:off x="4942332" y="2360676"/>
            <a:ext cx="487679" cy="222503"/>
          </a:xfrm>
          <a:prstGeom prst="rect">
            <a:avLst/>
          </a:prstGeom>
          <a:blipFill>
            <a:blip r:embed="rId19" cstate="print"/>
            <a:stretch>
              <a:fillRect/>
            </a:stretch>
          </a:blipFill>
        </p:spPr>
        <p:txBody>
          <a:bodyPr wrap="square" lIns="0" tIns="0" rIns="0" bIns="0" rtlCol="0"/>
          <a:lstStyle/>
          <a:p>
            <a:endParaRPr/>
          </a:p>
        </p:txBody>
      </p:sp>
      <p:sp>
        <p:nvSpPr>
          <p:cNvPr id="40" name="object 40"/>
          <p:cNvSpPr/>
          <p:nvPr/>
        </p:nvSpPr>
        <p:spPr>
          <a:xfrm>
            <a:off x="4914900" y="3674364"/>
            <a:ext cx="489203" cy="231648"/>
          </a:xfrm>
          <a:prstGeom prst="rect">
            <a:avLst/>
          </a:prstGeom>
          <a:blipFill>
            <a:blip r:embed="rId20" cstate="print"/>
            <a:stretch>
              <a:fillRect/>
            </a:stretch>
          </a:blipFill>
        </p:spPr>
        <p:txBody>
          <a:bodyPr wrap="square" lIns="0" tIns="0" rIns="0" bIns="0" rtlCol="0"/>
          <a:lstStyle/>
          <a:p>
            <a:endParaRPr/>
          </a:p>
        </p:txBody>
      </p:sp>
      <p:sp>
        <p:nvSpPr>
          <p:cNvPr id="41" name="object 41"/>
          <p:cNvSpPr/>
          <p:nvPr/>
        </p:nvSpPr>
        <p:spPr>
          <a:xfrm>
            <a:off x="4930140" y="4690871"/>
            <a:ext cx="487679" cy="224027"/>
          </a:xfrm>
          <a:prstGeom prst="rect">
            <a:avLst/>
          </a:prstGeom>
          <a:blipFill>
            <a:blip r:embed="rId21" cstate="print"/>
            <a:stretch>
              <a:fillRect/>
            </a:stretch>
          </a:blipFill>
        </p:spPr>
        <p:txBody>
          <a:bodyPr wrap="square" lIns="0" tIns="0" rIns="0" bIns="0" rtlCol="0"/>
          <a:lstStyle/>
          <a:p>
            <a:endParaRPr/>
          </a:p>
        </p:txBody>
      </p:sp>
      <p:sp>
        <p:nvSpPr>
          <p:cNvPr id="42" name="object 42"/>
          <p:cNvSpPr/>
          <p:nvPr/>
        </p:nvSpPr>
        <p:spPr>
          <a:xfrm>
            <a:off x="4922520" y="3345179"/>
            <a:ext cx="487679" cy="225552"/>
          </a:xfrm>
          <a:prstGeom prst="rect">
            <a:avLst/>
          </a:prstGeom>
          <a:blipFill>
            <a:blip r:embed="rId22" cstate="print"/>
            <a:stretch>
              <a:fillRect/>
            </a:stretch>
          </a:blipFill>
        </p:spPr>
        <p:txBody>
          <a:bodyPr wrap="square" lIns="0" tIns="0" rIns="0" bIns="0" rtlCol="0"/>
          <a:lstStyle/>
          <a:p>
            <a:endParaRPr/>
          </a:p>
        </p:txBody>
      </p:sp>
      <p:sp>
        <p:nvSpPr>
          <p:cNvPr id="43" name="object 43"/>
          <p:cNvSpPr/>
          <p:nvPr/>
        </p:nvSpPr>
        <p:spPr>
          <a:xfrm>
            <a:off x="4928615" y="4355591"/>
            <a:ext cx="487679" cy="224028"/>
          </a:xfrm>
          <a:prstGeom prst="rect">
            <a:avLst/>
          </a:prstGeom>
          <a:blipFill>
            <a:blip r:embed="rId23" cstate="print"/>
            <a:stretch>
              <a:fillRect/>
            </a:stretch>
          </a:blipFill>
        </p:spPr>
        <p:txBody>
          <a:bodyPr wrap="square" lIns="0" tIns="0" rIns="0" bIns="0" rtlCol="0"/>
          <a:lstStyle/>
          <a:p>
            <a:endParaRPr/>
          </a:p>
        </p:txBody>
      </p:sp>
      <p:sp>
        <p:nvSpPr>
          <p:cNvPr id="44" name="object 44"/>
          <p:cNvSpPr/>
          <p:nvPr/>
        </p:nvSpPr>
        <p:spPr>
          <a:xfrm>
            <a:off x="4939284" y="1693164"/>
            <a:ext cx="489203" cy="222503"/>
          </a:xfrm>
          <a:prstGeom prst="rect">
            <a:avLst/>
          </a:prstGeom>
          <a:blipFill>
            <a:blip r:embed="rId24" cstate="print"/>
            <a:stretch>
              <a:fillRect/>
            </a:stretch>
          </a:blipFill>
        </p:spPr>
        <p:txBody>
          <a:bodyPr wrap="square" lIns="0" tIns="0" rIns="0" bIns="0" rtlCol="0"/>
          <a:lstStyle/>
          <a:p>
            <a:endParaRPr/>
          </a:p>
        </p:txBody>
      </p:sp>
      <p:sp>
        <p:nvSpPr>
          <p:cNvPr id="45" name="object 45"/>
          <p:cNvSpPr/>
          <p:nvPr/>
        </p:nvSpPr>
        <p:spPr>
          <a:xfrm>
            <a:off x="4936235" y="5024628"/>
            <a:ext cx="487679" cy="228600"/>
          </a:xfrm>
          <a:prstGeom prst="rect">
            <a:avLst/>
          </a:prstGeom>
          <a:blipFill>
            <a:blip r:embed="rId25" cstate="print"/>
            <a:stretch>
              <a:fillRect/>
            </a:stretch>
          </a:blipFill>
        </p:spPr>
        <p:txBody>
          <a:bodyPr wrap="square" lIns="0" tIns="0" rIns="0" bIns="0" rtlCol="0"/>
          <a:lstStyle/>
          <a:p>
            <a:endParaRPr/>
          </a:p>
        </p:txBody>
      </p:sp>
      <p:sp>
        <p:nvSpPr>
          <p:cNvPr id="46" name="object 46"/>
          <p:cNvSpPr/>
          <p:nvPr/>
        </p:nvSpPr>
        <p:spPr>
          <a:xfrm>
            <a:off x="4943855" y="5358384"/>
            <a:ext cx="487679" cy="227075"/>
          </a:xfrm>
          <a:prstGeom prst="rect">
            <a:avLst/>
          </a:prstGeom>
          <a:blipFill>
            <a:blip r:embed="rId26" cstate="print"/>
            <a:stretch>
              <a:fillRect/>
            </a:stretch>
          </a:blipFill>
        </p:spPr>
        <p:txBody>
          <a:bodyPr wrap="square" lIns="0" tIns="0" rIns="0" bIns="0" rtlCol="0"/>
          <a:lstStyle/>
          <a:p>
            <a:endParaRPr/>
          </a:p>
        </p:txBody>
      </p:sp>
      <p:sp>
        <p:nvSpPr>
          <p:cNvPr id="47" name="object 47"/>
          <p:cNvSpPr/>
          <p:nvPr/>
        </p:nvSpPr>
        <p:spPr>
          <a:xfrm>
            <a:off x="4928615" y="3011423"/>
            <a:ext cx="487679" cy="230124"/>
          </a:xfrm>
          <a:prstGeom prst="rect">
            <a:avLst/>
          </a:prstGeom>
          <a:blipFill>
            <a:blip r:embed="rId27" cstate="print"/>
            <a:stretch>
              <a:fillRect/>
            </a:stretch>
          </a:blipFill>
        </p:spPr>
        <p:txBody>
          <a:bodyPr wrap="square" lIns="0" tIns="0" rIns="0" bIns="0" rtlCol="0"/>
          <a:lstStyle/>
          <a:p>
            <a:endParaRPr/>
          </a:p>
        </p:txBody>
      </p:sp>
      <p:sp>
        <p:nvSpPr>
          <p:cNvPr id="48" name="object 48"/>
          <p:cNvSpPr/>
          <p:nvPr/>
        </p:nvSpPr>
        <p:spPr>
          <a:xfrm>
            <a:off x="4911852" y="4014215"/>
            <a:ext cx="489203" cy="230124"/>
          </a:xfrm>
          <a:prstGeom prst="rect">
            <a:avLst/>
          </a:prstGeom>
          <a:blipFill>
            <a:blip r:embed="rId28" cstate="print"/>
            <a:stretch>
              <a:fillRect/>
            </a:stretch>
          </a:blipFill>
        </p:spPr>
        <p:txBody>
          <a:bodyPr wrap="square" lIns="0" tIns="0" rIns="0" bIns="0" rtlCol="0"/>
          <a:lstStyle/>
          <a:p>
            <a:endParaRPr/>
          </a:p>
        </p:txBody>
      </p:sp>
      <p:sp>
        <p:nvSpPr>
          <p:cNvPr id="49" name="object 49"/>
          <p:cNvSpPr/>
          <p:nvPr/>
        </p:nvSpPr>
        <p:spPr>
          <a:xfrm>
            <a:off x="4937759" y="5698235"/>
            <a:ext cx="489203" cy="224028"/>
          </a:xfrm>
          <a:prstGeom prst="rect">
            <a:avLst/>
          </a:prstGeom>
          <a:blipFill>
            <a:blip r:embed="rId29" cstate="print"/>
            <a:stretch>
              <a:fillRect/>
            </a:stretch>
          </a:blipFill>
        </p:spPr>
        <p:txBody>
          <a:bodyPr wrap="square" lIns="0" tIns="0" rIns="0" bIns="0" rtlCol="0"/>
          <a:lstStyle/>
          <a:p>
            <a:endParaRPr/>
          </a:p>
        </p:txBody>
      </p:sp>
      <p:sp>
        <p:nvSpPr>
          <p:cNvPr id="50" name="object 50"/>
          <p:cNvSpPr txBox="1"/>
          <p:nvPr/>
        </p:nvSpPr>
        <p:spPr>
          <a:xfrm>
            <a:off x="4419948" y="2066288"/>
            <a:ext cx="558800" cy="132080"/>
          </a:xfrm>
          <a:prstGeom prst="rect">
            <a:avLst/>
          </a:prstGeom>
        </p:spPr>
        <p:txBody>
          <a:bodyPr vert="horz" wrap="square" lIns="0" tIns="12065" rIns="0" bIns="0" rtlCol="0">
            <a:spAutoFit/>
          </a:bodyPr>
          <a:lstStyle/>
          <a:p>
            <a:pPr marL="12700">
              <a:lnSpc>
                <a:spcPct val="100000"/>
              </a:lnSpc>
              <a:spcBef>
                <a:spcPts val="95"/>
              </a:spcBef>
            </a:pPr>
            <a:r>
              <a:rPr sz="700" spc="-10" dirty="0">
                <a:latin typeface="Tahoma"/>
                <a:cs typeface="Tahoma"/>
              </a:rPr>
              <a:t>Marital Status</a:t>
            </a:r>
            <a:endParaRPr sz="700">
              <a:latin typeface="Tahoma"/>
              <a:cs typeface="Tahoma"/>
            </a:endParaRPr>
          </a:p>
        </p:txBody>
      </p:sp>
      <p:sp>
        <p:nvSpPr>
          <p:cNvPr id="51" name="object 51"/>
          <p:cNvSpPr txBox="1"/>
          <p:nvPr/>
        </p:nvSpPr>
        <p:spPr>
          <a:xfrm>
            <a:off x="4662482" y="1763065"/>
            <a:ext cx="30924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G</a:t>
            </a:r>
            <a:r>
              <a:rPr sz="700" dirty="0">
                <a:latin typeface="Tahoma"/>
                <a:cs typeface="Tahoma"/>
              </a:rPr>
              <a:t>e</a:t>
            </a:r>
            <a:r>
              <a:rPr sz="700" spc="-10" dirty="0">
                <a:latin typeface="Tahoma"/>
                <a:cs typeface="Tahoma"/>
              </a:rPr>
              <a:t>nd</a:t>
            </a:r>
            <a:r>
              <a:rPr sz="700" dirty="0">
                <a:latin typeface="Tahoma"/>
                <a:cs typeface="Tahoma"/>
              </a:rPr>
              <a:t>er</a:t>
            </a:r>
          </a:p>
        </p:txBody>
      </p:sp>
      <p:sp>
        <p:nvSpPr>
          <p:cNvPr id="52" name="object 52"/>
          <p:cNvSpPr txBox="1"/>
          <p:nvPr/>
        </p:nvSpPr>
        <p:spPr>
          <a:xfrm>
            <a:off x="4447538" y="3391699"/>
            <a:ext cx="51879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Job</a:t>
            </a:r>
            <a:r>
              <a:rPr sz="700" spc="-60" dirty="0">
                <a:latin typeface="Tahoma"/>
                <a:cs typeface="Tahoma"/>
              </a:rPr>
              <a:t> </a:t>
            </a:r>
            <a:r>
              <a:rPr sz="700" spc="-5" dirty="0">
                <a:latin typeface="Tahoma"/>
                <a:cs typeface="Tahoma"/>
              </a:rPr>
              <a:t>Function</a:t>
            </a:r>
            <a:endParaRPr sz="700" dirty="0">
              <a:latin typeface="Tahoma"/>
              <a:cs typeface="Tahoma"/>
            </a:endParaRPr>
          </a:p>
        </p:txBody>
      </p:sp>
      <p:sp>
        <p:nvSpPr>
          <p:cNvPr id="53" name="object 53"/>
          <p:cNvSpPr txBox="1"/>
          <p:nvPr/>
        </p:nvSpPr>
        <p:spPr>
          <a:xfrm>
            <a:off x="4439035" y="3725433"/>
            <a:ext cx="694690"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Pages</a:t>
            </a:r>
            <a:r>
              <a:rPr sz="700" spc="-40" dirty="0">
                <a:latin typeface="Tahoma"/>
                <a:cs typeface="Tahoma"/>
              </a:rPr>
              <a:t> </a:t>
            </a:r>
            <a:r>
              <a:rPr sz="700" spc="-5" dirty="0">
                <a:latin typeface="Tahoma"/>
                <a:cs typeface="Tahoma"/>
              </a:rPr>
              <a:t>Consumed</a:t>
            </a:r>
            <a:endParaRPr sz="700" dirty="0">
              <a:latin typeface="Tahoma"/>
              <a:cs typeface="Tahoma"/>
            </a:endParaRPr>
          </a:p>
        </p:txBody>
      </p:sp>
      <p:sp>
        <p:nvSpPr>
          <p:cNvPr id="54" name="object 54"/>
          <p:cNvSpPr txBox="1"/>
          <p:nvPr/>
        </p:nvSpPr>
        <p:spPr>
          <a:xfrm>
            <a:off x="4747451" y="4387105"/>
            <a:ext cx="17462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A</a:t>
            </a:r>
            <a:r>
              <a:rPr sz="700" spc="-10" dirty="0">
                <a:latin typeface="Tahoma"/>
                <a:cs typeface="Tahoma"/>
              </a:rPr>
              <a:t>ge</a:t>
            </a:r>
            <a:endParaRPr sz="700" dirty="0">
              <a:latin typeface="Tahoma"/>
              <a:cs typeface="Tahoma"/>
            </a:endParaRPr>
          </a:p>
        </p:txBody>
      </p:sp>
      <p:sp>
        <p:nvSpPr>
          <p:cNvPr id="55" name="object 55"/>
          <p:cNvSpPr txBox="1"/>
          <p:nvPr/>
        </p:nvSpPr>
        <p:spPr>
          <a:xfrm>
            <a:off x="4481909" y="4747736"/>
            <a:ext cx="72453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In-Store</a:t>
            </a:r>
            <a:r>
              <a:rPr sz="700" spc="-55" dirty="0">
                <a:latin typeface="Tahoma"/>
                <a:cs typeface="Tahoma"/>
              </a:rPr>
              <a:t> </a:t>
            </a:r>
            <a:r>
              <a:rPr sz="700" spc="-5" dirty="0">
                <a:latin typeface="Tahoma"/>
                <a:cs typeface="Tahoma"/>
              </a:rPr>
              <a:t>Purchase</a:t>
            </a:r>
            <a:endParaRPr sz="700">
              <a:latin typeface="Tahoma"/>
              <a:cs typeface="Tahoma"/>
            </a:endParaRPr>
          </a:p>
        </p:txBody>
      </p:sp>
      <p:sp>
        <p:nvSpPr>
          <p:cNvPr id="56" name="object 56"/>
          <p:cNvSpPr txBox="1"/>
          <p:nvPr/>
        </p:nvSpPr>
        <p:spPr>
          <a:xfrm>
            <a:off x="4564595" y="5090568"/>
            <a:ext cx="468630" cy="132080"/>
          </a:xfrm>
          <a:prstGeom prst="rect">
            <a:avLst/>
          </a:prstGeom>
        </p:spPr>
        <p:txBody>
          <a:bodyPr vert="horz" wrap="square" lIns="0" tIns="12065" rIns="0" bIns="0" rtlCol="0">
            <a:spAutoFit/>
          </a:bodyPr>
          <a:lstStyle/>
          <a:p>
            <a:pPr marL="12700">
              <a:lnSpc>
                <a:spcPct val="100000"/>
              </a:lnSpc>
              <a:spcBef>
                <a:spcPts val="95"/>
              </a:spcBef>
            </a:pPr>
            <a:r>
              <a:rPr sz="700" spc="-10" dirty="0">
                <a:latin typeface="Tahoma"/>
                <a:cs typeface="Tahoma"/>
              </a:rPr>
              <a:t>HH</a:t>
            </a:r>
            <a:r>
              <a:rPr sz="700" spc="-35" dirty="0">
                <a:latin typeface="Tahoma"/>
                <a:cs typeface="Tahoma"/>
              </a:rPr>
              <a:t> </a:t>
            </a:r>
            <a:r>
              <a:rPr sz="700" spc="-5" dirty="0">
                <a:latin typeface="Tahoma"/>
                <a:cs typeface="Tahoma"/>
              </a:rPr>
              <a:t>Income</a:t>
            </a:r>
            <a:endParaRPr sz="700" dirty="0">
              <a:latin typeface="Tahoma"/>
              <a:cs typeface="Tahoma"/>
            </a:endParaRPr>
          </a:p>
        </p:txBody>
      </p:sp>
      <p:sp>
        <p:nvSpPr>
          <p:cNvPr id="57" name="object 57"/>
          <p:cNvSpPr txBox="1"/>
          <p:nvPr/>
        </p:nvSpPr>
        <p:spPr>
          <a:xfrm>
            <a:off x="4403850" y="2722021"/>
            <a:ext cx="497840" cy="132080"/>
          </a:xfrm>
          <a:prstGeom prst="rect">
            <a:avLst/>
          </a:prstGeom>
        </p:spPr>
        <p:txBody>
          <a:bodyPr vert="horz" wrap="square" lIns="0" tIns="12065" rIns="0" bIns="0" rtlCol="0">
            <a:spAutoFit/>
          </a:bodyPr>
          <a:lstStyle/>
          <a:p>
            <a:pPr marL="12700">
              <a:lnSpc>
                <a:spcPct val="100000"/>
              </a:lnSpc>
              <a:spcBef>
                <a:spcPts val="95"/>
              </a:spcBef>
            </a:pPr>
            <a:r>
              <a:rPr sz="700" spc="-10" dirty="0">
                <a:latin typeface="Tahoma"/>
                <a:cs typeface="Tahoma"/>
              </a:rPr>
              <a:t>Site </a:t>
            </a:r>
            <a:r>
              <a:rPr sz="700" spc="-5" dirty="0">
                <a:latin typeface="Tahoma"/>
                <a:cs typeface="Tahoma"/>
              </a:rPr>
              <a:t>Process</a:t>
            </a:r>
            <a:endParaRPr sz="700" dirty="0">
              <a:latin typeface="Tahoma"/>
              <a:cs typeface="Tahoma"/>
            </a:endParaRPr>
          </a:p>
        </p:txBody>
      </p:sp>
      <p:sp>
        <p:nvSpPr>
          <p:cNvPr id="58" name="object 58"/>
          <p:cNvSpPr txBox="1"/>
          <p:nvPr/>
        </p:nvSpPr>
        <p:spPr>
          <a:xfrm>
            <a:off x="4381496" y="2398542"/>
            <a:ext cx="828040"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Presence </a:t>
            </a:r>
            <a:r>
              <a:rPr sz="700" dirty="0">
                <a:latin typeface="Tahoma"/>
                <a:cs typeface="Tahoma"/>
              </a:rPr>
              <a:t>of</a:t>
            </a:r>
            <a:r>
              <a:rPr sz="700" spc="-50" dirty="0">
                <a:latin typeface="Tahoma"/>
                <a:cs typeface="Tahoma"/>
              </a:rPr>
              <a:t> </a:t>
            </a:r>
            <a:r>
              <a:rPr sz="700" spc="-5" dirty="0">
                <a:latin typeface="Tahoma"/>
                <a:cs typeface="Tahoma"/>
              </a:rPr>
              <a:t>Children</a:t>
            </a:r>
            <a:endParaRPr sz="700" dirty="0">
              <a:latin typeface="Tahoma"/>
              <a:cs typeface="Tahoma"/>
            </a:endParaRPr>
          </a:p>
        </p:txBody>
      </p:sp>
      <p:sp>
        <p:nvSpPr>
          <p:cNvPr id="59" name="object 59"/>
          <p:cNvSpPr txBox="1"/>
          <p:nvPr/>
        </p:nvSpPr>
        <p:spPr>
          <a:xfrm>
            <a:off x="4523867" y="5398319"/>
            <a:ext cx="48704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Travel</a:t>
            </a:r>
            <a:r>
              <a:rPr sz="700" spc="-50" dirty="0">
                <a:latin typeface="Tahoma"/>
                <a:cs typeface="Tahoma"/>
              </a:rPr>
              <a:t> </a:t>
            </a:r>
            <a:r>
              <a:rPr sz="700" spc="-5" dirty="0">
                <a:latin typeface="Tahoma"/>
                <a:cs typeface="Tahoma"/>
              </a:rPr>
              <a:t>Type</a:t>
            </a:r>
            <a:endParaRPr sz="700" dirty="0">
              <a:latin typeface="Tahoma"/>
              <a:cs typeface="Tahoma"/>
            </a:endParaRPr>
          </a:p>
        </p:txBody>
      </p:sp>
      <p:sp>
        <p:nvSpPr>
          <p:cNvPr id="60" name="object 60"/>
          <p:cNvSpPr txBox="1"/>
          <p:nvPr/>
        </p:nvSpPr>
        <p:spPr>
          <a:xfrm>
            <a:off x="4574164" y="3069567"/>
            <a:ext cx="34353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L</a:t>
            </a:r>
            <a:r>
              <a:rPr sz="700" spc="-10" dirty="0">
                <a:latin typeface="Tahoma"/>
                <a:cs typeface="Tahoma"/>
              </a:rPr>
              <a:t>i</a:t>
            </a:r>
            <a:r>
              <a:rPr sz="700" spc="-15" dirty="0">
                <a:latin typeface="Tahoma"/>
                <a:cs typeface="Tahoma"/>
              </a:rPr>
              <a:t>f</a:t>
            </a:r>
            <a:r>
              <a:rPr sz="700" dirty="0">
                <a:latin typeface="Tahoma"/>
                <a:cs typeface="Tahoma"/>
              </a:rPr>
              <a:t>e</a:t>
            </a:r>
            <a:r>
              <a:rPr sz="700" spc="-5" dirty="0">
                <a:latin typeface="Tahoma"/>
                <a:cs typeface="Tahoma"/>
              </a:rPr>
              <a:t>s</a:t>
            </a:r>
            <a:r>
              <a:rPr sz="700" spc="-10" dirty="0">
                <a:latin typeface="Tahoma"/>
                <a:cs typeface="Tahoma"/>
              </a:rPr>
              <a:t>t</a:t>
            </a:r>
            <a:r>
              <a:rPr sz="700" spc="-5" dirty="0">
                <a:latin typeface="Tahoma"/>
                <a:cs typeface="Tahoma"/>
              </a:rPr>
              <a:t>y</a:t>
            </a:r>
            <a:r>
              <a:rPr sz="700" spc="-10" dirty="0">
                <a:latin typeface="Tahoma"/>
                <a:cs typeface="Tahoma"/>
              </a:rPr>
              <a:t>l</a:t>
            </a:r>
            <a:r>
              <a:rPr sz="700" spc="-5" dirty="0">
                <a:latin typeface="Tahoma"/>
                <a:cs typeface="Tahoma"/>
              </a:rPr>
              <a:t>e</a:t>
            </a:r>
            <a:endParaRPr sz="700" dirty="0">
              <a:latin typeface="Tahoma"/>
              <a:cs typeface="Tahoma"/>
            </a:endParaRPr>
          </a:p>
        </p:txBody>
      </p:sp>
      <p:sp>
        <p:nvSpPr>
          <p:cNvPr id="61" name="object 61"/>
          <p:cNvSpPr txBox="1"/>
          <p:nvPr/>
        </p:nvSpPr>
        <p:spPr>
          <a:xfrm>
            <a:off x="4294758" y="4069804"/>
            <a:ext cx="75882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Video</a:t>
            </a:r>
            <a:r>
              <a:rPr sz="700" spc="-60" dirty="0">
                <a:latin typeface="Tahoma"/>
                <a:cs typeface="Tahoma"/>
              </a:rPr>
              <a:t> </a:t>
            </a:r>
            <a:r>
              <a:rPr sz="700" spc="-5" dirty="0">
                <a:latin typeface="Tahoma"/>
                <a:cs typeface="Tahoma"/>
              </a:rPr>
              <a:t>Engagement</a:t>
            </a:r>
            <a:endParaRPr sz="700" dirty="0">
              <a:latin typeface="Tahoma"/>
              <a:cs typeface="Tahoma"/>
            </a:endParaRPr>
          </a:p>
        </p:txBody>
      </p:sp>
      <p:sp>
        <p:nvSpPr>
          <p:cNvPr id="62" name="object 62"/>
          <p:cNvSpPr txBox="1"/>
          <p:nvPr/>
        </p:nvSpPr>
        <p:spPr>
          <a:xfrm>
            <a:off x="4466705" y="5726059"/>
            <a:ext cx="733425" cy="132080"/>
          </a:xfrm>
          <a:prstGeom prst="rect">
            <a:avLst/>
          </a:prstGeom>
        </p:spPr>
        <p:txBody>
          <a:bodyPr vert="horz" wrap="square" lIns="0" tIns="12065" rIns="0" bIns="0" rtlCol="0">
            <a:spAutoFit/>
          </a:bodyPr>
          <a:lstStyle/>
          <a:p>
            <a:pPr marL="12700">
              <a:lnSpc>
                <a:spcPct val="100000"/>
              </a:lnSpc>
              <a:spcBef>
                <a:spcPts val="95"/>
              </a:spcBef>
            </a:pPr>
            <a:r>
              <a:rPr sz="700" spc="-5" dirty="0">
                <a:latin typeface="Tahoma"/>
                <a:cs typeface="Tahoma"/>
              </a:rPr>
              <a:t>Credit Card</a:t>
            </a:r>
            <a:r>
              <a:rPr sz="700" spc="-30" dirty="0">
                <a:latin typeface="Tahoma"/>
                <a:cs typeface="Tahoma"/>
              </a:rPr>
              <a:t> </a:t>
            </a:r>
            <a:r>
              <a:rPr sz="700" spc="-10" dirty="0">
                <a:latin typeface="Tahoma"/>
                <a:cs typeface="Tahoma"/>
              </a:rPr>
              <a:t>Usage</a:t>
            </a:r>
            <a:endParaRPr sz="700">
              <a:latin typeface="Tahoma"/>
              <a:cs typeface="Tahoma"/>
            </a:endParaRPr>
          </a:p>
        </p:txBody>
      </p:sp>
      <p:sp>
        <p:nvSpPr>
          <p:cNvPr id="63" name="object 63"/>
          <p:cNvSpPr/>
          <p:nvPr/>
        </p:nvSpPr>
        <p:spPr>
          <a:xfrm>
            <a:off x="5269991" y="1693164"/>
            <a:ext cx="460375" cy="4229100"/>
          </a:xfrm>
          <a:custGeom>
            <a:avLst/>
            <a:gdLst/>
            <a:ahLst/>
            <a:cxnLst/>
            <a:rect l="l" t="t" r="r" b="b"/>
            <a:pathLst>
              <a:path w="460375" h="4229100">
                <a:moveTo>
                  <a:pt x="0" y="0"/>
                </a:moveTo>
                <a:lnTo>
                  <a:pt x="460248" y="0"/>
                </a:lnTo>
                <a:lnTo>
                  <a:pt x="460248" y="4229100"/>
                </a:lnTo>
                <a:lnTo>
                  <a:pt x="0" y="4229100"/>
                </a:lnTo>
                <a:lnTo>
                  <a:pt x="0" y="0"/>
                </a:lnTo>
                <a:close/>
              </a:path>
            </a:pathLst>
          </a:custGeom>
          <a:ln w="9144">
            <a:solidFill>
              <a:srgbClr val="BEBEBE"/>
            </a:solidFill>
          </a:ln>
        </p:spPr>
        <p:txBody>
          <a:bodyPr wrap="square" lIns="0" tIns="0" rIns="0" bIns="0" rtlCol="0"/>
          <a:lstStyle/>
          <a:p>
            <a:endParaRPr/>
          </a:p>
        </p:txBody>
      </p:sp>
      <p:sp>
        <p:nvSpPr>
          <p:cNvPr id="64" name="object 64"/>
          <p:cNvSpPr/>
          <p:nvPr/>
        </p:nvSpPr>
        <p:spPr>
          <a:xfrm>
            <a:off x="5730240" y="1693164"/>
            <a:ext cx="457200" cy="4229100"/>
          </a:xfrm>
          <a:custGeom>
            <a:avLst/>
            <a:gdLst/>
            <a:ahLst/>
            <a:cxnLst/>
            <a:rect l="l" t="t" r="r" b="b"/>
            <a:pathLst>
              <a:path w="457200" h="4229100">
                <a:moveTo>
                  <a:pt x="0" y="0"/>
                </a:moveTo>
                <a:lnTo>
                  <a:pt x="457200" y="0"/>
                </a:lnTo>
                <a:lnTo>
                  <a:pt x="457200" y="4229100"/>
                </a:lnTo>
                <a:lnTo>
                  <a:pt x="0" y="4229100"/>
                </a:lnTo>
                <a:lnTo>
                  <a:pt x="0" y="0"/>
                </a:lnTo>
                <a:close/>
              </a:path>
            </a:pathLst>
          </a:custGeom>
          <a:ln w="9144">
            <a:solidFill>
              <a:srgbClr val="BEBEBE"/>
            </a:solidFill>
          </a:ln>
        </p:spPr>
        <p:txBody>
          <a:bodyPr wrap="square" lIns="0" tIns="0" rIns="0" bIns="0" rtlCol="0"/>
          <a:lstStyle/>
          <a:p>
            <a:endParaRPr/>
          </a:p>
        </p:txBody>
      </p:sp>
      <p:sp>
        <p:nvSpPr>
          <p:cNvPr id="65" name="object 65"/>
          <p:cNvSpPr/>
          <p:nvPr/>
        </p:nvSpPr>
        <p:spPr>
          <a:xfrm>
            <a:off x="6185915" y="1693164"/>
            <a:ext cx="457200" cy="4229100"/>
          </a:xfrm>
          <a:custGeom>
            <a:avLst/>
            <a:gdLst/>
            <a:ahLst/>
            <a:cxnLst/>
            <a:rect l="l" t="t" r="r" b="b"/>
            <a:pathLst>
              <a:path w="457200" h="4229100">
                <a:moveTo>
                  <a:pt x="0" y="0"/>
                </a:moveTo>
                <a:lnTo>
                  <a:pt x="457199" y="0"/>
                </a:lnTo>
                <a:lnTo>
                  <a:pt x="457199" y="4229100"/>
                </a:lnTo>
                <a:lnTo>
                  <a:pt x="0" y="4229100"/>
                </a:lnTo>
                <a:lnTo>
                  <a:pt x="0" y="0"/>
                </a:lnTo>
                <a:close/>
              </a:path>
            </a:pathLst>
          </a:custGeom>
          <a:ln w="9143">
            <a:solidFill>
              <a:srgbClr val="BEBEBE"/>
            </a:solidFill>
          </a:ln>
        </p:spPr>
        <p:txBody>
          <a:bodyPr wrap="square" lIns="0" tIns="0" rIns="0" bIns="0" rtlCol="0"/>
          <a:lstStyle/>
          <a:p>
            <a:endParaRPr/>
          </a:p>
        </p:txBody>
      </p:sp>
      <p:sp>
        <p:nvSpPr>
          <p:cNvPr id="66" name="object 66"/>
          <p:cNvSpPr/>
          <p:nvPr/>
        </p:nvSpPr>
        <p:spPr>
          <a:xfrm>
            <a:off x="6641592" y="1691639"/>
            <a:ext cx="459105" cy="4231005"/>
          </a:xfrm>
          <a:custGeom>
            <a:avLst/>
            <a:gdLst/>
            <a:ahLst/>
            <a:cxnLst/>
            <a:rect l="l" t="t" r="r" b="b"/>
            <a:pathLst>
              <a:path w="459104" h="4231005">
                <a:moveTo>
                  <a:pt x="0" y="0"/>
                </a:moveTo>
                <a:lnTo>
                  <a:pt x="458724" y="0"/>
                </a:lnTo>
                <a:lnTo>
                  <a:pt x="458724" y="4230624"/>
                </a:lnTo>
                <a:lnTo>
                  <a:pt x="0" y="4230624"/>
                </a:lnTo>
                <a:lnTo>
                  <a:pt x="0" y="0"/>
                </a:lnTo>
                <a:close/>
              </a:path>
            </a:pathLst>
          </a:custGeom>
          <a:ln w="9144">
            <a:solidFill>
              <a:srgbClr val="BEBEBE"/>
            </a:solidFill>
          </a:ln>
        </p:spPr>
        <p:txBody>
          <a:bodyPr wrap="square" lIns="0" tIns="0" rIns="0" bIns="0" rtlCol="0"/>
          <a:lstStyle/>
          <a:p>
            <a:endParaRPr/>
          </a:p>
        </p:txBody>
      </p:sp>
      <p:sp>
        <p:nvSpPr>
          <p:cNvPr id="67" name="object 67"/>
          <p:cNvSpPr/>
          <p:nvPr/>
        </p:nvSpPr>
        <p:spPr>
          <a:xfrm>
            <a:off x="5269991" y="1624583"/>
            <a:ext cx="0" cy="63500"/>
          </a:xfrm>
          <a:custGeom>
            <a:avLst/>
            <a:gdLst/>
            <a:ahLst/>
            <a:cxnLst/>
            <a:rect l="l" t="t" r="r" b="b"/>
            <a:pathLst>
              <a:path h="63500">
                <a:moveTo>
                  <a:pt x="0" y="0"/>
                </a:moveTo>
                <a:lnTo>
                  <a:pt x="0" y="63182"/>
                </a:lnTo>
              </a:path>
            </a:pathLst>
          </a:custGeom>
          <a:ln w="9144">
            <a:solidFill>
              <a:srgbClr val="A6A6A6"/>
            </a:solidFill>
          </a:ln>
        </p:spPr>
        <p:txBody>
          <a:bodyPr wrap="square" lIns="0" tIns="0" rIns="0" bIns="0" rtlCol="0"/>
          <a:lstStyle/>
          <a:p>
            <a:endParaRPr/>
          </a:p>
        </p:txBody>
      </p:sp>
      <p:sp>
        <p:nvSpPr>
          <p:cNvPr id="68" name="object 68"/>
          <p:cNvSpPr/>
          <p:nvPr/>
        </p:nvSpPr>
        <p:spPr>
          <a:xfrm>
            <a:off x="5730240" y="1627632"/>
            <a:ext cx="0" cy="63500"/>
          </a:xfrm>
          <a:custGeom>
            <a:avLst/>
            <a:gdLst/>
            <a:ahLst/>
            <a:cxnLst/>
            <a:rect l="l" t="t" r="r" b="b"/>
            <a:pathLst>
              <a:path h="63500">
                <a:moveTo>
                  <a:pt x="0" y="0"/>
                </a:moveTo>
                <a:lnTo>
                  <a:pt x="0" y="63182"/>
                </a:lnTo>
              </a:path>
            </a:pathLst>
          </a:custGeom>
          <a:ln w="9144">
            <a:solidFill>
              <a:srgbClr val="A6A6A6"/>
            </a:solidFill>
          </a:ln>
        </p:spPr>
        <p:txBody>
          <a:bodyPr wrap="square" lIns="0" tIns="0" rIns="0" bIns="0" rtlCol="0"/>
          <a:lstStyle/>
          <a:p>
            <a:endParaRPr/>
          </a:p>
        </p:txBody>
      </p:sp>
      <p:sp>
        <p:nvSpPr>
          <p:cNvPr id="69" name="object 69"/>
          <p:cNvSpPr/>
          <p:nvPr/>
        </p:nvSpPr>
        <p:spPr>
          <a:xfrm>
            <a:off x="6190488" y="1624583"/>
            <a:ext cx="0" cy="63500"/>
          </a:xfrm>
          <a:custGeom>
            <a:avLst/>
            <a:gdLst/>
            <a:ahLst/>
            <a:cxnLst/>
            <a:rect l="l" t="t" r="r" b="b"/>
            <a:pathLst>
              <a:path h="63500">
                <a:moveTo>
                  <a:pt x="0" y="0"/>
                </a:moveTo>
                <a:lnTo>
                  <a:pt x="0" y="63182"/>
                </a:lnTo>
              </a:path>
            </a:pathLst>
          </a:custGeom>
          <a:ln w="9144">
            <a:solidFill>
              <a:srgbClr val="A6A6A6"/>
            </a:solidFill>
          </a:ln>
        </p:spPr>
        <p:txBody>
          <a:bodyPr wrap="square" lIns="0" tIns="0" rIns="0" bIns="0" rtlCol="0"/>
          <a:lstStyle/>
          <a:p>
            <a:endParaRPr/>
          </a:p>
        </p:txBody>
      </p:sp>
      <p:sp>
        <p:nvSpPr>
          <p:cNvPr id="70" name="object 70"/>
          <p:cNvSpPr/>
          <p:nvPr/>
        </p:nvSpPr>
        <p:spPr>
          <a:xfrm>
            <a:off x="6643116" y="1624583"/>
            <a:ext cx="0" cy="63500"/>
          </a:xfrm>
          <a:custGeom>
            <a:avLst/>
            <a:gdLst/>
            <a:ahLst/>
            <a:cxnLst/>
            <a:rect l="l" t="t" r="r" b="b"/>
            <a:pathLst>
              <a:path h="63500">
                <a:moveTo>
                  <a:pt x="0" y="0"/>
                </a:moveTo>
                <a:lnTo>
                  <a:pt x="0" y="63182"/>
                </a:lnTo>
              </a:path>
            </a:pathLst>
          </a:custGeom>
          <a:ln w="9144">
            <a:solidFill>
              <a:srgbClr val="A6A6A6"/>
            </a:solidFill>
          </a:ln>
        </p:spPr>
        <p:txBody>
          <a:bodyPr wrap="square" lIns="0" tIns="0" rIns="0" bIns="0" rtlCol="0"/>
          <a:lstStyle/>
          <a:p>
            <a:endParaRPr/>
          </a:p>
        </p:txBody>
      </p:sp>
      <p:sp>
        <p:nvSpPr>
          <p:cNvPr id="71" name="object 71"/>
          <p:cNvSpPr/>
          <p:nvPr/>
        </p:nvSpPr>
        <p:spPr>
          <a:xfrm>
            <a:off x="7101840" y="1630679"/>
            <a:ext cx="0" cy="63500"/>
          </a:xfrm>
          <a:custGeom>
            <a:avLst/>
            <a:gdLst/>
            <a:ahLst/>
            <a:cxnLst/>
            <a:rect l="l" t="t" r="r" b="b"/>
            <a:pathLst>
              <a:path h="63500">
                <a:moveTo>
                  <a:pt x="0" y="0"/>
                </a:moveTo>
                <a:lnTo>
                  <a:pt x="0" y="63182"/>
                </a:lnTo>
              </a:path>
            </a:pathLst>
          </a:custGeom>
          <a:ln w="9144">
            <a:solidFill>
              <a:srgbClr val="A6A6A6"/>
            </a:solidFill>
          </a:ln>
        </p:spPr>
        <p:txBody>
          <a:bodyPr wrap="square" lIns="0" tIns="0" rIns="0" bIns="0" rtlCol="0"/>
          <a:lstStyle/>
          <a:p>
            <a:endParaRPr/>
          </a:p>
        </p:txBody>
      </p:sp>
      <p:sp>
        <p:nvSpPr>
          <p:cNvPr id="72" name="object 72"/>
          <p:cNvSpPr/>
          <p:nvPr/>
        </p:nvSpPr>
        <p:spPr>
          <a:xfrm>
            <a:off x="5269991" y="1691639"/>
            <a:ext cx="844550" cy="224154"/>
          </a:xfrm>
          <a:custGeom>
            <a:avLst/>
            <a:gdLst/>
            <a:ahLst/>
            <a:cxnLst/>
            <a:rect l="l" t="t" r="r" b="b"/>
            <a:pathLst>
              <a:path w="844550" h="224155">
                <a:moveTo>
                  <a:pt x="0" y="0"/>
                </a:moveTo>
                <a:lnTo>
                  <a:pt x="844296" y="0"/>
                </a:lnTo>
                <a:lnTo>
                  <a:pt x="844296" y="224027"/>
                </a:lnTo>
                <a:lnTo>
                  <a:pt x="0" y="224027"/>
                </a:lnTo>
                <a:lnTo>
                  <a:pt x="0" y="0"/>
                </a:lnTo>
                <a:close/>
              </a:path>
            </a:pathLst>
          </a:custGeom>
          <a:solidFill>
            <a:srgbClr val="7E7E7E"/>
          </a:solidFill>
        </p:spPr>
        <p:txBody>
          <a:bodyPr wrap="square" lIns="0" tIns="0" rIns="0" bIns="0" rtlCol="0"/>
          <a:lstStyle/>
          <a:p>
            <a:endParaRPr/>
          </a:p>
        </p:txBody>
      </p:sp>
      <p:sp>
        <p:nvSpPr>
          <p:cNvPr id="73" name="object 73"/>
          <p:cNvSpPr/>
          <p:nvPr/>
        </p:nvSpPr>
        <p:spPr>
          <a:xfrm>
            <a:off x="5269991" y="1691639"/>
            <a:ext cx="844550" cy="224154"/>
          </a:xfrm>
          <a:custGeom>
            <a:avLst/>
            <a:gdLst/>
            <a:ahLst/>
            <a:cxnLst/>
            <a:rect l="l" t="t" r="r" b="b"/>
            <a:pathLst>
              <a:path w="844550" h="224155">
                <a:moveTo>
                  <a:pt x="0" y="0"/>
                </a:moveTo>
                <a:lnTo>
                  <a:pt x="844296" y="0"/>
                </a:lnTo>
                <a:lnTo>
                  <a:pt x="844296" y="224027"/>
                </a:lnTo>
                <a:lnTo>
                  <a:pt x="0" y="224027"/>
                </a:lnTo>
                <a:lnTo>
                  <a:pt x="0" y="0"/>
                </a:lnTo>
                <a:close/>
              </a:path>
            </a:pathLst>
          </a:custGeom>
          <a:ln w="9144">
            <a:solidFill>
              <a:srgbClr val="A6A6A6"/>
            </a:solidFill>
          </a:ln>
        </p:spPr>
        <p:txBody>
          <a:bodyPr wrap="square" lIns="0" tIns="0" rIns="0" bIns="0" rtlCol="0"/>
          <a:lstStyle/>
          <a:p>
            <a:endParaRPr/>
          </a:p>
        </p:txBody>
      </p:sp>
      <p:sp>
        <p:nvSpPr>
          <p:cNvPr id="74" name="object 74"/>
          <p:cNvSpPr txBox="1"/>
          <p:nvPr/>
        </p:nvSpPr>
        <p:spPr>
          <a:xfrm>
            <a:off x="5734811" y="1697735"/>
            <a:ext cx="373380" cy="213360"/>
          </a:xfrm>
          <a:prstGeom prst="rect">
            <a:avLst/>
          </a:prstGeom>
          <a:solidFill>
            <a:srgbClr val="7E7E7E"/>
          </a:solidFill>
        </p:spPr>
        <p:txBody>
          <a:bodyPr vert="horz" wrap="square" lIns="0" tIns="52069" rIns="0" bIns="0" rtlCol="0">
            <a:spAutoFit/>
          </a:bodyPr>
          <a:lstStyle/>
          <a:p>
            <a:pPr marL="24765">
              <a:lnSpc>
                <a:spcPct val="100000"/>
              </a:lnSpc>
              <a:spcBef>
                <a:spcPts val="409"/>
              </a:spcBef>
            </a:pPr>
            <a:r>
              <a:rPr sz="700" b="1" spc="-10" dirty="0">
                <a:solidFill>
                  <a:srgbClr val="FFFFFF"/>
                </a:solidFill>
                <a:latin typeface="Tahoma"/>
                <a:cs typeface="Tahoma"/>
              </a:rPr>
              <a:t>E</a:t>
            </a:r>
            <a:endParaRPr sz="700">
              <a:latin typeface="Tahoma"/>
              <a:cs typeface="Tahoma"/>
            </a:endParaRPr>
          </a:p>
        </p:txBody>
      </p:sp>
      <p:sp>
        <p:nvSpPr>
          <p:cNvPr id="75" name="object 75"/>
          <p:cNvSpPr txBox="1"/>
          <p:nvPr/>
        </p:nvSpPr>
        <p:spPr>
          <a:xfrm>
            <a:off x="5274564" y="1737677"/>
            <a:ext cx="485775" cy="132080"/>
          </a:xfrm>
          <a:prstGeom prst="rect">
            <a:avLst/>
          </a:prstGeom>
        </p:spPr>
        <p:txBody>
          <a:bodyPr vert="horz" wrap="square" lIns="0" tIns="12065" rIns="0" bIns="0" rtlCol="0">
            <a:spAutoFit/>
          </a:bodyPr>
          <a:lstStyle/>
          <a:p>
            <a:pPr marL="294005">
              <a:lnSpc>
                <a:spcPct val="100000"/>
              </a:lnSpc>
              <a:spcBef>
                <a:spcPts val="95"/>
              </a:spcBef>
            </a:pPr>
            <a:r>
              <a:rPr sz="700" b="1" spc="-5" dirty="0">
                <a:solidFill>
                  <a:srgbClr val="FFFFFF"/>
                </a:solidFill>
                <a:latin typeface="Tahoma"/>
                <a:cs typeface="Tahoma"/>
              </a:rPr>
              <a:t>MA</a:t>
            </a:r>
            <a:r>
              <a:rPr sz="700" b="1" spc="-10" dirty="0">
                <a:solidFill>
                  <a:srgbClr val="FFFFFF"/>
                </a:solidFill>
                <a:latin typeface="Tahoma"/>
                <a:cs typeface="Tahoma"/>
              </a:rPr>
              <a:t>L</a:t>
            </a:r>
            <a:endParaRPr sz="700">
              <a:latin typeface="Tahoma"/>
              <a:cs typeface="Tahoma"/>
            </a:endParaRPr>
          </a:p>
        </p:txBody>
      </p:sp>
      <p:sp>
        <p:nvSpPr>
          <p:cNvPr id="76" name="object 76"/>
          <p:cNvSpPr/>
          <p:nvPr/>
        </p:nvSpPr>
        <p:spPr>
          <a:xfrm>
            <a:off x="6114288" y="1693164"/>
            <a:ext cx="984885" cy="222885"/>
          </a:xfrm>
          <a:custGeom>
            <a:avLst/>
            <a:gdLst/>
            <a:ahLst/>
            <a:cxnLst/>
            <a:rect l="l" t="t" r="r" b="b"/>
            <a:pathLst>
              <a:path w="984884" h="222885">
                <a:moveTo>
                  <a:pt x="0" y="0"/>
                </a:moveTo>
                <a:lnTo>
                  <a:pt x="984504" y="0"/>
                </a:lnTo>
                <a:lnTo>
                  <a:pt x="984504" y="222503"/>
                </a:lnTo>
                <a:lnTo>
                  <a:pt x="0" y="222503"/>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6114288" y="1693164"/>
            <a:ext cx="984885" cy="222885"/>
          </a:xfrm>
          <a:custGeom>
            <a:avLst/>
            <a:gdLst/>
            <a:ahLst/>
            <a:cxnLst/>
            <a:rect l="l" t="t" r="r" b="b"/>
            <a:pathLst>
              <a:path w="984884" h="222885">
                <a:moveTo>
                  <a:pt x="0" y="0"/>
                </a:moveTo>
                <a:lnTo>
                  <a:pt x="984504" y="0"/>
                </a:lnTo>
                <a:lnTo>
                  <a:pt x="984504" y="222503"/>
                </a:lnTo>
                <a:lnTo>
                  <a:pt x="0" y="222503"/>
                </a:lnTo>
                <a:lnTo>
                  <a:pt x="0" y="0"/>
                </a:lnTo>
                <a:close/>
              </a:path>
            </a:pathLst>
          </a:custGeom>
          <a:ln w="9144">
            <a:solidFill>
              <a:srgbClr val="A6A6A6"/>
            </a:solidFill>
          </a:ln>
        </p:spPr>
        <p:txBody>
          <a:bodyPr wrap="square" lIns="0" tIns="0" rIns="0" bIns="0" rtlCol="0"/>
          <a:lstStyle/>
          <a:p>
            <a:endParaRPr/>
          </a:p>
        </p:txBody>
      </p:sp>
      <p:sp>
        <p:nvSpPr>
          <p:cNvPr id="78" name="object 78"/>
          <p:cNvSpPr txBox="1"/>
          <p:nvPr/>
        </p:nvSpPr>
        <p:spPr>
          <a:xfrm>
            <a:off x="6416964" y="1738236"/>
            <a:ext cx="678180" cy="132080"/>
          </a:xfrm>
          <a:prstGeom prst="rect">
            <a:avLst/>
          </a:prstGeom>
        </p:spPr>
        <p:txBody>
          <a:bodyPr vert="horz" wrap="square" lIns="0" tIns="12065" rIns="0" bIns="0" rtlCol="0">
            <a:spAutoFit/>
          </a:bodyPr>
          <a:lstStyle/>
          <a:p>
            <a:pPr marL="12700">
              <a:lnSpc>
                <a:spcPct val="100000"/>
              </a:lnSpc>
              <a:spcBef>
                <a:spcPts val="95"/>
              </a:spcBef>
            </a:pPr>
            <a:r>
              <a:rPr sz="700" b="1" spc="-5" dirty="0">
                <a:solidFill>
                  <a:srgbClr val="FFFFFF"/>
                </a:solidFill>
                <a:latin typeface="Tahoma"/>
                <a:cs typeface="Tahoma"/>
              </a:rPr>
              <a:t>FEMALE</a:t>
            </a:r>
            <a:endParaRPr sz="700">
              <a:latin typeface="Tahoma"/>
              <a:cs typeface="Tahoma"/>
            </a:endParaRPr>
          </a:p>
        </p:txBody>
      </p:sp>
      <p:sp>
        <p:nvSpPr>
          <p:cNvPr id="79" name="object 79"/>
          <p:cNvSpPr/>
          <p:nvPr/>
        </p:nvSpPr>
        <p:spPr>
          <a:xfrm>
            <a:off x="5269991" y="2354579"/>
            <a:ext cx="1062355" cy="224154"/>
          </a:xfrm>
          <a:custGeom>
            <a:avLst/>
            <a:gdLst/>
            <a:ahLst/>
            <a:cxnLst/>
            <a:rect l="l" t="t" r="r" b="b"/>
            <a:pathLst>
              <a:path w="1062354" h="224155">
                <a:moveTo>
                  <a:pt x="0" y="0"/>
                </a:moveTo>
                <a:lnTo>
                  <a:pt x="1062227" y="0"/>
                </a:lnTo>
                <a:lnTo>
                  <a:pt x="1062227" y="224027"/>
                </a:lnTo>
                <a:lnTo>
                  <a:pt x="0" y="224027"/>
                </a:lnTo>
                <a:lnTo>
                  <a:pt x="0" y="0"/>
                </a:lnTo>
                <a:close/>
              </a:path>
            </a:pathLst>
          </a:custGeom>
          <a:solidFill>
            <a:srgbClr val="7E7E7E"/>
          </a:solidFill>
        </p:spPr>
        <p:txBody>
          <a:bodyPr wrap="square" lIns="0" tIns="0" rIns="0" bIns="0" rtlCol="0"/>
          <a:lstStyle/>
          <a:p>
            <a:endParaRPr/>
          </a:p>
        </p:txBody>
      </p:sp>
      <p:sp>
        <p:nvSpPr>
          <p:cNvPr id="80" name="object 80"/>
          <p:cNvSpPr/>
          <p:nvPr/>
        </p:nvSpPr>
        <p:spPr>
          <a:xfrm>
            <a:off x="5269991" y="2354579"/>
            <a:ext cx="1062355" cy="224154"/>
          </a:xfrm>
          <a:custGeom>
            <a:avLst/>
            <a:gdLst/>
            <a:ahLst/>
            <a:cxnLst/>
            <a:rect l="l" t="t" r="r" b="b"/>
            <a:pathLst>
              <a:path w="1062354" h="224155">
                <a:moveTo>
                  <a:pt x="0" y="0"/>
                </a:moveTo>
                <a:lnTo>
                  <a:pt x="1062227" y="0"/>
                </a:lnTo>
                <a:lnTo>
                  <a:pt x="1062227" y="224027"/>
                </a:lnTo>
                <a:lnTo>
                  <a:pt x="0" y="224027"/>
                </a:lnTo>
                <a:lnTo>
                  <a:pt x="0" y="0"/>
                </a:lnTo>
                <a:close/>
              </a:path>
            </a:pathLst>
          </a:custGeom>
          <a:ln w="9144">
            <a:solidFill>
              <a:srgbClr val="A6A6A6"/>
            </a:solidFill>
          </a:ln>
        </p:spPr>
        <p:txBody>
          <a:bodyPr wrap="square" lIns="0" tIns="0" rIns="0" bIns="0" rtlCol="0"/>
          <a:lstStyle/>
          <a:p>
            <a:endParaRPr/>
          </a:p>
        </p:txBody>
      </p:sp>
      <p:sp>
        <p:nvSpPr>
          <p:cNvPr id="81" name="object 81"/>
          <p:cNvSpPr txBox="1"/>
          <p:nvPr/>
        </p:nvSpPr>
        <p:spPr>
          <a:xfrm>
            <a:off x="5731896" y="2400590"/>
            <a:ext cx="449580" cy="132080"/>
          </a:xfrm>
          <a:prstGeom prst="rect">
            <a:avLst/>
          </a:prstGeom>
        </p:spPr>
        <p:txBody>
          <a:bodyPr vert="horz" wrap="square" lIns="0" tIns="12065" rIns="0" bIns="0" rtlCol="0">
            <a:spAutoFit/>
          </a:bodyPr>
          <a:lstStyle/>
          <a:p>
            <a:pPr>
              <a:lnSpc>
                <a:spcPct val="100000"/>
              </a:lnSpc>
              <a:spcBef>
                <a:spcPts val="95"/>
              </a:spcBef>
            </a:pPr>
            <a:r>
              <a:rPr sz="700" b="1" spc="-5" dirty="0">
                <a:solidFill>
                  <a:srgbClr val="FFFFFF"/>
                </a:solidFill>
                <a:latin typeface="Tahoma"/>
                <a:cs typeface="Tahoma"/>
              </a:rPr>
              <a:t>NO</a:t>
            </a:r>
            <a:endParaRPr sz="700">
              <a:latin typeface="Tahoma"/>
              <a:cs typeface="Tahoma"/>
            </a:endParaRPr>
          </a:p>
        </p:txBody>
      </p:sp>
      <p:sp>
        <p:nvSpPr>
          <p:cNvPr id="82" name="object 82"/>
          <p:cNvSpPr/>
          <p:nvPr/>
        </p:nvSpPr>
        <p:spPr>
          <a:xfrm>
            <a:off x="6332220" y="2354579"/>
            <a:ext cx="768350" cy="224154"/>
          </a:xfrm>
          <a:custGeom>
            <a:avLst/>
            <a:gdLst/>
            <a:ahLst/>
            <a:cxnLst/>
            <a:rect l="l" t="t" r="r" b="b"/>
            <a:pathLst>
              <a:path w="768350" h="224155">
                <a:moveTo>
                  <a:pt x="0" y="0"/>
                </a:moveTo>
                <a:lnTo>
                  <a:pt x="768096" y="0"/>
                </a:lnTo>
                <a:lnTo>
                  <a:pt x="768096" y="224027"/>
                </a:lnTo>
                <a:lnTo>
                  <a:pt x="0" y="224027"/>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6332220" y="2354579"/>
            <a:ext cx="768350" cy="224154"/>
          </a:xfrm>
          <a:custGeom>
            <a:avLst/>
            <a:gdLst/>
            <a:ahLst/>
            <a:cxnLst/>
            <a:rect l="l" t="t" r="r" b="b"/>
            <a:pathLst>
              <a:path w="768350" h="224155">
                <a:moveTo>
                  <a:pt x="0" y="0"/>
                </a:moveTo>
                <a:lnTo>
                  <a:pt x="768096" y="0"/>
                </a:lnTo>
                <a:lnTo>
                  <a:pt x="768096" y="224027"/>
                </a:lnTo>
                <a:lnTo>
                  <a:pt x="0" y="224027"/>
                </a:lnTo>
                <a:lnTo>
                  <a:pt x="0" y="0"/>
                </a:lnTo>
                <a:close/>
              </a:path>
            </a:pathLst>
          </a:custGeom>
          <a:ln w="9143">
            <a:solidFill>
              <a:srgbClr val="A6A6A6"/>
            </a:solidFill>
          </a:ln>
        </p:spPr>
        <p:txBody>
          <a:bodyPr wrap="square" lIns="0" tIns="0" rIns="0" bIns="0" rtlCol="0"/>
          <a:lstStyle/>
          <a:p>
            <a:endParaRPr/>
          </a:p>
        </p:txBody>
      </p:sp>
      <p:sp>
        <p:nvSpPr>
          <p:cNvPr id="84" name="object 84"/>
          <p:cNvSpPr txBox="1"/>
          <p:nvPr/>
        </p:nvSpPr>
        <p:spPr>
          <a:xfrm>
            <a:off x="6647688" y="2359151"/>
            <a:ext cx="448309" cy="215265"/>
          </a:xfrm>
          <a:prstGeom prst="rect">
            <a:avLst/>
          </a:prstGeom>
          <a:solidFill>
            <a:srgbClr val="000000"/>
          </a:solidFill>
        </p:spPr>
        <p:txBody>
          <a:bodyPr vert="horz" wrap="square" lIns="0" tIns="53340" rIns="0" bIns="0" rtlCol="0">
            <a:spAutoFit/>
          </a:bodyPr>
          <a:lstStyle/>
          <a:p>
            <a:pPr>
              <a:lnSpc>
                <a:spcPct val="100000"/>
              </a:lnSpc>
              <a:spcBef>
                <a:spcPts val="420"/>
              </a:spcBef>
            </a:pPr>
            <a:r>
              <a:rPr sz="700" b="1" spc="-5" dirty="0">
                <a:solidFill>
                  <a:srgbClr val="FFFFFF"/>
                </a:solidFill>
                <a:latin typeface="Tahoma"/>
                <a:cs typeface="Tahoma"/>
              </a:rPr>
              <a:t>YES</a:t>
            </a:r>
            <a:endParaRPr sz="700">
              <a:latin typeface="Tahoma"/>
              <a:cs typeface="Tahoma"/>
            </a:endParaRPr>
          </a:p>
        </p:txBody>
      </p:sp>
      <p:sp>
        <p:nvSpPr>
          <p:cNvPr id="85" name="object 85"/>
          <p:cNvSpPr/>
          <p:nvPr/>
        </p:nvSpPr>
        <p:spPr>
          <a:xfrm>
            <a:off x="5269991" y="2680716"/>
            <a:ext cx="939165" cy="230504"/>
          </a:xfrm>
          <a:custGeom>
            <a:avLst/>
            <a:gdLst/>
            <a:ahLst/>
            <a:cxnLst/>
            <a:rect l="l" t="t" r="r" b="b"/>
            <a:pathLst>
              <a:path w="939164" h="230505">
                <a:moveTo>
                  <a:pt x="0" y="0"/>
                </a:moveTo>
                <a:lnTo>
                  <a:pt x="938784" y="0"/>
                </a:lnTo>
                <a:lnTo>
                  <a:pt x="938784" y="230124"/>
                </a:lnTo>
                <a:lnTo>
                  <a:pt x="0" y="230124"/>
                </a:lnTo>
                <a:lnTo>
                  <a:pt x="0" y="0"/>
                </a:lnTo>
                <a:close/>
              </a:path>
            </a:pathLst>
          </a:custGeom>
          <a:solidFill>
            <a:srgbClr val="7E7E7E"/>
          </a:solidFill>
        </p:spPr>
        <p:txBody>
          <a:bodyPr wrap="square" lIns="0" tIns="0" rIns="0" bIns="0" rtlCol="0"/>
          <a:lstStyle/>
          <a:p>
            <a:endParaRPr/>
          </a:p>
        </p:txBody>
      </p:sp>
      <p:sp>
        <p:nvSpPr>
          <p:cNvPr id="86" name="object 86"/>
          <p:cNvSpPr/>
          <p:nvPr/>
        </p:nvSpPr>
        <p:spPr>
          <a:xfrm>
            <a:off x="5269991" y="2680716"/>
            <a:ext cx="939165" cy="230504"/>
          </a:xfrm>
          <a:custGeom>
            <a:avLst/>
            <a:gdLst/>
            <a:ahLst/>
            <a:cxnLst/>
            <a:rect l="l" t="t" r="r" b="b"/>
            <a:pathLst>
              <a:path w="939164" h="230505">
                <a:moveTo>
                  <a:pt x="0" y="0"/>
                </a:moveTo>
                <a:lnTo>
                  <a:pt x="938784" y="0"/>
                </a:lnTo>
                <a:lnTo>
                  <a:pt x="938784" y="230124"/>
                </a:lnTo>
                <a:lnTo>
                  <a:pt x="0" y="230124"/>
                </a:lnTo>
                <a:lnTo>
                  <a:pt x="0" y="0"/>
                </a:lnTo>
                <a:close/>
              </a:path>
            </a:pathLst>
          </a:custGeom>
          <a:ln w="9144">
            <a:solidFill>
              <a:srgbClr val="A6A6A6"/>
            </a:solidFill>
          </a:ln>
        </p:spPr>
        <p:txBody>
          <a:bodyPr wrap="square" lIns="0" tIns="0" rIns="0" bIns="0" rtlCol="0"/>
          <a:lstStyle/>
          <a:p>
            <a:endParaRPr/>
          </a:p>
        </p:txBody>
      </p:sp>
      <p:sp>
        <p:nvSpPr>
          <p:cNvPr id="87" name="object 87"/>
          <p:cNvSpPr txBox="1"/>
          <p:nvPr/>
        </p:nvSpPr>
        <p:spPr>
          <a:xfrm>
            <a:off x="5274564" y="2729594"/>
            <a:ext cx="488315" cy="132080"/>
          </a:xfrm>
          <a:prstGeom prst="rect">
            <a:avLst/>
          </a:prstGeom>
        </p:spPr>
        <p:txBody>
          <a:bodyPr vert="horz" wrap="square" lIns="0" tIns="12065" rIns="0" bIns="0" rtlCol="0">
            <a:spAutoFit/>
          </a:bodyPr>
          <a:lstStyle/>
          <a:p>
            <a:pPr marL="194945">
              <a:lnSpc>
                <a:spcPct val="100000"/>
              </a:lnSpc>
              <a:spcBef>
                <a:spcPts val="95"/>
              </a:spcBef>
            </a:pPr>
            <a:r>
              <a:rPr sz="700" b="1" spc="-5" dirty="0">
                <a:solidFill>
                  <a:srgbClr val="FFFFFF"/>
                </a:solidFill>
                <a:latin typeface="Tahoma"/>
                <a:cs typeface="Tahoma"/>
              </a:rPr>
              <a:t>BE</a:t>
            </a:r>
            <a:r>
              <a:rPr sz="700" b="1" spc="-10" dirty="0">
                <a:solidFill>
                  <a:srgbClr val="FFFFFF"/>
                </a:solidFill>
                <a:latin typeface="Tahoma"/>
                <a:cs typeface="Tahoma"/>
              </a:rPr>
              <a:t>GI</a:t>
            </a:r>
            <a:r>
              <a:rPr sz="700" b="1" spc="-5" dirty="0">
                <a:solidFill>
                  <a:srgbClr val="FFFFFF"/>
                </a:solidFill>
                <a:latin typeface="Tahoma"/>
                <a:cs typeface="Tahoma"/>
              </a:rPr>
              <a:t>N</a:t>
            </a:r>
            <a:endParaRPr sz="700">
              <a:latin typeface="Tahoma"/>
              <a:cs typeface="Tahoma"/>
            </a:endParaRPr>
          </a:p>
        </p:txBody>
      </p:sp>
      <p:sp>
        <p:nvSpPr>
          <p:cNvPr id="88" name="object 88"/>
          <p:cNvSpPr txBox="1"/>
          <p:nvPr/>
        </p:nvSpPr>
        <p:spPr>
          <a:xfrm>
            <a:off x="5734811" y="2729594"/>
            <a:ext cx="447040" cy="132080"/>
          </a:xfrm>
          <a:prstGeom prst="rect">
            <a:avLst/>
          </a:prstGeom>
        </p:spPr>
        <p:txBody>
          <a:bodyPr vert="horz" wrap="square" lIns="0" tIns="12065" rIns="0" bIns="0" rtlCol="0">
            <a:spAutoFit/>
          </a:bodyPr>
          <a:lstStyle/>
          <a:p>
            <a:pPr marL="27305">
              <a:lnSpc>
                <a:spcPct val="100000"/>
              </a:lnSpc>
              <a:spcBef>
                <a:spcPts val="95"/>
              </a:spcBef>
            </a:pPr>
            <a:r>
              <a:rPr sz="700" b="1" spc="-5" dirty="0">
                <a:solidFill>
                  <a:srgbClr val="FFFFFF"/>
                </a:solidFill>
                <a:latin typeface="Tahoma"/>
                <a:cs typeface="Tahoma"/>
              </a:rPr>
              <a:t>NING</a:t>
            </a:r>
            <a:endParaRPr sz="700">
              <a:latin typeface="Tahoma"/>
              <a:cs typeface="Tahoma"/>
            </a:endParaRPr>
          </a:p>
        </p:txBody>
      </p:sp>
      <p:sp>
        <p:nvSpPr>
          <p:cNvPr id="89" name="object 89"/>
          <p:cNvSpPr/>
          <p:nvPr/>
        </p:nvSpPr>
        <p:spPr>
          <a:xfrm>
            <a:off x="6208776" y="2680716"/>
            <a:ext cx="567055" cy="227329"/>
          </a:xfrm>
          <a:custGeom>
            <a:avLst/>
            <a:gdLst/>
            <a:ahLst/>
            <a:cxnLst/>
            <a:rect l="l" t="t" r="r" b="b"/>
            <a:pathLst>
              <a:path w="567054" h="227330">
                <a:moveTo>
                  <a:pt x="0" y="0"/>
                </a:moveTo>
                <a:lnTo>
                  <a:pt x="566927" y="0"/>
                </a:lnTo>
                <a:lnTo>
                  <a:pt x="566927" y="227075"/>
                </a:lnTo>
                <a:lnTo>
                  <a:pt x="0" y="227075"/>
                </a:lnTo>
                <a:lnTo>
                  <a:pt x="0" y="0"/>
                </a:lnTo>
                <a:close/>
              </a:path>
            </a:pathLst>
          </a:custGeom>
          <a:solidFill>
            <a:srgbClr val="000000"/>
          </a:solidFill>
        </p:spPr>
        <p:txBody>
          <a:bodyPr wrap="square" lIns="0" tIns="0" rIns="0" bIns="0" rtlCol="0"/>
          <a:lstStyle/>
          <a:p>
            <a:endParaRPr/>
          </a:p>
        </p:txBody>
      </p:sp>
      <p:sp>
        <p:nvSpPr>
          <p:cNvPr id="90" name="object 90"/>
          <p:cNvSpPr/>
          <p:nvPr/>
        </p:nvSpPr>
        <p:spPr>
          <a:xfrm>
            <a:off x="6208776" y="2680716"/>
            <a:ext cx="567055" cy="227329"/>
          </a:xfrm>
          <a:custGeom>
            <a:avLst/>
            <a:gdLst/>
            <a:ahLst/>
            <a:cxnLst/>
            <a:rect l="l" t="t" r="r" b="b"/>
            <a:pathLst>
              <a:path w="567054" h="227330">
                <a:moveTo>
                  <a:pt x="0" y="0"/>
                </a:moveTo>
                <a:lnTo>
                  <a:pt x="566927" y="0"/>
                </a:lnTo>
                <a:lnTo>
                  <a:pt x="566927" y="227075"/>
                </a:lnTo>
                <a:lnTo>
                  <a:pt x="0" y="227075"/>
                </a:lnTo>
                <a:lnTo>
                  <a:pt x="0" y="0"/>
                </a:lnTo>
                <a:close/>
              </a:path>
            </a:pathLst>
          </a:custGeom>
          <a:ln w="9144">
            <a:solidFill>
              <a:srgbClr val="A6A6A6"/>
            </a:solidFill>
          </a:ln>
        </p:spPr>
        <p:txBody>
          <a:bodyPr wrap="square" lIns="0" tIns="0" rIns="0" bIns="0" rtlCol="0"/>
          <a:lstStyle/>
          <a:p>
            <a:endParaRPr/>
          </a:p>
        </p:txBody>
      </p:sp>
      <p:sp>
        <p:nvSpPr>
          <p:cNvPr id="91" name="object 91"/>
          <p:cNvSpPr txBox="1"/>
          <p:nvPr/>
        </p:nvSpPr>
        <p:spPr>
          <a:xfrm>
            <a:off x="6314095" y="2685288"/>
            <a:ext cx="323215" cy="219710"/>
          </a:xfrm>
          <a:prstGeom prst="rect">
            <a:avLst/>
          </a:prstGeom>
          <a:solidFill>
            <a:srgbClr val="000000"/>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MIDDL</a:t>
            </a:r>
            <a:endParaRPr sz="700">
              <a:latin typeface="Tahoma"/>
              <a:cs typeface="Tahoma"/>
            </a:endParaRPr>
          </a:p>
        </p:txBody>
      </p:sp>
      <p:sp>
        <p:nvSpPr>
          <p:cNvPr id="92" name="object 92"/>
          <p:cNvSpPr txBox="1"/>
          <p:nvPr/>
        </p:nvSpPr>
        <p:spPr>
          <a:xfrm>
            <a:off x="6647688" y="2685288"/>
            <a:ext cx="123825" cy="219710"/>
          </a:xfrm>
          <a:prstGeom prst="rect">
            <a:avLst/>
          </a:prstGeom>
          <a:solidFill>
            <a:srgbClr val="000000"/>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E</a:t>
            </a:r>
            <a:endParaRPr sz="700">
              <a:latin typeface="Tahoma"/>
              <a:cs typeface="Tahoma"/>
            </a:endParaRPr>
          </a:p>
        </p:txBody>
      </p:sp>
      <p:sp>
        <p:nvSpPr>
          <p:cNvPr id="93" name="object 93"/>
          <p:cNvSpPr/>
          <p:nvPr/>
        </p:nvSpPr>
        <p:spPr>
          <a:xfrm>
            <a:off x="6775704" y="2680716"/>
            <a:ext cx="325120" cy="227329"/>
          </a:xfrm>
          <a:custGeom>
            <a:avLst/>
            <a:gdLst/>
            <a:ahLst/>
            <a:cxnLst/>
            <a:rect l="l" t="t" r="r" b="b"/>
            <a:pathLst>
              <a:path w="325120" h="227330">
                <a:moveTo>
                  <a:pt x="0" y="0"/>
                </a:moveTo>
                <a:lnTo>
                  <a:pt x="324611" y="0"/>
                </a:lnTo>
                <a:lnTo>
                  <a:pt x="324611" y="227075"/>
                </a:lnTo>
                <a:lnTo>
                  <a:pt x="0" y="227075"/>
                </a:lnTo>
                <a:lnTo>
                  <a:pt x="0" y="0"/>
                </a:lnTo>
                <a:close/>
              </a:path>
            </a:pathLst>
          </a:custGeom>
          <a:solidFill>
            <a:srgbClr val="7E7E7E"/>
          </a:solidFill>
        </p:spPr>
        <p:txBody>
          <a:bodyPr wrap="square" lIns="0" tIns="0" rIns="0" bIns="0" rtlCol="0"/>
          <a:lstStyle/>
          <a:p>
            <a:endParaRPr/>
          </a:p>
        </p:txBody>
      </p:sp>
      <p:sp>
        <p:nvSpPr>
          <p:cNvPr id="94" name="object 94"/>
          <p:cNvSpPr txBox="1"/>
          <p:nvPr/>
        </p:nvSpPr>
        <p:spPr>
          <a:xfrm>
            <a:off x="6775704" y="2680716"/>
            <a:ext cx="325120" cy="228600"/>
          </a:xfrm>
          <a:prstGeom prst="rect">
            <a:avLst/>
          </a:prstGeom>
          <a:ln w="9144">
            <a:solidFill>
              <a:srgbClr val="A6A6A6"/>
            </a:solidFill>
          </a:ln>
        </p:spPr>
        <p:txBody>
          <a:bodyPr vert="horz" wrap="square" lIns="0" tIns="59690" rIns="0" bIns="0" rtlCol="0">
            <a:spAutoFit/>
          </a:bodyPr>
          <a:lstStyle/>
          <a:p>
            <a:pPr marL="67945">
              <a:lnSpc>
                <a:spcPct val="100000"/>
              </a:lnSpc>
              <a:spcBef>
                <a:spcPts val="470"/>
              </a:spcBef>
            </a:pPr>
            <a:r>
              <a:rPr sz="700" b="1" spc="-5" dirty="0">
                <a:solidFill>
                  <a:srgbClr val="FFFFFF"/>
                </a:solidFill>
                <a:latin typeface="Tahoma"/>
                <a:cs typeface="Tahoma"/>
              </a:rPr>
              <a:t>END</a:t>
            </a:r>
            <a:endParaRPr sz="700">
              <a:latin typeface="Tahoma"/>
              <a:cs typeface="Tahoma"/>
            </a:endParaRPr>
          </a:p>
        </p:txBody>
      </p:sp>
      <p:sp>
        <p:nvSpPr>
          <p:cNvPr id="95" name="object 95"/>
          <p:cNvSpPr/>
          <p:nvPr/>
        </p:nvSpPr>
        <p:spPr>
          <a:xfrm>
            <a:off x="5269991" y="3342132"/>
            <a:ext cx="637540" cy="228600"/>
          </a:xfrm>
          <a:custGeom>
            <a:avLst/>
            <a:gdLst/>
            <a:ahLst/>
            <a:cxnLst/>
            <a:rect l="l" t="t" r="r" b="b"/>
            <a:pathLst>
              <a:path w="637539" h="228600">
                <a:moveTo>
                  <a:pt x="0" y="0"/>
                </a:moveTo>
                <a:lnTo>
                  <a:pt x="637032" y="0"/>
                </a:lnTo>
                <a:lnTo>
                  <a:pt x="637032" y="228600"/>
                </a:lnTo>
                <a:lnTo>
                  <a:pt x="0" y="228600"/>
                </a:lnTo>
                <a:lnTo>
                  <a:pt x="0" y="0"/>
                </a:lnTo>
                <a:close/>
              </a:path>
            </a:pathLst>
          </a:custGeom>
          <a:solidFill>
            <a:srgbClr val="7E7E7E"/>
          </a:solidFill>
        </p:spPr>
        <p:txBody>
          <a:bodyPr wrap="square" lIns="0" tIns="0" rIns="0" bIns="0" rtlCol="0"/>
          <a:lstStyle/>
          <a:p>
            <a:endParaRPr/>
          </a:p>
        </p:txBody>
      </p:sp>
      <p:sp>
        <p:nvSpPr>
          <p:cNvPr id="96" name="object 96"/>
          <p:cNvSpPr/>
          <p:nvPr/>
        </p:nvSpPr>
        <p:spPr>
          <a:xfrm>
            <a:off x="5269991" y="3342132"/>
            <a:ext cx="637540" cy="228600"/>
          </a:xfrm>
          <a:custGeom>
            <a:avLst/>
            <a:gdLst/>
            <a:ahLst/>
            <a:cxnLst/>
            <a:rect l="l" t="t" r="r" b="b"/>
            <a:pathLst>
              <a:path w="637539" h="228600">
                <a:moveTo>
                  <a:pt x="0" y="0"/>
                </a:moveTo>
                <a:lnTo>
                  <a:pt x="637032" y="0"/>
                </a:lnTo>
                <a:lnTo>
                  <a:pt x="637032" y="228600"/>
                </a:lnTo>
                <a:lnTo>
                  <a:pt x="0" y="228600"/>
                </a:lnTo>
                <a:lnTo>
                  <a:pt x="0" y="0"/>
                </a:lnTo>
                <a:close/>
              </a:path>
            </a:pathLst>
          </a:custGeom>
          <a:ln w="9144">
            <a:solidFill>
              <a:srgbClr val="A6A6A6"/>
            </a:solidFill>
          </a:ln>
        </p:spPr>
        <p:txBody>
          <a:bodyPr wrap="square" lIns="0" tIns="0" rIns="0" bIns="0" rtlCol="0"/>
          <a:lstStyle/>
          <a:p>
            <a:endParaRPr/>
          </a:p>
        </p:txBody>
      </p:sp>
      <p:sp>
        <p:nvSpPr>
          <p:cNvPr id="97" name="object 97"/>
          <p:cNvSpPr txBox="1"/>
          <p:nvPr/>
        </p:nvSpPr>
        <p:spPr>
          <a:xfrm>
            <a:off x="5274564" y="3390911"/>
            <a:ext cx="454659" cy="132080"/>
          </a:xfrm>
          <a:prstGeom prst="rect">
            <a:avLst/>
          </a:prstGeom>
        </p:spPr>
        <p:txBody>
          <a:bodyPr vert="horz" wrap="square" lIns="0" tIns="12065" rIns="0" bIns="0" rtlCol="0">
            <a:spAutoFit/>
          </a:bodyPr>
          <a:lstStyle/>
          <a:p>
            <a:pPr marL="60960">
              <a:lnSpc>
                <a:spcPct val="100000"/>
              </a:lnSpc>
              <a:spcBef>
                <a:spcPts val="95"/>
              </a:spcBef>
            </a:pPr>
            <a:r>
              <a:rPr sz="700" b="1" spc="-5" dirty="0">
                <a:solidFill>
                  <a:srgbClr val="FFFFFF"/>
                </a:solidFill>
                <a:latin typeface="Tahoma"/>
                <a:cs typeface="Tahoma"/>
              </a:rPr>
              <a:t>EXECU</a:t>
            </a:r>
            <a:r>
              <a:rPr sz="700" b="1" dirty="0">
                <a:solidFill>
                  <a:srgbClr val="FFFFFF"/>
                </a:solidFill>
                <a:latin typeface="Tahoma"/>
                <a:cs typeface="Tahoma"/>
              </a:rPr>
              <a:t>T</a:t>
            </a:r>
            <a:r>
              <a:rPr sz="700" b="1" spc="-5" dirty="0">
                <a:solidFill>
                  <a:srgbClr val="FFFFFF"/>
                </a:solidFill>
                <a:latin typeface="Tahoma"/>
                <a:cs typeface="Tahoma"/>
              </a:rPr>
              <a:t>I</a:t>
            </a:r>
            <a:endParaRPr sz="700">
              <a:latin typeface="Tahoma"/>
              <a:cs typeface="Tahoma"/>
            </a:endParaRPr>
          </a:p>
        </p:txBody>
      </p:sp>
      <p:sp>
        <p:nvSpPr>
          <p:cNvPr id="98" name="object 98"/>
          <p:cNvSpPr txBox="1"/>
          <p:nvPr/>
        </p:nvSpPr>
        <p:spPr>
          <a:xfrm>
            <a:off x="5734811" y="3346703"/>
            <a:ext cx="167640" cy="219710"/>
          </a:xfrm>
          <a:prstGeom prst="rect">
            <a:avLst/>
          </a:prstGeom>
          <a:solidFill>
            <a:srgbClr val="7E7E7E"/>
          </a:solidFill>
        </p:spPr>
        <p:txBody>
          <a:bodyPr vert="horz" wrap="square" lIns="0" tIns="56515" rIns="0" bIns="0" rtlCol="0">
            <a:spAutoFit/>
          </a:bodyPr>
          <a:lstStyle/>
          <a:p>
            <a:pPr>
              <a:lnSpc>
                <a:spcPct val="100000"/>
              </a:lnSpc>
              <a:spcBef>
                <a:spcPts val="445"/>
              </a:spcBef>
            </a:pPr>
            <a:r>
              <a:rPr sz="700" b="1" spc="-10" dirty="0">
                <a:solidFill>
                  <a:srgbClr val="FFFFFF"/>
                </a:solidFill>
                <a:latin typeface="Tahoma"/>
                <a:cs typeface="Tahoma"/>
              </a:rPr>
              <a:t>VE</a:t>
            </a:r>
            <a:endParaRPr sz="700">
              <a:latin typeface="Tahoma"/>
              <a:cs typeface="Tahoma"/>
            </a:endParaRPr>
          </a:p>
        </p:txBody>
      </p:sp>
      <p:sp>
        <p:nvSpPr>
          <p:cNvPr id="99" name="object 99"/>
          <p:cNvSpPr/>
          <p:nvPr/>
        </p:nvSpPr>
        <p:spPr>
          <a:xfrm>
            <a:off x="5907023" y="3342132"/>
            <a:ext cx="759460" cy="228600"/>
          </a:xfrm>
          <a:custGeom>
            <a:avLst/>
            <a:gdLst/>
            <a:ahLst/>
            <a:cxnLst/>
            <a:rect l="l" t="t" r="r" b="b"/>
            <a:pathLst>
              <a:path w="759459" h="228600">
                <a:moveTo>
                  <a:pt x="0" y="228600"/>
                </a:moveTo>
                <a:lnTo>
                  <a:pt x="758951" y="228600"/>
                </a:lnTo>
                <a:lnTo>
                  <a:pt x="758951" y="0"/>
                </a:lnTo>
                <a:lnTo>
                  <a:pt x="0" y="0"/>
                </a:lnTo>
                <a:lnTo>
                  <a:pt x="0" y="228600"/>
                </a:lnTo>
                <a:close/>
              </a:path>
            </a:pathLst>
          </a:custGeom>
          <a:solidFill>
            <a:srgbClr val="000000"/>
          </a:solidFill>
        </p:spPr>
        <p:txBody>
          <a:bodyPr wrap="square" lIns="0" tIns="0" rIns="0" bIns="0" rtlCol="0"/>
          <a:lstStyle/>
          <a:p>
            <a:endParaRPr/>
          </a:p>
        </p:txBody>
      </p:sp>
      <p:sp>
        <p:nvSpPr>
          <p:cNvPr id="100" name="object 100"/>
          <p:cNvSpPr/>
          <p:nvPr/>
        </p:nvSpPr>
        <p:spPr>
          <a:xfrm>
            <a:off x="5907023" y="3342132"/>
            <a:ext cx="769620" cy="228600"/>
          </a:xfrm>
          <a:custGeom>
            <a:avLst/>
            <a:gdLst/>
            <a:ahLst/>
            <a:cxnLst/>
            <a:rect l="l" t="t" r="r" b="b"/>
            <a:pathLst>
              <a:path w="769620" h="228600">
                <a:moveTo>
                  <a:pt x="0" y="0"/>
                </a:moveTo>
                <a:lnTo>
                  <a:pt x="769620" y="0"/>
                </a:lnTo>
                <a:lnTo>
                  <a:pt x="769620" y="228600"/>
                </a:lnTo>
                <a:lnTo>
                  <a:pt x="0" y="228600"/>
                </a:lnTo>
                <a:lnTo>
                  <a:pt x="0" y="0"/>
                </a:lnTo>
                <a:close/>
              </a:path>
            </a:pathLst>
          </a:custGeom>
          <a:ln w="9144">
            <a:solidFill>
              <a:srgbClr val="A6A6A6"/>
            </a:solidFill>
          </a:ln>
        </p:spPr>
        <p:txBody>
          <a:bodyPr wrap="square" lIns="0" tIns="0" rIns="0" bIns="0" rtlCol="0"/>
          <a:lstStyle/>
          <a:p>
            <a:endParaRPr/>
          </a:p>
        </p:txBody>
      </p:sp>
      <p:sp>
        <p:nvSpPr>
          <p:cNvPr id="101" name="object 101"/>
          <p:cNvSpPr txBox="1"/>
          <p:nvPr/>
        </p:nvSpPr>
        <p:spPr>
          <a:xfrm>
            <a:off x="5911596" y="3390911"/>
            <a:ext cx="382905" cy="132080"/>
          </a:xfrm>
          <a:prstGeom prst="rect">
            <a:avLst/>
          </a:prstGeom>
        </p:spPr>
        <p:txBody>
          <a:bodyPr vert="horz" wrap="square" lIns="0" tIns="12065" rIns="0" bIns="0" rtlCol="0">
            <a:spAutoFit/>
          </a:bodyPr>
          <a:lstStyle/>
          <a:p>
            <a:pPr marL="103505">
              <a:lnSpc>
                <a:spcPct val="100000"/>
              </a:lnSpc>
              <a:spcBef>
                <a:spcPts val="95"/>
              </a:spcBef>
            </a:pPr>
            <a:r>
              <a:rPr sz="700" b="1" spc="-5" dirty="0">
                <a:solidFill>
                  <a:srgbClr val="FFFFFF"/>
                </a:solidFill>
                <a:latin typeface="Tahoma"/>
                <a:cs typeface="Tahoma"/>
              </a:rPr>
              <a:t>MARK</a:t>
            </a:r>
            <a:endParaRPr sz="700">
              <a:latin typeface="Tahoma"/>
              <a:cs typeface="Tahoma"/>
            </a:endParaRPr>
          </a:p>
        </p:txBody>
      </p:sp>
      <p:sp>
        <p:nvSpPr>
          <p:cNvPr id="102" name="object 102"/>
          <p:cNvSpPr txBox="1"/>
          <p:nvPr/>
        </p:nvSpPr>
        <p:spPr>
          <a:xfrm>
            <a:off x="6314095" y="3346703"/>
            <a:ext cx="323215" cy="219710"/>
          </a:xfrm>
          <a:prstGeom prst="rect">
            <a:avLst/>
          </a:prstGeom>
          <a:solidFill>
            <a:srgbClr val="000000"/>
          </a:solidFill>
        </p:spPr>
        <p:txBody>
          <a:bodyPr vert="horz" wrap="square" lIns="0" tIns="56515" rIns="0" bIns="0" rtlCol="0">
            <a:spAutoFit/>
          </a:bodyPr>
          <a:lstStyle/>
          <a:p>
            <a:pPr>
              <a:lnSpc>
                <a:spcPct val="100000"/>
              </a:lnSpc>
              <a:spcBef>
                <a:spcPts val="445"/>
              </a:spcBef>
            </a:pPr>
            <a:r>
              <a:rPr sz="700" b="1" spc="-5" dirty="0">
                <a:solidFill>
                  <a:srgbClr val="FFFFFF"/>
                </a:solidFill>
                <a:latin typeface="Tahoma"/>
                <a:cs typeface="Tahoma"/>
              </a:rPr>
              <a:t>ETING</a:t>
            </a:r>
            <a:endParaRPr sz="700">
              <a:latin typeface="Tahoma"/>
              <a:cs typeface="Tahoma"/>
            </a:endParaRPr>
          </a:p>
        </p:txBody>
      </p:sp>
      <p:sp>
        <p:nvSpPr>
          <p:cNvPr id="103" name="object 103"/>
          <p:cNvSpPr/>
          <p:nvPr/>
        </p:nvSpPr>
        <p:spPr>
          <a:xfrm>
            <a:off x="6665976" y="3343655"/>
            <a:ext cx="434340" cy="228600"/>
          </a:xfrm>
          <a:custGeom>
            <a:avLst/>
            <a:gdLst/>
            <a:ahLst/>
            <a:cxnLst/>
            <a:rect l="l" t="t" r="r" b="b"/>
            <a:pathLst>
              <a:path w="434340" h="228600">
                <a:moveTo>
                  <a:pt x="0" y="0"/>
                </a:moveTo>
                <a:lnTo>
                  <a:pt x="434340" y="0"/>
                </a:lnTo>
                <a:lnTo>
                  <a:pt x="434340" y="228600"/>
                </a:lnTo>
                <a:lnTo>
                  <a:pt x="0" y="228600"/>
                </a:lnTo>
                <a:lnTo>
                  <a:pt x="0" y="0"/>
                </a:lnTo>
                <a:close/>
              </a:path>
            </a:pathLst>
          </a:custGeom>
          <a:solidFill>
            <a:srgbClr val="7E7E7E"/>
          </a:solidFill>
        </p:spPr>
        <p:txBody>
          <a:bodyPr wrap="square" lIns="0" tIns="0" rIns="0" bIns="0" rtlCol="0"/>
          <a:lstStyle/>
          <a:p>
            <a:endParaRPr/>
          </a:p>
        </p:txBody>
      </p:sp>
      <p:sp>
        <p:nvSpPr>
          <p:cNvPr id="104" name="object 104"/>
          <p:cNvSpPr/>
          <p:nvPr/>
        </p:nvSpPr>
        <p:spPr>
          <a:xfrm>
            <a:off x="6665976" y="3343655"/>
            <a:ext cx="434340" cy="228600"/>
          </a:xfrm>
          <a:custGeom>
            <a:avLst/>
            <a:gdLst/>
            <a:ahLst/>
            <a:cxnLst/>
            <a:rect l="l" t="t" r="r" b="b"/>
            <a:pathLst>
              <a:path w="434340" h="228600">
                <a:moveTo>
                  <a:pt x="0" y="0"/>
                </a:moveTo>
                <a:lnTo>
                  <a:pt x="434340" y="0"/>
                </a:lnTo>
                <a:lnTo>
                  <a:pt x="434340" y="228600"/>
                </a:lnTo>
                <a:lnTo>
                  <a:pt x="0" y="228600"/>
                </a:lnTo>
                <a:lnTo>
                  <a:pt x="0" y="0"/>
                </a:lnTo>
                <a:close/>
              </a:path>
            </a:pathLst>
          </a:custGeom>
          <a:ln w="9144">
            <a:solidFill>
              <a:srgbClr val="A6A6A6"/>
            </a:solidFill>
          </a:ln>
        </p:spPr>
        <p:txBody>
          <a:bodyPr wrap="square" lIns="0" tIns="0" rIns="0" bIns="0" rtlCol="0"/>
          <a:lstStyle/>
          <a:p>
            <a:endParaRPr/>
          </a:p>
        </p:txBody>
      </p:sp>
      <p:sp>
        <p:nvSpPr>
          <p:cNvPr id="105" name="object 105"/>
          <p:cNvSpPr txBox="1"/>
          <p:nvPr/>
        </p:nvSpPr>
        <p:spPr>
          <a:xfrm>
            <a:off x="6647688" y="3391553"/>
            <a:ext cx="448309" cy="132080"/>
          </a:xfrm>
          <a:prstGeom prst="rect">
            <a:avLst/>
          </a:prstGeom>
        </p:spPr>
        <p:txBody>
          <a:bodyPr vert="horz" wrap="square" lIns="0" tIns="12065" rIns="0" bIns="0" rtlCol="0">
            <a:spAutoFit/>
          </a:bodyPr>
          <a:lstStyle/>
          <a:p>
            <a:pPr marL="96520">
              <a:lnSpc>
                <a:spcPct val="100000"/>
              </a:lnSpc>
              <a:spcBef>
                <a:spcPts val="95"/>
              </a:spcBef>
            </a:pPr>
            <a:r>
              <a:rPr sz="700" b="1" spc="-5" dirty="0">
                <a:solidFill>
                  <a:srgbClr val="FFFFFF"/>
                </a:solidFill>
                <a:latin typeface="Tahoma"/>
                <a:cs typeface="Tahoma"/>
              </a:rPr>
              <a:t>SALES</a:t>
            </a:r>
            <a:endParaRPr sz="700">
              <a:latin typeface="Tahoma"/>
              <a:cs typeface="Tahoma"/>
            </a:endParaRPr>
          </a:p>
        </p:txBody>
      </p:sp>
      <p:sp>
        <p:nvSpPr>
          <p:cNvPr id="106" name="object 106"/>
          <p:cNvSpPr/>
          <p:nvPr/>
        </p:nvSpPr>
        <p:spPr>
          <a:xfrm>
            <a:off x="5269991" y="3674364"/>
            <a:ext cx="843280" cy="228600"/>
          </a:xfrm>
          <a:custGeom>
            <a:avLst/>
            <a:gdLst/>
            <a:ahLst/>
            <a:cxnLst/>
            <a:rect l="l" t="t" r="r" b="b"/>
            <a:pathLst>
              <a:path w="843279" h="228600">
                <a:moveTo>
                  <a:pt x="0" y="0"/>
                </a:moveTo>
                <a:lnTo>
                  <a:pt x="842772" y="0"/>
                </a:lnTo>
                <a:lnTo>
                  <a:pt x="842772" y="228600"/>
                </a:lnTo>
                <a:lnTo>
                  <a:pt x="0" y="228600"/>
                </a:lnTo>
                <a:lnTo>
                  <a:pt x="0" y="0"/>
                </a:lnTo>
                <a:close/>
              </a:path>
            </a:pathLst>
          </a:custGeom>
          <a:solidFill>
            <a:srgbClr val="7E7E7E"/>
          </a:solidFill>
        </p:spPr>
        <p:txBody>
          <a:bodyPr wrap="square" lIns="0" tIns="0" rIns="0" bIns="0" rtlCol="0"/>
          <a:lstStyle/>
          <a:p>
            <a:endParaRPr/>
          </a:p>
        </p:txBody>
      </p:sp>
      <p:sp>
        <p:nvSpPr>
          <p:cNvPr id="107" name="object 107"/>
          <p:cNvSpPr/>
          <p:nvPr/>
        </p:nvSpPr>
        <p:spPr>
          <a:xfrm>
            <a:off x="5269991" y="3674364"/>
            <a:ext cx="843280" cy="228600"/>
          </a:xfrm>
          <a:custGeom>
            <a:avLst/>
            <a:gdLst/>
            <a:ahLst/>
            <a:cxnLst/>
            <a:rect l="l" t="t" r="r" b="b"/>
            <a:pathLst>
              <a:path w="843279" h="228600">
                <a:moveTo>
                  <a:pt x="0" y="0"/>
                </a:moveTo>
                <a:lnTo>
                  <a:pt x="842772" y="0"/>
                </a:lnTo>
                <a:lnTo>
                  <a:pt x="842772" y="228600"/>
                </a:lnTo>
                <a:lnTo>
                  <a:pt x="0" y="228600"/>
                </a:lnTo>
                <a:lnTo>
                  <a:pt x="0" y="0"/>
                </a:lnTo>
                <a:close/>
              </a:path>
            </a:pathLst>
          </a:custGeom>
          <a:ln w="9144">
            <a:solidFill>
              <a:srgbClr val="A6A6A6"/>
            </a:solidFill>
          </a:ln>
        </p:spPr>
        <p:txBody>
          <a:bodyPr wrap="square" lIns="0" tIns="0" rIns="0" bIns="0" rtlCol="0"/>
          <a:lstStyle/>
          <a:p>
            <a:endParaRPr/>
          </a:p>
        </p:txBody>
      </p:sp>
      <p:sp>
        <p:nvSpPr>
          <p:cNvPr id="108" name="object 108"/>
          <p:cNvSpPr txBox="1"/>
          <p:nvPr/>
        </p:nvSpPr>
        <p:spPr>
          <a:xfrm>
            <a:off x="5274564" y="3722467"/>
            <a:ext cx="451484" cy="132080"/>
          </a:xfrm>
          <a:prstGeom prst="rect">
            <a:avLst/>
          </a:prstGeom>
        </p:spPr>
        <p:txBody>
          <a:bodyPr vert="horz" wrap="square" lIns="0" tIns="12065" rIns="0" bIns="0" rtlCol="0">
            <a:spAutoFit/>
          </a:bodyPr>
          <a:lstStyle/>
          <a:p>
            <a:pPr marR="6985" algn="r">
              <a:lnSpc>
                <a:spcPct val="100000"/>
              </a:lnSpc>
              <a:spcBef>
                <a:spcPts val="95"/>
              </a:spcBef>
            </a:pPr>
            <a:r>
              <a:rPr sz="700" b="1" spc="-5" dirty="0">
                <a:solidFill>
                  <a:srgbClr val="FFFFFF"/>
                </a:solidFill>
                <a:latin typeface="Tahoma"/>
                <a:cs typeface="Tahoma"/>
              </a:rPr>
              <a:t>1-</a:t>
            </a:r>
            <a:endParaRPr sz="700">
              <a:latin typeface="Tahoma"/>
              <a:cs typeface="Tahoma"/>
            </a:endParaRPr>
          </a:p>
        </p:txBody>
      </p:sp>
      <p:sp>
        <p:nvSpPr>
          <p:cNvPr id="109" name="object 109"/>
          <p:cNvSpPr txBox="1"/>
          <p:nvPr/>
        </p:nvSpPr>
        <p:spPr>
          <a:xfrm>
            <a:off x="5734811" y="3678935"/>
            <a:ext cx="372110" cy="219710"/>
          </a:xfrm>
          <a:prstGeom prst="rect">
            <a:avLst/>
          </a:prstGeom>
          <a:solidFill>
            <a:srgbClr val="7E7E7E"/>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5</a:t>
            </a:r>
            <a:endParaRPr sz="700">
              <a:latin typeface="Tahoma"/>
              <a:cs typeface="Tahoma"/>
            </a:endParaRPr>
          </a:p>
        </p:txBody>
      </p:sp>
      <p:sp>
        <p:nvSpPr>
          <p:cNvPr id="110" name="object 110"/>
          <p:cNvSpPr/>
          <p:nvPr/>
        </p:nvSpPr>
        <p:spPr>
          <a:xfrm>
            <a:off x="6109715" y="3674364"/>
            <a:ext cx="554990" cy="228600"/>
          </a:xfrm>
          <a:custGeom>
            <a:avLst/>
            <a:gdLst/>
            <a:ahLst/>
            <a:cxnLst/>
            <a:rect l="l" t="t" r="r" b="b"/>
            <a:pathLst>
              <a:path w="554990" h="228600">
                <a:moveTo>
                  <a:pt x="0" y="228600"/>
                </a:moveTo>
                <a:lnTo>
                  <a:pt x="554736" y="228600"/>
                </a:lnTo>
                <a:lnTo>
                  <a:pt x="554736" y="0"/>
                </a:lnTo>
                <a:lnTo>
                  <a:pt x="0" y="0"/>
                </a:lnTo>
                <a:lnTo>
                  <a:pt x="0" y="228600"/>
                </a:lnTo>
                <a:close/>
              </a:path>
            </a:pathLst>
          </a:custGeom>
          <a:solidFill>
            <a:srgbClr val="000000"/>
          </a:solidFill>
        </p:spPr>
        <p:txBody>
          <a:bodyPr wrap="square" lIns="0" tIns="0" rIns="0" bIns="0" rtlCol="0"/>
          <a:lstStyle/>
          <a:p>
            <a:endParaRPr/>
          </a:p>
        </p:txBody>
      </p:sp>
      <p:sp>
        <p:nvSpPr>
          <p:cNvPr id="111" name="object 111"/>
          <p:cNvSpPr/>
          <p:nvPr/>
        </p:nvSpPr>
        <p:spPr>
          <a:xfrm>
            <a:off x="6109715" y="3674364"/>
            <a:ext cx="565785" cy="228600"/>
          </a:xfrm>
          <a:custGeom>
            <a:avLst/>
            <a:gdLst/>
            <a:ahLst/>
            <a:cxnLst/>
            <a:rect l="l" t="t" r="r" b="b"/>
            <a:pathLst>
              <a:path w="565784" h="228600">
                <a:moveTo>
                  <a:pt x="0" y="0"/>
                </a:moveTo>
                <a:lnTo>
                  <a:pt x="565404" y="0"/>
                </a:lnTo>
                <a:lnTo>
                  <a:pt x="565404" y="228600"/>
                </a:lnTo>
                <a:lnTo>
                  <a:pt x="0" y="228600"/>
                </a:lnTo>
                <a:lnTo>
                  <a:pt x="0" y="0"/>
                </a:lnTo>
                <a:close/>
              </a:path>
            </a:pathLst>
          </a:custGeom>
          <a:ln w="9144">
            <a:solidFill>
              <a:srgbClr val="A6A6A6"/>
            </a:solidFill>
          </a:ln>
        </p:spPr>
        <p:txBody>
          <a:bodyPr wrap="square" lIns="0" tIns="0" rIns="0" bIns="0" rtlCol="0"/>
          <a:lstStyle/>
          <a:p>
            <a:endParaRPr/>
          </a:p>
        </p:txBody>
      </p:sp>
      <p:sp>
        <p:nvSpPr>
          <p:cNvPr id="112" name="object 112"/>
          <p:cNvSpPr txBox="1"/>
          <p:nvPr/>
        </p:nvSpPr>
        <p:spPr>
          <a:xfrm>
            <a:off x="6314095" y="3678935"/>
            <a:ext cx="323215" cy="219710"/>
          </a:xfrm>
          <a:prstGeom prst="rect">
            <a:avLst/>
          </a:prstGeom>
          <a:solidFill>
            <a:srgbClr val="000000"/>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6-10</a:t>
            </a:r>
            <a:endParaRPr sz="700">
              <a:latin typeface="Tahoma"/>
              <a:cs typeface="Tahoma"/>
            </a:endParaRPr>
          </a:p>
        </p:txBody>
      </p:sp>
      <p:sp>
        <p:nvSpPr>
          <p:cNvPr id="113" name="object 113"/>
          <p:cNvSpPr/>
          <p:nvPr/>
        </p:nvSpPr>
        <p:spPr>
          <a:xfrm>
            <a:off x="6664452" y="3674364"/>
            <a:ext cx="436245" cy="228600"/>
          </a:xfrm>
          <a:custGeom>
            <a:avLst/>
            <a:gdLst/>
            <a:ahLst/>
            <a:cxnLst/>
            <a:rect l="l" t="t" r="r" b="b"/>
            <a:pathLst>
              <a:path w="436245" h="228600">
                <a:moveTo>
                  <a:pt x="0" y="0"/>
                </a:moveTo>
                <a:lnTo>
                  <a:pt x="435864" y="0"/>
                </a:lnTo>
                <a:lnTo>
                  <a:pt x="435864" y="228600"/>
                </a:lnTo>
                <a:lnTo>
                  <a:pt x="0" y="228600"/>
                </a:lnTo>
                <a:lnTo>
                  <a:pt x="0" y="0"/>
                </a:lnTo>
                <a:close/>
              </a:path>
            </a:pathLst>
          </a:custGeom>
          <a:solidFill>
            <a:srgbClr val="7E7E7E"/>
          </a:solidFill>
        </p:spPr>
        <p:txBody>
          <a:bodyPr wrap="square" lIns="0" tIns="0" rIns="0" bIns="0" rtlCol="0"/>
          <a:lstStyle/>
          <a:p>
            <a:endParaRPr/>
          </a:p>
        </p:txBody>
      </p:sp>
      <p:sp>
        <p:nvSpPr>
          <p:cNvPr id="114" name="object 114"/>
          <p:cNvSpPr/>
          <p:nvPr/>
        </p:nvSpPr>
        <p:spPr>
          <a:xfrm>
            <a:off x="6664452" y="3674364"/>
            <a:ext cx="436245" cy="228600"/>
          </a:xfrm>
          <a:custGeom>
            <a:avLst/>
            <a:gdLst/>
            <a:ahLst/>
            <a:cxnLst/>
            <a:rect l="l" t="t" r="r" b="b"/>
            <a:pathLst>
              <a:path w="436245" h="228600">
                <a:moveTo>
                  <a:pt x="0" y="0"/>
                </a:moveTo>
                <a:lnTo>
                  <a:pt x="435864" y="0"/>
                </a:lnTo>
                <a:lnTo>
                  <a:pt x="435864" y="228600"/>
                </a:lnTo>
                <a:lnTo>
                  <a:pt x="0" y="228600"/>
                </a:lnTo>
                <a:lnTo>
                  <a:pt x="0" y="0"/>
                </a:lnTo>
                <a:close/>
              </a:path>
            </a:pathLst>
          </a:custGeom>
          <a:ln w="9144">
            <a:solidFill>
              <a:srgbClr val="A6A6A6"/>
            </a:solidFill>
          </a:ln>
        </p:spPr>
        <p:txBody>
          <a:bodyPr wrap="square" lIns="0" tIns="0" rIns="0" bIns="0" rtlCol="0"/>
          <a:lstStyle/>
          <a:p>
            <a:endParaRPr/>
          </a:p>
        </p:txBody>
      </p:sp>
      <p:sp>
        <p:nvSpPr>
          <p:cNvPr id="115" name="object 115"/>
          <p:cNvSpPr txBox="1"/>
          <p:nvPr/>
        </p:nvSpPr>
        <p:spPr>
          <a:xfrm>
            <a:off x="6647688" y="3722467"/>
            <a:ext cx="448309" cy="132080"/>
          </a:xfrm>
          <a:prstGeom prst="rect">
            <a:avLst/>
          </a:prstGeom>
        </p:spPr>
        <p:txBody>
          <a:bodyPr vert="horz" wrap="square" lIns="0" tIns="12065" rIns="0" bIns="0" rtlCol="0">
            <a:spAutoFit/>
          </a:bodyPr>
          <a:lstStyle/>
          <a:p>
            <a:pPr marL="142240">
              <a:lnSpc>
                <a:spcPct val="100000"/>
              </a:lnSpc>
              <a:spcBef>
                <a:spcPts val="95"/>
              </a:spcBef>
            </a:pPr>
            <a:r>
              <a:rPr sz="700" b="1" spc="-5" dirty="0">
                <a:solidFill>
                  <a:srgbClr val="FFFFFF"/>
                </a:solidFill>
                <a:latin typeface="Tahoma"/>
                <a:cs typeface="Tahoma"/>
              </a:rPr>
              <a:t>10+</a:t>
            </a:r>
            <a:endParaRPr sz="700">
              <a:latin typeface="Tahoma"/>
              <a:cs typeface="Tahoma"/>
            </a:endParaRPr>
          </a:p>
        </p:txBody>
      </p:sp>
      <p:sp>
        <p:nvSpPr>
          <p:cNvPr id="116" name="object 116"/>
          <p:cNvSpPr/>
          <p:nvPr/>
        </p:nvSpPr>
        <p:spPr>
          <a:xfrm>
            <a:off x="5269991" y="4351020"/>
            <a:ext cx="741045" cy="228600"/>
          </a:xfrm>
          <a:custGeom>
            <a:avLst/>
            <a:gdLst/>
            <a:ahLst/>
            <a:cxnLst/>
            <a:rect l="l" t="t" r="r" b="b"/>
            <a:pathLst>
              <a:path w="741045" h="228600">
                <a:moveTo>
                  <a:pt x="0" y="0"/>
                </a:moveTo>
                <a:lnTo>
                  <a:pt x="740663" y="0"/>
                </a:lnTo>
                <a:lnTo>
                  <a:pt x="740663" y="228599"/>
                </a:lnTo>
                <a:lnTo>
                  <a:pt x="0" y="228599"/>
                </a:lnTo>
                <a:lnTo>
                  <a:pt x="0" y="0"/>
                </a:lnTo>
                <a:close/>
              </a:path>
            </a:pathLst>
          </a:custGeom>
          <a:solidFill>
            <a:srgbClr val="7E7E7E"/>
          </a:solidFill>
        </p:spPr>
        <p:txBody>
          <a:bodyPr wrap="square" lIns="0" tIns="0" rIns="0" bIns="0" rtlCol="0"/>
          <a:lstStyle/>
          <a:p>
            <a:endParaRPr/>
          </a:p>
        </p:txBody>
      </p:sp>
      <p:sp>
        <p:nvSpPr>
          <p:cNvPr id="117" name="object 117"/>
          <p:cNvSpPr/>
          <p:nvPr/>
        </p:nvSpPr>
        <p:spPr>
          <a:xfrm>
            <a:off x="5269991" y="4351020"/>
            <a:ext cx="741045" cy="228600"/>
          </a:xfrm>
          <a:custGeom>
            <a:avLst/>
            <a:gdLst/>
            <a:ahLst/>
            <a:cxnLst/>
            <a:rect l="l" t="t" r="r" b="b"/>
            <a:pathLst>
              <a:path w="741045" h="228600">
                <a:moveTo>
                  <a:pt x="0" y="0"/>
                </a:moveTo>
                <a:lnTo>
                  <a:pt x="740663" y="0"/>
                </a:lnTo>
                <a:lnTo>
                  <a:pt x="740663" y="228599"/>
                </a:lnTo>
                <a:lnTo>
                  <a:pt x="0" y="228599"/>
                </a:lnTo>
                <a:lnTo>
                  <a:pt x="0" y="0"/>
                </a:lnTo>
                <a:close/>
              </a:path>
            </a:pathLst>
          </a:custGeom>
          <a:ln w="9144">
            <a:solidFill>
              <a:srgbClr val="A6A6A6"/>
            </a:solidFill>
          </a:ln>
        </p:spPr>
        <p:txBody>
          <a:bodyPr wrap="square" lIns="0" tIns="0" rIns="0" bIns="0" rtlCol="0"/>
          <a:lstStyle/>
          <a:p>
            <a:endParaRPr/>
          </a:p>
        </p:txBody>
      </p:sp>
      <p:sp>
        <p:nvSpPr>
          <p:cNvPr id="118" name="object 118"/>
          <p:cNvSpPr txBox="1"/>
          <p:nvPr/>
        </p:nvSpPr>
        <p:spPr>
          <a:xfrm>
            <a:off x="5734811" y="4358384"/>
            <a:ext cx="271780" cy="217170"/>
          </a:xfrm>
          <a:prstGeom prst="rect">
            <a:avLst/>
          </a:prstGeom>
          <a:solidFill>
            <a:srgbClr val="7E7E7E"/>
          </a:solidFill>
        </p:spPr>
        <p:txBody>
          <a:bodyPr vert="horz" wrap="square" lIns="0" tIns="52705" rIns="0" bIns="0" rtlCol="0">
            <a:spAutoFit/>
          </a:bodyPr>
          <a:lstStyle/>
          <a:p>
            <a:pPr>
              <a:lnSpc>
                <a:spcPct val="100000"/>
              </a:lnSpc>
              <a:spcBef>
                <a:spcPts val="415"/>
              </a:spcBef>
            </a:pPr>
            <a:r>
              <a:rPr sz="700" b="1" spc="-5" dirty="0">
                <a:solidFill>
                  <a:srgbClr val="FFFFFF"/>
                </a:solidFill>
                <a:latin typeface="Tahoma"/>
                <a:cs typeface="Tahoma"/>
              </a:rPr>
              <a:t>4</a:t>
            </a:r>
            <a:endParaRPr sz="700">
              <a:latin typeface="Tahoma"/>
              <a:cs typeface="Tahoma"/>
            </a:endParaRPr>
          </a:p>
        </p:txBody>
      </p:sp>
      <p:sp>
        <p:nvSpPr>
          <p:cNvPr id="119" name="object 119"/>
          <p:cNvSpPr txBox="1"/>
          <p:nvPr/>
        </p:nvSpPr>
        <p:spPr>
          <a:xfrm>
            <a:off x="5274564" y="4399300"/>
            <a:ext cx="451484" cy="132080"/>
          </a:xfrm>
          <a:prstGeom prst="rect">
            <a:avLst/>
          </a:prstGeom>
        </p:spPr>
        <p:txBody>
          <a:bodyPr vert="horz" wrap="square" lIns="0" tIns="12065" rIns="0" bIns="0" rtlCol="0">
            <a:spAutoFit/>
          </a:bodyPr>
          <a:lstStyle/>
          <a:p>
            <a:pPr marL="233679">
              <a:lnSpc>
                <a:spcPct val="100000"/>
              </a:lnSpc>
              <a:spcBef>
                <a:spcPts val="95"/>
              </a:spcBef>
            </a:pPr>
            <a:r>
              <a:rPr sz="700" b="1" spc="-5" dirty="0">
                <a:solidFill>
                  <a:srgbClr val="FFFFFF"/>
                </a:solidFill>
                <a:latin typeface="Tahoma"/>
                <a:cs typeface="Tahoma"/>
              </a:rPr>
              <a:t>18</a:t>
            </a:r>
            <a:r>
              <a:rPr sz="700" b="1" spc="-10" dirty="0">
                <a:solidFill>
                  <a:srgbClr val="FFFFFF"/>
                </a:solidFill>
                <a:latin typeface="Tahoma"/>
                <a:cs typeface="Tahoma"/>
              </a:rPr>
              <a:t>-</a:t>
            </a:r>
            <a:r>
              <a:rPr sz="700" b="1" spc="-5" dirty="0">
                <a:solidFill>
                  <a:srgbClr val="FFFFFF"/>
                </a:solidFill>
                <a:latin typeface="Tahoma"/>
                <a:cs typeface="Tahoma"/>
              </a:rPr>
              <a:t>3</a:t>
            </a:r>
            <a:endParaRPr sz="700">
              <a:latin typeface="Tahoma"/>
              <a:cs typeface="Tahoma"/>
            </a:endParaRPr>
          </a:p>
        </p:txBody>
      </p:sp>
      <p:sp>
        <p:nvSpPr>
          <p:cNvPr id="120" name="object 120"/>
          <p:cNvSpPr/>
          <p:nvPr/>
        </p:nvSpPr>
        <p:spPr>
          <a:xfrm>
            <a:off x="6010655" y="4351020"/>
            <a:ext cx="765175" cy="228600"/>
          </a:xfrm>
          <a:custGeom>
            <a:avLst/>
            <a:gdLst/>
            <a:ahLst/>
            <a:cxnLst/>
            <a:rect l="l" t="t" r="r" b="b"/>
            <a:pathLst>
              <a:path w="765175" h="228600">
                <a:moveTo>
                  <a:pt x="0" y="0"/>
                </a:moveTo>
                <a:lnTo>
                  <a:pt x="765048" y="0"/>
                </a:lnTo>
                <a:lnTo>
                  <a:pt x="765048" y="228599"/>
                </a:lnTo>
                <a:lnTo>
                  <a:pt x="0" y="228599"/>
                </a:lnTo>
                <a:lnTo>
                  <a:pt x="0" y="0"/>
                </a:lnTo>
                <a:close/>
              </a:path>
            </a:pathLst>
          </a:custGeom>
          <a:solidFill>
            <a:srgbClr val="000000"/>
          </a:solidFill>
        </p:spPr>
        <p:txBody>
          <a:bodyPr wrap="square" lIns="0" tIns="0" rIns="0" bIns="0" rtlCol="0"/>
          <a:lstStyle/>
          <a:p>
            <a:endParaRPr/>
          </a:p>
        </p:txBody>
      </p:sp>
      <p:sp>
        <p:nvSpPr>
          <p:cNvPr id="121" name="object 121"/>
          <p:cNvSpPr/>
          <p:nvPr/>
        </p:nvSpPr>
        <p:spPr>
          <a:xfrm>
            <a:off x="6010655" y="4351020"/>
            <a:ext cx="765175" cy="228600"/>
          </a:xfrm>
          <a:custGeom>
            <a:avLst/>
            <a:gdLst/>
            <a:ahLst/>
            <a:cxnLst/>
            <a:rect l="l" t="t" r="r" b="b"/>
            <a:pathLst>
              <a:path w="765175" h="228600">
                <a:moveTo>
                  <a:pt x="0" y="0"/>
                </a:moveTo>
                <a:lnTo>
                  <a:pt x="765048" y="0"/>
                </a:lnTo>
                <a:lnTo>
                  <a:pt x="765048" y="228599"/>
                </a:lnTo>
                <a:lnTo>
                  <a:pt x="0" y="228599"/>
                </a:lnTo>
                <a:lnTo>
                  <a:pt x="0" y="0"/>
                </a:lnTo>
                <a:close/>
              </a:path>
            </a:pathLst>
          </a:custGeom>
          <a:ln w="9144">
            <a:solidFill>
              <a:srgbClr val="A6A6A6"/>
            </a:solidFill>
          </a:ln>
        </p:spPr>
        <p:txBody>
          <a:bodyPr wrap="square" lIns="0" tIns="0" rIns="0" bIns="0" rtlCol="0"/>
          <a:lstStyle/>
          <a:p>
            <a:endParaRPr/>
          </a:p>
        </p:txBody>
      </p:sp>
      <p:sp>
        <p:nvSpPr>
          <p:cNvPr id="122" name="object 122"/>
          <p:cNvSpPr txBox="1"/>
          <p:nvPr/>
        </p:nvSpPr>
        <p:spPr>
          <a:xfrm>
            <a:off x="6192011" y="4358447"/>
            <a:ext cx="445134" cy="217170"/>
          </a:xfrm>
          <a:prstGeom prst="rect">
            <a:avLst/>
          </a:prstGeom>
          <a:solidFill>
            <a:srgbClr val="000000"/>
          </a:solidFill>
        </p:spPr>
        <p:txBody>
          <a:bodyPr vert="horz" wrap="square" lIns="0" tIns="52705" rIns="0" bIns="0" rtlCol="0">
            <a:spAutoFit/>
          </a:bodyPr>
          <a:lstStyle/>
          <a:p>
            <a:pPr marL="67945">
              <a:lnSpc>
                <a:spcPct val="100000"/>
              </a:lnSpc>
              <a:spcBef>
                <a:spcPts val="415"/>
              </a:spcBef>
            </a:pPr>
            <a:r>
              <a:rPr sz="700" b="1" spc="-5" dirty="0">
                <a:solidFill>
                  <a:srgbClr val="FFFFFF"/>
                </a:solidFill>
                <a:latin typeface="Tahoma"/>
                <a:cs typeface="Tahoma"/>
              </a:rPr>
              <a:t>35-55</a:t>
            </a:r>
            <a:endParaRPr sz="700">
              <a:latin typeface="Tahoma"/>
              <a:cs typeface="Tahoma"/>
            </a:endParaRPr>
          </a:p>
        </p:txBody>
      </p:sp>
      <p:sp>
        <p:nvSpPr>
          <p:cNvPr id="123" name="object 123"/>
          <p:cNvSpPr/>
          <p:nvPr/>
        </p:nvSpPr>
        <p:spPr>
          <a:xfrm>
            <a:off x="6775704" y="4351020"/>
            <a:ext cx="323215" cy="228600"/>
          </a:xfrm>
          <a:custGeom>
            <a:avLst/>
            <a:gdLst/>
            <a:ahLst/>
            <a:cxnLst/>
            <a:rect l="l" t="t" r="r" b="b"/>
            <a:pathLst>
              <a:path w="323215" h="228600">
                <a:moveTo>
                  <a:pt x="0" y="0"/>
                </a:moveTo>
                <a:lnTo>
                  <a:pt x="323088" y="0"/>
                </a:lnTo>
                <a:lnTo>
                  <a:pt x="323088" y="228599"/>
                </a:lnTo>
                <a:lnTo>
                  <a:pt x="0" y="228599"/>
                </a:lnTo>
                <a:lnTo>
                  <a:pt x="0" y="0"/>
                </a:lnTo>
                <a:close/>
              </a:path>
            </a:pathLst>
          </a:custGeom>
          <a:solidFill>
            <a:srgbClr val="7E7E7E"/>
          </a:solidFill>
        </p:spPr>
        <p:txBody>
          <a:bodyPr wrap="square" lIns="0" tIns="0" rIns="0" bIns="0" rtlCol="0"/>
          <a:lstStyle/>
          <a:p>
            <a:endParaRPr/>
          </a:p>
        </p:txBody>
      </p:sp>
      <p:sp>
        <p:nvSpPr>
          <p:cNvPr id="124" name="object 124"/>
          <p:cNvSpPr/>
          <p:nvPr/>
        </p:nvSpPr>
        <p:spPr>
          <a:xfrm>
            <a:off x="6775704" y="4351020"/>
            <a:ext cx="323215" cy="228600"/>
          </a:xfrm>
          <a:custGeom>
            <a:avLst/>
            <a:gdLst/>
            <a:ahLst/>
            <a:cxnLst/>
            <a:rect l="l" t="t" r="r" b="b"/>
            <a:pathLst>
              <a:path w="323215" h="228600">
                <a:moveTo>
                  <a:pt x="0" y="0"/>
                </a:moveTo>
                <a:lnTo>
                  <a:pt x="323088" y="0"/>
                </a:lnTo>
                <a:lnTo>
                  <a:pt x="323088" y="228599"/>
                </a:lnTo>
                <a:lnTo>
                  <a:pt x="0" y="228599"/>
                </a:lnTo>
                <a:lnTo>
                  <a:pt x="0" y="0"/>
                </a:lnTo>
                <a:close/>
              </a:path>
            </a:pathLst>
          </a:custGeom>
          <a:ln w="9144">
            <a:solidFill>
              <a:srgbClr val="A6A6A6"/>
            </a:solidFill>
          </a:ln>
        </p:spPr>
        <p:txBody>
          <a:bodyPr wrap="square" lIns="0" tIns="0" rIns="0" bIns="0" rtlCol="0"/>
          <a:lstStyle/>
          <a:p>
            <a:endParaRPr/>
          </a:p>
        </p:txBody>
      </p:sp>
      <p:sp>
        <p:nvSpPr>
          <p:cNvPr id="125" name="object 125"/>
          <p:cNvSpPr txBox="1"/>
          <p:nvPr/>
        </p:nvSpPr>
        <p:spPr>
          <a:xfrm>
            <a:off x="6926577" y="4358827"/>
            <a:ext cx="168910" cy="216535"/>
          </a:xfrm>
          <a:prstGeom prst="rect">
            <a:avLst/>
          </a:prstGeom>
          <a:solidFill>
            <a:srgbClr val="7E7E7E"/>
          </a:solidFill>
        </p:spPr>
        <p:txBody>
          <a:bodyPr vert="horz" wrap="square" lIns="0" tIns="52704" rIns="0" bIns="0" rtlCol="0">
            <a:spAutoFit/>
          </a:bodyPr>
          <a:lstStyle/>
          <a:p>
            <a:pPr>
              <a:lnSpc>
                <a:spcPct val="100000"/>
              </a:lnSpc>
              <a:spcBef>
                <a:spcPts val="414"/>
              </a:spcBef>
            </a:pPr>
            <a:r>
              <a:rPr sz="700" b="1" spc="-5" dirty="0">
                <a:solidFill>
                  <a:srgbClr val="FFFFFF"/>
                </a:solidFill>
                <a:latin typeface="Tahoma"/>
                <a:cs typeface="Tahoma"/>
              </a:rPr>
              <a:t>5+</a:t>
            </a:r>
            <a:endParaRPr sz="700">
              <a:latin typeface="Tahoma"/>
              <a:cs typeface="Tahoma"/>
            </a:endParaRPr>
          </a:p>
        </p:txBody>
      </p:sp>
      <p:sp>
        <p:nvSpPr>
          <p:cNvPr id="126" name="object 126"/>
          <p:cNvSpPr txBox="1"/>
          <p:nvPr/>
        </p:nvSpPr>
        <p:spPr>
          <a:xfrm>
            <a:off x="6780276" y="4399300"/>
            <a:ext cx="127000" cy="132080"/>
          </a:xfrm>
          <a:prstGeom prst="rect">
            <a:avLst/>
          </a:prstGeom>
        </p:spPr>
        <p:txBody>
          <a:bodyPr vert="horz" wrap="square" lIns="0" tIns="12065" rIns="0" bIns="0" rtlCol="0">
            <a:spAutoFit/>
          </a:bodyPr>
          <a:lstStyle/>
          <a:p>
            <a:pPr marL="66040">
              <a:lnSpc>
                <a:spcPct val="100000"/>
              </a:lnSpc>
              <a:spcBef>
                <a:spcPts val="95"/>
              </a:spcBef>
            </a:pPr>
            <a:r>
              <a:rPr sz="700" b="1" spc="-5" dirty="0">
                <a:solidFill>
                  <a:srgbClr val="FFFFFF"/>
                </a:solidFill>
                <a:latin typeface="Tahoma"/>
                <a:cs typeface="Tahoma"/>
              </a:rPr>
              <a:t>5</a:t>
            </a:r>
            <a:endParaRPr sz="700">
              <a:latin typeface="Tahoma"/>
              <a:cs typeface="Tahoma"/>
            </a:endParaRPr>
          </a:p>
        </p:txBody>
      </p:sp>
      <p:sp>
        <p:nvSpPr>
          <p:cNvPr id="127" name="object 127"/>
          <p:cNvSpPr/>
          <p:nvPr/>
        </p:nvSpPr>
        <p:spPr>
          <a:xfrm>
            <a:off x="5269991" y="4686300"/>
            <a:ext cx="1184275" cy="228600"/>
          </a:xfrm>
          <a:custGeom>
            <a:avLst/>
            <a:gdLst/>
            <a:ahLst/>
            <a:cxnLst/>
            <a:rect l="l" t="t" r="r" b="b"/>
            <a:pathLst>
              <a:path w="1184275" h="228600">
                <a:moveTo>
                  <a:pt x="0" y="0"/>
                </a:moveTo>
                <a:lnTo>
                  <a:pt x="1184148" y="0"/>
                </a:lnTo>
                <a:lnTo>
                  <a:pt x="1184148" y="228600"/>
                </a:lnTo>
                <a:lnTo>
                  <a:pt x="0" y="228600"/>
                </a:lnTo>
                <a:lnTo>
                  <a:pt x="0" y="0"/>
                </a:lnTo>
                <a:close/>
              </a:path>
            </a:pathLst>
          </a:custGeom>
          <a:solidFill>
            <a:srgbClr val="7E7E7E"/>
          </a:solidFill>
        </p:spPr>
        <p:txBody>
          <a:bodyPr wrap="square" lIns="0" tIns="0" rIns="0" bIns="0" rtlCol="0"/>
          <a:lstStyle/>
          <a:p>
            <a:endParaRPr/>
          </a:p>
        </p:txBody>
      </p:sp>
      <p:sp>
        <p:nvSpPr>
          <p:cNvPr id="128" name="object 128"/>
          <p:cNvSpPr/>
          <p:nvPr/>
        </p:nvSpPr>
        <p:spPr>
          <a:xfrm>
            <a:off x="5269991" y="4686300"/>
            <a:ext cx="1184275" cy="228600"/>
          </a:xfrm>
          <a:custGeom>
            <a:avLst/>
            <a:gdLst/>
            <a:ahLst/>
            <a:cxnLst/>
            <a:rect l="l" t="t" r="r" b="b"/>
            <a:pathLst>
              <a:path w="1184275" h="228600">
                <a:moveTo>
                  <a:pt x="0" y="0"/>
                </a:moveTo>
                <a:lnTo>
                  <a:pt x="1184148" y="0"/>
                </a:lnTo>
                <a:lnTo>
                  <a:pt x="1184148" y="228600"/>
                </a:lnTo>
                <a:lnTo>
                  <a:pt x="0" y="228600"/>
                </a:lnTo>
                <a:lnTo>
                  <a:pt x="0" y="0"/>
                </a:lnTo>
                <a:close/>
              </a:path>
            </a:pathLst>
          </a:custGeom>
          <a:ln w="9144">
            <a:solidFill>
              <a:srgbClr val="A6A6A6"/>
            </a:solidFill>
          </a:ln>
        </p:spPr>
        <p:txBody>
          <a:bodyPr wrap="square" lIns="0" tIns="0" rIns="0" bIns="0" rtlCol="0"/>
          <a:lstStyle/>
          <a:p>
            <a:endParaRPr/>
          </a:p>
        </p:txBody>
      </p:sp>
      <p:sp>
        <p:nvSpPr>
          <p:cNvPr id="129" name="object 129"/>
          <p:cNvSpPr txBox="1"/>
          <p:nvPr/>
        </p:nvSpPr>
        <p:spPr>
          <a:xfrm>
            <a:off x="5734811" y="4690871"/>
            <a:ext cx="447040" cy="219710"/>
          </a:xfrm>
          <a:prstGeom prst="rect">
            <a:avLst/>
          </a:prstGeom>
          <a:solidFill>
            <a:srgbClr val="7E7E7E"/>
          </a:solidFill>
        </p:spPr>
        <p:txBody>
          <a:bodyPr vert="horz" wrap="square" lIns="0" tIns="55880" rIns="0" bIns="0" rtlCol="0">
            <a:spAutoFit/>
          </a:bodyPr>
          <a:lstStyle/>
          <a:p>
            <a:pPr marL="41275">
              <a:lnSpc>
                <a:spcPct val="100000"/>
              </a:lnSpc>
              <a:spcBef>
                <a:spcPts val="440"/>
              </a:spcBef>
            </a:pPr>
            <a:r>
              <a:rPr sz="700" b="1" spc="-5" dirty="0">
                <a:solidFill>
                  <a:srgbClr val="FFFFFF"/>
                </a:solidFill>
                <a:latin typeface="Tahoma"/>
                <a:cs typeface="Tahoma"/>
              </a:rPr>
              <a:t>YES</a:t>
            </a:r>
            <a:endParaRPr sz="700">
              <a:latin typeface="Tahoma"/>
              <a:cs typeface="Tahoma"/>
            </a:endParaRPr>
          </a:p>
        </p:txBody>
      </p:sp>
      <p:sp>
        <p:nvSpPr>
          <p:cNvPr id="130" name="object 130"/>
          <p:cNvSpPr/>
          <p:nvPr/>
        </p:nvSpPr>
        <p:spPr>
          <a:xfrm>
            <a:off x="6454140" y="4686300"/>
            <a:ext cx="645160" cy="228600"/>
          </a:xfrm>
          <a:custGeom>
            <a:avLst/>
            <a:gdLst/>
            <a:ahLst/>
            <a:cxnLst/>
            <a:rect l="l" t="t" r="r" b="b"/>
            <a:pathLst>
              <a:path w="645159" h="228600">
                <a:moveTo>
                  <a:pt x="0" y="0"/>
                </a:moveTo>
                <a:lnTo>
                  <a:pt x="644652" y="0"/>
                </a:lnTo>
                <a:lnTo>
                  <a:pt x="644652" y="228600"/>
                </a:lnTo>
                <a:lnTo>
                  <a:pt x="0" y="228600"/>
                </a:lnTo>
                <a:lnTo>
                  <a:pt x="0" y="0"/>
                </a:lnTo>
                <a:close/>
              </a:path>
            </a:pathLst>
          </a:custGeom>
          <a:solidFill>
            <a:srgbClr val="000000"/>
          </a:solidFill>
        </p:spPr>
        <p:txBody>
          <a:bodyPr wrap="square" lIns="0" tIns="0" rIns="0" bIns="0" rtlCol="0"/>
          <a:lstStyle/>
          <a:p>
            <a:endParaRPr/>
          </a:p>
        </p:txBody>
      </p:sp>
      <p:sp>
        <p:nvSpPr>
          <p:cNvPr id="131" name="object 131"/>
          <p:cNvSpPr/>
          <p:nvPr/>
        </p:nvSpPr>
        <p:spPr>
          <a:xfrm>
            <a:off x="6454140" y="4686300"/>
            <a:ext cx="645160" cy="228600"/>
          </a:xfrm>
          <a:custGeom>
            <a:avLst/>
            <a:gdLst/>
            <a:ahLst/>
            <a:cxnLst/>
            <a:rect l="l" t="t" r="r" b="b"/>
            <a:pathLst>
              <a:path w="645159" h="228600">
                <a:moveTo>
                  <a:pt x="0" y="0"/>
                </a:moveTo>
                <a:lnTo>
                  <a:pt x="644652" y="0"/>
                </a:lnTo>
                <a:lnTo>
                  <a:pt x="644652" y="228600"/>
                </a:lnTo>
                <a:lnTo>
                  <a:pt x="0" y="228600"/>
                </a:lnTo>
                <a:lnTo>
                  <a:pt x="0" y="0"/>
                </a:lnTo>
                <a:close/>
              </a:path>
            </a:pathLst>
          </a:custGeom>
          <a:ln w="9144">
            <a:solidFill>
              <a:srgbClr val="A6A6A6"/>
            </a:solidFill>
          </a:ln>
        </p:spPr>
        <p:txBody>
          <a:bodyPr wrap="square" lIns="0" tIns="0" rIns="0" bIns="0" rtlCol="0"/>
          <a:lstStyle/>
          <a:p>
            <a:endParaRPr/>
          </a:p>
        </p:txBody>
      </p:sp>
      <p:sp>
        <p:nvSpPr>
          <p:cNvPr id="132" name="object 132"/>
          <p:cNvSpPr txBox="1"/>
          <p:nvPr/>
        </p:nvSpPr>
        <p:spPr>
          <a:xfrm>
            <a:off x="6647688" y="4734317"/>
            <a:ext cx="259079" cy="132080"/>
          </a:xfrm>
          <a:prstGeom prst="rect">
            <a:avLst/>
          </a:prstGeom>
        </p:spPr>
        <p:txBody>
          <a:bodyPr vert="horz" wrap="square" lIns="0" tIns="12065" rIns="0" bIns="0" rtlCol="0">
            <a:spAutoFit/>
          </a:bodyPr>
          <a:lstStyle/>
          <a:p>
            <a:pPr marL="59055">
              <a:lnSpc>
                <a:spcPct val="100000"/>
              </a:lnSpc>
              <a:spcBef>
                <a:spcPts val="95"/>
              </a:spcBef>
            </a:pPr>
            <a:r>
              <a:rPr sz="700" b="1" spc="-5" dirty="0">
                <a:solidFill>
                  <a:srgbClr val="FFFFFF"/>
                </a:solidFill>
                <a:latin typeface="Tahoma"/>
                <a:cs typeface="Tahoma"/>
              </a:rPr>
              <a:t>NO</a:t>
            </a:r>
            <a:endParaRPr sz="700">
              <a:latin typeface="Tahoma"/>
              <a:cs typeface="Tahoma"/>
            </a:endParaRPr>
          </a:p>
        </p:txBody>
      </p:sp>
      <p:sp>
        <p:nvSpPr>
          <p:cNvPr id="133" name="object 133"/>
          <p:cNvSpPr/>
          <p:nvPr/>
        </p:nvSpPr>
        <p:spPr>
          <a:xfrm>
            <a:off x="6109715" y="5024628"/>
            <a:ext cx="497205" cy="228600"/>
          </a:xfrm>
          <a:custGeom>
            <a:avLst/>
            <a:gdLst/>
            <a:ahLst/>
            <a:cxnLst/>
            <a:rect l="l" t="t" r="r" b="b"/>
            <a:pathLst>
              <a:path w="497204" h="228600">
                <a:moveTo>
                  <a:pt x="0" y="0"/>
                </a:moveTo>
                <a:lnTo>
                  <a:pt x="496823" y="0"/>
                </a:lnTo>
                <a:lnTo>
                  <a:pt x="496823" y="228600"/>
                </a:lnTo>
                <a:lnTo>
                  <a:pt x="0" y="228600"/>
                </a:lnTo>
                <a:lnTo>
                  <a:pt x="0" y="0"/>
                </a:lnTo>
                <a:close/>
              </a:path>
            </a:pathLst>
          </a:custGeom>
          <a:solidFill>
            <a:srgbClr val="000000"/>
          </a:solidFill>
        </p:spPr>
        <p:txBody>
          <a:bodyPr wrap="square" lIns="0" tIns="0" rIns="0" bIns="0" rtlCol="0"/>
          <a:lstStyle/>
          <a:p>
            <a:endParaRPr/>
          </a:p>
        </p:txBody>
      </p:sp>
      <p:sp>
        <p:nvSpPr>
          <p:cNvPr id="134" name="object 134"/>
          <p:cNvSpPr/>
          <p:nvPr/>
        </p:nvSpPr>
        <p:spPr>
          <a:xfrm>
            <a:off x="6109715" y="5024628"/>
            <a:ext cx="497205" cy="228600"/>
          </a:xfrm>
          <a:custGeom>
            <a:avLst/>
            <a:gdLst/>
            <a:ahLst/>
            <a:cxnLst/>
            <a:rect l="l" t="t" r="r" b="b"/>
            <a:pathLst>
              <a:path w="497204" h="228600">
                <a:moveTo>
                  <a:pt x="0" y="0"/>
                </a:moveTo>
                <a:lnTo>
                  <a:pt x="496823" y="0"/>
                </a:lnTo>
                <a:lnTo>
                  <a:pt x="496823" y="228600"/>
                </a:lnTo>
                <a:lnTo>
                  <a:pt x="0" y="228600"/>
                </a:lnTo>
                <a:lnTo>
                  <a:pt x="0" y="0"/>
                </a:lnTo>
                <a:close/>
              </a:path>
            </a:pathLst>
          </a:custGeom>
          <a:ln w="9144">
            <a:solidFill>
              <a:srgbClr val="A6A6A6"/>
            </a:solidFill>
          </a:ln>
        </p:spPr>
        <p:txBody>
          <a:bodyPr wrap="square" lIns="0" tIns="0" rIns="0" bIns="0" rtlCol="0"/>
          <a:lstStyle/>
          <a:p>
            <a:endParaRPr/>
          </a:p>
        </p:txBody>
      </p:sp>
      <p:sp>
        <p:nvSpPr>
          <p:cNvPr id="135" name="object 135"/>
          <p:cNvSpPr txBox="1"/>
          <p:nvPr/>
        </p:nvSpPr>
        <p:spPr>
          <a:xfrm>
            <a:off x="6192011" y="5072377"/>
            <a:ext cx="445134" cy="132080"/>
          </a:xfrm>
          <a:prstGeom prst="rect">
            <a:avLst/>
          </a:prstGeom>
        </p:spPr>
        <p:txBody>
          <a:bodyPr vert="horz" wrap="square" lIns="0" tIns="12065" rIns="0" bIns="0" rtlCol="0">
            <a:spAutoFit/>
          </a:bodyPr>
          <a:lstStyle/>
          <a:p>
            <a:pPr marL="13970">
              <a:lnSpc>
                <a:spcPct val="100000"/>
              </a:lnSpc>
              <a:spcBef>
                <a:spcPts val="95"/>
              </a:spcBef>
            </a:pPr>
            <a:r>
              <a:rPr sz="700" b="1" spc="-5" dirty="0">
                <a:solidFill>
                  <a:srgbClr val="FFFFFF"/>
                </a:solidFill>
                <a:latin typeface="Tahoma"/>
                <a:cs typeface="Tahoma"/>
              </a:rPr>
              <a:t>&gt;$50K</a:t>
            </a:r>
            <a:endParaRPr sz="700">
              <a:latin typeface="Tahoma"/>
              <a:cs typeface="Tahoma"/>
            </a:endParaRPr>
          </a:p>
        </p:txBody>
      </p:sp>
      <p:sp>
        <p:nvSpPr>
          <p:cNvPr id="136" name="object 136"/>
          <p:cNvSpPr/>
          <p:nvPr/>
        </p:nvSpPr>
        <p:spPr>
          <a:xfrm>
            <a:off x="6606540" y="5024628"/>
            <a:ext cx="492759" cy="228600"/>
          </a:xfrm>
          <a:custGeom>
            <a:avLst/>
            <a:gdLst/>
            <a:ahLst/>
            <a:cxnLst/>
            <a:rect l="l" t="t" r="r" b="b"/>
            <a:pathLst>
              <a:path w="492759" h="228600">
                <a:moveTo>
                  <a:pt x="0" y="0"/>
                </a:moveTo>
                <a:lnTo>
                  <a:pt x="492251" y="0"/>
                </a:lnTo>
                <a:lnTo>
                  <a:pt x="492251" y="228600"/>
                </a:lnTo>
                <a:lnTo>
                  <a:pt x="0" y="228600"/>
                </a:lnTo>
                <a:lnTo>
                  <a:pt x="0" y="0"/>
                </a:lnTo>
                <a:close/>
              </a:path>
            </a:pathLst>
          </a:custGeom>
          <a:solidFill>
            <a:srgbClr val="7E7E7E"/>
          </a:solidFill>
        </p:spPr>
        <p:txBody>
          <a:bodyPr wrap="square" lIns="0" tIns="0" rIns="0" bIns="0" rtlCol="0"/>
          <a:lstStyle/>
          <a:p>
            <a:endParaRPr/>
          </a:p>
        </p:txBody>
      </p:sp>
      <p:sp>
        <p:nvSpPr>
          <p:cNvPr id="137" name="object 137"/>
          <p:cNvSpPr/>
          <p:nvPr/>
        </p:nvSpPr>
        <p:spPr>
          <a:xfrm>
            <a:off x="6606540" y="5024628"/>
            <a:ext cx="492759" cy="228600"/>
          </a:xfrm>
          <a:custGeom>
            <a:avLst/>
            <a:gdLst/>
            <a:ahLst/>
            <a:cxnLst/>
            <a:rect l="l" t="t" r="r" b="b"/>
            <a:pathLst>
              <a:path w="492759" h="228600">
                <a:moveTo>
                  <a:pt x="0" y="0"/>
                </a:moveTo>
                <a:lnTo>
                  <a:pt x="492251" y="0"/>
                </a:lnTo>
                <a:lnTo>
                  <a:pt x="492251" y="228600"/>
                </a:lnTo>
                <a:lnTo>
                  <a:pt x="0" y="228600"/>
                </a:lnTo>
                <a:lnTo>
                  <a:pt x="0" y="0"/>
                </a:lnTo>
                <a:close/>
              </a:path>
            </a:pathLst>
          </a:custGeom>
          <a:ln w="9144">
            <a:solidFill>
              <a:srgbClr val="A6A6A6"/>
            </a:solidFill>
          </a:ln>
        </p:spPr>
        <p:txBody>
          <a:bodyPr wrap="square" lIns="0" tIns="0" rIns="0" bIns="0" rtlCol="0"/>
          <a:lstStyle/>
          <a:p>
            <a:endParaRPr/>
          </a:p>
        </p:txBody>
      </p:sp>
      <p:sp>
        <p:nvSpPr>
          <p:cNvPr id="138" name="object 138"/>
          <p:cNvSpPr txBox="1"/>
          <p:nvPr/>
        </p:nvSpPr>
        <p:spPr>
          <a:xfrm>
            <a:off x="6926577" y="5029200"/>
            <a:ext cx="168910" cy="219710"/>
          </a:xfrm>
          <a:prstGeom prst="rect">
            <a:avLst/>
          </a:prstGeom>
          <a:solidFill>
            <a:srgbClr val="7E7E7E"/>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0K</a:t>
            </a:r>
            <a:endParaRPr sz="700">
              <a:latin typeface="Tahoma"/>
              <a:cs typeface="Tahoma"/>
            </a:endParaRPr>
          </a:p>
        </p:txBody>
      </p:sp>
      <p:sp>
        <p:nvSpPr>
          <p:cNvPr id="139" name="object 139"/>
          <p:cNvSpPr txBox="1"/>
          <p:nvPr/>
        </p:nvSpPr>
        <p:spPr>
          <a:xfrm>
            <a:off x="6647688" y="5072376"/>
            <a:ext cx="267970" cy="132080"/>
          </a:xfrm>
          <a:prstGeom prst="rect">
            <a:avLst/>
          </a:prstGeom>
        </p:spPr>
        <p:txBody>
          <a:bodyPr vert="horz" wrap="square" lIns="0" tIns="12065" rIns="0" bIns="0" rtlCol="0">
            <a:spAutoFit/>
          </a:bodyPr>
          <a:lstStyle/>
          <a:p>
            <a:pPr marL="26034">
              <a:lnSpc>
                <a:spcPct val="100000"/>
              </a:lnSpc>
              <a:spcBef>
                <a:spcPts val="95"/>
              </a:spcBef>
            </a:pPr>
            <a:r>
              <a:rPr sz="700" b="1" spc="-15" dirty="0">
                <a:solidFill>
                  <a:srgbClr val="FFFFFF"/>
                </a:solidFill>
                <a:latin typeface="Tahoma"/>
                <a:cs typeface="Tahoma"/>
              </a:rPr>
              <a:t>&gt;</a:t>
            </a:r>
            <a:r>
              <a:rPr sz="700" b="1" spc="-5" dirty="0">
                <a:solidFill>
                  <a:srgbClr val="FFFFFF"/>
                </a:solidFill>
                <a:latin typeface="Tahoma"/>
                <a:cs typeface="Tahoma"/>
              </a:rPr>
              <a:t>$10</a:t>
            </a:r>
            <a:endParaRPr sz="700">
              <a:latin typeface="Tahoma"/>
              <a:cs typeface="Tahoma"/>
            </a:endParaRPr>
          </a:p>
        </p:txBody>
      </p:sp>
      <p:sp>
        <p:nvSpPr>
          <p:cNvPr id="140" name="object 140"/>
          <p:cNvSpPr/>
          <p:nvPr/>
        </p:nvSpPr>
        <p:spPr>
          <a:xfrm>
            <a:off x="5269991" y="5024628"/>
            <a:ext cx="844550" cy="228600"/>
          </a:xfrm>
          <a:custGeom>
            <a:avLst/>
            <a:gdLst/>
            <a:ahLst/>
            <a:cxnLst/>
            <a:rect l="l" t="t" r="r" b="b"/>
            <a:pathLst>
              <a:path w="844550" h="228600">
                <a:moveTo>
                  <a:pt x="0" y="0"/>
                </a:moveTo>
                <a:lnTo>
                  <a:pt x="844296" y="0"/>
                </a:lnTo>
                <a:lnTo>
                  <a:pt x="844296" y="228600"/>
                </a:lnTo>
                <a:lnTo>
                  <a:pt x="0" y="228600"/>
                </a:lnTo>
                <a:lnTo>
                  <a:pt x="0" y="0"/>
                </a:lnTo>
                <a:close/>
              </a:path>
            </a:pathLst>
          </a:custGeom>
          <a:solidFill>
            <a:srgbClr val="7E7E7E"/>
          </a:solidFill>
        </p:spPr>
        <p:txBody>
          <a:bodyPr wrap="square" lIns="0" tIns="0" rIns="0" bIns="0" rtlCol="0"/>
          <a:lstStyle/>
          <a:p>
            <a:endParaRPr/>
          </a:p>
        </p:txBody>
      </p:sp>
      <p:sp>
        <p:nvSpPr>
          <p:cNvPr id="141" name="object 141"/>
          <p:cNvSpPr/>
          <p:nvPr/>
        </p:nvSpPr>
        <p:spPr>
          <a:xfrm>
            <a:off x="5269991" y="5024628"/>
            <a:ext cx="844550" cy="228600"/>
          </a:xfrm>
          <a:custGeom>
            <a:avLst/>
            <a:gdLst/>
            <a:ahLst/>
            <a:cxnLst/>
            <a:rect l="l" t="t" r="r" b="b"/>
            <a:pathLst>
              <a:path w="844550" h="228600">
                <a:moveTo>
                  <a:pt x="0" y="0"/>
                </a:moveTo>
                <a:lnTo>
                  <a:pt x="844296" y="0"/>
                </a:lnTo>
                <a:lnTo>
                  <a:pt x="844296" y="228600"/>
                </a:lnTo>
                <a:lnTo>
                  <a:pt x="0" y="228600"/>
                </a:lnTo>
                <a:lnTo>
                  <a:pt x="0" y="0"/>
                </a:lnTo>
                <a:close/>
              </a:path>
            </a:pathLst>
          </a:custGeom>
          <a:ln w="9144">
            <a:solidFill>
              <a:srgbClr val="A6A6A6"/>
            </a:solidFill>
          </a:ln>
        </p:spPr>
        <p:txBody>
          <a:bodyPr wrap="square" lIns="0" tIns="0" rIns="0" bIns="0" rtlCol="0"/>
          <a:lstStyle/>
          <a:p>
            <a:endParaRPr/>
          </a:p>
        </p:txBody>
      </p:sp>
      <p:sp>
        <p:nvSpPr>
          <p:cNvPr id="142" name="object 142"/>
          <p:cNvSpPr txBox="1"/>
          <p:nvPr/>
        </p:nvSpPr>
        <p:spPr>
          <a:xfrm>
            <a:off x="5734811" y="5029200"/>
            <a:ext cx="371475" cy="219710"/>
          </a:xfrm>
          <a:prstGeom prst="rect">
            <a:avLst/>
          </a:prstGeom>
          <a:solidFill>
            <a:srgbClr val="7E7E7E"/>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0K</a:t>
            </a:r>
            <a:endParaRPr sz="700">
              <a:latin typeface="Tahoma"/>
              <a:cs typeface="Tahoma"/>
            </a:endParaRPr>
          </a:p>
        </p:txBody>
      </p:sp>
      <p:sp>
        <p:nvSpPr>
          <p:cNvPr id="143" name="object 143"/>
          <p:cNvSpPr txBox="1"/>
          <p:nvPr/>
        </p:nvSpPr>
        <p:spPr>
          <a:xfrm>
            <a:off x="5274564" y="5072377"/>
            <a:ext cx="451484" cy="132080"/>
          </a:xfrm>
          <a:prstGeom prst="rect">
            <a:avLst/>
          </a:prstGeom>
        </p:spPr>
        <p:txBody>
          <a:bodyPr vert="horz" wrap="square" lIns="0" tIns="12065" rIns="0" bIns="0" rtlCol="0">
            <a:spAutoFit/>
          </a:bodyPr>
          <a:lstStyle/>
          <a:p>
            <a:pPr marL="264795">
              <a:lnSpc>
                <a:spcPct val="100000"/>
              </a:lnSpc>
              <a:spcBef>
                <a:spcPts val="95"/>
              </a:spcBef>
            </a:pPr>
            <a:r>
              <a:rPr sz="700" b="1" spc="-15" dirty="0">
                <a:solidFill>
                  <a:srgbClr val="FFFFFF"/>
                </a:solidFill>
                <a:latin typeface="Tahoma"/>
                <a:cs typeface="Tahoma"/>
              </a:rPr>
              <a:t>&lt;</a:t>
            </a:r>
            <a:r>
              <a:rPr sz="700" b="1" spc="-5" dirty="0">
                <a:solidFill>
                  <a:srgbClr val="FFFFFF"/>
                </a:solidFill>
                <a:latin typeface="Tahoma"/>
                <a:cs typeface="Tahoma"/>
              </a:rPr>
              <a:t>$5</a:t>
            </a:r>
            <a:endParaRPr sz="700">
              <a:latin typeface="Tahoma"/>
              <a:cs typeface="Tahoma"/>
            </a:endParaRPr>
          </a:p>
        </p:txBody>
      </p:sp>
      <p:sp>
        <p:nvSpPr>
          <p:cNvPr id="144" name="object 144"/>
          <p:cNvSpPr/>
          <p:nvPr/>
        </p:nvSpPr>
        <p:spPr>
          <a:xfrm>
            <a:off x="6111240" y="5693664"/>
            <a:ext cx="554990" cy="228600"/>
          </a:xfrm>
          <a:custGeom>
            <a:avLst/>
            <a:gdLst/>
            <a:ahLst/>
            <a:cxnLst/>
            <a:rect l="l" t="t" r="r" b="b"/>
            <a:pathLst>
              <a:path w="554990" h="228600">
                <a:moveTo>
                  <a:pt x="0" y="228600"/>
                </a:moveTo>
                <a:lnTo>
                  <a:pt x="554736" y="228600"/>
                </a:lnTo>
                <a:lnTo>
                  <a:pt x="554736" y="0"/>
                </a:lnTo>
                <a:lnTo>
                  <a:pt x="0" y="0"/>
                </a:lnTo>
                <a:lnTo>
                  <a:pt x="0" y="228600"/>
                </a:lnTo>
                <a:close/>
              </a:path>
            </a:pathLst>
          </a:custGeom>
          <a:solidFill>
            <a:srgbClr val="000000"/>
          </a:solidFill>
        </p:spPr>
        <p:txBody>
          <a:bodyPr wrap="square" lIns="0" tIns="0" rIns="0" bIns="0" rtlCol="0"/>
          <a:lstStyle/>
          <a:p>
            <a:endParaRPr/>
          </a:p>
        </p:txBody>
      </p:sp>
      <p:sp>
        <p:nvSpPr>
          <p:cNvPr id="145" name="object 145"/>
          <p:cNvSpPr/>
          <p:nvPr/>
        </p:nvSpPr>
        <p:spPr>
          <a:xfrm>
            <a:off x="6111240" y="5693664"/>
            <a:ext cx="565785" cy="228600"/>
          </a:xfrm>
          <a:custGeom>
            <a:avLst/>
            <a:gdLst/>
            <a:ahLst/>
            <a:cxnLst/>
            <a:rect l="l" t="t" r="r" b="b"/>
            <a:pathLst>
              <a:path w="565784" h="228600">
                <a:moveTo>
                  <a:pt x="0" y="0"/>
                </a:moveTo>
                <a:lnTo>
                  <a:pt x="565404" y="0"/>
                </a:lnTo>
                <a:lnTo>
                  <a:pt x="565404" y="228600"/>
                </a:lnTo>
                <a:lnTo>
                  <a:pt x="0" y="228600"/>
                </a:lnTo>
                <a:lnTo>
                  <a:pt x="0" y="0"/>
                </a:lnTo>
                <a:close/>
              </a:path>
            </a:pathLst>
          </a:custGeom>
          <a:ln w="9144">
            <a:solidFill>
              <a:srgbClr val="A6A6A6"/>
            </a:solidFill>
          </a:ln>
        </p:spPr>
        <p:txBody>
          <a:bodyPr wrap="square" lIns="0" tIns="0" rIns="0" bIns="0" rtlCol="0"/>
          <a:lstStyle/>
          <a:p>
            <a:endParaRPr/>
          </a:p>
        </p:txBody>
      </p:sp>
      <p:sp>
        <p:nvSpPr>
          <p:cNvPr id="146" name="object 146"/>
          <p:cNvSpPr txBox="1"/>
          <p:nvPr/>
        </p:nvSpPr>
        <p:spPr>
          <a:xfrm>
            <a:off x="6192011" y="5698235"/>
            <a:ext cx="445134" cy="219710"/>
          </a:xfrm>
          <a:prstGeom prst="rect">
            <a:avLst/>
          </a:prstGeom>
          <a:solidFill>
            <a:srgbClr val="000000"/>
          </a:solidFill>
        </p:spPr>
        <p:txBody>
          <a:bodyPr vert="horz" wrap="square" lIns="0" tIns="55244" rIns="0" bIns="0" rtlCol="0">
            <a:spAutoFit/>
          </a:bodyPr>
          <a:lstStyle/>
          <a:p>
            <a:pPr marL="67310">
              <a:lnSpc>
                <a:spcPct val="100000"/>
              </a:lnSpc>
              <a:spcBef>
                <a:spcPts val="434"/>
              </a:spcBef>
            </a:pPr>
            <a:r>
              <a:rPr sz="700" b="1" spc="-5" dirty="0">
                <a:solidFill>
                  <a:srgbClr val="FFFFFF"/>
                </a:solidFill>
                <a:latin typeface="Tahoma"/>
                <a:cs typeface="Tahoma"/>
              </a:rPr>
              <a:t>$1-5K</a:t>
            </a:r>
            <a:endParaRPr sz="700">
              <a:latin typeface="Tahoma"/>
              <a:cs typeface="Tahoma"/>
            </a:endParaRPr>
          </a:p>
        </p:txBody>
      </p:sp>
      <p:sp>
        <p:nvSpPr>
          <p:cNvPr id="147" name="object 147"/>
          <p:cNvSpPr/>
          <p:nvPr/>
        </p:nvSpPr>
        <p:spPr>
          <a:xfrm>
            <a:off x="6665976" y="5693664"/>
            <a:ext cx="434340" cy="228600"/>
          </a:xfrm>
          <a:custGeom>
            <a:avLst/>
            <a:gdLst/>
            <a:ahLst/>
            <a:cxnLst/>
            <a:rect l="l" t="t" r="r" b="b"/>
            <a:pathLst>
              <a:path w="434340" h="228600">
                <a:moveTo>
                  <a:pt x="0" y="0"/>
                </a:moveTo>
                <a:lnTo>
                  <a:pt x="434340" y="0"/>
                </a:lnTo>
                <a:lnTo>
                  <a:pt x="434340" y="228600"/>
                </a:lnTo>
                <a:lnTo>
                  <a:pt x="0" y="228600"/>
                </a:lnTo>
                <a:lnTo>
                  <a:pt x="0" y="0"/>
                </a:lnTo>
                <a:close/>
              </a:path>
            </a:pathLst>
          </a:custGeom>
          <a:solidFill>
            <a:srgbClr val="7E7E7E"/>
          </a:solidFill>
        </p:spPr>
        <p:txBody>
          <a:bodyPr wrap="square" lIns="0" tIns="0" rIns="0" bIns="0" rtlCol="0"/>
          <a:lstStyle/>
          <a:p>
            <a:endParaRPr/>
          </a:p>
        </p:txBody>
      </p:sp>
      <p:sp>
        <p:nvSpPr>
          <p:cNvPr id="148" name="object 148"/>
          <p:cNvSpPr txBox="1"/>
          <p:nvPr/>
        </p:nvSpPr>
        <p:spPr>
          <a:xfrm>
            <a:off x="6642354" y="5693664"/>
            <a:ext cx="458470" cy="228600"/>
          </a:xfrm>
          <a:prstGeom prst="rect">
            <a:avLst/>
          </a:prstGeom>
          <a:ln w="9144">
            <a:solidFill>
              <a:srgbClr val="A6A6A6"/>
            </a:solidFill>
          </a:ln>
        </p:spPr>
        <p:txBody>
          <a:bodyPr vert="horz" wrap="square" lIns="0" tIns="59690" rIns="0" bIns="0" rtlCol="0">
            <a:spAutoFit/>
          </a:bodyPr>
          <a:lstStyle/>
          <a:p>
            <a:pPr marL="53975">
              <a:lnSpc>
                <a:spcPct val="100000"/>
              </a:lnSpc>
              <a:spcBef>
                <a:spcPts val="470"/>
              </a:spcBef>
            </a:pPr>
            <a:r>
              <a:rPr sz="700" b="1" spc="-10" dirty="0">
                <a:solidFill>
                  <a:srgbClr val="FFFFFF"/>
                </a:solidFill>
                <a:latin typeface="Tahoma"/>
                <a:cs typeface="Tahoma"/>
              </a:rPr>
              <a:t>&gt;$10K+</a:t>
            </a:r>
            <a:endParaRPr sz="700">
              <a:latin typeface="Tahoma"/>
              <a:cs typeface="Tahoma"/>
            </a:endParaRPr>
          </a:p>
        </p:txBody>
      </p:sp>
      <p:sp>
        <p:nvSpPr>
          <p:cNvPr id="149" name="object 149"/>
          <p:cNvSpPr/>
          <p:nvPr/>
        </p:nvSpPr>
        <p:spPr>
          <a:xfrm>
            <a:off x="5269991" y="5693664"/>
            <a:ext cx="844550" cy="228600"/>
          </a:xfrm>
          <a:custGeom>
            <a:avLst/>
            <a:gdLst/>
            <a:ahLst/>
            <a:cxnLst/>
            <a:rect l="l" t="t" r="r" b="b"/>
            <a:pathLst>
              <a:path w="844550" h="228600">
                <a:moveTo>
                  <a:pt x="0" y="0"/>
                </a:moveTo>
                <a:lnTo>
                  <a:pt x="844296" y="0"/>
                </a:lnTo>
                <a:lnTo>
                  <a:pt x="844296" y="228600"/>
                </a:lnTo>
                <a:lnTo>
                  <a:pt x="0" y="228600"/>
                </a:lnTo>
                <a:lnTo>
                  <a:pt x="0" y="0"/>
                </a:lnTo>
                <a:close/>
              </a:path>
            </a:pathLst>
          </a:custGeom>
          <a:solidFill>
            <a:srgbClr val="7E7E7E"/>
          </a:solidFill>
        </p:spPr>
        <p:txBody>
          <a:bodyPr wrap="square" lIns="0" tIns="0" rIns="0" bIns="0" rtlCol="0"/>
          <a:lstStyle/>
          <a:p>
            <a:endParaRPr/>
          </a:p>
        </p:txBody>
      </p:sp>
      <p:sp>
        <p:nvSpPr>
          <p:cNvPr id="150" name="object 150"/>
          <p:cNvSpPr/>
          <p:nvPr/>
        </p:nvSpPr>
        <p:spPr>
          <a:xfrm>
            <a:off x="5269991" y="5693664"/>
            <a:ext cx="844550" cy="228600"/>
          </a:xfrm>
          <a:custGeom>
            <a:avLst/>
            <a:gdLst/>
            <a:ahLst/>
            <a:cxnLst/>
            <a:rect l="l" t="t" r="r" b="b"/>
            <a:pathLst>
              <a:path w="844550" h="228600">
                <a:moveTo>
                  <a:pt x="0" y="0"/>
                </a:moveTo>
                <a:lnTo>
                  <a:pt x="844296" y="0"/>
                </a:lnTo>
                <a:lnTo>
                  <a:pt x="844296" y="228600"/>
                </a:lnTo>
                <a:lnTo>
                  <a:pt x="0" y="228600"/>
                </a:lnTo>
                <a:lnTo>
                  <a:pt x="0" y="0"/>
                </a:lnTo>
                <a:close/>
              </a:path>
            </a:pathLst>
          </a:custGeom>
          <a:ln w="9144">
            <a:solidFill>
              <a:srgbClr val="A6A6A6"/>
            </a:solidFill>
          </a:ln>
        </p:spPr>
        <p:txBody>
          <a:bodyPr wrap="square" lIns="0" tIns="0" rIns="0" bIns="0" rtlCol="0"/>
          <a:lstStyle/>
          <a:p>
            <a:endParaRPr/>
          </a:p>
        </p:txBody>
      </p:sp>
      <p:sp>
        <p:nvSpPr>
          <p:cNvPr id="151" name="object 151"/>
          <p:cNvSpPr txBox="1"/>
          <p:nvPr/>
        </p:nvSpPr>
        <p:spPr>
          <a:xfrm>
            <a:off x="5274564" y="5741413"/>
            <a:ext cx="832485" cy="132080"/>
          </a:xfrm>
          <a:prstGeom prst="rect">
            <a:avLst/>
          </a:prstGeom>
        </p:spPr>
        <p:txBody>
          <a:bodyPr vert="horz" wrap="square" lIns="0" tIns="12065" rIns="0" bIns="0" rtlCol="0">
            <a:spAutoFit/>
          </a:bodyPr>
          <a:lstStyle/>
          <a:p>
            <a:pPr marL="3810" algn="ctr">
              <a:lnSpc>
                <a:spcPct val="100000"/>
              </a:lnSpc>
              <a:spcBef>
                <a:spcPts val="95"/>
              </a:spcBef>
            </a:pPr>
            <a:r>
              <a:rPr sz="700" b="1" spc="-10" dirty="0">
                <a:solidFill>
                  <a:srgbClr val="FFFFFF"/>
                </a:solidFill>
                <a:latin typeface="Tahoma"/>
                <a:cs typeface="Tahoma"/>
              </a:rPr>
              <a:t>&lt;$1K</a:t>
            </a:r>
            <a:endParaRPr sz="700">
              <a:latin typeface="Tahoma"/>
              <a:cs typeface="Tahoma"/>
            </a:endParaRPr>
          </a:p>
        </p:txBody>
      </p:sp>
      <p:sp>
        <p:nvSpPr>
          <p:cNvPr id="152" name="object 152"/>
          <p:cNvSpPr/>
          <p:nvPr/>
        </p:nvSpPr>
        <p:spPr>
          <a:xfrm>
            <a:off x="5269991" y="2019300"/>
            <a:ext cx="741045" cy="227329"/>
          </a:xfrm>
          <a:custGeom>
            <a:avLst/>
            <a:gdLst/>
            <a:ahLst/>
            <a:cxnLst/>
            <a:rect l="l" t="t" r="r" b="b"/>
            <a:pathLst>
              <a:path w="741045" h="227330">
                <a:moveTo>
                  <a:pt x="0" y="0"/>
                </a:moveTo>
                <a:lnTo>
                  <a:pt x="740663" y="0"/>
                </a:lnTo>
                <a:lnTo>
                  <a:pt x="740663" y="227075"/>
                </a:lnTo>
                <a:lnTo>
                  <a:pt x="0" y="227075"/>
                </a:lnTo>
                <a:lnTo>
                  <a:pt x="0" y="0"/>
                </a:lnTo>
                <a:close/>
              </a:path>
            </a:pathLst>
          </a:custGeom>
          <a:solidFill>
            <a:srgbClr val="7E7E7E"/>
          </a:solidFill>
        </p:spPr>
        <p:txBody>
          <a:bodyPr wrap="square" lIns="0" tIns="0" rIns="0" bIns="0" rtlCol="0"/>
          <a:lstStyle/>
          <a:p>
            <a:endParaRPr/>
          </a:p>
        </p:txBody>
      </p:sp>
      <p:sp>
        <p:nvSpPr>
          <p:cNvPr id="153" name="object 153"/>
          <p:cNvSpPr/>
          <p:nvPr/>
        </p:nvSpPr>
        <p:spPr>
          <a:xfrm>
            <a:off x="5269991" y="2019300"/>
            <a:ext cx="741045" cy="227329"/>
          </a:xfrm>
          <a:custGeom>
            <a:avLst/>
            <a:gdLst/>
            <a:ahLst/>
            <a:cxnLst/>
            <a:rect l="l" t="t" r="r" b="b"/>
            <a:pathLst>
              <a:path w="741045" h="227330">
                <a:moveTo>
                  <a:pt x="0" y="0"/>
                </a:moveTo>
                <a:lnTo>
                  <a:pt x="740663" y="0"/>
                </a:lnTo>
                <a:lnTo>
                  <a:pt x="740663" y="227075"/>
                </a:lnTo>
                <a:lnTo>
                  <a:pt x="0" y="227075"/>
                </a:lnTo>
                <a:lnTo>
                  <a:pt x="0" y="0"/>
                </a:lnTo>
                <a:close/>
              </a:path>
            </a:pathLst>
          </a:custGeom>
          <a:ln w="9144">
            <a:solidFill>
              <a:srgbClr val="A6A6A6"/>
            </a:solidFill>
          </a:ln>
        </p:spPr>
        <p:txBody>
          <a:bodyPr wrap="square" lIns="0" tIns="0" rIns="0" bIns="0" rtlCol="0"/>
          <a:lstStyle/>
          <a:p>
            <a:endParaRPr/>
          </a:p>
        </p:txBody>
      </p:sp>
      <p:sp>
        <p:nvSpPr>
          <p:cNvPr id="154" name="object 154"/>
          <p:cNvSpPr txBox="1"/>
          <p:nvPr/>
        </p:nvSpPr>
        <p:spPr>
          <a:xfrm>
            <a:off x="5274564" y="2067421"/>
            <a:ext cx="459740" cy="132080"/>
          </a:xfrm>
          <a:prstGeom prst="rect">
            <a:avLst/>
          </a:prstGeom>
        </p:spPr>
        <p:txBody>
          <a:bodyPr vert="horz" wrap="square" lIns="0" tIns="12065" rIns="0" bIns="0" rtlCol="0">
            <a:spAutoFit/>
          </a:bodyPr>
          <a:lstStyle/>
          <a:p>
            <a:pPr marL="148590">
              <a:lnSpc>
                <a:spcPct val="100000"/>
              </a:lnSpc>
              <a:spcBef>
                <a:spcPts val="95"/>
              </a:spcBef>
            </a:pPr>
            <a:r>
              <a:rPr sz="700" b="1" spc="-5" dirty="0">
                <a:solidFill>
                  <a:srgbClr val="FFFFFF"/>
                </a:solidFill>
                <a:latin typeface="Tahoma"/>
                <a:cs typeface="Tahoma"/>
              </a:rPr>
              <a:t>MA</a:t>
            </a:r>
            <a:r>
              <a:rPr sz="700" b="1" spc="-10" dirty="0">
                <a:solidFill>
                  <a:srgbClr val="FFFFFF"/>
                </a:solidFill>
                <a:latin typeface="Tahoma"/>
                <a:cs typeface="Tahoma"/>
              </a:rPr>
              <a:t>RRI</a:t>
            </a:r>
            <a:endParaRPr sz="700">
              <a:latin typeface="Tahoma"/>
              <a:cs typeface="Tahoma"/>
            </a:endParaRPr>
          </a:p>
        </p:txBody>
      </p:sp>
      <p:sp>
        <p:nvSpPr>
          <p:cNvPr id="155" name="object 155"/>
          <p:cNvSpPr txBox="1"/>
          <p:nvPr/>
        </p:nvSpPr>
        <p:spPr>
          <a:xfrm>
            <a:off x="5734811" y="2023872"/>
            <a:ext cx="271780" cy="219075"/>
          </a:xfrm>
          <a:prstGeom prst="rect">
            <a:avLst/>
          </a:prstGeom>
          <a:solidFill>
            <a:srgbClr val="7E7E7E"/>
          </a:solidFill>
        </p:spPr>
        <p:txBody>
          <a:bodyPr vert="horz" wrap="square" lIns="0" tIns="55244" rIns="0" bIns="0" rtlCol="0">
            <a:spAutoFit/>
          </a:bodyPr>
          <a:lstStyle/>
          <a:p>
            <a:pPr>
              <a:lnSpc>
                <a:spcPct val="100000"/>
              </a:lnSpc>
              <a:spcBef>
                <a:spcPts val="434"/>
              </a:spcBef>
            </a:pPr>
            <a:r>
              <a:rPr sz="700" b="1" spc="-5" dirty="0">
                <a:solidFill>
                  <a:srgbClr val="FFFFFF"/>
                </a:solidFill>
                <a:latin typeface="Tahoma"/>
                <a:cs typeface="Tahoma"/>
              </a:rPr>
              <a:t>ED</a:t>
            </a:r>
            <a:endParaRPr sz="700">
              <a:latin typeface="Tahoma"/>
              <a:cs typeface="Tahoma"/>
            </a:endParaRPr>
          </a:p>
        </p:txBody>
      </p:sp>
      <p:sp>
        <p:nvSpPr>
          <p:cNvPr id="156" name="object 156"/>
          <p:cNvSpPr/>
          <p:nvPr/>
        </p:nvSpPr>
        <p:spPr>
          <a:xfrm>
            <a:off x="6010655" y="2019300"/>
            <a:ext cx="1088390" cy="228600"/>
          </a:xfrm>
          <a:custGeom>
            <a:avLst/>
            <a:gdLst/>
            <a:ahLst/>
            <a:cxnLst/>
            <a:rect l="l" t="t" r="r" b="b"/>
            <a:pathLst>
              <a:path w="1088390" h="228600">
                <a:moveTo>
                  <a:pt x="0" y="0"/>
                </a:moveTo>
                <a:lnTo>
                  <a:pt x="1088136" y="0"/>
                </a:lnTo>
                <a:lnTo>
                  <a:pt x="1088136" y="228600"/>
                </a:lnTo>
                <a:lnTo>
                  <a:pt x="0" y="228600"/>
                </a:lnTo>
                <a:lnTo>
                  <a:pt x="0" y="0"/>
                </a:lnTo>
                <a:close/>
              </a:path>
            </a:pathLst>
          </a:custGeom>
          <a:solidFill>
            <a:srgbClr val="000000"/>
          </a:solidFill>
        </p:spPr>
        <p:txBody>
          <a:bodyPr wrap="square" lIns="0" tIns="0" rIns="0" bIns="0" rtlCol="0"/>
          <a:lstStyle/>
          <a:p>
            <a:endParaRPr/>
          </a:p>
        </p:txBody>
      </p:sp>
      <p:sp>
        <p:nvSpPr>
          <p:cNvPr id="157" name="object 157"/>
          <p:cNvSpPr/>
          <p:nvPr/>
        </p:nvSpPr>
        <p:spPr>
          <a:xfrm>
            <a:off x="6010655" y="2019300"/>
            <a:ext cx="1088390" cy="228600"/>
          </a:xfrm>
          <a:custGeom>
            <a:avLst/>
            <a:gdLst/>
            <a:ahLst/>
            <a:cxnLst/>
            <a:rect l="l" t="t" r="r" b="b"/>
            <a:pathLst>
              <a:path w="1088390" h="228600">
                <a:moveTo>
                  <a:pt x="0" y="0"/>
                </a:moveTo>
                <a:lnTo>
                  <a:pt x="1088136" y="0"/>
                </a:lnTo>
                <a:lnTo>
                  <a:pt x="1088136" y="228600"/>
                </a:lnTo>
                <a:lnTo>
                  <a:pt x="0" y="228600"/>
                </a:lnTo>
                <a:lnTo>
                  <a:pt x="0" y="0"/>
                </a:lnTo>
                <a:close/>
              </a:path>
            </a:pathLst>
          </a:custGeom>
          <a:ln w="9144">
            <a:solidFill>
              <a:srgbClr val="A6A6A6"/>
            </a:solidFill>
          </a:ln>
        </p:spPr>
        <p:txBody>
          <a:bodyPr wrap="square" lIns="0" tIns="0" rIns="0" bIns="0" rtlCol="0"/>
          <a:lstStyle/>
          <a:p>
            <a:endParaRPr/>
          </a:p>
        </p:txBody>
      </p:sp>
      <p:sp>
        <p:nvSpPr>
          <p:cNvPr id="158" name="object 158"/>
          <p:cNvSpPr txBox="1"/>
          <p:nvPr/>
        </p:nvSpPr>
        <p:spPr>
          <a:xfrm>
            <a:off x="6314095" y="2023872"/>
            <a:ext cx="323215" cy="219075"/>
          </a:xfrm>
          <a:prstGeom prst="rect">
            <a:avLst/>
          </a:prstGeom>
          <a:solidFill>
            <a:srgbClr val="000000"/>
          </a:solidFill>
        </p:spPr>
        <p:txBody>
          <a:bodyPr vert="horz" wrap="square" lIns="0" tIns="55880" rIns="0" bIns="0" rtlCol="0">
            <a:spAutoFit/>
          </a:bodyPr>
          <a:lstStyle/>
          <a:p>
            <a:pPr marL="71120">
              <a:lnSpc>
                <a:spcPct val="100000"/>
              </a:lnSpc>
              <a:spcBef>
                <a:spcPts val="440"/>
              </a:spcBef>
            </a:pPr>
            <a:r>
              <a:rPr sz="700" b="1" spc="-5" dirty="0">
                <a:solidFill>
                  <a:srgbClr val="FFFFFF"/>
                </a:solidFill>
                <a:latin typeface="Tahoma"/>
                <a:cs typeface="Tahoma"/>
              </a:rPr>
              <a:t>SING</a:t>
            </a:r>
            <a:endParaRPr sz="700">
              <a:latin typeface="Tahoma"/>
              <a:cs typeface="Tahoma"/>
            </a:endParaRPr>
          </a:p>
        </p:txBody>
      </p:sp>
      <p:sp>
        <p:nvSpPr>
          <p:cNvPr id="159" name="object 159"/>
          <p:cNvSpPr txBox="1"/>
          <p:nvPr/>
        </p:nvSpPr>
        <p:spPr>
          <a:xfrm>
            <a:off x="6647688" y="2023872"/>
            <a:ext cx="447675" cy="219075"/>
          </a:xfrm>
          <a:prstGeom prst="rect">
            <a:avLst/>
          </a:prstGeom>
          <a:solidFill>
            <a:srgbClr val="000000"/>
          </a:solidFill>
        </p:spPr>
        <p:txBody>
          <a:bodyPr vert="horz" wrap="square" lIns="0" tIns="55880" rIns="0" bIns="0" rtlCol="0">
            <a:spAutoFit/>
          </a:bodyPr>
          <a:lstStyle/>
          <a:p>
            <a:pPr>
              <a:lnSpc>
                <a:spcPct val="100000"/>
              </a:lnSpc>
              <a:spcBef>
                <a:spcPts val="440"/>
              </a:spcBef>
            </a:pPr>
            <a:r>
              <a:rPr sz="700" b="1" spc="-5" dirty="0">
                <a:solidFill>
                  <a:srgbClr val="FFFFFF"/>
                </a:solidFill>
                <a:latin typeface="Tahoma"/>
                <a:cs typeface="Tahoma"/>
              </a:rPr>
              <a:t>LE</a:t>
            </a:r>
            <a:endParaRPr sz="700">
              <a:latin typeface="Tahoma"/>
              <a:cs typeface="Tahoma"/>
            </a:endParaRPr>
          </a:p>
        </p:txBody>
      </p:sp>
      <p:sp>
        <p:nvSpPr>
          <p:cNvPr id="160" name="object 160"/>
          <p:cNvSpPr/>
          <p:nvPr/>
        </p:nvSpPr>
        <p:spPr>
          <a:xfrm>
            <a:off x="5269991" y="4011167"/>
            <a:ext cx="1186180" cy="228600"/>
          </a:xfrm>
          <a:custGeom>
            <a:avLst/>
            <a:gdLst/>
            <a:ahLst/>
            <a:cxnLst/>
            <a:rect l="l" t="t" r="r" b="b"/>
            <a:pathLst>
              <a:path w="1186179" h="228600">
                <a:moveTo>
                  <a:pt x="0" y="0"/>
                </a:moveTo>
                <a:lnTo>
                  <a:pt x="1185672" y="0"/>
                </a:lnTo>
                <a:lnTo>
                  <a:pt x="1185672" y="228599"/>
                </a:lnTo>
                <a:lnTo>
                  <a:pt x="0" y="228599"/>
                </a:lnTo>
                <a:lnTo>
                  <a:pt x="0" y="0"/>
                </a:lnTo>
                <a:close/>
              </a:path>
            </a:pathLst>
          </a:custGeom>
          <a:solidFill>
            <a:srgbClr val="7E7E7E"/>
          </a:solidFill>
        </p:spPr>
        <p:txBody>
          <a:bodyPr wrap="square" lIns="0" tIns="0" rIns="0" bIns="0" rtlCol="0"/>
          <a:lstStyle/>
          <a:p>
            <a:endParaRPr/>
          </a:p>
        </p:txBody>
      </p:sp>
      <p:sp>
        <p:nvSpPr>
          <p:cNvPr id="161" name="object 161"/>
          <p:cNvSpPr/>
          <p:nvPr/>
        </p:nvSpPr>
        <p:spPr>
          <a:xfrm>
            <a:off x="5269991" y="4011167"/>
            <a:ext cx="1186180" cy="228600"/>
          </a:xfrm>
          <a:custGeom>
            <a:avLst/>
            <a:gdLst/>
            <a:ahLst/>
            <a:cxnLst/>
            <a:rect l="l" t="t" r="r" b="b"/>
            <a:pathLst>
              <a:path w="1186179" h="228600">
                <a:moveTo>
                  <a:pt x="0" y="0"/>
                </a:moveTo>
                <a:lnTo>
                  <a:pt x="1185672" y="0"/>
                </a:lnTo>
                <a:lnTo>
                  <a:pt x="1185672" y="228599"/>
                </a:lnTo>
                <a:lnTo>
                  <a:pt x="0" y="228599"/>
                </a:lnTo>
                <a:lnTo>
                  <a:pt x="0" y="0"/>
                </a:lnTo>
                <a:close/>
              </a:path>
            </a:pathLst>
          </a:custGeom>
          <a:ln w="9144">
            <a:solidFill>
              <a:srgbClr val="A6A6A6"/>
            </a:solidFill>
          </a:ln>
        </p:spPr>
        <p:txBody>
          <a:bodyPr wrap="square" lIns="0" tIns="0" rIns="0" bIns="0" rtlCol="0"/>
          <a:lstStyle/>
          <a:p>
            <a:endParaRPr/>
          </a:p>
        </p:txBody>
      </p:sp>
      <p:sp>
        <p:nvSpPr>
          <p:cNvPr id="162" name="object 162"/>
          <p:cNvSpPr txBox="1"/>
          <p:nvPr/>
        </p:nvSpPr>
        <p:spPr>
          <a:xfrm>
            <a:off x="5734811" y="4060151"/>
            <a:ext cx="447040" cy="132080"/>
          </a:xfrm>
          <a:prstGeom prst="rect">
            <a:avLst/>
          </a:prstGeom>
        </p:spPr>
        <p:txBody>
          <a:bodyPr vert="horz" wrap="square" lIns="0" tIns="12065" rIns="0" bIns="0" rtlCol="0">
            <a:spAutoFit/>
          </a:bodyPr>
          <a:lstStyle/>
          <a:p>
            <a:pPr marL="41275">
              <a:lnSpc>
                <a:spcPct val="100000"/>
              </a:lnSpc>
              <a:spcBef>
                <a:spcPts val="95"/>
              </a:spcBef>
            </a:pPr>
            <a:r>
              <a:rPr sz="700" b="1" spc="-5" dirty="0">
                <a:solidFill>
                  <a:srgbClr val="FFFFFF"/>
                </a:solidFill>
                <a:latin typeface="Tahoma"/>
                <a:cs typeface="Tahoma"/>
              </a:rPr>
              <a:t>YES</a:t>
            </a:r>
            <a:endParaRPr sz="700">
              <a:latin typeface="Tahoma"/>
              <a:cs typeface="Tahoma"/>
            </a:endParaRPr>
          </a:p>
        </p:txBody>
      </p:sp>
      <p:sp>
        <p:nvSpPr>
          <p:cNvPr id="163" name="object 163"/>
          <p:cNvSpPr/>
          <p:nvPr/>
        </p:nvSpPr>
        <p:spPr>
          <a:xfrm>
            <a:off x="6455664" y="4011167"/>
            <a:ext cx="645160" cy="228600"/>
          </a:xfrm>
          <a:custGeom>
            <a:avLst/>
            <a:gdLst/>
            <a:ahLst/>
            <a:cxnLst/>
            <a:rect l="l" t="t" r="r" b="b"/>
            <a:pathLst>
              <a:path w="645159" h="228600">
                <a:moveTo>
                  <a:pt x="0" y="0"/>
                </a:moveTo>
                <a:lnTo>
                  <a:pt x="644652" y="0"/>
                </a:lnTo>
                <a:lnTo>
                  <a:pt x="644652" y="228599"/>
                </a:lnTo>
                <a:lnTo>
                  <a:pt x="0" y="228599"/>
                </a:lnTo>
                <a:lnTo>
                  <a:pt x="0" y="0"/>
                </a:lnTo>
                <a:close/>
              </a:path>
            </a:pathLst>
          </a:custGeom>
          <a:solidFill>
            <a:srgbClr val="000000"/>
          </a:solidFill>
        </p:spPr>
        <p:txBody>
          <a:bodyPr wrap="square" lIns="0" tIns="0" rIns="0" bIns="0" rtlCol="0"/>
          <a:lstStyle/>
          <a:p>
            <a:endParaRPr/>
          </a:p>
        </p:txBody>
      </p:sp>
      <p:sp>
        <p:nvSpPr>
          <p:cNvPr id="164" name="object 164"/>
          <p:cNvSpPr/>
          <p:nvPr/>
        </p:nvSpPr>
        <p:spPr>
          <a:xfrm>
            <a:off x="6455664" y="4011167"/>
            <a:ext cx="645160" cy="228600"/>
          </a:xfrm>
          <a:custGeom>
            <a:avLst/>
            <a:gdLst/>
            <a:ahLst/>
            <a:cxnLst/>
            <a:rect l="l" t="t" r="r" b="b"/>
            <a:pathLst>
              <a:path w="645159" h="228600">
                <a:moveTo>
                  <a:pt x="0" y="0"/>
                </a:moveTo>
                <a:lnTo>
                  <a:pt x="644652" y="0"/>
                </a:lnTo>
                <a:lnTo>
                  <a:pt x="644652" y="228599"/>
                </a:lnTo>
                <a:lnTo>
                  <a:pt x="0" y="228599"/>
                </a:lnTo>
                <a:lnTo>
                  <a:pt x="0" y="0"/>
                </a:lnTo>
                <a:close/>
              </a:path>
            </a:pathLst>
          </a:custGeom>
          <a:ln w="9144">
            <a:solidFill>
              <a:srgbClr val="A6A6A6"/>
            </a:solidFill>
          </a:ln>
        </p:spPr>
        <p:txBody>
          <a:bodyPr wrap="square" lIns="0" tIns="0" rIns="0" bIns="0" rtlCol="0"/>
          <a:lstStyle/>
          <a:p>
            <a:endParaRPr/>
          </a:p>
        </p:txBody>
      </p:sp>
      <p:sp>
        <p:nvSpPr>
          <p:cNvPr id="165" name="object 165"/>
          <p:cNvSpPr txBox="1"/>
          <p:nvPr/>
        </p:nvSpPr>
        <p:spPr>
          <a:xfrm>
            <a:off x="6647688" y="4015740"/>
            <a:ext cx="259079" cy="219710"/>
          </a:xfrm>
          <a:prstGeom prst="rect">
            <a:avLst/>
          </a:prstGeom>
          <a:solidFill>
            <a:srgbClr val="000000"/>
          </a:solidFill>
        </p:spPr>
        <p:txBody>
          <a:bodyPr vert="horz" wrap="square" lIns="0" tIns="56515" rIns="0" bIns="0" rtlCol="0">
            <a:spAutoFit/>
          </a:bodyPr>
          <a:lstStyle/>
          <a:p>
            <a:pPr marL="61594">
              <a:lnSpc>
                <a:spcPct val="100000"/>
              </a:lnSpc>
              <a:spcBef>
                <a:spcPts val="445"/>
              </a:spcBef>
            </a:pPr>
            <a:r>
              <a:rPr sz="700" b="1" spc="-5" dirty="0">
                <a:solidFill>
                  <a:srgbClr val="FFFFFF"/>
                </a:solidFill>
                <a:latin typeface="Tahoma"/>
                <a:cs typeface="Tahoma"/>
              </a:rPr>
              <a:t>NO</a:t>
            </a:r>
            <a:endParaRPr sz="700">
              <a:latin typeface="Tahoma"/>
              <a:cs typeface="Tahoma"/>
            </a:endParaRPr>
          </a:p>
        </p:txBody>
      </p:sp>
      <p:sp>
        <p:nvSpPr>
          <p:cNvPr id="166" name="object 166"/>
          <p:cNvSpPr/>
          <p:nvPr/>
        </p:nvSpPr>
        <p:spPr>
          <a:xfrm>
            <a:off x="5269991" y="3011423"/>
            <a:ext cx="939165" cy="228600"/>
          </a:xfrm>
          <a:custGeom>
            <a:avLst/>
            <a:gdLst/>
            <a:ahLst/>
            <a:cxnLst/>
            <a:rect l="l" t="t" r="r" b="b"/>
            <a:pathLst>
              <a:path w="939164" h="228600">
                <a:moveTo>
                  <a:pt x="0" y="0"/>
                </a:moveTo>
                <a:lnTo>
                  <a:pt x="938784" y="0"/>
                </a:lnTo>
                <a:lnTo>
                  <a:pt x="938784" y="228600"/>
                </a:lnTo>
                <a:lnTo>
                  <a:pt x="0" y="228600"/>
                </a:lnTo>
                <a:lnTo>
                  <a:pt x="0" y="0"/>
                </a:lnTo>
                <a:close/>
              </a:path>
            </a:pathLst>
          </a:custGeom>
          <a:solidFill>
            <a:srgbClr val="7E7E7E"/>
          </a:solidFill>
        </p:spPr>
        <p:txBody>
          <a:bodyPr wrap="square" lIns="0" tIns="0" rIns="0" bIns="0" rtlCol="0"/>
          <a:lstStyle/>
          <a:p>
            <a:endParaRPr/>
          </a:p>
        </p:txBody>
      </p:sp>
      <p:sp>
        <p:nvSpPr>
          <p:cNvPr id="167" name="object 167"/>
          <p:cNvSpPr/>
          <p:nvPr/>
        </p:nvSpPr>
        <p:spPr>
          <a:xfrm>
            <a:off x="5269991" y="3011423"/>
            <a:ext cx="939165" cy="228600"/>
          </a:xfrm>
          <a:custGeom>
            <a:avLst/>
            <a:gdLst/>
            <a:ahLst/>
            <a:cxnLst/>
            <a:rect l="l" t="t" r="r" b="b"/>
            <a:pathLst>
              <a:path w="939164" h="228600">
                <a:moveTo>
                  <a:pt x="0" y="0"/>
                </a:moveTo>
                <a:lnTo>
                  <a:pt x="938784" y="0"/>
                </a:lnTo>
                <a:lnTo>
                  <a:pt x="938784" y="228600"/>
                </a:lnTo>
                <a:lnTo>
                  <a:pt x="0" y="228600"/>
                </a:lnTo>
                <a:lnTo>
                  <a:pt x="0" y="0"/>
                </a:lnTo>
                <a:close/>
              </a:path>
            </a:pathLst>
          </a:custGeom>
          <a:ln w="9144">
            <a:solidFill>
              <a:srgbClr val="A6A6A6"/>
            </a:solidFill>
          </a:ln>
        </p:spPr>
        <p:txBody>
          <a:bodyPr wrap="square" lIns="0" tIns="0" rIns="0" bIns="0" rtlCol="0"/>
          <a:lstStyle/>
          <a:p>
            <a:endParaRPr/>
          </a:p>
        </p:txBody>
      </p:sp>
      <p:sp>
        <p:nvSpPr>
          <p:cNvPr id="168" name="object 168"/>
          <p:cNvSpPr txBox="1"/>
          <p:nvPr/>
        </p:nvSpPr>
        <p:spPr>
          <a:xfrm>
            <a:off x="5274564" y="3060386"/>
            <a:ext cx="906780" cy="132080"/>
          </a:xfrm>
          <a:prstGeom prst="rect">
            <a:avLst/>
          </a:prstGeom>
        </p:spPr>
        <p:txBody>
          <a:bodyPr vert="horz" wrap="square" lIns="0" tIns="12065" rIns="0" bIns="0" rtlCol="0">
            <a:spAutoFit/>
          </a:bodyPr>
          <a:lstStyle/>
          <a:p>
            <a:pPr marL="236220">
              <a:lnSpc>
                <a:spcPct val="100000"/>
              </a:lnSpc>
              <a:spcBef>
                <a:spcPts val="95"/>
              </a:spcBef>
            </a:pPr>
            <a:r>
              <a:rPr sz="700" b="1" spc="-5" dirty="0">
                <a:solidFill>
                  <a:srgbClr val="FFFFFF"/>
                </a:solidFill>
                <a:latin typeface="Tahoma"/>
                <a:cs typeface="Tahoma"/>
              </a:rPr>
              <a:t>OUTDOOR</a:t>
            </a:r>
            <a:endParaRPr sz="700">
              <a:latin typeface="Tahoma"/>
              <a:cs typeface="Tahoma"/>
            </a:endParaRPr>
          </a:p>
        </p:txBody>
      </p:sp>
      <p:sp>
        <p:nvSpPr>
          <p:cNvPr id="169" name="object 169"/>
          <p:cNvSpPr/>
          <p:nvPr/>
        </p:nvSpPr>
        <p:spPr>
          <a:xfrm>
            <a:off x="6208776" y="3011423"/>
            <a:ext cx="467995" cy="228600"/>
          </a:xfrm>
          <a:custGeom>
            <a:avLst/>
            <a:gdLst/>
            <a:ahLst/>
            <a:cxnLst/>
            <a:rect l="l" t="t" r="r" b="b"/>
            <a:pathLst>
              <a:path w="467995" h="228600">
                <a:moveTo>
                  <a:pt x="0" y="0"/>
                </a:moveTo>
                <a:lnTo>
                  <a:pt x="467868" y="0"/>
                </a:lnTo>
                <a:lnTo>
                  <a:pt x="467868" y="228600"/>
                </a:lnTo>
                <a:lnTo>
                  <a:pt x="0" y="228600"/>
                </a:lnTo>
                <a:lnTo>
                  <a:pt x="0" y="0"/>
                </a:lnTo>
                <a:close/>
              </a:path>
            </a:pathLst>
          </a:custGeom>
          <a:solidFill>
            <a:srgbClr val="000000"/>
          </a:solidFill>
        </p:spPr>
        <p:txBody>
          <a:bodyPr wrap="square" lIns="0" tIns="0" rIns="0" bIns="0" rtlCol="0"/>
          <a:lstStyle/>
          <a:p>
            <a:endParaRPr/>
          </a:p>
        </p:txBody>
      </p:sp>
      <p:sp>
        <p:nvSpPr>
          <p:cNvPr id="170" name="object 170"/>
          <p:cNvSpPr/>
          <p:nvPr/>
        </p:nvSpPr>
        <p:spPr>
          <a:xfrm>
            <a:off x="6208776" y="3011423"/>
            <a:ext cx="467995" cy="228600"/>
          </a:xfrm>
          <a:custGeom>
            <a:avLst/>
            <a:gdLst/>
            <a:ahLst/>
            <a:cxnLst/>
            <a:rect l="l" t="t" r="r" b="b"/>
            <a:pathLst>
              <a:path w="467995" h="228600">
                <a:moveTo>
                  <a:pt x="0" y="0"/>
                </a:moveTo>
                <a:lnTo>
                  <a:pt x="467868" y="0"/>
                </a:lnTo>
                <a:lnTo>
                  <a:pt x="467868" y="228600"/>
                </a:lnTo>
                <a:lnTo>
                  <a:pt x="0" y="228600"/>
                </a:lnTo>
                <a:lnTo>
                  <a:pt x="0" y="0"/>
                </a:lnTo>
                <a:close/>
              </a:path>
            </a:pathLst>
          </a:custGeom>
          <a:ln w="9144">
            <a:solidFill>
              <a:srgbClr val="A6A6A6"/>
            </a:solidFill>
          </a:ln>
        </p:spPr>
        <p:txBody>
          <a:bodyPr wrap="square" lIns="0" tIns="0" rIns="0" bIns="0" rtlCol="0"/>
          <a:lstStyle/>
          <a:p>
            <a:endParaRPr/>
          </a:p>
        </p:txBody>
      </p:sp>
      <p:sp>
        <p:nvSpPr>
          <p:cNvPr id="171" name="object 171"/>
          <p:cNvSpPr txBox="1"/>
          <p:nvPr/>
        </p:nvSpPr>
        <p:spPr>
          <a:xfrm>
            <a:off x="6192011" y="3015995"/>
            <a:ext cx="140970" cy="219710"/>
          </a:xfrm>
          <a:prstGeom prst="rect">
            <a:avLst/>
          </a:prstGeom>
          <a:solidFill>
            <a:srgbClr val="000000"/>
          </a:solidFill>
        </p:spPr>
        <p:txBody>
          <a:bodyPr vert="horz" wrap="square" lIns="0" tIns="56515" rIns="0" bIns="0" rtlCol="0">
            <a:spAutoFit/>
          </a:bodyPr>
          <a:lstStyle/>
          <a:p>
            <a:pPr algn="r">
              <a:lnSpc>
                <a:spcPct val="100000"/>
              </a:lnSpc>
              <a:spcBef>
                <a:spcPts val="445"/>
              </a:spcBef>
            </a:pPr>
            <a:r>
              <a:rPr sz="700" b="1" spc="-5" dirty="0">
                <a:solidFill>
                  <a:srgbClr val="FFFFFF"/>
                </a:solidFill>
                <a:latin typeface="Tahoma"/>
                <a:cs typeface="Tahoma"/>
              </a:rPr>
              <a:t>F</a:t>
            </a:r>
            <a:endParaRPr sz="700">
              <a:latin typeface="Tahoma"/>
              <a:cs typeface="Tahoma"/>
            </a:endParaRPr>
          </a:p>
        </p:txBody>
      </p:sp>
      <p:sp>
        <p:nvSpPr>
          <p:cNvPr id="172" name="object 172"/>
          <p:cNvSpPr txBox="1"/>
          <p:nvPr/>
        </p:nvSpPr>
        <p:spPr>
          <a:xfrm>
            <a:off x="6314095" y="3015995"/>
            <a:ext cx="323215" cy="219710"/>
          </a:xfrm>
          <a:prstGeom prst="rect">
            <a:avLst/>
          </a:prstGeom>
          <a:solidFill>
            <a:srgbClr val="000000"/>
          </a:solidFill>
        </p:spPr>
        <p:txBody>
          <a:bodyPr vert="horz" wrap="square" lIns="0" tIns="56515" rIns="0" bIns="0" rtlCol="0">
            <a:spAutoFit/>
          </a:bodyPr>
          <a:lstStyle/>
          <a:p>
            <a:pPr marL="3810">
              <a:lnSpc>
                <a:spcPct val="100000"/>
              </a:lnSpc>
              <a:spcBef>
                <a:spcPts val="445"/>
              </a:spcBef>
            </a:pPr>
            <a:r>
              <a:rPr sz="700" b="1" spc="-5" dirty="0">
                <a:solidFill>
                  <a:srgbClr val="FFFFFF"/>
                </a:solidFill>
                <a:latin typeface="Tahoma"/>
                <a:cs typeface="Tahoma"/>
              </a:rPr>
              <a:t>OODIE</a:t>
            </a:r>
            <a:endParaRPr sz="700">
              <a:latin typeface="Tahoma"/>
              <a:cs typeface="Tahoma"/>
            </a:endParaRPr>
          </a:p>
        </p:txBody>
      </p:sp>
      <p:sp>
        <p:nvSpPr>
          <p:cNvPr id="173" name="object 173"/>
          <p:cNvSpPr/>
          <p:nvPr/>
        </p:nvSpPr>
        <p:spPr>
          <a:xfrm>
            <a:off x="6676643" y="3012948"/>
            <a:ext cx="424180" cy="228600"/>
          </a:xfrm>
          <a:custGeom>
            <a:avLst/>
            <a:gdLst/>
            <a:ahLst/>
            <a:cxnLst/>
            <a:rect l="l" t="t" r="r" b="b"/>
            <a:pathLst>
              <a:path w="424179" h="228600">
                <a:moveTo>
                  <a:pt x="0" y="0"/>
                </a:moveTo>
                <a:lnTo>
                  <a:pt x="423672" y="0"/>
                </a:lnTo>
                <a:lnTo>
                  <a:pt x="423672" y="228600"/>
                </a:lnTo>
                <a:lnTo>
                  <a:pt x="0" y="228600"/>
                </a:lnTo>
                <a:lnTo>
                  <a:pt x="0" y="0"/>
                </a:lnTo>
                <a:close/>
              </a:path>
            </a:pathLst>
          </a:custGeom>
          <a:solidFill>
            <a:srgbClr val="7E7E7E"/>
          </a:solidFill>
        </p:spPr>
        <p:txBody>
          <a:bodyPr wrap="square" lIns="0" tIns="0" rIns="0" bIns="0" rtlCol="0"/>
          <a:lstStyle/>
          <a:p>
            <a:endParaRPr/>
          </a:p>
        </p:txBody>
      </p:sp>
      <p:sp>
        <p:nvSpPr>
          <p:cNvPr id="174" name="object 174"/>
          <p:cNvSpPr/>
          <p:nvPr/>
        </p:nvSpPr>
        <p:spPr>
          <a:xfrm>
            <a:off x="6676643" y="3012948"/>
            <a:ext cx="424180" cy="228600"/>
          </a:xfrm>
          <a:custGeom>
            <a:avLst/>
            <a:gdLst/>
            <a:ahLst/>
            <a:cxnLst/>
            <a:rect l="l" t="t" r="r" b="b"/>
            <a:pathLst>
              <a:path w="424179" h="228600">
                <a:moveTo>
                  <a:pt x="0" y="0"/>
                </a:moveTo>
                <a:lnTo>
                  <a:pt x="423672" y="0"/>
                </a:lnTo>
                <a:lnTo>
                  <a:pt x="423672" y="228600"/>
                </a:lnTo>
                <a:lnTo>
                  <a:pt x="0" y="228600"/>
                </a:lnTo>
                <a:lnTo>
                  <a:pt x="0" y="0"/>
                </a:lnTo>
                <a:close/>
              </a:path>
            </a:pathLst>
          </a:custGeom>
          <a:ln w="9144">
            <a:solidFill>
              <a:srgbClr val="A6A6A6"/>
            </a:solidFill>
          </a:ln>
        </p:spPr>
        <p:txBody>
          <a:bodyPr wrap="square" lIns="0" tIns="0" rIns="0" bIns="0" rtlCol="0"/>
          <a:lstStyle/>
          <a:p>
            <a:endParaRPr/>
          </a:p>
        </p:txBody>
      </p:sp>
      <p:sp>
        <p:nvSpPr>
          <p:cNvPr id="175" name="object 175"/>
          <p:cNvSpPr txBox="1"/>
          <p:nvPr/>
        </p:nvSpPr>
        <p:spPr>
          <a:xfrm>
            <a:off x="6647688" y="3061027"/>
            <a:ext cx="448309" cy="132080"/>
          </a:xfrm>
          <a:prstGeom prst="rect">
            <a:avLst/>
          </a:prstGeom>
        </p:spPr>
        <p:txBody>
          <a:bodyPr vert="horz" wrap="square" lIns="0" tIns="12065" rIns="0" bIns="0" rtlCol="0">
            <a:spAutoFit/>
          </a:bodyPr>
          <a:lstStyle/>
          <a:p>
            <a:pPr marL="74295">
              <a:lnSpc>
                <a:spcPct val="100000"/>
              </a:lnSpc>
              <a:spcBef>
                <a:spcPts val="95"/>
              </a:spcBef>
            </a:pPr>
            <a:r>
              <a:rPr sz="700" b="1" spc="-5" dirty="0">
                <a:solidFill>
                  <a:srgbClr val="FFFFFF"/>
                </a:solidFill>
                <a:latin typeface="Tahoma"/>
                <a:cs typeface="Tahoma"/>
              </a:rPr>
              <a:t>TECHIE</a:t>
            </a:r>
            <a:endParaRPr sz="700">
              <a:latin typeface="Tahoma"/>
              <a:cs typeface="Tahoma"/>
            </a:endParaRPr>
          </a:p>
        </p:txBody>
      </p:sp>
      <p:sp>
        <p:nvSpPr>
          <p:cNvPr id="176" name="object 176"/>
          <p:cNvSpPr/>
          <p:nvPr/>
        </p:nvSpPr>
        <p:spPr>
          <a:xfrm>
            <a:off x="5269991" y="5356859"/>
            <a:ext cx="1183005" cy="230504"/>
          </a:xfrm>
          <a:custGeom>
            <a:avLst/>
            <a:gdLst/>
            <a:ahLst/>
            <a:cxnLst/>
            <a:rect l="l" t="t" r="r" b="b"/>
            <a:pathLst>
              <a:path w="1183004" h="230504">
                <a:moveTo>
                  <a:pt x="0" y="0"/>
                </a:moveTo>
                <a:lnTo>
                  <a:pt x="1182624" y="0"/>
                </a:lnTo>
                <a:lnTo>
                  <a:pt x="1182624" y="230123"/>
                </a:lnTo>
                <a:lnTo>
                  <a:pt x="0" y="230123"/>
                </a:lnTo>
                <a:lnTo>
                  <a:pt x="0" y="0"/>
                </a:lnTo>
                <a:close/>
              </a:path>
            </a:pathLst>
          </a:custGeom>
          <a:solidFill>
            <a:srgbClr val="7E7E7E"/>
          </a:solidFill>
        </p:spPr>
        <p:txBody>
          <a:bodyPr wrap="square" lIns="0" tIns="0" rIns="0" bIns="0" rtlCol="0"/>
          <a:lstStyle/>
          <a:p>
            <a:endParaRPr/>
          </a:p>
        </p:txBody>
      </p:sp>
      <p:sp>
        <p:nvSpPr>
          <p:cNvPr id="177" name="object 177"/>
          <p:cNvSpPr/>
          <p:nvPr/>
        </p:nvSpPr>
        <p:spPr>
          <a:xfrm>
            <a:off x="5269991" y="5356859"/>
            <a:ext cx="1183005" cy="230504"/>
          </a:xfrm>
          <a:custGeom>
            <a:avLst/>
            <a:gdLst/>
            <a:ahLst/>
            <a:cxnLst/>
            <a:rect l="l" t="t" r="r" b="b"/>
            <a:pathLst>
              <a:path w="1183004" h="230504">
                <a:moveTo>
                  <a:pt x="0" y="0"/>
                </a:moveTo>
                <a:lnTo>
                  <a:pt x="1182624" y="0"/>
                </a:lnTo>
                <a:lnTo>
                  <a:pt x="1182624" y="230123"/>
                </a:lnTo>
                <a:lnTo>
                  <a:pt x="0" y="230123"/>
                </a:lnTo>
                <a:lnTo>
                  <a:pt x="0" y="0"/>
                </a:lnTo>
                <a:close/>
              </a:path>
            </a:pathLst>
          </a:custGeom>
          <a:ln w="9144">
            <a:solidFill>
              <a:srgbClr val="A6A6A6"/>
            </a:solidFill>
          </a:ln>
        </p:spPr>
        <p:txBody>
          <a:bodyPr wrap="square" lIns="0" tIns="0" rIns="0" bIns="0" rtlCol="0"/>
          <a:lstStyle/>
          <a:p>
            <a:endParaRPr/>
          </a:p>
        </p:txBody>
      </p:sp>
      <p:sp>
        <p:nvSpPr>
          <p:cNvPr id="178" name="object 178"/>
          <p:cNvSpPr txBox="1"/>
          <p:nvPr/>
        </p:nvSpPr>
        <p:spPr>
          <a:xfrm>
            <a:off x="5274564" y="5405539"/>
            <a:ext cx="452120" cy="132080"/>
          </a:xfrm>
          <a:prstGeom prst="rect">
            <a:avLst/>
          </a:prstGeom>
        </p:spPr>
        <p:txBody>
          <a:bodyPr vert="horz" wrap="square" lIns="0" tIns="12065" rIns="0" bIns="0" rtlCol="0">
            <a:spAutoFit/>
          </a:bodyPr>
          <a:lstStyle/>
          <a:p>
            <a:pPr algn="r">
              <a:lnSpc>
                <a:spcPct val="100000"/>
              </a:lnSpc>
              <a:spcBef>
                <a:spcPts val="95"/>
              </a:spcBef>
            </a:pPr>
            <a:r>
              <a:rPr sz="700" b="1" spc="-5" dirty="0">
                <a:solidFill>
                  <a:srgbClr val="FFFFFF"/>
                </a:solidFill>
                <a:latin typeface="Tahoma"/>
                <a:cs typeface="Tahoma"/>
              </a:rPr>
              <a:t>B</a:t>
            </a:r>
            <a:endParaRPr sz="700">
              <a:latin typeface="Tahoma"/>
              <a:cs typeface="Tahoma"/>
            </a:endParaRPr>
          </a:p>
        </p:txBody>
      </p:sp>
      <p:sp>
        <p:nvSpPr>
          <p:cNvPr id="179" name="object 179"/>
          <p:cNvSpPr txBox="1"/>
          <p:nvPr/>
        </p:nvSpPr>
        <p:spPr>
          <a:xfrm>
            <a:off x="5734811" y="5361432"/>
            <a:ext cx="447040" cy="220979"/>
          </a:xfrm>
          <a:prstGeom prst="rect">
            <a:avLst/>
          </a:prstGeom>
          <a:solidFill>
            <a:srgbClr val="7E7E7E"/>
          </a:solidFill>
        </p:spPr>
        <p:txBody>
          <a:bodyPr vert="horz" wrap="square" lIns="0" tIns="55880" rIns="0" bIns="0" rtlCol="0">
            <a:spAutoFit/>
          </a:bodyPr>
          <a:lstStyle/>
          <a:p>
            <a:pPr>
              <a:lnSpc>
                <a:spcPct val="100000"/>
              </a:lnSpc>
              <a:spcBef>
                <a:spcPts val="440"/>
              </a:spcBef>
            </a:pPr>
            <a:r>
              <a:rPr sz="700" b="1" spc="-5" dirty="0">
                <a:solidFill>
                  <a:srgbClr val="FFFFFF"/>
                </a:solidFill>
                <a:latin typeface="Tahoma"/>
                <a:cs typeface="Tahoma"/>
              </a:rPr>
              <a:t>usiness</a:t>
            </a:r>
            <a:endParaRPr sz="700">
              <a:latin typeface="Tahoma"/>
              <a:cs typeface="Tahoma"/>
            </a:endParaRPr>
          </a:p>
        </p:txBody>
      </p:sp>
      <p:sp>
        <p:nvSpPr>
          <p:cNvPr id="180" name="object 180"/>
          <p:cNvSpPr/>
          <p:nvPr/>
        </p:nvSpPr>
        <p:spPr>
          <a:xfrm>
            <a:off x="6452615" y="5356859"/>
            <a:ext cx="649605" cy="228600"/>
          </a:xfrm>
          <a:custGeom>
            <a:avLst/>
            <a:gdLst/>
            <a:ahLst/>
            <a:cxnLst/>
            <a:rect l="l" t="t" r="r" b="b"/>
            <a:pathLst>
              <a:path w="649604" h="228600">
                <a:moveTo>
                  <a:pt x="0" y="0"/>
                </a:moveTo>
                <a:lnTo>
                  <a:pt x="649223" y="0"/>
                </a:lnTo>
                <a:lnTo>
                  <a:pt x="649223" y="228599"/>
                </a:lnTo>
                <a:lnTo>
                  <a:pt x="0" y="228599"/>
                </a:lnTo>
                <a:lnTo>
                  <a:pt x="0" y="0"/>
                </a:lnTo>
                <a:close/>
              </a:path>
            </a:pathLst>
          </a:custGeom>
          <a:solidFill>
            <a:srgbClr val="000000"/>
          </a:solidFill>
        </p:spPr>
        <p:txBody>
          <a:bodyPr wrap="square" lIns="0" tIns="0" rIns="0" bIns="0" rtlCol="0"/>
          <a:lstStyle/>
          <a:p>
            <a:endParaRPr/>
          </a:p>
        </p:txBody>
      </p:sp>
      <p:sp>
        <p:nvSpPr>
          <p:cNvPr id="181" name="object 181"/>
          <p:cNvSpPr/>
          <p:nvPr/>
        </p:nvSpPr>
        <p:spPr>
          <a:xfrm>
            <a:off x="6452615" y="5356859"/>
            <a:ext cx="649605" cy="228600"/>
          </a:xfrm>
          <a:custGeom>
            <a:avLst/>
            <a:gdLst/>
            <a:ahLst/>
            <a:cxnLst/>
            <a:rect l="l" t="t" r="r" b="b"/>
            <a:pathLst>
              <a:path w="649604" h="228600">
                <a:moveTo>
                  <a:pt x="0" y="0"/>
                </a:moveTo>
                <a:lnTo>
                  <a:pt x="649223" y="0"/>
                </a:lnTo>
                <a:lnTo>
                  <a:pt x="649223" y="228599"/>
                </a:lnTo>
                <a:lnTo>
                  <a:pt x="0" y="228599"/>
                </a:lnTo>
                <a:lnTo>
                  <a:pt x="0" y="0"/>
                </a:lnTo>
                <a:close/>
              </a:path>
            </a:pathLst>
          </a:custGeom>
          <a:ln w="9144">
            <a:solidFill>
              <a:srgbClr val="A6A6A6"/>
            </a:solidFill>
          </a:ln>
        </p:spPr>
        <p:txBody>
          <a:bodyPr wrap="square" lIns="0" tIns="0" rIns="0" bIns="0" rtlCol="0"/>
          <a:lstStyle/>
          <a:p>
            <a:endParaRPr/>
          </a:p>
        </p:txBody>
      </p:sp>
      <p:sp>
        <p:nvSpPr>
          <p:cNvPr id="182" name="object 182"/>
          <p:cNvSpPr txBox="1"/>
          <p:nvPr/>
        </p:nvSpPr>
        <p:spPr>
          <a:xfrm>
            <a:off x="6458711" y="5361432"/>
            <a:ext cx="216535" cy="220979"/>
          </a:xfrm>
          <a:prstGeom prst="rect">
            <a:avLst/>
          </a:prstGeom>
          <a:solidFill>
            <a:srgbClr val="000000"/>
          </a:solidFill>
        </p:spPr>
        <p:txBody>
          <a:bodyPr vert="horz" wrap="square" lIns="0" tIns="55880" rIns="0" bIns="0" rtlCol="0">
            <a:spAutoFit/>
          </a:bodyPr>
          <a:lstStyle/>
          <a:p>
            <a:pPr algn="r">
              <a:lnSpc>
                <a:spcPct val="100000"/>
              </a:lnSpc>
              <a:spcBef>
                <a:spcPts val="440"/>
              </a:spcBef>
            </a:pPr>
            <a:r>
              <a:rPr sz="700" b="1" spc="-10" dirty="0">
                <a:solidFill>
                  <a:srgbClr val="FFFFFF"/>
                </a:solidFill>
                <a:latin typeface="Tahoma"/>
                <a:cs typeface="Tahoma"/>
              </a:rPr>
              <a:t>L</a:t>
            </a:r>
            <a:endParaRPr sz="700">
              <a:latin typeface="Tahoma"/>
              <a:cs typeface="Tahoma"/>
            </a:endParaRPr>
          </a:p>
        </p:txBody>
      </p:sp>
      <p:sp>
        <p:nvSpPr>
          <p:cNvPr id="183" name="object 183"/>
          <p:cNvSpPr txBox="1"/>
          <p:nvPr/>
        </p:nvSpPr>
        <p:spPr>
          <a:xfrm>
            <a:off x="6647688" y="5405144"/>
            <a:ext cx="447675" cy="132080"/>
          </a:xfrm>
          <a:prstGeom prst="rect">
            <a:avLst/>
          </a:prstGeom>
        </p:spPr>
        <p:txBody>
          <a:bodyPr vert="horz" wrap="square" lIns="0" tIns="12065" rIns="0" bIns="0" rtlCol="0">
            <a:spAutoFit/>
          </a:bodyPr>
          <a:lstStyle/>
          <a:p>
            <a:pPr marL="18415">
              <a:lnSpc>
                <a:spcPct val="100000"/>
              </a:lnSpc>
              <a:spcBef>
                <a:spcPts val="95"/>
              </a:spcBef>
            </a:pPr>
            <a:r>
              <a:rPr sz="700" b="1" spc="-5" dirty="0">
                <a:solidFill>
                  <a:srgbClr val="FFFFFF"/>
                </a:solidFill>
                <a:latin typeface="Tahoma"/>
                <a:cs typeface="Tahoma"/>
              </a:rPr>
              <a:t>eisure</a:t>
            </a:r>
            <a:endParaRPr sz="700">
              <a:latin typeface="Tahoma"/>
              <a:cs typeface="Tahoma"/>
            </a:endParaRPr>
          </a:p>
        </p:txBody>
      </p:sp>
      <p:sp>
        <p:nvSpPr>
          <p:cNvPr id="186" name="object 186"/>
          <p:cNvSpPr/>
          <p:nvPr/>
        </p:nvSpPr>
        <p:spPr>
          <a:xfrm>
            <a:off x="7111739" y="2468114"/>
            <a:ext cx="368300" cy="135890"/>
          </a:xfrm>
          <a:custGeom>
            <a:avLst/>
            <a:gdLst/>
            <a:ahLst/>
            <a:cxnLst/>
            <a:rect l="l" t="t" r="r" b="b"/>
            <a:pathLst>
              <a:path w="368300" h="135889">
                <a:moveTo>
                  <a:pt x="368058" y="135851"/>
                </a:moveTo>
                <a:lnTo>
                  <a:pt x="180555" y="135851"/>
                </a:lnTo>
                <a:lnTo>
                  <a:pt x="180555" y="0"/>
                </a:lnTo>
                <a:lnTo>
                  <a:pt x="0" y="0"/>
                </a:lnTo>
              </a:path>
            </a:pathLst>
          </a:custGeom>
          <a:ln w="19812">
            <a:solidFill>
              <a:srgbClr val="959595"/>
            </a:solidFill>
          </a:ln>
        </p:spPr>
        <p:txBody>
          <a:bodyPr wrap="square" lIns="0" tIns="0" rIns="0" bIns="0" rtlCol="0"/>
          <a:lstStyle/>
          <a:p>
            <a:endParaRPr/>
          </a:p>
        </p:txBody>
      </p:sp>
      <p:sp>
        <p:nvSpPr>
          <p:cNvPr id="187" name="object 187"/>
          <p:cNvSpPr/>
          <p:nvPr/>
        </p:nvSpPr>
        <p:spPr>
          <a:xfrm>
            <a:off x="7073645" y="2430014"/>
            <a:ext cx="76200" cy="76200"/>
          </a:xfrm>
          <a:prstGeom prst="rect">
            <a:avLst/>
          </a:prstGeom>
          <a:blipFill>
            <a:blip r:embed="rId30" cstate="print"/>
            <a:stretch>
              <a:fillRect/>
            </a:stretch>
          </a:blipFill>
        </p:spPr>
        <p:txBody>
          <a:bodyPr wrap="square" lIns="0" tIns="0" rIns="0" bIns="0" rtlCol="0"/>
          <a:lstStyle/>
          <a:p>
            <a:endParaRPr/>
          </a:p>
        </p:txBody>
      </p:sp>
      <p:sp>
        <p:nvSpPr>
          <p:cNvPr id="188" name="object 188"/>
          <p:cNvSpPr/>
          <p:nvPr/>
        </p:nvSpPr>
        <p:spPr>
          <a:xfrm>
            <a:off x="7441698" y="2565866"/>
            <a:ext cx="76200" cy="76200"/>
          </a:xfrm>
          <a:prstGeom prst="rect">
            <a:avLst/>
          </a:prstGeom>
          <a:blipFill>
            <a:blip r:embed="rId30" cstate="print"/>
            <a:stretch>
              <a:fillRect/>
            </a:stretch>
          </a:blipFill>
        </p:spPr>
        <p:txBody>
          <a:bodyPr wrap="square" lIns="0" tIns="0" rIns="0" bIns="0" rtlCol="0"/>
          <a:lstStyle/>
          <a:p>
            <a:endParaRPr/>
          </a:p>
        </p:txBody>
      </p:sp>
      <p:sp>
        <p:nvSpPr>
          <p:cNvPr id="190" name="object 190"/>
          <p:cNvSpPr/>
          <p:nvPr/>
        </p:nvSpPr>
        <p:spPr>
          <a:xfrm>
            <a:off x="7070597" y="1767074"/>
            <a:ext cx="76200" cy="76200"/>
          </a:xfrm>
          <a:prstGeom prst="rect">
            <a:avLst/>
          </a:prstGeom>
          <a:blipFill>
            <a:blip r:embed="rId31" cstate="print"/>
            <a:stretch>
              <a:fillRect/>
            </a:stretch>
          </a:blipFill>
        </p:spPr>
        <p:txBody>
          <a:bodyPr wrap="square" lIns="0" tIns="0" rIns="0" bIns="0" rtlCol="0"/>
          <a:lstStyle/>
          <a:p>
            <a:endParaRPr/>
          </a:p>
        </p:txBody>
      </p:sp>
      <p:sp>
        <p:nvSpPr>
          <p:cNvPr id="191" name="object 191"/>
          <p:cNvSpPr/>
          <p:nvPr/>
        </p:nvSpPr>
        <p:spPr>
          <a:xfrm>
            <a:off x="7440517" y="2565279"/>
            <a:ext cx="76200" cy="76200"/>
          </a:xfrm>
          <a:prstGeom prst="rect">
            <a:avLst/>
          </a:prstGeom>
          <a:blipFill>
            <a:blip r:embed="rId30" cstate="print"/>
            <a:stretch>
              <a:fillRect/>
            </a:stretch>
          </a:blipFill>
        </p:spPr>
        <p:txBody>
          <a:bodyPr wrap="square" lIns="0" tIns="0" rIns="0" bIns="0" rtlCol="0"/>
          <a:lstStyle/>
          <a:p>
            <a:endParaRPr/>
          </a:p>
        </p:txBody>
      </p:sp>
      <p:sp>
        <p:nvSpPr>
          <p:cNvPr id="193" name="object 193"/>
          <p:cNvSpPr/>
          <p:nvPr/>
        </p:nvSpPr>
        <p:spPr>
          <a:xfrm>
            <a:off x="7072124" y="3751686"/>
            <a:ext cx="76194" cy="76200"/>
          </a:xfrm>
          <a:prstGeom prst="rect">
            <a:avLst/>
          </a:prstGeom>
          <a:blipFill>
            <a:blip r:embed="rId32" cstate="print"/>
            <a:stretch>
              <a:fillRect/>
            </a:stretch>
          </a:blipFill>
        </p:spPr>
        <p:txBody>
          <a:bodyPr wrap="square" lIns="0" tIns="0" rIns="0" bIns="0" rtlCol="0"/>
          <a:lstStyle/>
          <a:p>
            <a:endParaRPr/>
          </a:p>
        </p:txBody>
      </p:sp>
      <p:sp>
        <p:nvSpPr>
          <p:cNvPr id="194" name="object 194"/>
          <p:cNvSpPr/>
          <p:nvPr/>
        </p:nvSpPr>
        <p:spPr>
          <a:xfrm>
            <a:off x="7441022" y="2565654"/>
            <a:ext cx="76200" cy="76200"/>
          </a:xfrm>
          <a:prstGeom prst="rect">
            <a:avLst/>
          </a:prstGeom>
          <a:blipFill>
            <a:blip r:embed="rId30" cstate="print"/>
            <a:stretch>
              <a:fillRect/>
            </a:stretch>
          </a:blipFill>
        </p:spPr>
        <p:txBody>
          <a:bodyPr wrap="square" lIns="0" tIns="0" rIns="0" bIns="0" rtlCol="0"/>
          <a:lstStyle/>
          <a:p>
            <a:endParaRPr/>
          </a:p>
        </p:txBody>
      </p:sp>
      <p:sp>
        <p:nvSpPr>
          <p:cNvPr id="196" name="object 196"/>
          <p:cNvSpPr/>
          <p:nvPr/>
        </p:nvSpPr>
        <p:spPr>
          <a:xfrm>
            <a:off x="7062980" y="3090246"/>
            <a:ext cx="76194" cy="76200"/>
          </a:xfrm>
          <a:prstGeom prst="rect">
            <a:avLst/>
          </a:prstGeom>
          <a:blipFill>
            <a:blip r:embed="rId33" cstate="print"/>
            <a:stretch>
              <a:fillRect/>
            </a:stretch>
          </a:blipFill>
        </p:spPr>
        <p:txBody>
          <a:bodyPr wrap="square" lIns="0" tIns="0" rIns="0" bIns="0" rtlCol="0"/>
          <a:lstStyle/>
          <a:p>
            <a:endParaRPr/>
          </a:p>
        </p:txBody>
      </p:sp>
      <p:sp>
        <p:nvSpPr>
          <p:cNvPr id="197" name="object 197"/>
          <p:cNvSpPr/>
          <p:nvPr/>
        </p:nvSpPr>
        <p:spPr>
          <a:xfrm>
            <a:off x="7440757" y="2565654"/>
            <a:ext cx="76200" cy="76200"/>
          </a:xfrm>
          <a:prstGeom prst="rect">
            <a:avLst/>
          </a:prstGeom>
          <a:blipFill>
            <a:blip r:embed="rId30" cstate="print"/>
            <a:stretch>
              <a:fillRect/>
            </a:stretch>
          </a:blipFill>
        </p:spPr>
        <p:txBody>
          <a:bodyPr wrap="square" lIns="0" tIns="0" rIns="0" bIns="0" rtlCol="0"/>
          <a:lstStyle/>
          <a:p>
            <a:endParaRPr/>
          </a:p>
        </p:txBody>
      </p:sp>
      <p:sp>
        <p:nvSpPr>
          <p:cNvPr id="201" name="object 201"/>
          <p:cNvSpPr/>
          <p:nvPr/>
        </p:nvSpPr>
        <p:spPr>
          <a:xfrm>
            <a:off x="5708141" y="3199634"/>
            <a:ext cx="76200" cy="76200"/>
          </a:xfrm>
          <a:prstGeom prst="rect">
            <a:avLst/>
          </a:prstGeom>
          <a:blipFill>
            <a:blip r:embed="rId34" cstate="print"/>
            <a:stretch>
              <a:fillRect/>
            </a:stretch>
          </a:blipFill>
        </p:spPr>
        <p:txBody>
          <a:bodyPr wrap="square" lIns="0" tIns="0" rIns="0" bIns="0" rtlCol="0"/>
          <a:lstStyle/>
          <a:p>
            <a:endParaRPr/>
          </a:p>
        </p:txBody>
      </p:sp>
      <p:sp>
        <p:nvSpPr>
          <p:cNvPr id="202" name="object 202"/>
          <p:cNvSpPr/>
          <p:nvPr/>
        </p:nvSpPr>
        <p:spPr>
          <a:xfrm>
            <a:off x="7425873" y="4310440"/>
            <a:ext cx="76200" cy="76200"/>
          </a:xfrm>
          <a:prstGeom prst="rect">
            <a:avLst/>
          </a:prstGeom>
          <a:blipFill>
            <a:blip r:embed="rId35" cstate="print"/>
            <a:stretch>
              <a:fillRect/>
            </a:stretch>
          </a:blipFill>
        </p:spPr>
        <p:txBody>
          <a:bodyPr wrap="square" lIns="0" tIns="0" rIns="0" bIns="0" rtlCol="0"/>
          <a:lstStyle/>
          <a:p>
            <a:endParaRPr/>
          </a:p>
        </p:txBody>
      </p:sp>
      <p:sp>
        <p:nvSpPr>
          <p:cNvPr id="204" name="object 204"/>
          <p:cNvSpPr/>
          <p:nvPr/>
        </p:nvSpPr>
        <p:spPr>
          <a:xfrm>
            <a:off x="6906006" y="2867402"/>
            <a:ext cx="76200" cy="76200"/>
          </a:xfrm>
          <a:prstGeom prst="rect">
            <a:avLst/>
          </a:prstGeom>
          <a:blipFill>
            <a:blip r:embed="rId35" cstate="print"/>
            <a:stretch>
              <a:fillRect/>
            </a:stretch>
          </a:blipFill>
        </p:spPr>
        <p:txBody>
          <a:bodyPr wrap="square" lIns="0" tIns="0" rIns="0" bIns="0" rtlCol="0"/>
          <a:lstStyle/>
          <a:p>
            <a:endParaRPr/>
          </a:p>
        </p:txBody>
      </p:sp>
      <p:sp>
        <p:nvSpPr>
          <p:cNvPr id="205" name="object 205"/>
          <p:cNvSpPr/>
          <p:nvPr/>
        </p:nvSpPr>
        <p:spPr>
          <a:xfrm>
            <a:off x="7424846" y="4311201"/>
            <a:ext cx="76200" cy="76200"/>
          </a:xfrm>
          <a:prstGeom prst="rect">
            <a:avLst/>
          </a:prstGeom>
          <a:blipFill>
            <a:blip r:embed="rId35" cstate="print"/>
            <a:stretch>
              <a:fillRect/>
            </a:stretch>
          </a:blipFill>
        </p:spPr>
        <p:txBody>
          <a:bodyPr wrap="square" lIns="0" tIns="0" rIns="0" bIns="0" rtlCol="0"/>
          <a:lstStyle/>
          <a:p>
            <a:endParaRPr/>
          </a:p>
        </p:txBody>
      </p:sp>
      <p:sp>
        <p:nvSpPr>
          <p:cNvPr id="207" name="object 207"/>
          <p:cNvSpPr/>
          <p:nvPr/>
        </p:nvSpPr>
        <p:spPr>
          <a:xfrm>
            <a:off x="6081521" y="1762502"/>
            <a:ext cx="76200" cy="76200"/>
          </a:xfrm>
          <a:prstGeom prst="rect">
            <a:avLst/>
          </a:prstGeom>
          <a:blipFill>
            <a:blip r:embed="rId35" cstate="print"/>
            <a:stretch>
              <a:fillRect/>
            </a:stretch>
          </a:blipFill>
        </p:spPr>
        <p:txBody>
          <a:bodyPr wrap="square" lIns="0" tIns="0" rIns="0" bIns="0" rtlCol="0"/>
          <a:lstStyle/>
          <a:p>
            <a:endParaRPr/>
          </a:p>
        </p:txBody>
      </p:sp>
      <p:sp>
        <p:nvSpPr>
          <p:cNvPr id="208" name="object 208"/>
          <p:cNvSpPr/>
          <p:nvPr/>
        </p:nvSpPr>
        <p:spPr>
          <a:xfrm>
            <a:off x="7424431" y="4310316"/>
            <a:ext cx="76200" cy="76200"/>
          </a:xfrm>
          <a:prstGeom prst="rect">
            <a:avLst/>
          </a:prstGeom>
          <a:blipFill>
            <a:blip r:embed="rId35" cstate="print"/>
            <a:stretch>
              <a:fillRect/>
            </a:stretch>
          </a:blipFill>
        </p:spPr>
        <p:txBody>
          <a:bodyPr wrap="square" lIns="0" tIns="0" rIns="0" bIns="0" rtlCol="0"/>
          <a:lstStyle/>
          <a:p>
            <a:endParaRPr/>
          </a:p>
        </p:txBody>
      </p:sp>
      <p:grpSp>
        <p:nvGrpSpPr>
          <p:cNvPr id="242" name="Group 241">
            <a:extLst>
              <a:ext uri="{FF2B5EF4-FFF2-40B4-BE49-F238E27FC236}">
                <a16:creationId xmlns:a16="http://schemas.microsoft.com/office/drawing/2014/main" id="{FDD6061B-6E68-4407-AAA6-EEFCA672E3A5}"/>
              </a:ext>
            </a:extLst>
          </p:cNvPr>
          <p:cNvGrpSpPr/>
          <p:nvPr/>
        </p:nvGrpSpPr>
        <p:grpSpPr>
          <a:xfrm>
            <a:off x="5746246" y="1800605"/>
            <a:ext cx="2303521" cy="3889884"/>
            <a:chOff x="5746246" y="1800605"/>
            <a:chExt cx="2303521" cy="3889884"/>
          </a:xfrm>
        </p:grpSpPr>
        <p:sp>
          <p:nvSpPr>
            <p:cNvPr id="203" name="object 203"/>
            <p:cNvSpPr/>
            <p:nvPr/>
          </p:nvSpPr>
          <p:spPr>
            <a:xfrm>
              <a:off x="6944100" y="2905502"/>
              <a:ext cx="519430" cy="1443990"/>
            </a:xfrm>
            <a:custGeom>
              <a:avLst/>
              <a:gdLst/>
              <a:ahLst/>
              <a:cxnLst/>
              <a:rect l="l" t="t" r="r" b="b"/>
              <a:pathLst>
                <a:path w="519429" h="1443989">
                  <a:moveTo>
                    <a:pt x="518845" y="1443799"/>
                  </a:moveTo>
                  <a:lnTo>
                    <a:pt x="0" y="1443799"/>
                  </a:lnTo>
                  <a:lnTo>
                    <a:pt x="0" y="0"/>
                  </a:lnTo>
                </a:path>
              </a:pathLst>
            </a:custGeom>
            <a:ln w="19811">
              <a:solidFill>
                <a:srgbClr val="FF9900"/>
              </a:solidFill>
            </a:ln>
          </p:spPr>
          <p:txBody>
            <a:bodyPr wrap="square" lIns="0" tIns="0" rIns="0" bIns="0" rtlCol="0"/>
            <a:lstStyle/>
            <a:p>
              <a:endParaRPr/>
            </a:p>
          </p:txBody>
        </p:sp>
        <p:grpSp>
          <p:nvGrpSpPr>
            <p:cNvPr id="241" name="Group 240">
              <a:extLst>
                <a:ext uri="{FF2B5EF4-FFF2-40B4-BE49-F238E27FC236}">
                  <a16:creationId xmlns:a16="http://schemas.microsoft.com/office/drawing/2014/main" id="{EFDDC8BB-7FBB-44F4-B40E-A8EE1E1852DC}"/>
                </a:ext>
              </a:extLst>
            </p:cNvPr>
            <p:cNvGrpSpPr/>
            <p:nvPr/>
          </p:nvGrpSpPr>
          <p:grpSpPr>
            <a:xfrm>
              <a:off x="5746246" y="1800605"/>
              <a:ext cx="2303521" cy="3889884"/>
              <a:chOff x="5746246" y="1800605"/>
              <a:chExt cx="2303521" cy="3889884"/>
            </a:xfrm>
          </p:grpSpPr>
          <p:sp>
            <p:nvSpPr>
              <p:cNvPr id="199" name="object 199"/>
              <p:cNvSpPr txBox="1"/>
              <p:nvPr/>
            </p:nvSpPr>
            <p:spPr>
              <a:xfrm>
                <a:off x="7373062" y="4823238"/>
                <a:ext cx="661035" cy="513715"/>
              </a:xfrm>
              <a:prstGeom prst="rect">
                <a:avLst/>
              </a:prstGeom>
            </p:spPr>
            <p:txBody>
              <a:bodyPr vert="horz" wrap="square" lIns="0" tIns="12700" rIns="0" bIns="0" rtlCol="0">
                <a:spAutoFit/>
              </a:bodyPr>
              <a:lstStyle/>
              <a:p>
                <a:pPr marL="12700" marR="5080" indent="1905" algn="ctr">
                  <a:lnSpc>
                    <a:spcPct val="100000"/>
                  </a:lnSpc>
                  <a:spcBef>
                    <a:spcPts val="100"/>
                  </a:spcBef>
                </a:pPr>
                <a:r>
                  <a:rPr sz="800" b="1" dirty="0">
                    <a:latin typeface="Calibri"/>
                    <a:cs typeface="Calibri"/>
                  </a:rPr>
                  <a:t>In-Market  </a:t>
                </a:r>
                <a:r>
                  <a:rPr sz="800" b="1" spc="-5" dirty="0">
                    <a:latin typeface="Calibri"/>
                    <a:cs typeface="Calibri"/>
                  </a:rPr>
                  <a:t>Outdoor</a:t>
                </a:r>
                <a:r>
                  <a:rPr sz="800" b="1" spc="-100" dirty="0">
                    <a:latin typeface="Calibri"/>
                    <a:cs typeface="Calibri"/>
                  </a:rPr>
                  <a:t> </a:t>
                </a:r>
                <a:r>
                  <a:rPr sz="800" b="1" dirty="0">
                    <a:latin typeface="Calibri"/>
                    <a:cs typeface="Calibri"/>
                  </a:rPr>
                  <a:t>Males  </a:t>
                </a:r>
                <a:r>
                  <a:rPr sz="800" dirty="0">
                    <a:latin typeface="Calibri"/>
                    <a:cs typeface="Calibri"/>
                  </a:rPr>
                  <a:t>(2.4M</a:t>
                </a:r>
                <a:r>
                  <a:rPr sz="800" spc="-100" dirty="0">
                    <a:latin typeface="Calibri"/>
                    <a:cs typeface="Calibri"/>
                  </a:rPr>
                  <a:t> </a:t>
                </a:r>
                <a:r>
                  <a:rPr sz="800" spc="-5" dirty="0">
                    <a:latin typeface="Calibri"/>
                    <a:cs typeface="Calibri"/>
                  </a:rPr>
                  <a:t>Uniques)  Last </a:t>
                </a:r>
                <a:r>
                  <a:rPr sz="800" dirty="0">
                    <a:latin typeface="Calibri"/>
                    <a:cs typeface="Calibri"/>
                  </a:rPr>
                  <a:t>7</a:t>
                </a:r>
                <a:r>
                  <a:rPr sz="800" spc="-50" dirty="0">
                    <a:latin typeface="Calibri"/>
                    <a:cs typeface="Calibri"/>
                  </a:rPr>
                  <a:t> </a:t>
                </a:r>
                <a:r>
                  <a:rPr sz="800" spc="-5" dirty="0">
                    <a:latin typeface="Calibri"/>
                    <a:cs typeface="Calibri"/>
                  </a:rPr>
                  <a:t>Days</a:t>
                </a:r>
                <a:endParaRPr sz="800" dirty="0">
                  <a:latin typeface="Calibri"/>
                  <a:cs typeface="Calibri"/>
                </a:endParaRPr>
              </a:p>
            </p:txBody>
          </p:sp>
          <p:grpSp>
            <p:nvGrpSpPr>
              <p:cNvPr id="238" name="Group 237">
                <a:extLst>
                  <a:ext uri="{FF2B5EF4-FFF2-40B4-BE49-F238E27FC236}">
                    <a16:creationId xmlns:a16="http://schemas.microsoft.com/office/drawing/2014/main" id="{4B3F7DFB-9D99-433B-992D-97A6BF8B7313}"/>
                  </a:ext>
                </a:extLst>
              </p:cNvPr>
              <p:cNvGrpSpPr/>
              <p:nvPr/>
            </p:nvGrpSpPr>
            <p:grpSpPr>
              <a:xfrm>
                <a:off x="5746246" y="1800605"/>
                <a:ext cx="2303521" cy="3889884"/>
                <a:chOff x="5746246" y="1800605"/>
                <a:chExt cx="2303521" cy="3889884"/>
              </a:xfrm>
            </p:grpSpPr>
            <p:sp>
              <p:nvSpPr>
                <p:cNvPr id="198" name="object 198"/>
                <p:cNvSpPr/>
                <p:nvPr/>
              </p:nvSpPr>
              <p:spPr>
                <a:xfrm>
                  <a:off x="7463028" y="3555491"/>
                  <a:ext cx="586739" cy="1586483"/>
                </a:xfrm>
                <a:prstGeom prst="rect">
                  <a:avLst/>
                </a:prstGeom>
                <a:blipFill>
                  <a:blip r:embed="rId36" cstate="print"/>
                  <a:stretch>
                    <a:fillRect/>
                  </a:stretch>
                </a:blipFill>
              </p:spPr>
              <p:txBody>
                <a:bodyPr wrap="square" lIns="0" tIns="0" rIns="0" bIns="0" rtlCol="0"/>
                <a:lstStyle/>
                <a:p>
                  <a:endParaRPr/>
                </a:p>
              </p:txBody>
            </p:sp>
            <p:sp>
              <p:nvSpPr>
                <p:cNvPr id="200" name="object 200"/>
                <p:cNvSpPr/>
                <p:nvPr/>
              </p:nvSpPr>
              <p:spPr>
                <a:xfrm>
                  <a:off x="5746246" y="3237735"/>
                  <a:ext cx="1718310" cy="1111250"/>
                </a:xfrm>
                <a:custGeom>
                  <a:avLst/>
                  <a:gdLst/>
                  <a:ahLst/>
                  <a:cxnLst/>
                  <a:rect l="l" t="t" r="r" b="b"/>
                  <a:pathLst>
                    <a:path w="1718309" h="1111250">
                      <a:moveTo>
                        <a:pt x="1717725" y="1110805"/>
                      </a:moveTo>
                      <a:lnTo>
                        <a:pt x="0" y="1110805"/>
                      </a:lnTo>
                      <a:lnTo>
                        <a:pt x="0" y="0"/>
                      </a:lnTo>
                    </a:path>
                  </a:pathLst>
                </a:custGeom>
                <a:ln w="19812">
                  <a:solidFill>
                    <a:srgbClr val="FF9900"/>
                  </a:solidFill>
                </a:ln>
              </p:spPr>
              <p:txBody>
                <a:bodyPr wrap="square" lIns="0" tIns="0" rIns="0" bIns="0" rtlCol="0"/>
                <a:lstStyle/>
                <a:p>
                  <a:endParaRPr/>
                </a:p>
              </p:txBody>
            </p:sp>
            <p:sp>
              <p:nvSpPr>
                <p:cNvPr id="206" name="object 206"/>
                <p:cNvSpPr/>
                <p:nvPr/>
              </p:nvSpPr>
              <p:spPr>
                <a:xfrm>
                  <a:off x="6119620" y="1800605"/>
                  <a:ext cx="1343025" cy="2548255"/>
                </a:xfrm>
                <a:custGeom>
                  <a:avLst/>
                  <a:gdLst/>
                  <a:ahLst/>
                  <a:cxnLst/>
                  <a:rect l="l" t="t" r="r" b="b"/>
                  <a:pathLst>
                    <a:path w="1343025" h="2548254">
                      <a:moveTo>
                        <a:pt x="1342910" y="2547810"/>
                      </a:moveTo>
                      <a:lnTo>
                        <a:pt x="184569" y="2547810"/>
                      </a:lnTo>
                      <a:lnTo>
                        <a:pt x="184569" y="0"/>
                      </a:lnTo>
                      <a:lnTo>
                        <a:pt x="0" y="0"/>
                      </a:lnTo>
                    </a:path>
                  </a:pathLst>
                </a:custGeom>
                <a:ln w="19812">
                  <a:solidFill>
                    <a:srgbClr val="FF9900"/>
                  </a:solidFill>
                </a:ln>
              </p:spPr>
              <p:txBody>
                <a:bodyPr wrap="square" lIns="0" tIns="0" rIns="0" bIns="0" rtlCol="0"/>
                <a:lstStyle/>
                <a:p>
                  <a:endParaRPr/>
                </a:p>
              </p:txBody>
            </p:sp>
            <p:sp>
              <p:nvSpPr>
                <p:cNvPr id="209" name="object 209"/>
                <p:cNvSpPr/>
                <p:nvPr/>
              </p:nvSpPr>
              <p:spPr>
                <a:xfrm>
                  <a:off x="6889240" y="4348734"/>
                  <a:ext cx="574040" cy="1341755"/>
                </a:xfrm>
                <a:custGeom>
                  <a:avLst/>
                  <a:gdLst/>
                  <a:ahLst/>
                  <a:cxnLst/>
                  <a:rect l="l" t="t" r="r" b="b"/>
                  <a:pathLst>
                    <a:path w="574040" h="1341754">
                      <a:moveTo>
                        <a:pt x="573735" y="0"/>
                      </a:moveTo>
                      <a:lnTo>
                        <a:pt x="0" y="0"/>
                      </a:lnTo>
                      <a:lnTo>
                        <a:pt x="0" y="1341628"/>
                      </a:lnTo>
                    </a:path>
                  </a:pathLst>
                </a:custGeom>
                <a:ln w="19812">
                  <a:solidFill>
                    <a:srgbClr val="FF9900"/>
                  </a:solidFill>
                </a:ln>
              </p:spPr>
              <p:txBody>
                <a:bodyPr wrap="square" lIns="0" tIns="0" rIns="0" bIns="0" rtlCol="0"/>
                <a:lstStyle/>
                <a:p>
                  <a:endParaRPr/>
                </a:p>
              </p:txBody>
            </p:sp>
          </p:grpSp>
        </p:grpSp>
      </p:grpSp>
      <p:sp>
        <p:nvSpPr>
          <p:cNvPr id="210" name="object 210"/>
          <p:cNvSpPr/>
          <p:nvPr/>
        </p:nvSpPr>
        <p:spPr>
          <a:xfrm>
            <a:off x="6851144" y="5652260"/>
            <a:ext cx="76194" cy="76200"/>
          </a:xfrm>
          <a:prstGeom prst="rect">
            <a:avLst/>
          </a:prstGeom>
          <a:blipFill>
            <a:blip r:embed="rId37" cstate="print"/>
            <a:stretch>
              <a:fillRect/>
            </a:stretch>
          </a:blipFill>
        </p:spPr>
        <p:txBody>
          <a:bodyPr wrap="square" lIns="0" tIns="0" rIns="0" bIns="0" rtlCol="0"/>
          <a:lstStyle/>
          <a:p>
            <a:endParaRPr/>
          </a:p>
        </p:txBody>
      </p:sp>
      <p:sp>
        <p:nvSpPr>
          <p:cNvPr id="211" name="object 211"/>
          <p:cNvSpPr/>
          <p:nvPr/>
        </p:nvSpPr>
        <p:spPr>
          <a:xfrm>
            <a:off x="7424876" y="4310634"/>
            <a:ext cx="76200" cy="76200"/>
          </a:xfrm>
          <a:prstGeom prst="rect">
            <a:avLst/>
          </a:prstGeom>
          <a:blipFill>
            <a:blip r:embed="rId35" cstate="print"/>
            <a:stretch>
              <a:fillRect/>
            </a:stretch>
          </a:blipFill>
        </p:spPr>
        <p:txBody>
          <a:bodyPr wrap="square" lIns="0" tIns="0" rIns="0" bIns="0" rtlCol="0"/>
          <a:lstStyle/>
          <a:p>
            <a:endParaRPr/>
          </a:p>
        </p:txBody>
      </p:sp>
      <p:sp>
        <p:nvSpPr>
          <p:cNvPr id="212" name="object 212"/>
          <p:cNvSpPr/>
          <p:nvPr/>
        </p:nvSpPr>
        <p:spPr>
          <a:xfrm>
            <a:off x="8994647" y="1450848"/>
            <a:ext cx="830579" cy="818387"/>
          </a:xfrm>
          <a:prstGeom prst="rect">
            <a:avLst/>
          </a:prstGeom>
          <a:blipFill>
            <a:blip r:embed="rId38" cstate="print"/>
            <a:stretch>
              <a:fillRect/>
            </a:stretch>
          </a:blipFill>
        </p:spPr>
        <p:txBody>
          <a:bodyPr wrap="square" lIns="0" tIns="0" rIns="0" bIns="0" rtlCol="0"/>
          <a:lstStyle/>
          <a:p>
            <a:endParaRPr/>
          </a:p>
        </p:txBody>
      </p:sp>
      <p:sp>
        <p:nvSpPr>
          <p:cNvPr id="213" name="object 213"/>
          <p:cNvSpPr/>
          <p:nvPr/>
        </p:nvSpPr>
        <p:spPr>
          <a:xfrm>
            <a:off x="9025128" y="1360932"/>
            <a:ext cx="783335" cy="749807"/>
          </a:xfrm>
          <a:prstGeom prst="rect">
            <a:avLst/>
          </a:prstGeom>
          <a:blipFill>
            <a:blip r:embed="rId39" cstate="print"/>
            <a:stretch>
              <a:fillRect/>
            </a:stretch>
          </a:blipFill>
        </p:spPr>
        <p:txBody>
          <a:bodyPr wrap="square" lIns="0" tIns="0" rIns="0" bIns="0" rtlCol="0"/>
          <a:lstStyle/>
          <a:p>
            <a:endParaRPr/>
          </a:p>
        </p:txBody>
      </p:sp>
      <p:sp>
        <p:nvSpPr>
          <p:cNvPr id="214" name="object 214"/>
          <p:cNvSpPr txBox="1"/>
          <p:nvPr/>
        </p:nvSpPr>
        <p:spPr>
          <a:xfrm>
            <a:off x="9314622" y="1984856"/>
            <a:ext cx="256540"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Tahoma"/>
                <a:cs typeface="Tahoma"/>
              </a:rPr>
              <a:t>Si</a:t>
            </a:r>
            <a:r>
              <a:rPr sz="1100" dirty="0">
                <a:latin typeface="Tahoma"/>
                <a:cs typeface="Tahoma"/>
              </a:rPr>
              <a:t>te</a:t>
            </a:r>
            <a:endParaRPr sz="1100">
              <a:latin typeface="Tahoma"/>
              <a:cs typeface="Tahoma"/>
            </a:endParaRPr>
          </a:p>
        </p:txBody>
      </p:sp>
      <p:sp>
        <p:nvSpPr>
          <p:cNvPr id="215" name="object 215"/>
          <p:cNvSpPr/>
          <p:nvPr/>
        </p:nvSpPr>
        <p:spPr>
          <a:xfrm>
            <a:off x="8991600" y="2407920"/>
            <a:ext cx="830579" cy="784859"/>
          </a:xfrm>
          <a:prstGeom prst="rect">
            <a:avLst/>
          </a:prstGeom>
          <a:blipFill>
            <a:blip r:embed="rId40" cstate="print"/>
            <a:stretch>
              <a:fillRect/>
            </a:stretch>
          </a:blipFill>
        </p:spPr>
        <p:txBody>
          <a:bodyPr wrap="square" lIns="0" tIns="0" rIns="0" bIns="0" rtlCol="0"/>
          <a:lstStyle/>
          <a:p>
            <a:endParaRPr/>
          </a:p>
        </p:txBody>
      </p:sp>
      <p:sp>
        <p:nvSpPr>
          <p:cNvPr id="216" name="object 216"/>
          <p:cNvSpPr/>
          <p:nvPr/>
        </p:nvSpPr>
        <p:spPr>
          <a:xfrm>
            <a:off x="9183624" y="2325623"/>
            <a:ext cx="463295" cy="729995"/>
          </a:xfrm>
          <a:prstGeom prst="rect">
            <a:avLst/>
          </a:prstGeom>
          <a:blipFill>
            <a:blip r:embed="rId41" cstate="print"/>
            <a:stretch>
              <a:fillRect/>
            </a:stretch>
          </a:blipFill>
        </p:spPr>
        <p:txBody>
          <a:bodyPr wrap="square" lIns="0" tIns="0" rIns="0" bIns="0" rtlCol="0"/>
          <a:lstStyle/>
          <a:p>
            <a:endParaRPr/>
          </a:p>
        </p:txBody>
      </p:sp>
      <p:sp>
        <p:nvSpPr>
          <p:cNvPr id="217" name="object 217"/>
          <p:cNvSpPr txBox="1"/>
          <p:nvPr/>
        </p:nvSpPr>
        <p:spPr>
          <a:xfrm>
            <a:off x="9237917" y="2931734"/>
            <a:ext cx="38671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M</a:t>
            </a:r>
            <a:r>
              <a:rPr sz="1000" spc="-10" dirty="0">
                <a:latin typeface="Tahoma"/>
                <a:cs typeface="Tahoma"/>
              </a:rPr>
              <a:t>o</a:t>
            </a:r>
            <a:r>
              <a:rPr sz="1000" spc="-5" dirty="0">
                <a:latin typeface="Tahoma"/>
                <a:cs typeface="Tahoma"/>
              </a:rPr>
              <a:t>bile</a:t>
            </a:r>
            <a:endParaRPr sz="1000">
              <a:latin typeface="Tahoma"/>
              <a:cs typeface="Tahoma"/>
            </a:endParaRPr>
          </a:p>
        </p:txBody>
      </p:sp>
      <p:sp>
        <p:nvSpPr>
          <p:cNvPr id="218" name="object 218"/>
          <p:cNvSpPr/>
          <p:nvPr/>
        </p:nvSpPr>
        <p:spPr>
          <a:xfrm>
            <a:off x="8996171" y="3342132"/>
            <a:ext cx="830567" cy="830579"/>
          </a:xfrm>
          <a:prstGeom prst="rect">
            <a:avLst/>
          </a:prstGeom>
          <a:blipFill>
            <a:blip r:embed="rId42" cstate="print"/>
            <a:stretch>
              <a:fillRect/>
            </a:stretch>
          </a:blipFill>
        </p:spPr>
        <p:txBody>
          <a:bodyPr wrap="square" lIns="0" tIns="0" rIns="0" bIns="0" rtlCol="0"/>
          <a:lstStyle/>
          <a:p>
            <a:endParaRPr/>
          </a:p>
        </p:txBody>
      </p:sp>
      <p:sp>
        <p:nvSpPr>
          <p:cNvPr id="219" name="object 219"/>
          <p:cNvSpPr/>
          <p:nvPr/>
        </p:nvSpPr>
        <p:spPr>
          <a:xfrm>
            <a:off x="9148571" y="3381755"/>
            <a:ext cx="537971" cy="518159"/>
          </a:xfrm>
          <a:prstGeom prst="rect">
            <a:avLst/>
          </a:prstGeom>
          <a:blipFill>
            <a:blip r:embed="rId43" cstate="print"/>
            <a:stretch>
              <a:fillRect/>
            </a:stretch>
          </a:blipFill>
        </p:spPr>
        <p:txBody>
          <a:bodyPr wrap="square" lIns="0" tIns="0" rIns="0" bIns="0" rtlCol="0"/>
          <a:lstStyle/>
          <a:p>
            <a:endParaRPr/>
          </a:p>
        </p:txBody>
      </p:sp>
      <p:sp>
        <p:nvSpPr>
          <p:cNvPr id="220" name="object 220"/>
          <p:cNvSpPr txBox="1"/>
          <p:nvPr/>
        </p:nvSpPr>
        <p:spPr>
          <a:xfrm>
            <a:off x="9209581" y="3845038"/>
            <a:ext cx="4254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Tahoma"/>
                <a:cs typeface="Tahoma"/>
              </a:rPr>
              <a:t>D</a:t>
            </a:r>
            <a:r>
              <a:rPr sz="1000" spc="-5" dirty="0">
                <a:latin typeface="Tahoma"/>
                <a:cs typeface="Tahoma"/>
              </a:rPr>
              <a:t>ispl</a:t>
            </a:r>
            <a:r>
              <a:rPr sz="1000" dirty="0">
                <a:latin typeface="Tahoma"/>
                <a:cs typeface="Tahoma"/>
              </a:rPr>
              <a:t>a</a:t>
            </a:r>
            <a:r>
              <a:rPr sz="1000" spc="-5" dirty="0">
                <a:latin typeface="Tahoma"/>
                <a:cs typeface="Tahoma"/>
              </a:rPr>
              <a:t>y</a:t>
            </a:r>
            <a:endParaRPr sz="1000">
              <a:latin typeface="Tahoma"/>
              <a:cs typeface="Tahoma"/>
            </a:endParaRPr>
          </a:p>
        </p:txBody>
      </p:sp>
      <p:sp>
        <p:nvSpPr>
          <p:cNvPr id="221" name="object 221"/>
          <p:cNvSpPr/>
          <p:nvPr/>
        </p:nvSpPr>
        <p:spPr>
          <a:xfrm>
            <a:off x="8988552" y="4332744"/>
            <a:ext cx="830579" cy="830567"/>
          </a:xfrm>
          <a:prstGeom prst="rect">
            <a:avLst/>
          </a:prstGeom>
          <a:blipFill>
            <a:blip r:embed="rId42" cstate="print"/>
            <a:stretch>
              <a:fillRect/>
            </a:stretch>
          </a:blipFill>
        </p:spPr>
        <p:txBody>
          <a:bodyPr wrap="square" lIns="0" tIns="0" rIns="0" bIns="0" rtlCol="0"/>
          <a:lstStyle/>
          <a:p>
            <a:endParaRPr/>
          </a:p>
        </p:txBody>
      </p:sp>
      <p:sp>
        <p:nvSpPr>
          <p:cNvPr id="222" name="object 222"/>
          <p:cNvSpPr/>
          <p:nvPr/>
        </p:nvSpPr>
        <p:spPr>
          <a:xfrm>
            <a:off x="9134856" y="4407408"/>
            <a:ext cx="545591" cy="480059"/>
          </a:xfrm>
          <a:prstGeom prst="rect">
            <a:avLst/>
          </a:prstGeom>
          <a:blipFill>
            <a:blip r:embed="rId44" cstate="print"/>
            <a:stretch>
              <a:fillRect/>
            </a:stretch>
          </a:blipFill>
        </p:spPr>
        <p:txBody>
          <a:bodyPr wrap="square" lIns="0" tIns="0" rIns="0" bIns="0" rtlCol="0"/>
          <a:lstStyle/>
          <a:p>
            <a:endParaRPr/>
          </a:p>
        </p:txBody>
      </p:sp>
      <p:sp>
        <p:nvSpPr>
          <p:cNvPr id="223" name="object 223"/>
          <p:cNvSpPr txBox="1"/>
          <p:nvPr/>
        </p:nvSpPr>
        <p:spPr>
          <a:xfrm>
            <a:off x="9253039" y="4857787"/>
            <a:ext cx="336550" cy="177800"/>
          </a:xfrm>
          <a:prstGeom prst="rect">
            <a:avLst/>
          </a:prstGeom>
        </p:spPr>
        <p:txBody>
          <a:bodyPr vert="horz" wrap="square" lIns="0" tIns="12065" rIns="0" bIns="0" rtlCol="0">
            <a:spAutoFit/>
          </a:bodyPr>
          <a:lstStyle/>
          <a:p>
            <a:pPr marL="12700">
              <a:lnSpc>
                <a:spcPct val="100000"/>
              </a:lnSpc>
              <a:spcBef>
                <a:spcPts val="95"/>
              </a:spcBef>
            </a:pPr>
            <a:r>
              <a:rPr sz="1000" dirty="0">
                <a:latin typeface="Tahoma"/>
                <a:cs typeface="Tahoma"/>
              </a:rPr>
              <a:t>V</a:t>
            </a:r>
            <a:r>
              <a:rPr sz="1000" spc="-5" dirty="0">
                <a:latin typeface="Tahoma"/>
                <a:cs typeface="Tahoma"/>
              </a:rPr>
              <a:t>ideo</a:t>
            </a:r>
            <a:endParaRPr sz="1000">
              <a:latin typeface="Tahoma"/>
              <a:cs typeface="Tahoma"/>
            </a:endParaRPr>
          </a:p>
        </p:txBody>
      </p:sp>
      <p:sp>
        <p:nvSpPr>
          <p:cNvPr id="224" name="object 224"/>
          <p:cNvSpPr/>
          <p:nvPr/>
        </p:nvSpPr>
        <p:spPr>
          <a:xfrm>
            <a:off x="8996171" y="5308091"/>
            <a:ext cx="830567" cy="830579"/>
          </a:xfrm>
          <a:prstGeom prst="rect">
            <a:avLst/>
          </a:prstGeom>
          <a:blipFill>
            <a:blip r:embed="rId42" cstate="print"/>
            <a:stretch>
              <a:fillRect/>
            </a:stretch>
          </a:blipFill>
        </p:spPr>
        <p:txBody>
          <a:bodyPr wrap="square" lIns="0" tIns="0" rIns="0" bIns="0" rtlCol="0"/>
          <a:lstStyle/>
          <a:p>
            <a:endParaRPr/>
          </a:p>
        </p:txBody>
      </p:sp>
      <p:sp>
        <p:nvSpPr>
          <p:cNvPr id="225" name="object 225"/>
          <p:cNvSpPr/>
          <p:nvPr/>
        </p:nvSpPr>
        <p:spPr>
          <a:xfrm>
            <a:off x="9084564" y="5321808"/>
            <a:ext cx="661415" cy="565403"/>
          </a:xfrm>
          <a:prstGeom prst="rect">
            <a:avLst/>
          </a:prstGeom>
          <a:blipFill>
            <a:blip r:embed="rId45" cstate="print"/>
            <a:stretch>
              <a:fillRect/>
            </a:stretch>
          </a:blipFill>
        </p:spPr>
        <p:txBody>
          <a:bodyPr wrap="square" lIns="0" tIns="0" rIns="0" bIns="0" rtlCol="0"/>
          <a:lstStyle/>
          <a:p>
            <a:endParaRPr/>
          </a:p>
        </p:txBody>
      </p:sp>
      <p:sp>
        <p:nvSpPr>
          <p:cNvPr id="226" name="object 226"/>
          <p:cNvSpPr txBox="1"/>
          <p:nvPr/>
        </p:nvSpPr>
        <p:spPr>
          <a:xfrm>
            <a:off x="9257238" y="5810888"/>
            <a:ext cx="32893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Tahoma"/>
                <a:cs typeface="Tahoma"/>
              </a:rPr>
              <a:t>Em</a:t>
            </a:r>
            <a:r>
              <a:rPr sz="1000" dirty="0">
                <a:latin typeface="Tahoma"/>
                <a:cs typeface="Tahoma"/>
              </a:rPr>
              <a:t>a</a:t>
            </a:r>
            <a:r>
              <a:rPr sz="1000" spc="-5" dirty="0">
                <a:latin typeface="Tahoma"/>
                <a:cs typeface="Tahoma"/>
              </a:rPr>
              <a:t>il</a:t>
            </a:r>
            <a:endParaRPr sz="1000">
              <a:latin typeface="Tahoma"/>
              <a:cs typeface="Tahoma"/>
            </a:endParaRPr>
          </a:p>
        </p:txBody>
      </p:sp>
      <p:grpSp>
        <p:nvGrpSpPr>
          <p:cNvPr id="240" name="Group 239">
            <a:extLst>
              <a:ext uri="{FF2B5EF4-FFF2-40B4-BE49-F238E27FC236}">
                <a16:creationId xmlns:a16="http://schemas.microsoft.com/office/drawing/2014/main" id="{0A7F939B-3960-4378-8EC1-4EFAC804719F}"/>
              </a:ext>
            </a:extLst>
          </p:cNvPr>
          <p:cNvGrpSpPr/>
          <p:nvPr/>
        </p:nvGrpSpPr>
        <p:grpSpPr>
          <a:xfrm>
            <a:off x="7101082" y="1740407"/>
            <a:ext cx="2911596" cy="2680716"/>
            <a:chOff x="7101082" y="1740407"/>
            <a:chExt cx="2911596" cy="2680716"/>
          </a:xfrm>
        </p:grpSpPr>
        <p:grpSp>
          <p:nvGrpSpPr>
            <p:cNvPr id="239" name="Group 238">
              <a:extLst>
                <a:ext uri="{FF2B5EF4-FFF2-40B4-BE49-F238E27FC236}">
                  <a16:creationId xmlns:a16="http://schemas.microsoft.com/office/drawing/2014/main" id="{92D80289-3F07-44F5-A30C-F6228A033EAB}"/>
                </a:ext>
              </a:extLst>
            </p:cNvPr>
            <p:cNvGrpSpPr/>
            <p:nvPr/>
          </p:nvGrpSpPr>
          <p:grpSpPr>
            <a:xfrm>
              <a:off x="7101082" y="1805171"/>
              <a:ext cx="978523" cy="1984763"/>
              <a:chOff x="7101082" y="1805171"/>
              <a:chExt cx="978523" cy="1984763"/>
            </a:xfrm>
          </p:grpSpPr>
          <p:sp>
            <p:nvSpPr>
              <p:cNvPr id="185" name="object 185"/>
              <p:cNvSpPr txBox="1"/>
              <p:nvPr/>
            </p:nvSpPr>
            <p:spPr>
              <a:xfrm>
                <a:off x="7370310" y="3039803"/>
                <a:ext cx="709295" cy="513715"/>
              </a:xfrm>
              <a:prstGeom prst="rect">
                <a:avLst/>
              </a:prstGeom>
            </p:spPr>
            <p:txBody>
              <a:bodyPr vert="horz" wrap="square" lIns="0" tIns="13335" rIns="0" bIns="0" rtlCol="0">
                <a:spAutoFit/>
              </a:bodyPr>
              <a:lstStyle/>
              <a:p>
                <a:pPr marL="12700" marR="5080" algn="ctr">
                  <a:lnSpc>
                    <a:spcPct val="100000"/>
                  </a:lnSpc>
                  <a:spcBef>
                    <a:spcPts val="105"/>
                  </a:spcBef>
                </a:pPr>
                <a:r>
                  <a:rPr sz="800" b="1" dirty="0">
                    <a:latin typeface="Calibri"/>
                    <a:cs typeface="Calibri"/>
                  </a:rPr>
                  <a:t>Engaged</a:t>
                </a:r>
                <a:r>
                  <a:rPr sz="800" b="1" spc="-125" dirty="0">
                    <a:latin typeface="Calibri"/>
                    <a:cs typeface="Calibri"/>
                  </a:rPr>
                  <a:t> </a:t>
                </a:r>
                <a:r>
                  <a:rPr sz="800" b="1" dirty="0">
                    <a:latin typeface="Calibri"/>
                    <a:cs typeface="Calibri"/>
                  </a:rPr>
                  <a:t>Gadget  Moms</a:t>
                </a:r>
                <a:endParaRPr sz="800" dirty="0">
                  <a:latin typeface="Calibri"/>
                  <a:cs typeface="Calibri"/>
                </a:endParaRPr>
              </a:p>
              <a:p>
                <a:pPr marL="36830" marR="28575" algn="ctr">
                  <a:lnSpc>
                    <a:spcPct val="100000"/>
                  </a:lnSpc>
                </a:pPr>
                <a:r>
                  <a:rPr sz="800" dirty="0">
                    <a:latin typeface="Calibri"/>
                    <a:cs typeface="Calibri"/>
                  </a:rPr>
                  <a:t>(1.5M</a:t>
                </a:r>
                <a:r>
                  <a:rPr sz="800" spc="-100" dirty="0">
                    <a:latin typeface="Calibri"/>
                    <a:cs typeface="Calibri"/>
                  </a:rPr>
                  <a:t> </a:t>
                </a:r>
                <a:r>
                  <a:rPr sz="800" spc="-5" dirty="0">
                    <a:latin typeface="Calibri"/>
                    <a:cs typeface="Calibri"/>
                  </a:rPr>
                  <a:t>Uniques)  Last </a:t>
                </a:r>
                <a:r>
                  <a:rPr sz="800" dirty="0">
                    <a:latin typeface="Calibri"/>
                    <a:cs typeface="Calibri"/>
                  </a:rPr>
                  <a:t>7</a:t>
                </a:r>
                <a:r>
                  <a:rPr sz="800" spc="-45" dirty="0">
                    <a:latin typeface="Calibri"/>
                    <a:cs typeface="Calibri"/>
                  </a:rPr>
                  <a:t> </a:t>
                </a:r>
                <a:r>
                  <a:rPr sz="800" spc="-5" dirty="0">
                    <a:latin typeface="Calibri"/>
                    <a:cs typeface="Calibri"/>
                  </a:rPr>
                  <a:t>Days</a:t>
                </a:r>
                <a:endParaRPr sz="800" dirty="0">
                  <a:latin typeface="Calibri"/>
                  <a:cs typeface="Calibri"/>
                </a:endParaRPr>
              </a:p>
            </p:txBody>
          </p:sp>
          <p:grpSp>
            <p:nvGrpSpPr>
              <p:cNvPr id="237" name="Group 236">
                <a:extLst>
                  <a:ext uri="{FF2B5EF4-FFF2-40B4-BE49-F238E27FC236}">
                    <a16:creationId xmlns:a16="http://schemas.microsoft.com/office/drawing/2014/main" id="{5DEA3A35-6E29-40B0-B904-29B79176DF18}"/>
                  </a:ext>
                </a:extLst>
              </p:cNvPr>
              <p:cNvGrpSpPr/>
              <p:nvPr/>
            </p:nvGrpSpPr>
            <p:grpSpPr>
              <a:xfrm>
                <a:off x="7101082" y="1805171"/>
                <a:ext cx="918205" cy="1984763"/>
                <a:chOff x="7101082" y="1805171"/>
                <a:chExt cx="918205" cy="1984763"/>
              </a:xfrm>
            </p:grpSpPr>
            <p:sp>
              <p:nvSpPr>
                <p:cNvPr id="184" name="object 184"/>
                <p:cNvSpPr/>
                <p:nvPr/>
              </p:nvSpPr>
              <p:spPr>
                <a:xfrm>
                  <a:off x="7478268" y="2033016"/>
                  <a:ext cx="541019" cy="1138427"/>
                </a:xfrm>
                <a:prstGeom prst="rect">
                  <a:avLst/>
                </a:prstGeom>
                <a:blipFill>
                  <a:blip r:embed="rId46" cstate="print"/>
                  <a:stretch>
                    <a:fillRect/>
                  </a:stretch>
                </a:blipFill>
              </p:spPr>
              <p:txBody>
                <a:bodyPr wrap="square" lIns="0" tIns="0" rIns="0" bIns="0" rtlCol="0"/>
                <a:lstStyle/>
                <a:p>
                  <a:endParaRPr/>
                </a:p>
              </p:txBody>
            </p:sp>
            <p:sp>
              <p:nvSpPr>
                <p:cNvPr id="189" name="object 189"/>
                <p:cNvSpPr/>
                <p:nvPr/>
              </p:nvSpPr>
              <p:spPr>
                <a:xfrm>
                  <a:off x="7108691" y="1805171"/>
                  <a:ext cx="370205" cy="798830"/>
                </a:xfrm>
                <a:custGeom>
                  <a:avLst/>
                  <a:gdLst/>
                  <a:ahLst/>
                  <a:cxnLst/>
                  <a:rect l="l" t="t" r="r" b="b"/>
                  <a:pathLst>
                    <a:path w="370204" h="798830">
                      <a:moveTo>
                        <a:pt x="369925" y="798207"/>
                      </a:moveTo>
                      <a:lnTo>
                        <a:pt x="184962" y="798207"/>
                      </a:lnTo>
                      <a:lnTo>
                        <a:pt x="184962" y="0"/>
                      </a:lnTo>
                      <a:lnTo>
                        <a:pt x="0" y="0"/>
                      </a:lnTo>
                    </a:path>
                  </a:pathLst>
                </a:custGeom>
                <a:ln w="19812">
                  <a:solidFill>
                    <a:srgbClr val="959595"/>
                  </a:solidFill>
                </a:ln>
              </p:spPr>
              <p:txBody>
                <a:bodyPr wrap="square" lIns="0" tIns="0" rIns="0" bIns="0" rtlCol="0"/>
                <a:lstStyle/>
                <a:p>
                  <a:endParaRPr/>
                </a:p>
              </p:txBody>
            </p:sp>
            <p:sp>
              <p:nvSpPr>
                <p:cNvPr id="192" name="object 192"/>
                <p:cNvSpPr/>
                <p:nvPr/>
              </p:nvSpPr>
              <p:spPr>
                <a:xfrm>
                  <a:off x="7110225" y="2603754"/>
                  <a:ext cx="368935" cy="1186180"/>
                </a:xfrm>
                <a:custGeom>
                  <a:avLst/>
                  <a:gdLst/>
                  <a:ahLst/>
                  <a:cxnLst/>
                  <a:rect l="l" t="t" r="r" b="b"/>
                  <a:pathLst>
                    <a:path w="368934" h="1186179">
                      <a:moveTo>
                        <a:pt x="368896" y="0"/>
                      </a:moveTo>
                      <a:lnTo>
                        <a:pt x="182994" y="0"/>
                      </a:lnTo>
                      <a:lnTo>
                        <a:pt x="182994" y="1186027"/>
                      </a:lnTo>
                      <a:lnTo>
                        <a:pt x="0" y="1186027"/>
                      </a:lnTo>
                    </a:path>
                  </a:pathLst>
                </a:custGeom>
                <a:ln w="19812">
                  <a:solidFill>
                    <a:srgbClr val="959595"/>
                  </a:solidFill>
                </a:ln>
              </p:spPr>
              <p:txBody>
                <a:bodyPr wrap="square" lIns="0" tIns="0" rIns="0" bIns="0" rtlCol="0"/>
                <a:lstStyle/>
                <a:p>
                  <a:endParaRPr/>
                </a:p>
              </p:txBody>
            </p:sp>
            <p:sp>
              <p:nvSpPr>
                <p:cNvPr id="195" name="object 195"/>
                <p:cNvSpPr/>
                <p:nvPr/>
              </p:nvSpPr>
              <p:spPr>
                <a:xfrm>
                  <a:off x="7101082" y="2603754"/>
                  <a:ext cx="377825" cy="525145"/>
                </a:xfrm>
                <a:custGeom>
                  <a:avLst/>
                  <a:gdLst/>
                  <a:ahLst/>
                  <a:cxnLst/>
                  <a:rect l="l" t="t" r="r" b="b"/>
                  <a:pathLst>
                    <a:path w="377825" h="525144">
                      <a:moveTo>
                        <a:pt x="377774" y="0"/>
                      </a:moveTo>
                      <a:lnTo>
                        <a:pt x="188887" y="0"/>
                      </a:lnTo>
                      <a:lnTo>
                        <a:pt x="188887" y="524586"/>
                      </a:lnTo>
                      <a:lnTo>
                        <a:pt x="0" y="524586"/>
                      </a:lnTo>
                    </a:path>
                  </a:pathLst>
                </a:custGeom>
                <a:ln w="19812">
                  <a:solidFill>
                    <a:srgbClr val="959595"/>
                  </a:solidFill>
                </a:ln>
              </p:spPr>
              <p:txBody>
                <a:bodyPr wrap="square" lIns="0" tIns="0" rIns="0" bIns="0" rtlCol="0"/>
                <a:lstStyle/>
                <a:p>
                  <a:endParaRPr/>
                </a:p>
              </p:txBody>
            </p:sp>
          </p:grpSp>
        </p:grpSp>
        <p:sp>
          <p:nvSpPr>
            <p:cNvPr id="227" name="object 227"/>
            <p:cNvSpPr/>
            <p:nvPr/>
          </p:nvSpPr>
          <p:spPr>
            <a:xfrm>
              <a:off x="9649968" y="1740407"/>
              <a:ext cx="345946" cy="731519"/>
            </a:xfrm>
            <a:prstGeom prst="rect">
              <a:avLst/>
            </a:prstGeom>
            <a:blipFill>
              <a:blip r:embed="rId46" cstate="print"/>
              <a:stretch>
                <a:fillRect/>
              </a:stretch>
            </a:blipFill>
          </p:spPr>
          <p:txBody>
            <a:bodyPr wrap="square" lIns="0" tIns="0" rIns="0" bIns="0" rtlCol="0"/>
            <a:lstStyle/>
            <a:p>
              <a:endParaRPr/>
            </a:p>
          </p:txBody>
        </p:sp>
        <p:sp>
          <p:nvSpPr>
            <p:cNvPr id="228" name="object 228"/>
            <p:cNvSpPr/>
            <p:nvPr/>
          </p:nvSpPr>
          <p:spPr>
            <a:xfrm>
              <a:off x="9665207" y="3689604"/>
              <a:ext cx="347471" cy="731519"/>
            </a:xfrm>
            <a:prstGeom prst="rect">
              <a:avLst/>
            </a:prstGeom>
            <a:blipFill>
              <a:blip r:embed="rId46" cstate="print"/>
              <a:stretch>
                <a:fillRect/>
              </a:stretch>
            </a:blipFill>
          </p:spPr>
          <p:txBody>
            <a:bodyPr wrap="square" lIns="0" tIns="0" rIns="0" bIns="0" rtlCol="0"/>
            <a:lstStyle/>
            <a:p>
              <a:endParaRPr/>
            </a:p>
          </p:txBody>
        </p:sp>
      </p:grpSp>
      <p:grpSp>
        <p:nvGrpSpPr>
          <p:cNvPr id="243" name="Group 242">
            <a:extLst>
              <a:ext uri="{FF2B5EF4-FFF2-40B4-BE49-F238E27FC236}">
                <a16:creationId xmlns:a16="http://schemas.microsoft.com/office/drawing/2014/main" id="{C00792BC-3828-4E5F-A0EB-9B69986D78E5}"/>
              </a:ext>
            </a:extLst>
          </p:cNvPr>
          <p:cNvGrpSpPr/>
          <p:nvPr/>
        </p:nvGrpSpPr>
        <p:grpSpPr>
          <a:xfrm>
            <a:off x="9636252" y="2458211"/>
            <a:ext cx="419099" cy="3991356"/>
            <a:chOff x="9636252" y="2458211"/>
            <a:chExt cx="419099" cy="3991356"/>
          </a:xfrm>
        </p:grpSpPr>
        <p:sp>
          <p:nvSpPr>
            <p:cNvPr id="229" name="object 229"/>
            <p:cNvSpPr/>
            <p:nvPr/>
          </p:nvSpPr>
          <p:spPr>
            <a:xfrm>
              <a:off x="9636252" y="2458211"/>
              <a:ext cx="405383" cy="1097279"/>
            </a:xfrm>
            <a:prstGeom prst="rect">
              <a:avLst/>
            </a:prstGeom>
            <a:blipFill>
              <a:blip r:embed="rId36" cstate="print"/>
              <a:stretch>
                <a:fillRect/>
              </a:stretch>
            </a:blipFill>
          </p:spPr>
          <p:txBody>
            <a:bodyPr wrap="square" lIns="0" tIns="0" rIns="0" bIns="0" rtlCol="0"/>
            <a:lstStyle/>
            <a:p>
              <a:endParaRPr/>
            </a:p>
          </p:txBody>
        </p:sp>
        <p:sp>
          <p:nvSpPr>
            <p:cNvPr id="230" name="object 230"/>
            <p:cNvSpPr/>
            <p:nvPr/>
          </p:nvSpPr>
          <p:spPr>
            <a:xfrm>
              <a:off x="9649968" y="5352288"/>
              <a:ext cx="405383" cy="1097279"/>
            </a:xfrm>
            <a:prstGeom prst="rect">
              <a:avLst/>
            </a:prstGeom>
            <a:blipFill>
              <a:blip r:embed="rId36" cstate="print"/>
              <a:stretch>
                <a:fillRect/>
              </a:stretch>
            </a:blipFill>
          </p:spPr>
          <p:txBody>
            <a:bodyPr wrap="square" lIns="0" tIns="0" rIns="0" bIns="0" rtlCol="0"/>
            <a:lstStyle/>
            <a:p>
              <a:endParaRPr/>
            </a:p>
          </p:txBody>
        </p:sp>
        <p:sp>
          <p:nvSpPr>
            <p:cNvPr id="231" name="object 231"/>
            <p:cNvSpPr/>
            <p:nvPr/>
          </p:nvSpPr>
          <p:spPr>
            <a:xfrm>
              <a:off x="9645395" y="4393691"/>
              <a:ext cx="405383" cy="1097279"/>
            </a:xfrm>
            <a:prstGeom prst="rect">
              <a:avLst/>
            </a:prstGeom>
            <a:blipFill>
              <a:blip r:embed="rId36" cstate="print"/>
              <a:stretch>
                <a:fillRect/>
              </a:stretch>
            </a:blipFill>
          </p:spPr>
          <p:txBody>
            <a:bodyPr wrap="square" lIns="0" tIns="0" rIns="0" bIns="0" rtlCol="0"/>
            <a:lstStyle/>
            <a:p>
              <a:endParaRPr/>
            </a:p>
          </p:txBody>
        </p:sp>
      </p:grpSp>
      <p:sp>
        <p:nvSpPr>
          <p:cNvPr id="232" name="object 232"/>
          <p:cNvSpPr/>
          <p:nvPr/>
        </p:nvSpPr>
        <p:spPr>
          <a:xfrm>
            <a:off x="7854695" y="3384803"/>
            <a:ext cx="632459" cy="609599"/>
          </a:xfrm>
          <a:prstGeom prst="rect">
            <a:avLst/>
          </a:prstGeom>
          <a:blipFill>
            <a:blip r:embed="rId8" cstate="print"/>
            <a:stretch>
              <a:fillRect/>
            </a:stretch>
          </a:blipFill>
        </p:spPr>
        <p:txBody>
          <a:bodyPr wrap="square" lIns="0" tIns="0" rIns="0" bIns="0" rtlCol="0"/>
          <a:lstStyle/>
          <a:p>
            <a:endParaRPr/>
          </a:p>
        </p:txBody>
      </p:sp>
      <p:sp>
        <p:nvSpPr>
          <p:cNvPr id="233" name="object 233"/>
          <p:cNvSpPr/>
          <p:nvPr/>
        </p:nvSpPr>
        <p:spPr>
          <a:xfrm>
            <a:off x="2061972" y="3784091"/>
            <a:ext cx="1652015" cy="576071"/>
          </a:xfrm>
          <a:prstGeom prst="rect">
            <a:avLst/>
          </a:prstGeom>
          <a:blipFill>
            <a:blip r:embed="rId47" cstate="print"/>
            <a:stretch>
              <a:fillRect/>
            </a:stretch>
          </a:blipFill>
        </p:spPr>
        <p:txBody>
          <a:bodyPr wrap="square" lIns="0" tIns="0" rIns="0" bIns="0" rtlCol="0"/>
          <a:lstStyle/>
          <a:p>
            <a:endParaRPr/>
          </a:p>
        </p:txBody>
      </p:sp>
      <p:sp>
        <p:nvSpPr>
          <p:cNvPr id="234" name="object 234"/>
          <p:cNvSpPr/>
          <p:nvPr/>
        </p:nvSpPr>
        <p:spPr>
          <a:xfrm>
            <a:off x="2194560" y="3916680"/>
            <a:ext cx="1393126" cy="316260"/>
          </a:xfrm>
          <a:prstGeom prst="rect">
            <a:avLst/>
          </a:prstGeom>
          <a:blipFill>
            <a:blip r:embed="rId13" cstate="print"/>
            <a:stretch>
              <a:fillRect/>
            </a:stretch>
          </a:blipFill>
        </p:spPr>
        <p:txBody>
          <a:bodyPr wrap="square" lIns="0" tIns="0" rIns="0" bIns="0" rtlCol="0"/>
          <a:lstStyle/>
          <a:p>
            <a:endParaRPr/>
          </a:p>
        </p:txBody>
      </p:sp>
      <p:sp>
        <p:nvSpPr>
          <p:cNvPr id="235" name="object 235"/>
          <p:cNvSpPr txBox="1"/>
          <p:nvPr/>
        </p:nvSpPr>
        <p:spPr>
          <a:xfrm>
            <a:off x="2424915" y="3955429"/>
            <a:ext cx="8083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Tahoma"/>
                <a:cs typeface="Tahoma"/>
              </a:rPr>
              <a:t>Partner</a:t>
            </a:r>
            <a:r>
              <a:rPr sz="1100" spc="-40" dirty="0">
                <a:latin typeface="Tahoma"/>
                <a:cs typeface="Tahoma"/>
              </a:rPr>
              <a:t> </a:t>
            </a:r>
            <a:r>
              <a:rPr sz="1100" spc="-5" dirty="0">
                <a:latin typeface="Tahoma"/>
                <a:cs typeface="Tahoma"/>
              </a:rPr>
              <a:t>Data</a:t>
            </a:r>
            <a:endParaRPr sz="1100">
              <a:latin typeface="Tahoma"/>
              <a:cs typeface="Tahoma"/>
            </a:endParaRPr>
          </a:p>
        </p:txBody>
      </p:sp>
      <p:sp>
        <p:nvSpPr>
          <p:cNvPr id="236" name="object 236"/>
          <p:cNvSpPr txBox="1">
            <a:spLocks noGrp="1"/>
          </p:cNvSpPr>
          <p:nvPr>
            <p:ph type="ftr" sz="quarter" idx="5"/>
          </p:nvPr>
        </p:nvSpPr>
        <p:spPr>
          <a:xfrm>
            <a:off x="596900" y="6482562"/>
            <a:ext cx="3039745" cy="127634"/>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A6A6A6"/>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865"/>
              </a:lnSpc>
            </a:pPr>
            <a:r>
              <a:rPr lang="en-US" spc="-5"/>
              <a:t>Deloitte Digital Copyright </a:t>
            </a:r>
            <a:r>
              <a:rPr lang="en-US"/>
              <a:t>© 2017 </a:t>
            </a:r>
            <a:r>
              <a:rPr lang="en-US" spc="-5"/>
              <a:t>Deloitte Digital LLC. All rights</a:t>
            </a:r>
            <a:r>
              <a:rPr lang="en-US"/>
              <a:t> </a:t>
            </a:r>
            <a:r>
              <a:rPr lang="en-US" spc="-5"/>
              <a:t>reserved.</a:t>
            </a:r>
            <a:endParaRPr spc="-5" dirty="0"/>
          </a:p>
        </p:txBody>
      </p:sp>
      <p:sp>
        <p:nvSpPr>
          <p:cNvPr id="244" name="object 4">
            <a:extLst>
              <a:ext uri="{FF2B5EF4-FFF2-40B4-BE49-F238E27FC236}">
                <a16:creationId xmlns:a16="http://schemas.microsoft.com/office/drawing/2014/main" id="{452F76B3-2D6E-4402-9ABF-9EB1FF8463D9}"/>
              </a:ext>
            </a:extLst>
          </p:cNvPr>
          <p:cNvSpPr/>
          <p:nvPr/>
        </p:nvSpPr>
        <p:spPr>
          <a:xfrm rot="5400000">
            <a:off x="1927581" y="5020544"/>
            <a:ext cx="359980" cy="3179304"/>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pic>
        <p:nvPicPr>
          <p:cNvPr id="245" name="Picture 244">
            <a:extLst>
              <a:ext uri="{FF2B5EF4-FFF2-40B4-BE49-F238E27FC236}">
                <a16:creationId xmlns:a16="http://schemas.microsoft.com/office/drawing/2014/main" id="{52015FAA-55F9-496A-8500-72559290720F}"/>
              </a:ext>
            </a:extLst>
          </p:cNvPr>
          <p:cNvPicPr>
            <a:picLocks noChangeAspect="1"/>
          </p:cNvPicPr>
          <p:nvPr/>
        </p:nvPicPr>
        <p:blipFill>
          <a:blip r:embed="rId48"/>
          <a:stretch>
            <a:fillRect/>
          </a:stretch>
        </p:blipFill>
        <p:spPr>
          <a:xfrm>
            <a:off x="11197204" y="47349"/>
            <a:ext cx="930839" cy="10217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building, table, street, rain&#10;&#10;Description automatically generated">
            <a:extLst>
              <a:ext uri="{FF2B5EF4-FFF2-40B4-BE49-F238E27FC236}">
                <a16:creationId xmlns:a16="http://schemas.microsoft.com/office/drawing/2014/main" id="{84FED447-30C8-4957-A003-A57F8FB54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03" y="0"/>
            <a:ext cx="12277680" cy="6857998"/>
          </a:xfrm>
          <a:prstGeom prst="rect">
            <a:avLst/>
          </a:prstGeom>
        </p:spPr>
      </p:pic>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p:nvPr/>
        </p:nvSpPr>
        <p:spPr>
          <a:xfrm>
            <a:off x="-119903" y="261721"/>
            <a:ext cx="699706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descr="A picture containing drawing&#10;&#10;Description automatically generated">
            <a:extLst>
              <a:ext uri="{FF2B5EF4-FFF2-40B4-BE49-F238E27FC236}">
                <a16:creationId xmlns:a16="http://schemas.microsoft.com/office/drawing/2014/main" id="{8D60B37F-A88D-D746-B0A6-0681A1680F92}"/>
              </a:ext>
            </a:extLst>
          </p:cNvPr>
          <p:cNvPicPr>
            <a:picLocks noChangeAspect="1"/>
          </p:cNvPicPr>
          <p:nvPr/>
        </p:nvPicPr>
        <p:blipFill>
          <a:blip r:embed="rId4"/>
          <a:stretch>
            <a:fillRect/>
          </a:stretch>
        </p:blipFill>
        <p:spPr>
          <a:xfrm>
            <a:off x="218545" y="1744176"/>
            <a:ext cx="6534055" cy="3676909"/>
          </a:xfrm>
          <a:prstGeom prst="rect">
            <a:avLst/>
          </a:prstGeom>
        </p:spPr>
      </p:pic>
      <p:pic>
        <p:nvPicPr>
          <p:cNvPr id="10" name="Picture 9">
            <a:extLst>
              <a:ext uri="{FF2B5EF4-FFF2-40B4-BE49-F238E27FC236}">
                <a16:creationId xmlns:a16="http://schemas.microsoft.com/office/drawing/2014/main" id="{57AC5C09-A923-4384-B02D-37D3D3F7AC9D}"/>
              </a:ext>
            </a:extLst>
          </p:cNvPr>
          <p:cNvPicPr>
            <a:picLocks noChangeAspect="1"/>
          </p:cNvPicPr>
          <p:nvPr/>
        </p:nvPicPr>
        <p:blipFill rotWithShape="1">
          <a:blip r:embed="rId5"/>
          <a:srcRect b="136"/>
          <a:stretch/>
        </p:blipFill>
        <p:spPr>
          <a:xfrm>
            <a:off x="5884583" y="307263"/>
            <a:ext cx="992579" cy="1087990"/>
          </a:xfrm>
          <a:prstGeom prst="rect">
            <a:avLst/>
          </a:prstGeom>
        </p:spPr>
      </p:pic>
    </p:spTree>
    <p:extLst>
      <p:ext uri="{BB962C8B-B14F-4D97-AF65-F5344CB8AC3E}">
        <p14:creationId xmlns:p14="http://schemas.microsoft.com/office/powerpoint/2010/main" val="2501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building, table, street, rain&#10;&#10;Description automatically generated">
            <a:extLst>
              <a:ext uri="{FF2B5EF4-FFF2-40B4-BE49-F238E27FC236}">
                <a16:creationId xmlns:a16="http://schemas.microsoft.com/office/drawing/2014/main" id="{704C984F-A204-4FCA-8027-B3E863BFAC08}"/>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a:extLst>
              <a:ext uri="{FF2B5EF4-FFF2-40B4-BE49-F238E27FC236}">
                <a16:creationId xmlns:a16="http://schemas.microsoft.com/office/drawing/2014/main" id="{57B8D5AE-AE8C-45D4-A4C8-24511021D932}"/>
              </a:ext>
            </a:extLst>
          </p:cNvPr>
          <p:cNvPicPr>
            <a:picLocks noChangeAspect="1"/>
          </p:cNvPicPr>
          <p:nvPr/>
        </p:nvPicPr>
        <p:blipFill rotWithShape="1">
          <a:blip r:embed="rId3"/>
          <a:srcRect b="136"/>
          <a:stretch/>
        </p:blipFill>
        <p:spPr>
          <a:xfrm>
            <a:off x="10810373" y="3381"/>
            <a:ext cx="1378579" cy="1511094"/>
          </a:xfrm>
          <a:prstGeom prst="rect">
            <a:avLst/>
          </a:prstGeom>
        </p:spPr>
      </p:pic>
      <p:sp>
        <p:nvSpPr>
          <p:cNvPr id="7" name="object 5">
            <a:extLst>
              <a:ext uri="{FF2B5EF4-FFF2-40B4-BE49-F238E27FC236}">
                <a16:creationId xmlns:a16="http://schemas.microsoft.com/office/drawing/2014/main" id="{711F8E6E-AF65-4039-832E-DB20CB1269B2}"/>
              </a:ext>
            </a:extLst>
          </p:cNvPr>
          <p:cNvSpPr txBox="1">
            <a:spLocks noGrp="1"/>
          </p:cNvSpPr>
          <p:nvPr>
            <p:ph type="title"/>
          </p:nvPr>
        </p:nvSpPr>
        <p:spPr>
          <a:xfrm>
            <a:off x="381000" y="2196701"/>
            <a:ext cx="6847205" cy="1776730"/>
          </a:xfrm>
          <a:prstGeom prst="rect">
            <a:avLst/>
          </a:prstGeom>
        </p:spPr>
        <p:txBody>
          <a:bodyPr vert="horz" wrap="square" lIns="0" tIns="11430" rIns="0" bIns="0" rtlCol="0">
            <a:spAutoFit/>
          </a:bodyPr>
          <a:lstStyle/>
          <a:p>
            <a:pPr marL="12700">
              <a:lnSpc>
                <a:spcPct val="100000"/>
              </a:lnSpc>
              <a:spcBef>
                <a:spcPts val="90"/>
              </a:spcBef>
            </a:pPr>
            <a:r>
              <a:rPr sz="11500" b="1" spc="-145" dirty="0"/>
              <a:t>Thank</a:t>
            </a:r>
            <a:r>
              <a:rPr sz="11500" b="1" spc="-459" dirty="0"/>
              <a:t> </a:t>
            </a:r>
            <a:r>
              <a:rPr sz="11500" b="1" spc="-280" dirty="0"/>
              <a:t>You</a:t>
            </a:r>
            <a:endParaRPr sz="11500" b="1" dirty="0"/>
          </a:p>
        </p:txBody>
      </p:sp>
    </p:spTree>
    <p:extLst>
      <p:ext uri="{BB962C8B-B14F-4D97-AF65-F5344CB8AC3E}">
        <p14:creationId xmlns:p14="http://schemas.microsoft.com/office/powerpoint/2010/main" val="4007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building, table, street, rain&#10;&#10;Description automatically generated">
            <a:extLst>
              <a:ext uri="{FF2B5EF4-FFF2-40B4-BE49-F238E27FC236}">
                <a16:creationId xmlns:a16="http://schemas.microsoft.com/office/drawing/2014/main" id="{528CF2F2-6C8C-4011-BABC-883DC8595CB6}"/>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8" name="object 4">
            <a:extLst>
              <a:ext uri="{FF2B5EF4-FFF2-40B4-BE49-F238E27FC236}">
                <a16:creationId xmlns:a16="http://schemas.microsoft.com/office/drawing/2014/main" id="{A71419A5-EBF9-4C50-89D5-171EB6EF7606}"/>
              </a:ext>
            </a:extLst>
          </p:cNvPr>
          <p:cNvSpPr/>
          <p:nvPr/>
        </p:nvSpPr>
        <p:spPr>
          <a:xfrm>
            <a:off x="0" y="228600"/>
            <a:ext cx="6997065" cy="66294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7" name="object 2">
            <a:extLst>
              <a:ext uri="{FF2B5EF4-FFF2-40B4-BE49-F238E27FC236}">
                <a16:creationId xmlns:a16="http://schemas.microsoft.com/office/drawing/2014/main" id="{93145610-6347-4050-9939-273C4AC2CD19}"/>
              </a:ext>
            </a:extLst>
          </p:cNvPr>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5">
            <a:extLst>
              <a:ext uri="{FF2B5EF4-FFF2-40B4-BE49-F238E27FC236}">
                <a16:creationId xmlns:a16="http://schemas.microsoft.com/office/drawing/2014/main" id="{03CDA15B-E146-4BD5-B4FE-AA4E9D930387}"/>
              </a:ext>
            </a:extLst>
          </p:cNvPr>
          <p:cNvSpPr txBox="1"/>
          <p:nvPr/>
        </p:nvSpPr>
        <p:spPr>
          <a:xfrm>
            <a:off x="130629" y="538274"/>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AGENDA</a:t>
            </a:r>
            <a:endParaRPr lang="en-US" sz="2800" dirty="0">
              <a:solidFill>
                <a:schemeClr val="accent1"/>
              </a:solidFill>
              <a:latin typeface="Arial"/>
              <a:cs typeface="Arial"/>
            </a:endParaRPr>
          </a:p>
        </p:txBody>
      </p:sp>
      <p:sp>
        <p:nvSpPr>
          <p:cNvPr id="16" name="TextBox 15">
            <a:extLst>
              <a:ext uri="{FF2B5EF4-FFF2-40B4-BE49-F238E27FC236}">
                <a16:creationId xmlns:a16="http://schemas.microsoft.com/office/drawing/2014/main" id="{E753C6F9-7BC3-470F-B5E7-555213C0FC03}"/>
              </a:ext>
            </a:extLst>
          </p:cNvPr>
          <p:cNvSpPr txBox="1"/>
          <p:nvPr/>
        </p:nvSpPr>
        <p:spPr>
          <a:xfrm>
            <a:off x="907804" y="1618068"/>
            <a:ext cx="4108952" cy="419695"/>
          </a:xfrm>
          <a:prstGeom prst="rect">
            <a:avLst/>
          </a:prstGeom>
          <a:noFill/>
        </p:spPr>
        <p:txBody>
          <a:bodyPr wrap="square" rtlCol="0" anchor="ctr">
            <a:no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Open Sans"/>
                <a:ea typeface="Chronicle Display Black" charset="0"/>
                <a:cs typeface="Chronicle Display Black" charset="0"/>
              </a:rPr>
              <a:t>Client Introduction</a:t>
            </a:r>
          </a:p>
        </p:txBody>
      </p:sp>
      <p:sp>
        <p:nvSpPr>
          <p:cNvPr id="17" name="TextBox 16">
            <a:extLst>
              <a:ext uri="{FF2B5EF4-FFF2-40B4-BE49-F238E27FC236}">
                <a16:creationId xmlns:a16="http://schemas.microsoft.com/office/drawing/2014/main" id="{6729E873-77E9-4888-A339-6E9CA038D1BF}"/>
              </a:ext>
            </a:extLst>
          </p:cNvPr>
          <p:cNvSpPr txBox="1"/>
          <p:nvPr/>
        </p:nvSpPr>
        <p:spPr>
          <a:xfrm>
            <a:off x="907804" y="3812776"/>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Why Salesforce</a:t>
            </a:r>
          </a:p>
        </p:txBody>
      </p:sp>
      <p:cxnSp>
        <p:nvCxnSpPr>
          <p:cNvPr id="18" name="Straight Connector 17">
            <a:extLst>
              <a:ext uri="{FF2B5EF4-FFF2-40B4-BE49-F238E27FC236}">
                <a16:creationId xmlns:a16="http://schemas.microsoft.com/office/drawing/2014/main" id="{7E776B14-BDA5-4D73-B841-C45EA87F458C}"/>
              </a:ext>
            </a:extLst>
          </p:cNvPr>
          <p:cNvCxnSpPr>
            <a:cxnSpLocks/>
          </p:cNvCxnSpPr>
          <p:nvPr/>
        </p:nvCxnSpPr>
        <p:spPr>
          <a:xfrm>
            <a:off x="294282" y="1930534"/>
            <a:ext cx="451430" cy="0"/>
          </a:xfrm>
          <a:prstGeom prst="line">
            <a:avLst/>
          </a:prstGeom>
          <a:ln w="104775"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55A2C23-6C1F-499B-930F-E5B0E17AA6B9}"/>
              </a:ext>
            </a:extLst>
          </p:cNvPr>
          <p:cNvSpPr txBox="1"/>
          <p:nvPr/>
        </p:nvSpPr>
        <p:spPr>
          <a:xfrm>
            <a:off x="349810" y="1413007"/>
            <a:ext cx="356713"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1</a:t>
            </a:r>
          </a:p>
        </p:txBody>
      </p:sp>
      <p:cxnSp>
        <p:nvCxnSpPr>
          <p:cNvPr id="20" name="Straight Connector 19">
            <a:extLst>
              <a:ext uri="{FF2B5EF4-FFF2-40B4-BE49-F238E27FC236}">
                <a16:creationId xmlns:a16="http://schemas.microsoft.com/office/drawing/2014/main" id="{F525FD1D-8BE0-4DD3-991C-F0FCA792275D}"/>
              </a:ext>
            </a:extLst>
          </p:cNvPr>
          <p:cNvCxnSpPr>
            <a:cxnSpLocks/>
          </p:cNvCxnSpPr>
          <p:nvPr/>
        </p:nvCxnSpPr>
        <p:spPr>
          <a:xfrm>
            <a:off x="294282" y="3397100"/>
            <a:ext cx="451430" cy="0"/>
          </a:xfrm>
          <a:prstGeom prst="line">
            <a:avLst/>
          </a:prstGeom>
          <a:ln w="104775" cmpd="sng">
            <a:solidFill>
              <a:schemeClr val="accent3"/>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BD00A50-5785-410A-9B19-E39486F21C29}"/>
              </a:ext>
            </a:extLst>
          </p:cNvPr>
          <p:cNvSpPr txBox="1"/>
          <p:nvPr/>
        </p:nvSpPr>
        <p:spPr>
          <a:xfrm>
            <a:off x="377611" y="2865425"/>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3</a:t>
            </a:r>
          </a:p>
        </p:txBody>
      </p:sp>
      <p:cxnSp>
        <p:nvCxnSpPr>
          <p:cNvPr id="22" name="Straight Connector 21">
            <a:extLst>
              <a:ext uri="{FF2B5EF4-FFF2-40B4-BE49-F238E27FC236}">
                <a16:creationId xmlns:a16="http://schemas.microsoft.com/office/drawing/2014/main" id="{0D241A04-36B0-45B4-9B65-AC443C826EF9}"/>
              </a:ext>
            </a:extLst>
          </p:cNvPr>
          <p:cNvCxnSpPr>
            <a:cxnSpLocks/>
          </p:cNvCxnSpPr>
          <p:nvPr/>
        </p:nvCxnSpPr>
        <p:spPr>
          <a:xfrm>
            <a:off x="294282" y="2663817"/>
            <a:ext cx="451430" cy="0"/>
          </a:xfrm>
          <a:prstGeom prst="line">
            <a:avLst/>
          </a:prstGeom>
          <a:ln w="104775"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4A4C68B-8A25-4F2D-BDA4-C12A9EB184B0}"/>
              </a:ext>
            </a:extLst>
          </p:cNvPr>
          <p:cNvSpPr txBox="1"/>
          <p:nvPr/>
        </p:nvSpPr>
        <p:spPr>
          <a:xfrm>
            <a:off x="388999" y="2150102"/>
            <a:ext cx="356713"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2</a:t>
            </a:r>
          </a:p>
        </p:txBody>
      </p:sp>
      <p:sp>
        <p:nvSpPr>
          <p:cNvPr id="24" name="TextBox 23">
            <a:extLst>
              <a:ext uri="{FF2B5EF4-FFF2-40B4-BE49-F238E27FC236}">
                <a16:creationId xmlns:a16="http://schemas.microsoft.com/office/drawing/2014/main" id="{6349E9DF-7181-4AD9-A723-C3D891406B99}"/>
              </a:ext>
            </a:extLst>
          </p:cNvPr>
          <p:cNvSpPr txBox="1"/>
          <p:nvPr/>
        </p:nvSpPr>
        <p:spPr>
          <a:xfrm>
            <a:off x="370484" y="3570790"/>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4</a:t>
            </a:r>
          </a:p>
        </p:txBody>
      </p:sp>
      <p:cxnSp>
        <p:nvCxnSpPr>
          <p:cNvPr id="25" name="Straight Connector 24">
            <a:extLst>
              <a:ext uri="{FF2B5EF4-FFF2-40B4-BE49-F238E27FC236}">
                <a16:creationId xmlns:a16="http://schemas.microsoft.com/office/drawing/2014/main" id="{82B0EB5E-B46C-4344-99AA-4904C382E07D}"/>
              </a:ext>
            </a:extLst>
          </p:cNvPr>
          <p:cNvCxnSpPr>
            <a:cxnSpLocks/>
          </p:cNvCxnSpPr>
          <p:nvPr/>
        </p:nvCxnSpPr>
        <p:spPr>
          <a:xfrm>
            <a:off x="294282" y="4130383"/>
            <a:ext cx="451430" cy="0"/>
          </a:xfrm>
          <a:prstGeom prst="line">
            <a:avLst/>
          </a:prstGeom>
          <a:ln w="104775" cmpd="sng">
            <a:solidFill>
              <a:schemeClr val="accent4"/>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112BC6A2-5760-41D5-84A9-4F81E0A1D37E}"/>
              </a:ext>
            </a:extLst>
          </p:cNvPr>
          <p:cNvSpPr txBox="1"/>
          <p:nvPr/>
        </p:nvSpPr>
        <p:spPr>
          <a:xfrm>
            <a:off x="907804" y="3094328"/>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Digital Transformation Use Cases</a:t>
            </a:r>
          </a:p>
        </p:txBody>
      </p:sp>
      <p:sp>
        <p:nvSpPr>
          <p:cNvPr id="27" name="TextBox 26">
            <a:extLst>
              <a:ext uri="{FF2B5EF4-FFF2-40B4-BE49-F238E27FC236}">
                <a16:creationId xmlns:a16="http://schemas.microsoft.com/office/drawing/2014/main" id="{29F54E66-E7C5-4FA2-AE50-0C55AF1D3D35}"/>
              </a:ext>
            </a:extLst>
          </p:cNvPr>
          <p:cNvSpPr txBox="1"/>
          <p:nvPr/>
        </p:nvSpPr>
        <p:spPr>
          <a:xfrm>
            <a:off x="381370" y="4316124"/>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Chronicle Display Black" charset="0"/>
                <a:ea typeface="Chronicle Display Black" charset="0"/>
                <a:cs typeface="Chronicle Display Black" charset="0"/>
              </a:rPr>
              <a:t>5</a:t>
            </a:r>
            <a:endPar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endParaRPr>
          </a:p>
        </p:txBody>
      </p:sp>
      <p:cxnSp>
        <p:nvCxnSpPr>
          <p:cNvPr id="28" name="Straight Connector 27">
            <a:extLst>
              <a:ext uri="{FF2B5EF4-FFF2-40B4-BE49-F238E27FC236}">
                <a16:creationId xmlns:a16="http://schemas.microsoft.com/office/drawing/2014/main" id="{F84EF649-D5D1-469D-8532-45EC565A9817}"/>
              </a:ext>
            </a:extLst>
          </p:cNvPr>
          <p:cNvCxnSpPr>
            <a:cxnSpLocks/>
          </p:cNvCxnSpPr>
          <p:nvPr/>
        </p:nvCxnSpPr>
        <p:spPr>
          <a:xfrm>
            <a:off x="294282" y="4863666"/>
            <a:ext cx="451430" cy="0"/>
          </a:xfrm>
          <a:prstGeom prst="line">
            <a:avLst/>
          </a:prstGeom>
          <a:ln w="1047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5394DAF-57FA-4D33-940D-4597F93F27F7}"/>
              </a:ext>
            </a:extLst>
          </p:cNvPr>
          <p:cNvSpPr txBox="1"/>
          <p:nvPr/>
        </p:nvSpPr>
        <p:spPr>
          <a:xfrm>
            <a:off x="907804" y="4501287"/>
            <a:ext cx="2922436"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Proposed Solution</a:t>
            </a:r>
          </a:p>
        </p:txBody>
      </p:sp>
      <p:sp>
        <p:nvSpPr>
          <p:cNvPr id="30" name="TextBox 29">
            <a:extLst>
              <a:ext uri="{FF2B5EF4-FFF2-40B4-BE49-F238E27FC236}">
                <a16:creationId xmlns:a16="http://schemas.microsoft.com/office/drawing/2014/main" id="{4E0EB9D5-63E4-434F-9BA5-1E5D43D6FDF4}"/>
              </a:ext>
            </a:extLst>
          </p:cNvPr>
          <p:cNvSpPr txBox="1"/>
          <p:nvPr/>
        </p:nvSpPr>
        <p:spPr>
          <a:xfrm>
            <a:off x="370484" y="5075568"/>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rPr>
              <a:t>6</a:t>
            </a:r>
          </a:p>
        </p:txBody>
      </p:sp>
      <p:cxnSp>
        <p:nvCxnSpPr>
          <p:cNvPr id="31" name="Straight Connector 30">
            <a:extLst>
              <a:ext uri="{FF2B5EF4-FFF2-40B4-BE49-F238E27FC236}">
                <a16:creationId xmlns:a16="http://schemas.microsoft.com/office/drawing/2014/main" id="{1F5EF3C5-15A9-4F5F-9AE0-ED3444F2FE71}"/>
              </a:ext>
            </a:extLst>
          </p:cNvPr>
          <p:cNvCxnSpPr>
            <a:cxnSpLocks/>
          </p:cNvCxnSpPr>
          <p:nvPr/>
        </p:nvCxnSpPr>
        <p:spPr>
          <a:xfrm>
            <a:off x="294282" y="5596949"/>
            <a:ext cx="451430" cy="0"/>
          </a:xfrm>
          <a:prstGeom prst="line">
            <a:avLst/>
          </a:prstGeom>
          <a:ln w="104775"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CBB6407-83C3-4D94-B7AD-EC2ABD026173}"/>
              </a:ext>
            </a:extLst>
          </p:cNvPr>
          <p:cNvSpPr txBox="1"/>
          <p:nvPr/>
        </p:nvSpPr>
        <p:spPr>
          <a:xfrm>
            <a:off x="907804" y="2335213"/>
            <a:ext cx="4531360" cy="461665"/>
          </a:xfrm>
          <a:prstGeom prst="rect">
            <a:avLst/>
          </a:prstGeom>
          <a:noFill/>
        </p:spPr>
        <p:txBody>
          <a:bodyPr wrap="square" rtlCol="0" anchor="ctr">
            <a:noAutofit/>
          </a:bodyPr>
          <a:lstStyle/>
          <a:p>
            <a:pPr lvl="0">
              <a:lnSpc>
                <a:spcPct val="85000"/>
              </a:lnSpc>
              <a:defRPr/>
            </a:pPr>
            <a:r>
              <a:rPr lang="en-US" dirty="0">
                <a:solidFill>
                  <a:srgbClr val="000000"/>
                </a:solidFill>
                <a:ea typeface="Chronicle Display Black" charset="0"/>
                <a:cs typeface="Chronicle Display Black" charset="0"/>
              </a:rPr>
              <a:t>Client Issue</a:t>
            </a:r>
          </a:p>
        </p:txBody>
      </p:sp>
      <p:sp>
        <p:nvSpPr>
          <p:cNvPr id="33" name="TextBox 32">
            <a:extLst>
              <a:ext uri="{FF2B5EF4-FFF2-40B4-BE49-F238E27FC236}">
                <a16:creationId xmlns:a16="http://schemas.microsoft.com/office/drawing/2014/main" id="{F8E5F40D-FEDB-4D3B-AF6B-08BC7EAC8A47}"/>
              </a:ext>
            </a:extLst>
          </p:cNvPr>
          <p:cNvSpPr txBox="1"/>
          <p:nvPr/>
        </p:nvSpPr>
        <p:spPr>
          <a:xfrm>
            <a:off x="907804" y="5282503"/>
            <a:ext cx="2922436" cy="461665"/>
          </a:xfrm>
          <a:prstGeom prst="rect">
            <a:avLst/>
          </a:prstGeom>
          <a:noFill/>
        </p:spPr>
        <p:txBody>
          <a:bodyPr wrap="square" rtlCol="0" anchor="ctr">
            <a:noAutofit/>
          </a:bodyPr>
          <a:lstStyle/>
          <a:p>
            <a:pPr>
              <a:lnSpc>
                <a:spcPct val="85000"/>
              </a:lnSpc>
              <a:defRPr/>
            </a:pPr>
            <a:r>
              <a:rPr lang="en-US" dirty="0">
                <a:solidFill>
                  <a:srgbClr val="000000"/>
                </a:solidFill>
                <a:ea typeface="Chronicle Display Black" charset="0"/>
                <a:cs typeface="Chronicle Display Black" charset="0"/>
              </a:rPr>
              <a:t>Architecture</a:t>
            </a:r>
          </a:p>
        </p:txBody>
      </p:sp>
      <p:sp>
        <p:nvSpPr>
          <p:cNvPr id="34" name="TextBox 33">
            <a:extLst>
              <a:ext uri="{FF2B5EF4-FFF2-40B4-BE49-F238E27FC236}">
                <a16:creationId xmlns:a16="http://schemas.microsoft.com/office/drawing/2014/main" id="{218BBD5F-5623-45A0-8080-B756EEE72551}"/>
              </a:ext>
            </a:extLst>
          </p:cNvPr>
          <p:cNvSpPr txBox="1"/>
          <p:nvPr/>
        </p:nvSpPr>
        <p:spPr>
          <a:xfrm>
            <a:off x="370484" y="5806835"/>
            <a:ext cx="368101" cy="370326"/>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Chronicle Display Black" charset="0"/>
                <a:ea typeface="Chronicle Display Black" charset="0"/>
                <a:cs typeface="Chronicle Display Black" charset="0"/>
              </a:rPr>
              <a:t>7</a:t>
            </a:r>
            <a:endParaRPr kumimoji="0" lang="en-US" sz="3200" b="1" i="0" u="none" strike="noStrike" kern="1200" cap="none" spc="0" normalizeH="0" baseline="0" noProof="0" dirty="0">
              <a:ln>
                <a:noFill/>
              </a:ln>
              <a:solidFill>
                <a:srgbClr val="000000"/>
              </a:solidFill>
              <a:effectLst/>
              <a:uLnTx/>
              <a:uFillTx/>
              <a:latin typeface="Chronicle Display Black" charset="0"/>
              <a:ea typeface="Chronicle Display Black" charset="0"/>
              <a:cs typeface="Chronicle Display Black" charset="0"/>
            </a:endParaRPr>
          </a:p>
        </p:txBody>
      </p:sp>
      <p:cxnSp>
        <p:nvCxnSpPr>
          <p:cNvPr id="35" name="Straight Connector 34">
            <a:extLst>
              <a:ext uri="{FF2B5EF4-FFF2-40B4-BE49-F238E27FC236}">
                <a16:creationId xmlns:a16="http://schemas.microsoft.com/office/drawing/2014/main" id="{F470D1A1-64D8-441F-8BD0-AE3D4C7D2975}"/>
              </a:ext>
            </a:extLst>
          </p:cNvPr>
          <p:cNvCxnSpPr>
            <a:cxnSpLocks/>
          </p:cNvCxnSpPr>
          <p:nvPr/>
        </p:nvCxnSpPr>
        <p:spPr>
          <a:xfrm>
            <a:off x="294282" y="6330232"/>
            <a:ext cx="451430" cy="0"/>
          </a:xfrm>
          <a:prstGeom prst="line">
            <a:avLst/>
          </a:prstGeom>
          <a:ln w="104775"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CA9E326-BA21-4B35-93F5-D9649F69FCD7}"/>
              </a:ext>
            </a:extLst>
          </p:cNvPr>
          <p:cNvSpPr txBox="1"/>
          <p:nvPr/>
        </p:nvSpPr>
        <p:spPr>
          <a:xfrm>
            <a:off x="907804" y="5991998"/>
            <a:ext cx="2922436" cy="461665"/>
          </a:xfrm>
          <a:prstGeom prst="rect">
            <a:avLst/>
          </a:prstGeom>
          <a:noFill/>
        </p:spPr>
        <p:txBody>
          <a:bodyPr wrap="square" rtlCol="0" anchor="ctr">
            <a:noAutofit/>
          </a:bodyPr>
          <a:lstStyle/>
          <a:p>
            <a:pPr>
              <a:lnSpc>
                <a:spcPct val="85000"/>
              </a:lnSpc>
              <a:defRPr/>
            </a:pPr>
            <a:r>
              <a:rPr lang="en-US" dirty="0">
                <a:solidFill>
                  <a:srgbClr val="000000"/>
                </a:solidFill>
                <a:ea typeface="Chronicle Display Black" charset="0"/>
                <a:cs typeface="Chronicle Display Black" charset="0"/>
              </a:rPr>
              <a:t>Impact</a:t>
            </a:r>
          </a:p>
        </p:txBody>
      </p:sp>
      <p:pic>
        <p:nvPicPr>
          <p:cNvPr id="37" name="Picture 36">
            <a:extLst>
              <a:ext uri="{FF2B5EF4-FFF2-40B4-BE49-F238E27FC236}">
                <a16:creationId xmlns:a16="http://schemas.microsoft.com/office/drawing/2014/main" id="{6B1E09B8-98F8-4196-892A-F00CF7C4811A}"/>
              </a:ext>
            </a:extLst>
          </p:cNvPr>
          <p:cNvPicPr>
            <a:picLocks noChangeAspect="1"/>
          </p:cNvPicPr>
          <p:nvPr/>
        </p:nvPicPr>
        <p:blipFill>
          <a:blip r:embed="rId3"/>
          <a:stretch>
            <a:fillRect/>
          </a:stretch>
        </p:blipFill>
        <p:spPr>
          <a:xfrm>
            <a:off x="5613122" y="212584"/>
            <a:ext cx="1378579" cy="1513154"/>
          </a:xfrm>
          <a:prstGeom prst="rect">
            <a:avLst/>
          </a:prstGeom>
        </p:spPr>
      </p:pic>
    </p:spTree>
    <p:extLst>
      <p:ext uri="{BB962C8B-B14F-4D97-AF65-F5344CB8AC3E}">
        <p14:creationId xmlns:p14="http://schemas.microsoft.com/office/powerpoint/2010/main" val="252010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building, table, street, rain&#10;&#10;Description automatically generated">
            <a:extLst>
              <a:ext uri="{FF2B5EF4-FFF2-40B4-BE49-F238E27FC236}">
                <a16:creationId xmlns:a16="http://schemas.microsoft.com/office/drawing/2014/main" id="{277B8018-DFF3-4502-8867-92A0E980A47A}"/>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5" name="object 4">
            <a:extLst>
              <a:ext uri="{FF2B5EF4-FFF2-40B4-BE49-F238E27FC236}">
                <a16:creationId xmlns:a16="http://schemas.microsoft.com/office/drawing/2014/main" id="{03EB70CA-1F7F-4CA4-869A-0C822B74F36B}"/>
              </a:ext>
            </a:extLst>
          </p:cNvPr>
          <p:cNvSpPr/>
          <p:nvPr/>
        </p:nvSpPr>
        <p:spPr>
          <a:xfrm>
            <a:off x="0" y="0"/>
            <a:ext cx="7077075"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6" name="object 5">
            <a:extLst>
              <a:ext uri="{FF2B5EF4-FFF2-40B4-BE49-F238E27FC236}">
                <a16:creationId xmlns:a16="http://schemas.microsoft.com/office/drawing/2014/main" id="{07E283C7-F862-40AF-A883-D20DA5CC7503}"/>
              </a:ext>
            </a:extLst>
          </p:cNvPr>
          <p:cNvSpPr txBox="1"/>
          <p:nvPr/>
        </p:nvSpPr>
        <p:spPr>
          <a:xfrm>
            <a:off x="86092" y="1060657"/>
            <a:ext cx="6512786" cy="904991"/>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INTRODUCTION</a:t>
            </a:r>
            <a:endParaRPr kumimoji="0" sz="2800" b="0" i="0" u="none" strike="noStrike" kern="1200" cap="none" spc="0" normalizeH="0" baseline="0" noProof="0" dirty="0">
              <a:ln>
                <a:noFill/>
              </a:ln>
              <a:solidFill>
                <a:schemeClr val="accent1"/>
              </a:solidFill>
              <a:effectLst/>
              <a:uLnTx/>
              <a:uFillTx/>
              <a:latin typeface="Frutiger Next Pro Bold"/>
              <a:cs typeface="Frutiger Next Pro Bold"/>
            </a:endParaRPr>
          </a:p>
          <a:p>
            <a:pPr marL="12700" marR="5080" lvl="0">
              <a:lnSpc>
                <a:spcPct val="120100"/>
              </a:lnSpc>
              <a:spcBef>
                <a:spcPts val="200"/>
              </a:spcBef>
              <a:defRPr/>
            </a:pP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sp>
        <p:nvSpPr>
          <p:cNvPr id="4" name="TextBox 3">
            <a:extLst>
              <a:ext uri="{FF2B5EF4-FFF2-40B4-BE49-F238E27FC236}">
                <a16:creationId xmlns:a16="http://schemas.microsoft.com/office/drawing/2014/main" id="{32B3C08F-F9E8-4EC1-A997-E3DC462AF497}"/>
              </a:ext>
            </a:extLst>
          </p:cNvPr>
          <p:cNvSpPr txBox="1"/>
          <p:nvPr/>
        </p:nvSpPr>
        <p:spPr>
          <a:xfrm>
            <a:off x="86092" y="2061918"/>
            <a:ext cx="6677025" cy="4247317"/>
          </a:xfrm>
          <a:prstGeom prst="rect">
            <a:avLst/>
          </a:prstGeom>
          <a:noFill/>
        </p:spPr>
        <p:txBody>
          <a:bodyPr wrap="square" rtlCol="0">
            <a:spAutoFit/>
          </a:bodyPr>
          <a:lstStyle/>
          <a:p>
            <a:r>
              <a:rPr lang="en-IN" spc="-5" dirty="0">
                <a:latin typeface="Frutiger Next Pro Bold"/>
              </a:rPr>
              <a:t>Since launching in early 2012, Kinetic Fashions has grown into one of the largest store retailers of apparels and accessories. They have adapted their setup to form tight-knit team that is running the day to day operations at more than 180 hypermarket stores. Their motto is to never stop improving; they’re always learning and tweaking the trends with continuous customer feedback process collected at storefront.</a:t>
            </a:r>
          </a:p>
          <a:p>
            <a:endParaRPr lang="en-IN" spc="-5" dirty="0">
              <a:latin typeface="Frutiger Next Pro Bold"/>
            </a:endParaRPr>
          </a:p>
          <a:p>
            <a:r>
              <a:rPr lang="en-IN" spc="-5" dirty="0">
                <a:latin typeface="Frutiger Next Pro Bold"/>
              </a:rPr>
              <a:t>Our passion is to create a wide range of fashion apparels for customer across different class and purposes. We have developed home grown range of products without compromising on any aspects of quality .</a:t>
            </a:r>
          </a:p>
          <a:p>
            <a:r>
              <a:rPr lang="en-IN" spc="-5" dirty="0">
                <a:latin typeface="Frutiger Next Pro Bold"/>
              </a:rPr>
              <a:t>We always keep up with the current trend and update our inventory across the stores accordingly. Our journey doesn’t stop here and we plan to expand on the digital front providing hassle free service to our customers.</a:t>
            </a:r>
            <a:endParaRPr lang="en-US" dirty="0"/>
          </a:p>
        </p:txBody>
      </p:sp>
      <p:pic>
        <p:nvPicPr>
          <p:cNvPr id="9" name="Picture 8">
            <a:extLst>
              <a:ext uri="{FF2B5EF4-FFF2-40B4-BE49-F238E27FC236}">
                <a16:creationId xmlns:a16="http://schemas.microsoft.com/office/drawing/2014/main" id="{232FD5B1-42D6-4691-970F-18CAC694012D}"/>
              </a:ext>
            </a:extLst>
          </p:cNvPr>
          <p:cNvPicPr>
            <a:picLocks noChangeAspect="1"/>
          </p:cNvPicPr>
          <p:nvPr/>
        </p:nvPicPr>
        <p:blipFill>
          <a:blip r:embed="rId3"/>
          <a:stretch>
            <a:fillRect/>
          </a:stretch>
        </p:blipFill>
        <p:spPr>
          <a:xfrm>
            <a:off x="5620772" y="0"/>
            <a:ext cx="1378579" cy="1513154"/>
          </a:xfrm>
          <a:prstGeom prst="rect">
            <a:avLst/>
          </a:prstGeom>
        </p:spPr>
      </p:pic>
    </p:spTree>
    <p:extLst>
      <p:ext uri="{BB962C8B-B14F-4D97-AF65-F5344CB8AC3E}">
        <p14:creationId xmlns:p14="http://schemas.microsoft.com/office/powerpoint/2010/main" val="217610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building, table, street, rain&#10;&#10;Description automatically generated">
            <a:extLst>
              <a:ext uri="{FF2B5EF4-FFF2-40B4-BE49-F238E27FC236}">
                <a16:creationId xmlns:a16="http://schemas.microsoft.com/office/drawing/2014/main" id="{277B8018-DFF3-4502-8867-92A0E980A47A}"/>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5" name="object 4">
            <a:extLst>
              <a:ext uri="{FF2B5EF4-FFF2-40B4-BE49-F238E27FC236}">
                <a16:creationId xmlns:a16="http://schemas.microsoft.com/office/drawing/2014/main" id="{03EB70CA-1F7F-4CA4-869A-0C822B74F36B}"/>
              </a:ext>
            </a:extLst>
          </p:cNvPr>
          <p:cNvSpPr/>
          <p:nvPr/>
        </p:nvSpPr>
        <p:spPr>
          <a:xfrm>
            <a:off x="0" y="0"/>
            <a:ext cx="7077075"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6" name="object 5">
            <a:extLst>
              <a:ext uri="{FF2B5EF4-FFF2-40B4-BE49-F238E27FC236}">
                <a16:creationId xmlns:a16="http://schemas.microsoft.com/office/drawing/2014/main" id="{07E283C7-F862-40AF-A883-D20DA5CC7503}"/>
              </a:ext>
            </a:extLst>
          </p:cNvPr>
          <p:cNvSpPr txBox="1"/>
          <p:nvPr/>
        </p:nvSpPr>
        <p:spPr>
          <a:xfrm>
            <a:off x="86092" y="1060657"/>
            <a:ext cx="6512786" cy="657809"/>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ISSUE</a:t>
            </a: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sp>
        <p:nvSpPr>
          <p:cNvPr id="4" name="TextBox 3">
            <a:extLst>
              <a:ext uri="{FF2B5EF4-FFF2-40B4-BE49-F238E27FC236}">
                <a16:creationId xmlns:a16="http://schemas.microsoft.com/office/drawing/2014/main" id="{32B3C08F-F9E8-4EC1-A997-E3DC462AF497}"/>
              </a:ext>
            </a:extLst>
          </p:cNvPr>
          <p:cNvSpPr txBox="1"/>
          <p:nvPr/>
        </p:nvSpPr>
        <p:spPr>
          <a:xfrm>
            <a:off x="86092" y="2061918"/>
            <a:ext cx="6677025" cy="3995966"/>
          </a:xfrm>
          <a:prstGeom prst="rect">
            <a:avLst/>
          </a:prstGeom>
          <a:noFill/>
        </p:spPr>
        <p:txBody>
          <a:bodyPr wrap="square" rtlCol="0">
            <a:spAutoFit/>
          </a:bodyPr>
          <a:lstStyle/>
          <a:p>
            <a:r>
              <a:rPr lang="en-US" dirty="0"/>
              <a:t>In the current pandemic situation across the globe, the hypermarket stores are worst hit in keeping up with the business floating compared to previous quarters. They have struggled to connect with their customers on active Digital touch points (web, social, mobile, email) and are lagging behind the competitors in digital space of data-driven customer engagement &amp; experience , marketing analytics and media optimization.</a:t>
            </a:r>
          </a:p>
          <a:p>
            <a:endParaRPr lang="en-US" dirty="0"/>
          </a:p>
          <a:p>
            <a:pPr marL="12700" marR="0" lvl="0" indent="0" fontAlgn="auto">
              <a:spcBef>
                <a:spcPts val="0"/>
              </a:spcBef>
              <a:spcAft>
                <a:spcPts val="0"/>
              </a:spcAft>
              <a:buClrTx/>
              <a:buSzTx/>
              <a:buFontTx/>
              <a:buNone/>
              <a:tabLst/>
              <a:defRPr/>
            </a:pPr>
            <a:r>
              <a:rPr lang="en-US" dirty="0"/>
              <a:t>To overcome these issues, company wants to implement a scalable Marketing automation solution to enable its brand to interact with customers more meaningfully. The goal is to ensure that consumers’ multi-channel communication needs would be met both today and in the future.</a:t>
            </a:r>
          </a:p>
          <a:p>
            <a:endParaRPr lang="en-US" dirty="0"/>
          </a:p>
        </p:txBody>
      </p:sp>
      <p:pic>
        <p:nvPicPr>
          <p:cNvPr id="9" name="Picture 8">
            <a:extLst>
              <a:ext uri="{FF2B5EF4-FFF2-40B4-BE49-F238E27FC236}">
                <a16:creationId xmlns:a16="http://schemas.microsoft.com/office/drawing/2014/main" id="{232FD5B1-42D6-4691-970F-18CAC694012D}"/>
              </a:ext>
            </a:extLst>
          </p:cNvPr>
          <p:cNvPicPr>
            <a:picLocks noChangeAspect="1"/>
          </p:cNvPicPr>
          <p:nvPr/>
        </p:nvPicPr>
        <p:blipFill>
          <a:blip r:embed="rId3"/>
          <a:stretch>
            <a:fillRect/>
          </a:stretch>
        </p:blipFill>
        <p:spPr>
          <a:xfrm>
            <a:off x="5620772" y="0"/>
            <a:ext cx="1378579" cy="1513154"/>
          </a:xfrm>
          <a:prstGeom prst="rect">
            <a:avLst/>
          </a:prstGeom>
        </p:spPr>
      </p:pic>
    </p:spTree>
    <p:extLst>
      <p:ext uri="{BB962C8B-B14F-4D97-AF65-F5344CB8AC3E}">
        <p14:creationId xmlns:p14="http://schemas.microsoft.com/office/powerpoint/2010/main" val="287943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p:nvPr/>
        </p:nvSpPr>
        <p:spPr>
          <a:xfrm>
            <a:off x="0" y="130861"/>
            <a:ext cx="12120925" cy="6596277"/>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71075" y="678937"/>
            <a:ext cx="6512786" cy="430887"/>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USE CASES</a:t>
            </a:r>
            <a:endParaRPr kumimoji="0" sz="2800" b="0" i="0" u="none" strike="noStrike" kern="1200" cap="none" spc="0" normalizeH="0" baseline="0" noProof="0" dirty="0">
              <a:ln>
                <a:noFill/>
              </a:ln>
              <a:solidFill>
                <a:schemeClr val="accent1"/>
              </a:solidFill>
              <a:effectLst/>
              <a:uLnTx/>
              <a:uFillTx/>
              <a:latin typeface="Frutiger Next Pro Bold"/>
              <a:cs typeface="Frutiger Next Pro Bold"/>
            </a:endParaRPr>
          </a:p>
        </p:txBody>
      </p:sp>
      <p:grpSp>
        <p:nvGrpSpPr>
          <p:cNvPr id="13" name="Group 12">
            <a:extLst>
              <a:ext uri="{FF2B5EF4-FFF2-40B4-BE49-F238E27FC236}">
                <a16:creationId xmlns:a16="http://schemas.microsoft.com/office/drawing/2014/main" id="{54459B63-1857-4E81-BD6C-1203AB0A4EE8}"/>
              </a:ext>
            </a:extLst>
          </p:cNvPr>
          <p:cNvGrpSpPr/>
          <p:nvPr/>
        </p:nvGrpSpPr>
        <p:grpSpPr>
          <a:xfrm>
            <a:off x="7653611" y="1642564"/>
            <a:ext cx="2340866" cy="3717106"/>
            <a:chOff x="7653611" y="1642564"/>
            <a:chExt cx="2340866" cy="3717106"/>
          </a:xfrm>
        </p:grpSpPr>
        <p:sp>
          <p:nvSpPr>
            <p:cNvPr id="22" name="Rounded Rectangle 24">
              <a:extLst>
                <a:ext uri="{FF2B5EF4-FFF2-40B4-BE49-F238E27FC236}">
                  <a16:creationId xmlns:a16="http://schemas.microsoft.com/office/drawing/2014/main" id="{B20A65D7-7A92-4C5B-9F3F-3235D7D2EB33}"/>
                </a:ext>
              </a:extLst>
            </p:cNvPr>
            <p:cNvSpPr/>
            <p:nvPr/>
          </p:nvSpPr>
          <p:spPr>
            <a:xfrm>
              <a:off x="7835217" y="1840681"/>
              <a:ext cx="2159260" cy="3518989"/>
            </a:xfrm>
            <a:prstGeom prst="roundRect">
              <a:avLst>
                <a:gd name="adj" fmla="val 0"/>
              </a:avLst>
            </a:prstGeom>
            <a:solidFill>
              <a:schemeClr val="accent1">
                <a:lumMod val="50000"/>
              </a:schemeClr>
            </a:solidFill>
            <a:effectLst/>
          </p:spPr>
          <p:txBody>
            <a:bodyPr lIns="0" tIns="68574" rIns="0" bIns="45716">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lang="en-US" sz="1600" b="1" kern="0" dirty="0">
                  <a:solidFill>
                    <a:srgbClr val="FFFFFF"/>
                  </a:solidFill>
                  <a:latin typeface="Frutiger Next Pro Light"/>
                </a:rPr>
                <a:t>Media / Ad</a:t>
              </a:r>
            </a:p>
            <a:p>
              <a:pPr marL="0" marR="0" lvl="0" indent="0" algn="ctr" defTabSz="913973" rtl="0" eaLnBrk="1" fontAlgn="base" latinLnBrk="0" hangingPunct="1">
                <a:lnSpc>
                  <a:spcPct val="100000"/>
                </a:lnSpc>
                <a:spcBef>
                  <a:spcPts val="0"/>
                </a:spcBef>
                <a:spcAft>
                  <a:spcPts val="0"/>
                </a:spcAft>
                <a:buClrTx/>
                <a:buSzTx/>
                <a:buFontTx/>
                <a:buNone/>
                <a:tabLst/>
                <a:defRPr/>
              </a:pPr>
              <a:r>
                <a:rPr lang="en-US" sz="1600" b="1" kern="0" dirty="0">
                  <a:solidFill>
                    <a:srgbClr val="FFFFFF"/>
                  </a:solidFill>
                  <a:latin typeface="Frutiger Next Pro Light"/>
                </a:rPr>
                <a:t> Optimization</a:t>
              </a: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p:txBody>
        </p:sp>
        <p:sp>
          <p:nvSpPr>
            <p:cNvPr id="38" name="Rounded Rectangle 25">
              <a:extLst>
                <a:ext uri="{FF2B5EF4-FFF2-40B4-BE49-F238E27FC236}">
                  <a16:creationId xmlns:a16="http://schemas.microsoft.com/office/drawing/2014/main" id="{C3DD9C6C-CDF6-422E-B16D-EB3EE19DD5F5}"/>
                </a:ext>
              </a:extLst>
            </p:cNvPr>
            <p:cNvSpPr/>
            <p:nvPr/>
          </p:nvSpPr>
          <p:spPr>
            <a:xfrm>
              <a:off x="7900949" y="3081011"/>
              <a:ext cx="2027795" cy="2252200"/>
            </a:xfrm>
            <a:prstGeom prst="roundRect">
              <a:avLst>
                <a:gd name="adj" fmla="val 2542"/>
              </a:avLst>
            </a:prstGeom>
            <a:solidFill>
              <a:srgbClr val="FFFFFF"/>
            </a:solidFill>
            <a:effectLst/>
          </p:spPr>
          <p:txBody>
            <a:bodyPr lIns="91432" tIns="137156" rIns="91432" bIns="91438">
              <a:prstTxWarp prst="textNoShape">
                <a:avLst/>
              </a:prstTxWarp>
            </a:bodyPr>
            <a:lstStyle/>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Media &amp; Ad Spend Reports</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lang="en-US" sz="1200" kern="0" dirty="0">
                  <a:solidFill>
                    <a:srgbClr val="444444"/>
                  </a:solidFill>
                  <a:latin typeface="Frutiger Next Pro Light"/>
                </a:rPr>
                <a:t>Return On Investment </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Channel Suppression based on performance </a:t>
              </a:r>
            </a:p>
          </p:txBody>
        </p:sp>
        <p:sp>
          <p:nvSpPr>
            <p:cNvPr id="39" name="Oval 38">
              <a:extLst>
                <a:ext uri="{FF2B5EF4-FFF2-40B4-BE49-F238E27FC236}">
                  <a16:creationId xmlns:a16="http://schemas.microsoft.com/office/drawing/2014/main" id="{1CF10633-0EBA-4C46-A8A5-ECB57AB076F2}"/>
                </a:ext>
              </a:extLst>
            </p:cNvPr>
            <p:cNvSpPr/>
            <p:nvPr/>
          </p:nvSpPr>
          <p:spPr>
            <a:xfrm>
              <a:off x="7653611" y="1642564"/>
              <a:ext cx="713850" cy="728058"/>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6" name="Picture 5">
              <a:extLst>
                <a:ext uri="{FF2B5EF4-FFF2-40B4-BE49-F238E27FC236}">
                  <a16:creationId xmlns:a16="http://schemas.microsoft.com/office/drawing/2014/main" id="{431B2BA9-153D-4A77-A6F4-F5012F41E45B}"/>
                </a:ext>
              </a:extLst>
            </p:cNvPr>
            <p:cNvPicPr>
              <a:picLocks noChangeAspect="1"/>
            </p:cNvPicPr>
            <p:nvPr/>
          </p:nvPicPr>
          <p:blipFill>
            <a:blip r:embed="rId3"/>
            <a:stretch>
              <a:fillRect/>
            </a:stretch>
          </p:blipFill>
          <p:spPr>
            <a:xfrm flipH="1">
              <a:off x="7714070" y="1833985"/>
              <a:ext cx="594894" cy="367316"/>
            </a:xfrm>
            <a:prstGeom prst="rect">
              <a:avLst/>
            </a:prstGeom>
          </p:spPr>
        </p:pic>
      </p:grpSp>
      <p:pic>
        <p:nvPicPr>
          <p:cNvPr id="40" name="Picture 39">
            <a:extLst>
              <a:ext uri="{FF2B5EF4-FFF2-40B4-BE49-F238E27FC236}">
                <a16:creationId xmlns:a16="http://schemas.microsoft.com/office/drawing/2014/main" id="{B1AA75C6-3B9B-45AD-B489-96FAEB4FCB42}"/>
              </a:ext>
            </a:extLst>
          </p:cNvPr>
          <p:cNvPicPr>
            <a:picLocks noChangeAspect="1"/>
          </p:cNvPicPr>
          <p:nvPr/>
        </p:nvPicPr>
        <p:blipFill rotWithShape="1">
          <a:blip r:embed="rId4"/>
          <a:srcRect b="136"/>
          <a:stretch/>
        </p:blipFill>
        <p:spPr>
          <a:xfrm>
            <a:off x="10940719" y="3380"/>
            <a:ext cx="1248233" cy="1368219"/>
          </a:xfrm>
          <a:prstGeom prst="rect">
            <a:avLst/>
          </a:prstGeom>
        </p:spPr>
      </p:pic>
      <p:grpSp>
        <p:nvGrpSpPr>
          <p:cNvPr id="8" name="Group 7">
            <a:extLst>
              <a:ext uri="{FF2B5EF4-FFF2-40B4-BE49-F238E27FC236}">
                <a16:creationId xmlns:a16="http://schemas.microsoft.com/office/drawing/2014/main" id="{7EAD0870-4BF5-4BF8-AC87-07A810C296F9}"/>
              </a:ext>
            </a:extLst>
          </p:cNvPr>
          <p:cNvGrpSpPr/>
          <p:nvPr/>
        </p:nvGrpSpPr>
        <p:grpSpPr>
          <a:xfrm>
            <a:off x="5059831" y="1684267"/>
            <a:ext cx="2265209" cy="3697840"/>
            <a:chOff x="5162457" y="14459"/>
            <a:chExt cx="2265209" cy="3697840"/>
          </a:xfrm>
        </p:grpSpPr>
        <p:sp>
          <p:nvSpPr>
            <p:cNvPr id="45" name="Rounded Rectangle 24">
              <a:extLst>
                <a:ext uri="{FF2B5EF4-FFF2-40B4-BE49-F238E27FC236}">
                  <a16:creationId xmlns:a16="http://schemas.microsoft.com/office/drawing/2014/main" id="{1D5DAD03-D54B-4ACB-8AE9-78B117FFA966}"/>
                </a:ext>
              </a:extLst>
            </p:cNvPr>
            <p:cNvSpPr/>
            <p:nvPr/>
          </p:nvSpPr>
          <p:spPr>
            <a:xfrm>
              <a:off x="5258398" y="217054"/>
              <a:ext cx="2169268" cy="3495245"/>
            </a:xfrm>
            <a:prstGeom prst="roundRect">
              <a:avLst>
                <a:gd name="adj" fmla="val 0"/>
              </a:avLst>
            </a:prstGeom>
            <a:solidFill>
              <a:schemeClr val="accent5">
                <a:lumMod val="75000"/>
              </a:schemeClr>
            </a:solidFill>
            <a:effectLst/>
          </p:spPr>
          <p:txBody>
            <a:bodyPr lIns="0" tIns="68574" rIns="0" bIns="45716">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Verdana"/>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Orchestration /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Marketing Automation</a:t>
              </a:r>
            </a:p>
          </p:txBody>
        </p:sp>
        <p:sp>
          <p:nvSpPr>
            <p:cNvPr id="46" name="Rounded Rectangle 25">
              <a:extLst>
                <a:ext uri="{FF2B5EF4-FFF2-40B4-BE49-F238E27FC236}">
                  <a16:creationId xmlns:a16="http://schemas.microsoft.com/office/drawing/2014/main" id="{7BF0F114-7951-473B-8039-FD078CEA22B7}"/>
                </a:ext>
              </a:extLst>
            </p:cNvPr>
            <p:cNvSpPr/>
            <p:nvPr/>
          </p:nvSpPr>
          <p:spPr>
            <a:xfrm>
              <a:off x="5324435" y="1459698"/>
              <a:ext cx="2037193" cy="2237004"/>
            </a:xfrm>
            <a:prstGeom prst="roundRect">
              <a:avLst>
                <a:gd name="adj" fmla="val 2542"/>
              </a:avLst>
            </a:prstGeom>
            <a:solidFill>
              <a:srgbClr val="FFFFFF"/>
            </a:solidFill>
            <a:effectLst/>
          </p:spPr>
          <p:txBody>
            <a:bodyPr lIns="91432" tIns="137156" rIns="91432" bIns="91438">
              <a:prstTxWarp prst="textNoShape">
                <a:avLst/>
              </a:prstTxWarp>
            </a:bodyPr>
            <a:lstStyle/>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Automated Journeys</a:t>
              </a:r>
            </a:p>
            <a:p>
              <a:pPr marL="111074" indent="-111074" defTabSz="913973" fontAlgn="base">
                <a:spcBef>
                  <a:spcPts val="600"/>
                </a:spcBef>
                <a:buFont typeface="Arial" pitchFamily="34" charset="0"/>
                <a:buChar char="•"/>
                <a:defRPr/>
              </a:pPr>
              <a:r>
                <a:rPr lang="en-US" sz="1200" kern="0" dirty="0">
                  <a:solidFill>
                    <a:srgbClr val="444444"/>
                  </a:solidFill>
                  <a:latin typeface="Frutiger Next Pro Light"/>
                </a:rPr>
                <a:t>Journey-based </a:t>
              </a:r>
              <a:r>
                <a:rPr lang="en-US" sz="1200" u="sng" kern="0" dirty="0">
                  <a:solidFill>
                    <a:srgbClr val="444444"/>
                  </a:solidFill>
                  <a:latin typeface="Frutiger Next Pro Light"/>
                </a:rPr>
                <a:t>Content Personalization</a:t>
              </a: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Scoring &amp; routing</a:t>
              </a:r>
            </a:p>
          </p:txBody>
        </p:sp>
        <p:sp>
          <p:nvSpPr>
            <p:cNvPr id="47" name="Oval 46">
              <a:extLst>
                <a:ext uri="{FF2B5EF4-FFF2-40B4-BE49-F238E27FC236}">
                  <a16:creationId xmlns:a16="http://schemas.microsoft.com/office/drawing/2014/main" id="{A91103D2-9764-4318-8917-E8BF0C288255}"/>
                </a:ext>
              </a:extLst>
            </p:cNvPr>
            <p:cNvSpPr/>
            <p:nvPr/>
          </p:nvSpPr>
          <p:spPr>
            <a:xfrm>
              <a:off x="5162457" y="14459"/>
              <a:ext cx="717158" cy="723145"/>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48" name="Picture 47" descr="Scale2 bl.png">
              <a:extLst>
                <a:ext uri="{FF2B5EF4-FFF2-40B4-BE49-F238E27FC236}">
                  <a16:creationId xmlns:a16="http://schemas.microsoft.com/office/drawing/2014/main" id="{DD0ABE4A-BF41-446A-840C-2F26CB5989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9621" y="194806"/>
              <a:ext cx="561993" cy="480562"/>
            </a:xfrm>
            <a:prstGeom prst="rect">
              <a:avLst/>
            </a:prstGeom>
          </p:spPr>
        </p:pic>
      </p:grpSp>
      <p:grpSp>
        <p:nvGrpSpPr>
          <p:cNvPr id="11" name="Group 10">
            <a:extLst>
              <a:ext uri="{FF2B5EF4-FFF2-40B4-BE49-F238E27FC236}">
                <a16:creationId xmlns:a16="http://schemas.microsoft.com/office/drawing/2014/main" id="{A760F0AD-497F-4509-B912-3C303D8BCFC4}"/>
              </a:ext>
            </a:extLst>
          </p:cNvPr>
          <p:cNvGrpSpPr/>
          <p:nvPr/>
        </p:nvGrpSpPr>
        <p:grpSpPr>
          <a:xfrm>
            <a:off x="121295" y="1684267"/>
            <a:ext cx="2265618" cy="3697840"/>
            <a:chOff x="121295" y="1684267"/>
            <a:chExt cx="2265618" cy="3697840"/>
          </a:xfrm>
        </p:grpSpPr>
        <p:grpSp>
          <p:nvGrpSpPr>
            <p:cNvPr id="3" name="Group 2">
              <a:extLst>
                <a:ext uri="{FF2B5EF4-FFF2-40B4-BE49-F238E27FC236}">
                  <a16:creationId xmlns:a16="http://schemas.microsoft.com/office/drawing/2014/main" id="{4A4B72E7-31E6-4868-ABD1-B34528B090F2}"/>
                </a:ext>
              </a:extLst>
            </p:cNvPr>
            <p:cNvGrpSpPr/>
            <p:nvPr/>
          </p:nvGrpSpPr>
          <p:grpSpPr>
            <a:xfrm>
              <a:off x="217645" y="1904870"/>
              <a:ext cx="2169268" cy="3477237"/>
              <a:chOff x="246885" y="145737"/>
              <a:chExt cx="2169268" cy="3477237"/>
            </a:xfrm>
          </p:grpSpPr>
          <p:sp>
            <p:nvSpPr>
              <p:cNvPr id="41" name="Rounded Rectangle 35">
                <a:extLst>
                  <a:ext uri="{FF2B5EF4-FFF2-40B4-BE49-F238E27FC236}">
                    <a16:creationId xmlns:a16="http://schemas.microsoft.com/office/drawing/2014/main" id="{FF31D1A5-C494-4AE7-9A34-EB9C4619DDE8}"/>
                  </a:ext>
                </a:extLst>
              </p:cNvPr>
              <p:cNvSpPr/>
              <p:nvPr/>
            </p:nvSpPr>
            <p:spPr>
              <a:xfrm>
                <a:off x="246885" y="145737"/>
                <a:ext cx="2169268" cy="3477237"/>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Digital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Experience</a:t>
                </a:r>
              </a:p>
            </p:txBody>
          </p:sp>
          <p:sp>
            <p:nvSpPr>
              <p:cNvPr id="42" name="Rounded Rectangle 36">
                <a:extLst>
                  <a:ext uri="{FF2B5EF4-FFF2-40B4-BE49-F238E27FC236}">
                    <a16:creationId xmlns:a16="http://schemas.microsoft.com/office/drawing/2014/main" id="{9F47F398-06D3-41C9-8FDC-B041E4919591}"/>
                  </a:ext>
                </a:extLst>
              </p:cNvPr>
              <p:cNvSpPr/>
              <p:nvPr/>
            </p:nvSpPr>
            <p:spPr>
              <a:xfrm>
                <a:off x="366427" y="1396895"/>
                <a:ext cx="1930183" cy="2210724"/>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Re-targeting</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on Alternate Channels</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Suppression</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Omni-channel experience</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lang="en-US" sz="1200" kern="0" dirty="0">
                    <a:solidFill>
                      <a:srgbClr val="444444"/>
                    </a:solidFill>
                    <a:latin typeface="Frutiger Next Pro Light"/>
                  </a:rPr>
                  <a:t>Persona based recommendations</a:t>
                </a: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grpSp>
        <p:grpSp>
          <p:nvGrpSpPr>
            <p:cNvPr id="10" name="Group 9">
              <a:extLst>
                <a:ext uri="{FF2B5EF4-FFF2-40B4-BE49-F238E27FC236}">
                  <a16:creationId xmlns:a16="http://schemas.microsoft.com/office/drawing/2014/main" id="{A61294D7-1B5B-4563-8A0A-E31908135EFA}"/>
                </a:ext>
              </a:extLst>
            </p:cNvPr>
            <p:cNvGrpSpPr/>
            <p:nvPr/>
          </p:nvGrpSpPr>
          <p:grpSpPr>
            <a:xfrm>
              <a:off x="121295" y="1684267"/>
              <a:ext cx="717158" cy="723145"/>
              <a:chOff x="75082" y="14459"/>
              <a:chExt cx="717158" cy="723145"/>
            </a:xfrm>
          </p:grpSpPr>
          <p:sp>
            <p:nvSpPr>
              <p:cNvPr id="50" name="Oval 49">
                <a:extLst>
                  <a:ext uri="{FF2B5EF4-FFF2-40B4-BE49-F238E27FC236}">
                    <a16:creationId xmlns:a16="http://schemas.microsoft.com/office/drawing/2014/main" id="{890300E9-DF7C-41D0-AC95-B59B7AC28224}"/>
                  </a:ext>
                </a:extLst>
              </p:cNvPr>
              <p:cNvSpPr/>
              <p:nvPr/>
            </p:nvSpPr>
            <p:spPr>
              <a:xfrm>
                <a:off x="75082" y="14459"/>
                <a:ext cx="717158" cy="723145"/>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51" name="Picture 50" descr="user interface bl.png">
                <a:extLst>
                  <a:ext uri="{FF2B5EF4-FFF2-40B4-BE49-F238E27FC236}">
                    <a16:creationId xmlns:a16="http://schemas.microsoft.com/office/drawing/2014/main" id="{8EA1DEA8-8750-46FB-89BA-60DD19A55C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7645" y="221069"/>
                <a:ext cx="429930" cy="369887"/>
              </a:xfrm>
              <a:prstGeom prst="rect">
                <a:avLst/>
              </a:prstGeom>
            </p:spPr>
          </p:pic>
        </p:grpSp>
      </p:grpSp>
      <p:grpSp>
        <p:nvGrpSpPr>
          <p:cNvPr id="12" name="Group 11">
            <a:extLst>
              <a:ext uri="{FF2B5EF4-FFF2-40B4-BE49-F238E27FC236}">
                <a16:creationId xmlns:a16="http://schemas.microsoft.com/office/drawing/2014/main" id="{53E7DBEF-9A3C-43A0-BFA1-1B323805A4BC}"/>
              </a:ext>
            </a:extLst>
          </p:cNvPr>
          <p:cNvGrpSpPr/>
          <p:nvPr/>
        </p:nvGrpSpPr>
        <p:grpSpPr>
          <a:xfrm>
            <a:off x="2483263" y="1684267"/>
            <a:ext cx="2308684" cy="3697840"/>
            <a:chOff x="2483263" y="1684267"/>
            <a:chExt cx="2308684" cy="3697840"/>
          </a:xfrm>
        </p:grpSpPr>
        <p:grpSp>
          <p:nvGrpSpPr>
            <p:cNvPr id="7" name="Group 6">
              <a:extLst>
                <a:ext uri="{FF2B5EF4-FFF2-40B4-BE49-F238E27FC236}">
                  <a16:creationId xmlns:a16="http://schemas.microsoft.com/office/drawing/2014/main" id="{9EB8E5A0-08A5-4E35-AF4C-FBBF776E6AAB}"/>
                </a:ext>
              </a:extLst>
            </p:cNvPr>
            <p:cNvGrpSpPr/>
            <p:nvPr/>
          </p:nvGrpSpPr>
          <p:grpSpPr>
            <a:xfrm>
              <a:off x="2622679" y="1904870"/>
              <a:ext cx="2169268" cy="3477237"/>
              <a:chOff x="2752655" y="166252"/>
              <a:chExt cx="2169268" cy="3477237"/>
            </a:xfrm>
          </p:grpSpPr>
          <p:sp>
            <p:nvSpPr>
              <p:cNvPr id="43" name="Rounded Rectangle 33">
                <a:extLst>
                  <a:ext uri="{FF2B5EF4-FFF2-40B4-BE49-F238E27FC236}">
                    <a16:creationId xmlns:a16="http://schemas.microsoft.com/office/drawing/2014/main" id="{E01D7E08-A261-4320-9FF8-AD1051260EEA}"/>
                  </a:ext>
                </a:extLst>
              </p:cNvPr>
              <p:cNvSpPr/>
              <p:nvPr/>
            </p:nvSpPr>
            <p:spPr>
              <a:xfrm>
                <a:off x="2752655" y="166252"/>
                <a:ext cx="2169268" cy="3477237"/>
              </a:xfrm>
              <a:prstGeom prst="roundRect">
                <a:avLst>
                  <a:gd name="adj" fmla="val 0"/>
                </a:avLst>
              </a:prstGeom>
              <a:solidFill>
                <a:srgbClr val="00447C"/>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Demand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Generation</a:t>
                </a:r>
              </a:p>
            </p:txBody>
          </p:sp>
          <p:sp>
            <p:nvSpPr>
              <p:cNvPr id="44" name="Rounded Rectangle 34">
                <a:extLst>
                  <a:ext uri="{FF2B5EF4-FFF2-40B4-BE49-F238E27FC236}">
                    <a16:creationId xmlns:a16="http://schemas.microsoft.com/office/drawing/2014/main" id="{EC55B3BD-485B-49D9-BC9B-FFB37ED6D696}"/>
                  </a:ext>
                </a:extLst>
              </p:cNvPr>
              <p:cNvSpPr/>
              <p:nvPr/>
            </p:nvSpPr>
            <p:spPr>
              <a:xfrm>
                <a:off x="2892595" y="1389208"/>
                <a:ext cx="1885502" cy="2210724"/>
              </a:xfrm>
              <a:prstGeom prst="roundRect">
                <a:avLst>
                  <a:gd name="adj" fmla="val 2542"/>
                </a:avLst>
              </a:prstGeom>
              <a:solidFill>
                <a:srgbClr val="FFFFFF"/>
              </a:solidFill>
              <a:ln>
                <a:noFill/>
              </a:ln>
              <a:effectLst/>
            </p:spPr>
            <p:txBody>
              <a:bodyPr lIns="91434" tIns="137160" rIns="91434" bIns="91440">
                <a:prstTxWarp prst="textNoShape">
                  <a:avLst/>
                </a:prstTxWarp>
              </a:bodyPr>
              <a:lstStyle/>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Cross-sell</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based on Product Ownership</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Buyers Journey</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Email steps post specific interest</a:t>
                </a:r>
              </a:p>
              <a:p>
                <a:pPr marL="111074" marR="0" lvl="0"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200" b="0" i="0" u="sng" strike="noStrike" kern="0" cap="none" spc="0" normalizeH="0" baseline="0" noProof="0" dirty="0">
                    <a:ln>
                      <a:noFill/>
                    </a:ln>
                    <a:solidFill>
                      <a:srgbClr val="444444"/>
                    </a:solidFill>
                    <a:effectLst/>
                    <a:uLnTx/>
                    <a:uFillTx/>
                    <a:latin typeface="Frutiger Next Pro Light"/>
                    <a:ea typeface="+mn-ea"/>
                    <a:cs typeface="+mn-cs"/>
                  </a:rPr>
                  <a:t>Re-engage</a:t>
                </a:r>
                <a:r>
                  <a:rPr kumimoji="0" lang="en-US" sz="1200" b="0" i="0" u="none" strike="noStrike" kern="0" cap="none" spc="0" normalizeH="0" baseline="0" noProof="0" dirty="0">
                    <a:ln>
                      <a:noFill/>
                    </a:ln>
                    <a:solidFill>
                      <a:srgbClr val="444444"/>
                    </a:solidFill>
                    <a:effectLst/>
                    <a:uLnTx/>
                    <a:uFillTx/>
                    <a:latin typeface="Frutiger Next Pro Light"/>
                    <a:ea typeface="+mn-ea"/>
                    <a:cs typeface="+mn-cs"/>
                  </a:rPr>
                  <a:t> Prospects</a:t>
                </a:r>
              </a:p>
            </p:txBody>
          </p:sp>
        </p:grpSp>
        <p:grpSp>
          <p:nvGrpSpPr>
            <p:cNvPr id="9" name="Group 8">
              <a:extLst>
                <a:ext uri="{FF2B5EF4-FFF2-40B4-BE49-F238E27FC236}">
                  <a16:creationId xmlns:a16="http://schemas.microsoft.com/office/drawing/2014/main" id="{CB718347-9085-4C82-ABAE-3B45953EBB5A}"/>
                </a:ext>
              </a:extLst>
            </p:cNvPr>
            <p:cNvGrpSpPr/>
            <p:nvPr/>
          </p:nvGrpSpPr>
          <p:grpSpPr>
            <a:xfrm>
              <a:off x="2483263" y="1684267"/>
              <a:ext cx="717158" cy="723145"/>
              <a:chOff x="3335978" y="2581339"/>
              <a:chExt cx="717158" cy="723145"/>
            </a:xfrm>
          </p:grpSpPr>
          <p:sp>
            <p:nvSpPr>
              <p:cNvPr id="52" name="Oval 51">
                <a:extLst>
                  <a:ext uri="{FF2B5EF4-FFF2-40B4-BE49-F238E27FC236}">
                    <a16:creationId xmlns:a16="http://schemas.microsoft.com/office/drawing/2014/main" id="{43124A48-822A-4A5D-817E-BE59237C9237}"/>
                  </a:ext>
                </a:extLst>
              </p:cNvPr>
              <p:cNvSpPr/>
              <p:nvPr/>
            </p:nvSpPr>
            <p:spPr>
              <a:xfrm>
                <a:off x="3335978" y="2581339"/>
                <a:ext cx="717158" cy="723145"/>
              </a:xfrm>
              <a:prstGeom prst="ellipse">
                <a:avLst/>
              </a:prstGeom>
              <a:solidFill>
                <a:srgbClr val="FFFFFF"/>
              </a:solidFill>
              <a:ln>
                <a:solidFill>
                  <a:srgbClr val="0085C3"/>
                </a:solidFill>
              </a:ln>
              <a:effectLst/>
            </p:spPr>
            <p:txBody>
              <a:bodyPr wrap="square" lIns="182876" tIns="137156" rIns="137156" bIns="137156" rtlCol="0" anchor="ctr">
                <a:noAutofit/>
              </a:bodyPr>
              <a:lstStyle/>
              <a:p>
                <a:pPr marL="0" marR="0" lvl="0" indent="0" algn="ctr" defTabSz="914400" rtl="0" eaLnBrk="1" fontAlgn="base" latinLnBrk="0" hangingPunct="1">
                  <a:lnSpc>
                    <a:spcPct val="90000"/>
                  </a:lnSpc>
                  <a:spcBef>
                    <a:spcPts val="600"/>
                  </a:spcBef>
                  <a:spcAft>
                    <a:spcPts val="0"/>
                  </a:spcAft>
                  <a:buClrTx/>
                  <a:buSzTx/>
                  <a:buFontTx/>
                  <a:buNone/>
                  <a:tabLst/>
                  <a:defRPr/>
                </a:pPr>
                <a:endParaRPr kumimoji="0" lang="en-US" sz="2000" b="0" i="0" u="none" strike="noStrike" kern="0" cap="none" spc="0" normalizeH="0" baseline="0" noProof="0" dirty="0" err="1">
                  <a:ln>
                    <a:noFill/>
                  </a:ln>
                  <a:solidFill>
                    <a:srgbClr val="FFFFFF"/>
                  </a:solidFill>
                  <a:effectLst/>
                  <a:uLnTx/>
                  <a:uFillTx/>
                  <a:latin typeface="Arial"/>
                  <a:ea typeface="+mn-ea"/>
                  <a:cs typeface="+mn-cs"/>
                </a:endParaRPr>
              </a:p>
            </p:txBody>
          </p:sp>
          <p:pic>
            <p:nvPicPr>
              <p:cNvPr id="53" name="Picture 52" descr="best TCO bl 2.png">
                <a:extLst>
                  <a:ext uri="{FF2B5EF4-FFF2-40B4-BE49-F238E27FC236}">
                    <a16:creationId xmlns:a16="http://schemas.microsoft.com/office/drawing/2014/main" id="{1E611385-E855-4BDA-BA9B-64C6FA0237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7864" y="2771542"/>
                <a:ext cx="579365" cy="405707"/>
              </a:xfrm>
              <a:prstGeom prst="rect">
                <a:avLst/>
              </a:prstGeom>
            </p:spPr>
          </p:pic>
        </p:grpSp>
      </p:grpSp>
    </p:spTree>
    <p:extLst>
      <p:ext uri="{BB962C8B-B14F-4D97-AF65-F5344CB8AC3E}">
        <p14:creationId xmlns:p14="http://schemas.microsoft.com/office/powerpoint/2010/main" val="281877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75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75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building, table, street, rain&#10;&#10;Description automatically generated">
            <a:extLst>
              <a:ext uri="{FF2B5EF4-FFF2-40B4-BE49-F238E27FC236}">
                <a16:creationId xmlns:a16="http://schemas.microsoft.com/office/drawing/2014/main" id="{277B8018-DFF3-4502-8867-92A0E980A47A}"/>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5" name="object 4">
            <a:extLst>
              <a:ext uri="{FF2B5EF4-FFF2-40B4-BE49-F238E27FC236}">
                <a16:creationId xmlns:a16="http://schemas.microsoft.com/office/drawing/2014/main" id="{03EB70CA-1F7F-4CA4-869A-0C822B74F36B}"/>
              </a:ext>
            </a:extLst>
          </p:cNvPr>
          <p:cNvSpPr/>
          <p:nvPr/>
        </p:nvSpPr>
        <p:spPr>
          <a:xfrm>
            <a:off x="0" y="0"/>
            <a:ext cx="7696200"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6" name="object 5">
            <a:extLst>
              <a:ext uri="{FF2B5EF4-FFF2-40B4-BE49-F238E27FC236}">
                <a16:creationId xmlns:a16="http://schemas.microsoft.com/office/drawing/2014/main" id="{07E283C7-F862-40AF-A883-D20DA5CC7503}"/>
              </a:ext>
            </a:extLst>
          </p:cNvPr>
          <p:cNvSpPr txBox="1"/>
          <p:nvPr/>
        </p:nvSpPr>
        <p:spPr>
          <a:xfrm>
            <a:off x="86092" y="373791"/>
            <a:ext cx="6512786" cy="657809"/>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Arial"/>
              </a:rPr>
              <a:t>Why Salesforce to solve the use cases.</a:t>
            </a: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sp>
        <p:nvSpPr>
          <p:cNvPr id="4" name="TextBox 3">
            <a:extLst>
              <a:ext uri="{FF2B5EF4-FFF2-40B4-BE49-F238E27FC236}">
                <a16:creationId xmlns:a16="http://schemas.microsoft.com/office/drawing/2014/main" id="{32B3C08F-F9E8-4EC1-A997-E3DC462AF497}"/>
              </a:ext>
            </a:extLst>
          </p:cNvPr>
          <p:cNvSpPr txBox="1"/>
          <p:nvPr/>
        </p:nvSpPr>
        <p:spPr>
          <a:xfrm>
            <a:off x="0" y="1333500"/>
            <a:ext cx="7457708" cy="4801314"/>
          </a:xfrm>
          <a:prstGeom prst="rect">
            <a:avLst/>
          </a:prstGeom>
          <a:noFill/>
        </p:spPr>
        <p:txBody>
          <a:bodyPr wrap="square" rtlCol="0">
            <a:spAutoFit/>
          </a:bodyPr>
          <a:lstStyle/>
          <a:p>
            <a:pPr marL="12700">
              <a:defRPr/>
            </a:pPr>
            <a:r>
              <a:rPr lang="en-IN" dirty="0"/>
              <a:t>By integrating Salesforce Marketing Cloud, </a:t>
            </a:r>
            <a:r>
              <a:rPr lang="en-US" dirty="0"/>
              <a:t>Salesforce Audience Studio</a:t>
            </a:r>
            <a:r>
              <a:rPr lang="en-IN" dirty="0"/>
              <a:t> with their digital channels, Kinetic Fashions will be able to:</a:t>
            </a:r>
          </a:p>
          <a:p>
            <a:pPr marL="12700">
              <a:defRPr/>
            </a:pPr>
            <a:endParaRPr lang="en-US" dirty="0"/>
          </a:p>
          <a:p>
            <a:pPr marL="298450" indent="-285750">
              <a:buFont typeface="Arial" panose="020B0604020202020204" pitchFamily="34" charset="0"/>
              <a:buChar char="•"/>
              <a:defRPr/>
            </a:pPr>
            <a:r>
              <a:rPr lang="en-US" dirty="0"/>
              <a:t>Drive 1-1 multi channel customer journeys from Journey Builder by creating custom journey activities that allow for user flow based on membership level, loyalty, behavior across a journey.</a:t>
            </a:r>
          </a:p>
          <a:p>
            <a:pPr marL="298450" indent="-285750">
              <a:buFont typeface="Arial" panose="020B0604020202020204" pitchFamily="34" charset="0"/>
              <a:buChar char="•"/>
              <a:defRPr/>
            </a:pPr>
            <a:r>
              <a:rPr lang="en-US" dirty="0"/>
              <a:t>Content Recommendation on website based on user’s browsing history, interests and past purchases using Evergage.</a:t>
            </a:r>
          </a:p>
          <a:p>
            <a:pPr marL="298450" indent="-285750">
              <a:buFont typeface="Arial" panose="020B0604020202020204" pitchFamily="34" charset="0"/>
              <a:buChar char="•"/>
              <a:defRPr/>
            </a:pPr>
            <a:r>
              <a:rPr lang="en-US" dirty="0"/>
              <a:t>Real time personalization to re-engage customer on website using Evergage.</a:t>
            </a:r>
          </a:p>
          <a:p>
            <a:pPr marL="298450" indent="-285750">
              <a:buFont typeface="Arial" panose="020B0604020202020204" pitchFamily="34" charset="0"/>
              <a:buChar char="•"/>
              <a:defRPr/>
            </a:pPr>
            <a:r>
              <a:rPr lang="en-US" dirty="0"/>
              <a:t>Activating Audiences using Audience Studio on Ad Studio, in SFMC and ad platforms directly to target and re-target customers with precision.</a:t>
            </a:r>
          </a:p>
          <a:p>
            <a:pPr marL="298450" indent="-285750">
              <a:buFont typeface="Arial" panose="020B0604020202020204" pitchFamily="34" charset="0"/>
              <a:buChar char="•"/>
              <a:defRPr/>
            </a:pPr>
            <a:r>
              <a:rPr lang="en-US" dirty="0"/>
              <a:t>Enable Social listening to understand the brand sentiment using Social Studio</a:t>
            </a:r>
          </a:p>
          <a:p>
            <a:pPr marL="298450" indent="-285750">
              <a:buFont typeface="Arial" panose="020B0604020202020204" pitchFamily="34" charset="0"/>
              <a:buChar char="•"/>
              <a:defRPr/>
            </a:pPr>
            <a:r>
              <a:rPr lang="en-US" dirty="0"/>
              <a:t>Analyze and optimize the media &amp; ad spends based on insights &amp; Reports generated from Datorama.</a:t>
            </a:r>
          </a:p>
          <a:p>
            <a:endParaRPr lang="en-US" dirty="0"/>
          </a:p>
        </p:txBody>
      </p:sp>
      <p:pic>
        <p:nvPicPr>
          <p:cNvPr id="9" name="Picture 8">
            <a:extLst>
              <a:ext uri="{FF2B5EF4-FFF2-40B4-BE49-F238E27FC236}">
                <a16:creationId xmlns:a16="http://schemas.microsoft.com/office/drawing/2014/main" id="{232FD5B1-42D6-4691-970F-18CAC694012D}"/>
              </a:ext>
            </a:extLst>
          </p:cNvPr>
          <p:cNvPicPr>
            <a:picLocks noChangeAspect="1"/>
          </p:cNvPicPr>
          <p:nvPr/>
        </p:nvPicPr>
        <p:blipFill>
          <a:blip r:embed="rId3"/>
          <a:stretch>
            <a:fillRect/>
          </a:stretch>
        </p:blipFill>
        <p:spPr>
          <a:xfrm>
            <a:off x="6611465" y="0"/>
            <a:ext cx="1084735" cy="1190625"/>
          </a:xfrm>
          <a:prstGeom prst="rect">
            <a:avLst/>
          </a:prstGeom>
        </p:spPr>
      </p:pic>
    </p:spTree>
    <p:extLst>
      <p:ext uri="{BB962C8B-B14F-4D97-AF65-F5344CB8AC3E}">
        <p14:creationId xmlns:p14="http://schemas.microsoft.com/office/powerpoint/2010/main" val="229711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1721"/>
            <a:ext cx="12192000" cy="6858000"/>
          </a:xfrm>
          <a:prstGeom prst="rect">
            <a:avLst/>
          </a:prstGeom>
        </p:spPr>
        <p:txBody>
          <a:bodyPr vert="horz" wrap="square" lIns="0" tIns="0" rIns="0" bIns="0" rtlCol="0">
            <a:spAutoFit/>
          </a:bodyPr>
          <a:lstStyle/>
          <a:p>
            <a:pPr marL="0" marR="614045" lvl="0" indent="0" algn="r" defTabSz="914400" rtl="0" eaLnBrk="1" fontAlgn="auto" latinLnBrk="0" hangingPunct="1">
              <a:lnSpc>
                <a:spcPct val="100000"/>
              </a:lnSpc>
              <a:spcBef>
                <a:spcPts val="0"/>
              </a:spcBef>
              <a:spcAft>
                <a:spcPts val="0"/>
              </a:spcAft>
              <a:buClrTx/>
              <a:buSzTx/>
              <a:buFontTx/>
              <a:buNone/>
              <a:tabLst/>
              <a:defRPr/>
            </a:pPr>
            <a:r>
              <a:rPr kumimoji="0" sz="800" b="1" i="1" u="none" strike="noStrike" kern="1200" cap="none" spc="-5" normalizeH="0" baseline="0" noProof="0">
                <a:ln>
                  <a:noFill/>
                </a:ln>
                <a:solidFill>
                  <a:srgbClr val="F1F1F1"/>
                </a:solidFill>
                <a:effectLst/>
                <a:uLnTx/>
                <a:uFillTx/>
                <a:latin typeface="Arial"/>
                <a:ea typeface="+mn-ea"/>
                <a:cs typeface="Arial"/>
              </a:rPr>
              <a:t>12</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4" name="object 4"/>
          <p:cNvSpPr/>
          <p:nvPr/>
        </p:nvSpPr>
        <p:spPr>
          <a:xfrm>
            <a:off x="6521" y="26142"/>
            <a:ext cx="12185479"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77832" y="498023"/>
            <a:ext cx="6512786" cy="904991"/>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SOLUTION DESIGN</a:t>
            </a:r>
            <a:endParaRPr kumimoji="0" sz="2800" b="0" i="0" u="none" strike="noStrike" kern="1200" cap="none" spc="0" normalizeH="0" baseline="0" noProof="0" dirty="0">
              <a:ln>
                <a:noFill/>
              </a:ln>
              <a:solidFill>
                <a:schemeClr val="accent1"/>
              </a:solidFill>
              <a:effectLst/>
              <a:uLnTx/>
              <a:uFillTx/>
              <a:latin typeface="Frutiger Next Pro Bold"/>
              <a:cs typeface="Frutiger Next Pro Bold"/>
            </a:endParaRPr>
          </a:p>
          <a:p>
            <a:pPr marL="12700" marR="5080" lvl="0">
              <a:lnSpc>
                <a:spcPct val="120100"/>
              </a:lnSpc>
              <a:spcBef>
                <a:spcPts val="200"/>
              </a:spcBef>
              <a:defRPr/>
            </a:pPr>
            <a:endParaRPr kumimoji="0" sz="1200" b="0" i="0" u="none" strike="noStrike" kern="1200" cap="none" spc="0" normalizeH="0" baseline="0" noProof="0" dirty="0">
              <a:ln>
                <a:noFill/>
              </a:ln>
              <a:solidFill>
                <a:schemeClr val="accent1"/>
              </a:solidFill>
              <a:effectLst/>
              <a:uLnTx/>
              <a:uFillTx/>
              <a:latin typeface="Arial"/>
              <a:ea typeface="+mn-ea"/>
              <a:cs typeface="Arial"/>
            </a:endParaRPr>
          </a:p>
          <a:p>
            <a:pPr marL="12700" marR="5080">
              <a:lnSpc>
                <a:spcPct val="120100"/>
              </a:lnSpc>
              <a:spcBef>
                <a:spcPts val="200"/>
              </a:spcBef>
              <a:defRPr/>
            </a:pPr>
            <a:endParaRPr lang="en-US" sz="1200" dirty="0">
              <a:solidFill>
                <a:schemeClr val="accent1"/>
              </a:solidFill>
              <a:latin typeface="Arial"/>
              <a:cs typeface="Arial"/>
            </a:endParaRPr>
          </a:p>
        </p:txBody>
      </p:sp>
      <p:grpSp>
        <p:nvGrpSpPr>
          <p:cNvPr id="10" name="Group 9">
            <a:extLst>
              <a:ext uri="{FF2B5EF4-FFF2-40B4-BE49-F238E27FC236}">
                <a16:creationId xmlns:a16="http://schemas.microsoft.com/office/drawing/2014/main" id="{AC87883F-1180-5046-B757-D6844BB10A83}"/>
              </a:ext>
            </a:extLst>
          </p:cNvPr>
          <p:cNvGrpSpPr/>
          <p:nvPr/>
        </p:nvGrpSpPr>
        <p:grpSpPr>
          <a:xfrm>
            <a:off x="807744" y="1173911"/>
            <a:ext cx="10075451" cy="4585048"/>
            <a:chOff x="813529" y="1313085"/>
            <a:chExt cx="10075451" cy="4585048"/>
          </a:xfrm>
        </p:grpSpPr>
        <p:sp>
          <p:nvSpPr>
            <p:cNvPr id="11" name="Rectangle 10">
              <a:extLst>
                <a:ext uri="{FF2B5EF4-FFF2-40B4-BE49-F238E27FC236}">
                  <a16:creationId xmlns:a16="http://schemas.microsoft.com/office/drawing/2014/main" id="{510ED55F-9284-5945-8A3E-7E63B6FB98F1}"/>
                </a:ext>
              </a:extLst>
            </p:cNvPr>
            <p:cNvSpPr/>
            <p:nvPr/>
          </p:nvSpPr>
          <p:spPr>
            <a:xfrm>
              <a:off x="8188712" y="4766835"/>
              <a:ext cx="2364744" cy="1131298"/>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a:extLst>
                <a:ext uri="{FF2B5EF4-FFF2-40B4-BE49-F238E27FC236}">
                  <a16:creationId xmlns:a16="http://schemas.microsoft.com/office/drawing/2014/main" id="{150E0EFD-57A7-5E4F-A93B-E0FC91C90257}"/>
                </a:ext>
              </a:extLst>
            </p:cNvPr>
            <p:cNvGrpSpPr/>
            <p:nvPr/>
          </p:nvGrpSpPr>
          <p:grpSpPr>
            <a:xfrm>
              <a:off x="8308729" y="4901696"/>
              <a:ext cx="2016720" cy="931656"/>
              <a:chOff x="9295324" y="4900451"/>
              <a:chExt cx="1851802" cy="786875"/>
            </a:xfrm>
          </p:grpSpPr>
          <p:sp>
            <p:nvSpPr>
              <p:cNvPr id="93" name="TextBox 92">
                <a:extLst>
                  <a:ext uri="{FF2B5EF4-FFF2-40B4-BE49-F238E27FC236}">
                    <a16:creationId xmlns:a16="http://schemas.microsoft.com/office/drawing/2014/main" id="{29F536D1-E355-7244-BD28-D700718D7C5E}"/>
                  </a:ext>
                </a:extLst>
              </p:cNvPr>
              <p:cNvSpPr txBox="1"/>
              <p:nvPr/>
            </p:nvSpPr>
            <p:spPr>
              <a:xfrm>
                <a:off x="9295324" y="4900451"/>
                <a:ext cx="1829801" cy="220955"/>
              </a:xfrm>
              <a:prstGeom prst="rect">
                <a:avLst/>
              </a:prstGeom>
              <a:solidFill>
                <a:schemeClr val="accent1">
                  <a:lumMod val="20000"/>
                  <a:lumOff val="80000"/>
                </a:schemeClr>
              </a:solidFill>
            </p:spPr>
            <p:txBody>
              <a:bodyPr wrap="square" rtlCol="0">
                <a:spAutoFit/>
              </a:bodyPr>
              <a:lstStyle/>
              <a:p>
                <a:pPr algn="ctr">
                  <a:defRPr/>
                </a:pPr>
                <a:r>
                  <a:rPr lang="en-US" sz="1100" b="1" kern="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DMP</a:t>
                </a:r>
              </a:p>
            </p:txBody>
          </p:sp>
          <p:pic>
            <p:nvPicPr>
              <p:cNvPr id="94" name="Picture 8" descr="Image result for database">
                <a:extLst>
                  <a:ext uri="{FF2B5EF4-FFF2-40B4-BE49-F238E27FC236}">
                    <a16:creationId xmlns:a16="http://schemas.microsoft.com/office/drawing/2014/main" id="{B435F23F-D54F-7449-97FF-165E211707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011" y="5182897"/>
                <a:ext cx="273337" cy="266700"/>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94">
                <a:extLst>
                  <a:ext uri="{FF2B5EF4-FFF2-40B4-BE49-F238E27FC236}">
                    <a16:creationId xmlns:a16="http://schemas.microsoft.com/office/drawing/2014/main" id="{B9D8A77B-F447-7448-9C58-1B2D84F56B8B}"/>
                  </a:ext>
                </a:extLst>
              </p:cNvPr>
              <p:cNvSpPr/>
              <p:nvPr/>
            </p:nvSpPr>
            <p:spPr>
              <a:xfrm>
                <a:off x="10141196" y="5487543"/>
                <a:ext cx="531657" cy="181964"/>
              </a:xfrm>
              <a:prstGeom prst="rect">
                <a:avLst/>
              </a:prstGeom>
            </p:spPr>
            <p:txBody>
              <a:bodyPr wrap="none">
                <a:spAutoFit/>
              </a:bodyPr>
              <a:lstStyle/>
              <a:p>
                <a:pPr algn="ctr">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2</a:t>
                </a:r>
                <a:r>
                  <a:rPr lang="en-US" sz="800" kern="0" baseline="30000" dirty="0">
                    <a:solidFill>
                      <a:srgbClr val="000000"/>
                    </a:solidFill>
                    <a:latin typeface="Open Sans" panose="020B0606030504020204" pitchFamily="34" charset="0"/>
                    <a:ea typeface="Open Sans" panose="020B0606030504020204" pitchFamily="34" charset="0"/>
                    <a:cs typeface="Open Sans" panose="020B0606030504020204" pitchFamily="34" charset="0"/>
                  </a:rPr>
                  <a:t>nd</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Party</a:t>
                </a:r>
                <a:endPar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6" name="Picture 8" descr="Image result for database">
                <a:extLst>
                  <a:ext uri="{FF2B5EF4-FFF2-40B4-BE49-F238E27FC236}">
                    <a16:creationId xmlns:a16="http://schemas.microsoft.com/office/drawing/2014/main" id="{CB83EC96-FC6A-7D48-8DC2-06808135A3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1613" y="5195562"/>
                <a:ext cx="273337" cy="266700"/>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7ED376EB-9275-4740-8293-D5189B911138}"/>
                  </a:ext>
                </a:extLst>
              </p:cNvPr>
              <p:cNvSpPr/>
              <p:nvPr/>
            </p:nvSpPr>
            <p:spPr>
              <a:xfrm>
                <a:off x="10628717" y="5505362"/>
                <a:ext cx="518409" cy="181964"/>
              </a:xfrm>
              <a:prstGeom prst="rect">
                <a:avLst/>
              </a:prstGeom>
            </p:spPr>
            <p:txBody>
              <a:bodyPr wrap="none">
                <a:spAutoFit/>
              </a:bodyPr>
              <a:lstStyle/>
              <a:p>
                <a:pPr algn="ctr">
                  <a:defRPr/>
                </a:pP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3</a:t>
                </a:r>
                <a:r>
                  <a:rPr lang="en-US" sz="800" kern="0" baseline="30000" dirty="0">
                    <a:solidFill>
                      <a:srgbClr val="000000"/>
                    </a:solidFill>
                    <a:latin typeface="Open Sans" panose="020B0606030504020204" pitchFamily="34" charset="0"/>
                    <a:ea typeface="Open Sans" panose="020B0606030504020204" pitchFamily="34" charset="0"/>
                    <a:cs typeface="Open Sans" panose="020B0606030504020204" pitchFamily="34" charset="0"/>
                  </a:rPr>
                  <a:t>rd</a:t>
                </a:r>
                <a:r>
                  <a:rPr lang="en-US" sz="800"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Party</a:t>
                </a:r>
                <a:endParaRPr lang="en-US" sz="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 name="Group 12">
              <a:extLst>
                <a:ext uri="{FF2B5EF4-FFF2-40B4-BE49-F238E27FC236}">
                  <a16:creationId xmlns:a16="http://schemas.microsoft.com/office/drawing/2014/main" id="{835926AF-1C52-EC41-9CBD-A3668A6388A4}"/>
                </a:ext>
              </a:extLst>
            </p:cNvPr>
            <p:cNvGrpSpPr/>
            <p:nvPr/>
          </p:nvGrpSpPr>
          <p:grpSpPr>
            <a:xfrm>
              <a:off x="8168452" y="1571124"/>
              <a:ext cx="2586436" cy="979908"/>
              <a:chOff x="6091827" y="2131986"/>
              <a:chExt cx="2384817" cy="862073"/>
            </a:xfrm>
          </p:grpSpPr>
          <p:sp>
            <p:nvSpPr>
              <p:cNvPr id="88" name="Rectangle 87">
                <a:extLst>
                  <a:ext uri="{FF2B5EF4-FFF2-40B4-BE49-F238E27FC236}">
                    <a16:creationId xmlns:a16="http://schemas.microsoft.com/office/drawing/2014/main" id="{65D3EBB8-588F-4C4D-9472-904C4962EF15}"/>
                  </a:ext>
                </a:extLst>
              </p:cNvPr>
              <p:cNvSpPr/>
              <p:nvPr/>
            </p:nvSpPr>
            <p:spPr>
              <a:xfrm>
                <a:off x="6091827" y="2131986"/>
                <a:ext cx="2384817" cy="862073"/>
              </a:xfrm>
              <a:prstGeom prst="rect">
                <a:avLst/>
              </a:prstGeom>
              <a:solidFill>
                <a:schemeClr val="bg1"/>
              </a:solidFill>
              <a:ln w="12700" cap="flat" cmpd="sng" algn="ctr">
                <a:solidFill>
                  <a:schemeClr val="bg1">
                    <a:lumMod val="90000"/>
                  </a:schemeClr>
                </a:solidFill>
                <a:prstDash val="solid"/>
                <a:miter lim="800000"/>
              </a:ln>
              <a:effectLst/>
            </p:spPr>
            <p:txBody>
              <a:bodyPr tIns="0" rtlCol="0" anchor="t"/>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7" name="TextBox 86">
                <a:extLst>
                  <a:ext uri="{FF2B5EF4-FFF2-40B4-BE49-F238E27FC236}">
                    <a16:creationId xmlns:a16="http://schemas.microsoft.com/office/drawing/2014/main" id="{17E9505E-6D80-FA49-8F36-2FB16FAD0FAD}"/>
                  </a:ext>
                </a:extLst>
              </p:cNvPr>
              <p:cNvSpPr txBox="1"/>
              <p:nvPr/>
            </p:nvSpPr>
            <p:spPr>
              <a:xfrm>
                <a:off x="6160882" y="2174581"/>
                <a:ext cx="2268868" cy="406149"/>
              </a:xfrm>
              <a:prstGeom prst="rect">
                <a:avLst/>
              </a:prstGeom>
              <a:noFill/>
            </p:spPr>
            <p:txBody>
              <a:bodyPr wrap="square" rtlCol="0">
                <a:spAutoFit/>
              </a:bodyPr>
              <a:lstStyle/>
              <a:p>
                <a:pPr algn="ctr">
                  <a:defRPr/>
                </a:pPr>
                <a:r>
                  <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Online Data Collection</a:t>
                </a: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5" name="Group 14">
              <a:extLst>
                <a:ext uri="{FF2B5EF4-FFF2-40B4-BE49-F238E27FC236}">
                  <a16:creationId xmlns:a16="http://schemas.microsoft.com/office/drawing/2014/main" id="{8F10209E-5AF1-3B4F-AE1A-603AE11EBA96}"/>
                </a:ext>
              </a:extLst>
            </p:cNvPr>
            <p:cNvGrpSpPr/>
            <p:nvPr/>
          </p:nvGrpSpPr>
          <p:grpSpPr>
            <a:xfrm>
              <a:off x="1457706" y="4932484"/>
              <a:ext cx="1573571" cy="698562"/>
              <a:chOff x="1618267" y="4070402"/>
              <a:chExt cx="1648335" cy="797804"/>
            </a:xfrm>
          </p:grpSpPr>
          <p:grpSp>
            <p:nvGrpSpPr>
              <p:cNvPr id="78" name="Group 77">
                <a:extLst>
                  <a:ext uri="{FF2B5EF4-FFF2-40B4-BE49-F238E27FC236}">
                    <a16:creationId xmlns:a16="http://schemas.microsoft.com/office/drawing/2014/main" id="{B9F8375F-C637-EF47-B3E8-465CCE9ED850}"/>
                  </a:ext>
                </a:extLst>
              </p:cNvPr>
              <p:cNvGrpSpPr/>
              <p:nvPr/>
            </p:nvGrpSpPr>
            <p:grpSpPr>
              <a:xfrm>
                <a:off x="1618267" y="4070402"/>
                <a:ext cx="1648335" cy="797804"/>
                <a:chOff x="763013" y="3176928"/>
                <a:chExt cx="1999572" cy="1377709"/>
              </a:xfrm>
            </p:grpSpPr>
            <p:sp>
              <p:nvSpPr>
                <p:cNvPr id="80" name="Rectangle: Rounded Corners 64">
                  <a:extLst>
                    <a:ext uri="{FF2B5EF4-FFF2-40B4-BE49-F238E27FC236}">
                      <a16:creationId xmlns:a16="http://schemas.microsoft.com/office/drawing/2014/main" id="{9D50B882-6C94-444C-BAB0-12274277D14D}"/>
                    </a:ext>
                  </a:extLst>
                </p:cNvPr>
                <p:cNvSpPr/>
                <p:nvPr/>
              </p:nvSpPr>
              <p:spPr>
                <a:xfrm>
                  <a:off x="763013" y="3176928"/>
                  <a:ext cx="1999572" cy="1377709"/>
                </a:xfrm>
                <a:prstGeom prst="roundRect">
                  <a:avLst/>
                </a:prstGeom>
                <a:solidFill>
                  <a:schemeClr val="bg1"/>
                </a:solid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extBox 80">
                  <a:extLst>
                    <a:ext uri="{FF2B5EF4-FFF2-40B4-BE49-F238E27FC236}">
                      <a16:creationId xmlns:a16="http://schemas.microsoft.com/office/drawing/2014/main" id="{86D59C46-2877-9A44-8797-9E8A47524B0A}"/>
                    </a:ext>
                  </a:extLst>
                </p:cNvPr>
                <p:cNvSpPr txBox="1"/>
                <p:nvPr/>
              </p:nvSpPr>
              <p:spPr>
                <a:xfrm>
                  <a:off x="775704" y="3184953"/>
                  <a:ext cx="1956985" cy="515949"/>
                </a:xfrm>
                <a:prstGeom prst="rect">
                  <a:avLst/>
                </a:prstGeom>
                <a:noFill/>
              </p:spPr>
              <p:txBody>
                <a:bodyPr wrap="square" rtlCol="0">
                  <a:spAutoFit/>
                </a:bodyPr>
                <a:lstStyle/>
                <a:p>
                  <a:pPr algn="ctr">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EMAIL</a:t>
                  </a:r>
                </a:p>
              </p:txBody>
            </p:sp>
          </p:grpSp>
          <p:pic>
            <p:nvPicPr>
              <p:cNvPr id="79" name="Picture 78">
                <a:extLst>
                  <a:ext uri="{FF2B5EF4-FFF2-40B4-BE49-F238E27FC236}">
                    <a16:creationId xmlns:a16="http://schemas.microsoft.com/office/drawing/2014/main" id="{69416FE6-F197-E743-B104-EC35AD914CFB}"/>
                  </a:ext>
                </a:extLst>
              </p:cNvPr>
              <p:cNvPicPr>
                <a:picLocks noChangeAspect="1"/>
              </p:cNvPicPr>
              <p:nvPr/>
            </p:nvPicPr>
            <p:blipFill>
              <a:blip r:embed="rId4"/>
              <a:stretch>
                <a:fillRect/>
              </a:stretch>
            </p:blipFill>
            <p:spPr>
              <a:xfrm>
                <a:off x="2083756" y="4287192"/>
                <a:ext cx="703172" cy="526700"/>
              </a:xfrm>
              <a:prstGeom prst="rect">
                <a:avLst/>
              </a:prstGeom>
              <a:ln>
                <a:noFill/>
              </a:ln>
              <a:effectLst>
                <a:softEdge rad="112500"/>
              </a:effectLst>
            </p:spPr>
          </p:pic>
        </p:grpSp>
        <p:grpSp>
          <p:nvGrpSpPr>
            <p:cNvPr id="74" name="Group 73">
              <a:extLst>
                <a:ext uri="{FF2B5EF4-FFF2-40B4-BE49-F238E27FC236}">
                  <a16:creationId xmlns:a16="http://schemas.microsoft.com/office/drawing/2014/main" id="{B658ACFD-EA56-874A-AE5E-A6AB94F8B6AD}"/>
                </a:ext>
              </a:extLst>
            </p:cNvPr>
            <p:cNvGrpSpPr/>
            <p:nvPr/>
          </p:nvGrpSpPr>
          <p:grpSpPr>
            <a:xfrm>
              <a:off x="5108816" y="1690374"/>
              <a:ext cx="2347471" cy="797804"/>
              <a:chOff x="763013" y="3176928"/>
              <a:chExt cx="1999572" cy="1377709"/>
            </a:xfrm>
          </p:grpSpPr>
          <p:sp>
            <p:nvSpPr>
              <p:cNvPr id="76" name="Rectangle 75">
                <a:extLst>
                  <a:ext uri="{FF2B5EF4-FFF2-40B4-BE49-F238E27FC236}">
                    <a16:creationId xmlns:a16="http://schemas.microsoft.com/office/drawing/2014/main" id="{41CD117F-EBC7-A54E-8317-F68D5CCF017F}"/>
                  </a:ext>
                </a:extLst>
              </p:cNvPr>
              <p:cNvSpPr/>
              <p:nvPr/>
            </p:nvSpPr>
            <p:spPr>
              <a:xfrm>
                <a:off x="763013" y="3176928"/>
                <a:ext cx="1999572" cy="1377709"/>
              </a:xfrm>
              <a:prstGeom prst="rect">
                <a:avLst/>
              </a:prstGeom>
              <a:solidFill>
                <a:schemeClr val="bg1"/>
              </a:solid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7" name="TextBox 76">
                <a:extLst>
                  <a:ext uri="{FF2B5EF4-FFF2-40B4-BE49-F238E27FC236}">
                    <a16:creationId xmlns:a16="http://schemas.microsoft.com/office/drawing/2014/main" id="{5844E717-0855-5F4A-91F6-D57E24031AFA}"/>
                  </a:ext>
                </a:extLst>
              </p:cNvPr>
              <p:cNvSpPr txBox="1"/>
              <p:nvPr/>
            </p:nvSpPr>
            <p:spPr>
              <a:xfrm>
                <a:off x="783816" y="3184953"/>
                <a:ext cx="1956985" cy="1036409"/>
              </a:xfrm>
              <a:prstGeom prst="rect">
                <a:avLst/>
              </a:prstGeom>
              <a:noFill/>
            </p:spPr>
            <p:txBody>
              <a:bodyPr wrap="square" rtlCol="0">
                <a:spAutoFit/>
              </a:bodyPr>
              <a:lstStyle/>
              <a:p>
                <a:pPr algn="ctr">
                  <a:defRPr/>
                </a:pPr>
                <a:r>
                  <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CMS + Forms</a:t>
                </a:r>
              </a:p>
              <a:p>
                <a:pPr algn="ctr">
                  <a:defRPr/>
                </a:pPr>
                <a:endPar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1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7" name="Connector: Elbow 73">
              <a:extLst>
                <a:ext uri="{FF2B5EF4-FFF2-40B4-BE49-F238E27FC236}">
                  <a16:creationId xmlns:a16="http://schemas.microsoft.com/office/drawing/2014/main" id="{50C804F1-8893-044F-A2A4-5DD8CCE99490}"/>
                </a:ext>
              </a:extLst>
            </p:cNvPr>
            <p:cNvCxnSpPr>
              <a:cxnSpLocks/>
              <a:stCxn id="88" idx="2"/>
              <a:endCxn id="72" idx="0"/>
            </p:cNvCxnSpPr>
            <p:nvPr/>
          </p:nvCxnSpPr>
          <p:spPr>
            <a:xfrm rot="16200000" flipH="1">
              <a:off x="9452829" y="2559873"/>
              <a:ext cx="593284" cy="5756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BA8C256-B673-0C43-8BE8-14EB0032BE9B}"/>
                </a:ext>
              </a:extLst>
            </p:cNvPr>
            <p:cNvGrpSpPr/>
            <p:nvPr/>
          </p:nvGrpSpPr>
          <p:grpSpPr>
            <a:xfrm>
              <a:off x="9185564" y="3144316"/>
              <a:ext cx="1703416" cy="827132"/>
              <a:chOff x="5660268" y="5696039"/>
              <a:chExt cx="1581048" cy="694290"/>
            </a:xfrm>
          </p:grpSpPr>
          <p:grpSp>
            <p:nvGrpSpPr>
              <p:cNvPr id="70" name="Group 69">
                <a:extLst>
                  <a:ext uri="{FF2B5EF4-FFF2-40B4-BE49-F238E27FC236}">
                    <a16:creationId xmlns:a16="http://schemas.microsoft.com/office/drawing/2014/main" id="{3D4900D2-3951-424F-A138-32C6CEB07267}"/>
                  </a:ext>
                </a:extLst>
              </p:cNvPr>
              <p:cNvGrpSpPr/>
              <p:nvPr/>
            </p:nvGrpSpPr>
            <p:grpSpPr>
              <a:xfrm>
                <a:off x="5660268" y="5696039"/>
                <a:ext cx="1581048" cy="694290"/>
                <a:chOff x="9561621" y="4080910"/>
                <a:chExt cx="1581048" cy="694290"/>
              </a:xfrm>
            </p:grpSpPr>
            <p:sp>
              <p:nvSpPr>
                <p:cNvPr id="72" name="Rectangle 71">
                  <a:extLst>
                    <a:ext uri="{FF2B5EF4-FFF2-40B4-BE49-F238E27FC236}">
                      <a16:creationId xmlns:a16="http://schemas.microsoft.com/office/drawing/2014/main" id="{EDCBC059-403D-344B-810C-6437EFCC3F53}"/>
                    </a:ext>
                  </a:extLst>
                </p:cNvPr>
                <p:cNvSpPr/>
                <p:nvPr/>
              </p:nvSpPr>
              <p:spPr>
                <a:xfrm>
                  <a:off x="9561621" y="4080910"/>
                  <a:ext cx="1581048" cy="694290"/>
                </a:xfrm>
                <a:prstGeom prst="rect">
                  <a:avLst/>
                </a:prstGeom>
                <a:solidFill>
                  <a:schemeClr val="accent5">
                    <a:lumMod val="20000"/>
                    <a:lumOff val="80000"/>
                  </a:schemeClr>
                </a:solidFill>
                <a:ln w="12700" cap="flat" cmpd="sng" algn="ctr">
                  <a:solidFill>
                    <a:schemeClr val="bg1">
                      <a:lumMod val="90000"/>
                    </a:schemeClr>
                  </a:solidFill>
                  <a:prstDash val="solid"/>
                  <a:miter lim="800000"/>
                </a:ln>
                <a:effectLst/>
              </p:spPr>
              <p:txBody>
                <a:bodyPr rtlCol="0" anchor="t"/>
                <a:lstStyle/>
                <a:p>
                  <a:pPr algn="ctr">
                    <a:defRPr/>
                  </a:pPr>
                  <a:endParaRPr lang="en-US" sz="1100" kern="0" dirty="0">
                    <a:solidFill>
                      <a:srgbClr val="81BC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3" name="TextBox 72">
                  <a:extLst>
                    <a:ext uri="{FF2B5EF4-FFF2-40B4-BE49-F238E27FC236}">
                      <a16:creationId xmlns:a16="http://schemas.microsoft.com/office/drawing/2014/main" id="{8158A1E4-FFAF-DB41-A8EF-DD524E03EEB0}"/>
                    </a:ext>
                  </a:extLst>
                </p:cNvPr>
                <p:cNvSpPr txBox="1"/>
                <p:nvPr/>
              </p:nvSpPr>
              <p:spPr>
                <a:xfrm>
                  <a:off x="9561621" y="4115762"/>
                  <a:ext cx="1581048" cy="219594"/>
                </a:xfrm>
                <a:prstGeom prst="rect">
                  <a:avLst/>
                </a:prstGeom>
                <a:noFill/>
                <a:ln>
                  <a:noFill/>
                </a:ln>
              </p:spPr>
              <p:txBody>
                <a:bodyPr wrap="square" rtlCol="0">
                  <a:spAutoFit/>
                </a:bodyPr>
                <a:lstStyle/>
                <a:p>
                  <a:pPr algn="ctr">
                    <a:defRPr/>
                  </a:pPr>
                  <a:r>
                    <a:rPr lang="en-US" sz="11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CRM</a:t>
                  </a:r>
                  <a:endParaRPr lang="en-US" sz="11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71" name="Picture 18">
                <a:extLst>
                  <a:ext uri="{FF2B5EF4-FFF2-40B4-BE49-F238E27FC236}">
                    <a16:creationId xmlns:a16="http://schemas.microsoft.com/office/drawing/2014/main" id="{8BB32944-F70F-1C49-AFD3-22F2B3D6BB2A}"/>
                  </a:ext>
                </a:extLst>
              </p:cNvPr>
              <p:cNvPicPr>
                <a:picLocks noChangeAspect="1" noChangeArrowheads="1"/>
              </p:cNvPicPr>
              <p:nvPr/>
            </p:nvPicPr>
            <p:blipFill>
              <a:blip r:embed="rId5"/>
              <a:srcRect/>
              <a:stretch/>
            </p:blipFill>
            <p:spPr bwMode="auto">
              <a:xfrm>
                <a:off x="6244781" y="5914348"/>
                <a:ext cx="464113" cy="4197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BE71C039-EC79-A741-A1A2-B814E5044476}"/>
                </a:ext>
              </a:extLst>
            </p:cNvPr>
            <p:cNvGrpSpPr/>
            <p:nvPr/>
          </p:nvGrpSpPr>
          <p:grpSpPr>
            <a:xfrm>
              <a:off x="830594" y="1695021"/>
              <a:ext cx="1199362" cy="985678"/>
              <a:chOff x="2826100" y="2027375"/>
              <a:chExt cx="1199362" cy="985678"/>
            </a:xfrm>
          </p:grpSpPr>
          <p:sp>
            <p:nvSpPr>
              <p:cNvPr id="67" name="Rectangle: Rounded Corners 84">
                <a:extLst>
                  <a:ext uri="{FF2B5EF4-FFF2-40B4-BE49-F238E27FC236}">
                    <a16:creationId xmlns:a16="http://schemas.microsoft.com/office/drawing/2014/main" id="{740E5AE8-89A6-7349-A48F-B9902A7D4AAA}"/>
                  </a:ext>
                </a:extLst>
              </p:cNvPr>
              <p:cNvSpPr/>
              <p:nvPr/>
            </p:nvSpPr>
            <p:spPr>
              <a:xfrm>
                <a:off x="2826100" y="2027375"/>
                <a:ext cx="1199362" cy="985678"/>
              </a:xfrm>
              <a:prstGeom prst="round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8" name="Picture 36" descr="Image result for web page icon">
                <a:extLst>
                  <a:ext uri="{FF2B5EF4-FFF2-40B4-BE49-F238E27FC236}">
                    <a16:creationId xmlns:a16="http://schemas.microsoft.com/office/drawing/2014/main" id="{F87D2C1D-3E6E-9D4F-A1C2-44A86348B9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0480" y="2247842"/>
                <a:ext cx="616226" cy="61622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4B3CB9BE-42EF-B246-8419-1E31A94516D7}"/>
                  </a:ext>
                </a:extLst>
              </p:cNvPr>
              <p:cNvSpPr txBox="1"/>
              <p:nvPr/>
            </p:nvSpPr>
            <p:spPr>
              <a:xfrm>
                <a:off x="3136396" y="2073682"/>
                <a:ext cx="607859" cy="230832"/>
              </a:xfrm>
              <a:prstGeom prst="rect">
                <a:avLst/>
              </a:prstGeom>
              <a:noFill/>
            </p:spPr>
            <p:txBody>
              <a:bodyPr wrap="none" rtlCol="0">
                <a:spAutoFit/>
              </a:bodyPr>
              <a:lstStyle/>
              <a:p>
                <a:r>
                  <a:rPr lang="en-US" sz="900" b="1" dirty="0">
                    <a:solidFill>
                      <a:srgbClr val="717074"/>
                    </a:solidFill>
                    <a:latin typeface="Arial"/>
                  </a:rPr>
                  <a:t>website</a:t>
                </a:r>
              </a:p>
            </p:txBody>
          </p:sp>
        </p:grpSp>
        <p:grpSp>
          <p:nvGrpSpPr>
            <p:cNvPr id="21" name="Group 20">
              <a:extLst>
                <a:ext uri="{FF2B5EF4-FFF2-40B4-BE49-F238E27FC236}">
                  <a16:creationId xmlns:a16="http://schemas.microsoft.com/office/drawing/2014/main" id="{206FBA87-AE18-7C45-8CD6-4F129757F26F}"/>
                </a:ext>
              </a:extLst>
            </p:cNvPr>
            <p:cNvGrpSpPr/>
            <p:nvPr/>
          </p:nvGrpSpPr>
          <p:grpSpPr>
            <a:xfrm>
              <a:off x="4633811" y="3584791"/>
              <a:ext cx="2364745" cy="1131298"/>
              <a:chOff x="5267340" y="3371637"/>
              <a:chExt cx="2364745" cy="1131298"/>
            </a:xfrm>
          </p:grpSpPr>
          <p:grpSp>
            <p:nvGrpSpPr>
              <p:cNvPr id="63" name="Group 62">
                <a:extLst>
                  <a:ext uri="{FF2B5EF4-FFF2-40B4-BE49-F238E27FC236}">
                    <a16:creationId xmlns:a16="http://schemas.microsoft.com/office/drawing/2014/main" id="{9020B9C3-C8A5-8549-B064-3B8AD62683B1}"/>
                  </a:ext>
                </a:extLst>
              </p:cNvPr>
              <p:cNvGrpSpPr/>
              <p:nvPr/>
            </p:nvGrpSpPr>
            <p:grpSpPr>
              <a:xfrm>
                <a:off x="5267340" y="3371637"/>
                <a:ext cx="2364745" cy="1131298"/>
                <a:chOff x="5017359" y="3196972"/>
                <a:chExt cx="2896142" cy="1282471"/>
              </a:xfrm>
            </p:grpSpPr>
            <p:sp>
              <p:nvSpPr>
                <p:cNvPr id="65" name="Rectangle 64">
                  <a:extLst>
                    <a:ext uri="{FF2B5EF4-FFF2-40B4-BE49-F238E27FC236}">
                      <a16:creationId xmlns:a16="http://schemas.microsoft.com/office/drawing/2014/main" id="{D8A013B5-30C9-C047-A5FA-3765111C7FFB}"/>
                    </a:ext>
                  </a:extLst>
                </p:cNvPr>
                <p:cNvSpPr/>
                <p:nvPr/>
              </p:nvSpPr>
              <p:spPr>
                <a:xfrm>
                  <a:off x="5017359" y="3196972"/>
                  <a:ext cx="2896141" cy="1282471"/>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TextBox 65">
                  <a:extLst>
                    <a:ext uri="{FF2B5EF4-FFF2-40B4-BE49-F238E27FC236}">
                      <a16:creationId xmlns:a16="http://schemas.microsoft.com/office/drawing/2014/main" id="{D9F91DCB-C89D-1E40-85F1-CC785A1DA193}"/>
                    </a:ext>
                  </a:extLst>
                </p:cNvPr>
                <p:cNvSpPr txBox="1"/>
                <p:nvPr/>
              </p:nvSpPr>
              <p:spPr>
                <a:xfrm>
                  <a:off x="5075979" y="3224616"/>
                  <a:ext cx="2837522" cy="287846"/>
                </a:xfrm>
                <a:prstGeom prst="rect">
                  <a:avLst/>
                </a:prstGeom>
                <a:noFill/>
                <a:ln>
                  <a:noFill/>
                </a:ln>
              </p:spPr>
              <p:txBody>
                <a:bodyPr wrap="square" rtlCol="0">
                  <a:spAutoFit/>
                </a:bodyPr>
                <a:lstStyle/>
                <a:p>
                  <a:pPr algn="ctr">
                    <a:defRPr/>
                  </a:pPr>
                  <a:r>
                    <a:rPr lang="en-US" sz="1050" b="1" dirty="0">
                      <a:solidFill>
                        <a:srgbClr val="000000"/>
                      </a:solidFill>
                      <a:latin typeface="Open Sans" panose="020B0606030504020204" pitchFamily="34" charset="0"/>
                      <a:ea typeface="Open Sans" panose="020B0606030504020204" pitchFamily="34" charset="0"/>
                      <a:cs typeface="Open Sans" panose="020B0606030504020204" pitchFamily="34" charset="0"/>
                    </a:rPr>
                    <a:t>MARKETING AUTOMATION</a:t>
                  </a:r>
                  <a:endParaRPr lang="en-US" sz="105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grpSp>
          <p:pic>
            <p:nvPicPr>
              <p:cNvPr id="64" name="Picture 2" descr="Image result for sfmc">
                <a:extLst>
                  <a:ext uri="{FF2B5EF4-FFF2-40B4-BE49-F238E27FC236}">
                    <a16:creationId xmlns:a16="http://schemas.microsoft.com/office/drawing/2014/main" id="{393D4929-B8DF-F24E-A757-CE18030D49D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3834" r="29613" b="39511"/>
              <a:stretch/>
            </p:blipFill>
            <p:spPr bwMode="auto">
              <a:xfrm>
                <a:off x="6070478" y="3697269"/>
                <a:ext cx="554664" cy="61192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 name="Connector: Elbow 100">
              <a:extLst>
                <a:ext uri="{FF2B5EF4-FFF2-40B4-BE49-F238E27FC236}">
                  <a16:creationId xmlns:a16="http://schemas.microsoft.com/office/drawing/2014/main" id="{CA9F15FE-4ADF-A146-972E-40CCA39B44EC}"/>
                </a:ext>
              </a:extLst>
            </p:cNvPr>
            <p:cNvCxnSpPr>
              <a:cxnSpLocks/>
              <a:endCxn id="76" idx="1"/>
            </p:cNvCxnSpPr>
            <p:nvPr/>
          </p:nvCxnSpPr>
          <p:spPr>
            <a:xfrm>
              <a:off x="2039967" y="1886062"/>
              <a:ext cx="3068849" cy="203215"/>
            </a:xfrm>
            <a:prstGeom prst="bentConnector3">
              <a:avLst>
                <a:gd name="adj1" fmla="val 7850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113">
              <a:extLst>
                <a:ext uri="{FF2B5EF4-FFF2-40B4-BE49-F238E27FC236}">
                  <a16:creationId xmlns:a16="http://schemas.microsoft.com/office/drawing/2014/main" id="{50CD7A5F-C3EE-4C44-9163-F1F0A2C54CE2}"/>
                </a:ext>
              </a:extLst>
            </p:cNvPr>
            <p:cNvCxnSpPr>
              <a:stCxn id="67" idx="0"/>
              <a:endCxn id="87" idx="0"/>
            </p:cNvCxnSpPr>
            <p:nvPr/>
          </p:nvCxnSpPr>
          <p:spPr>
            <a:xfrm rot="5400000" flipH="1" flipV="1">
              <a:off x="5414241" y="-2364425"/>
              <a:ext cx="75480" cy="8043412"/>
            </a:xfrm>
            <a:prstGeom prst="bentConnector3">
              <a:avLst>
                <a:gd name="adj1" fmla="val 4028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6E0463-C3D6-5741-8058-50C3BAFA799F}"/>
                </a:ext>
              </a:extLst>
            </p:cNvPr>
            <p:cNvCxnSpPr/>
            <p:nvPr/>
          </p:nvCxnSpPr>
          <p:spPr>
            <a:xfrm flipV="1">
              <a:off x="1104402" y="2680700"/>
              <a:ext cx="0" cy="995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B96491-24A2-E749-8B5D-AE43BDB91FAD}"/>
                </a:ext>
              </a:extLst>
            </p:cNvPr>
            <p:cNvSpPr txBox="1"/>
            <p:nvPr/>
          </p:nvSpPr>
          <p:spPr>
            <a:xfrm>
              <a:off x="3371527" y="1313085"/>
              <a:ext cx="3057247" cy="230832"/>
            </a:xfrm>
            <a:prstGeom prst="rect">
              <a:avLst/>
            </a:prstGeom>
            <a:solidFill>
              <a:schemeClr val="bg1"/>
            </a:solidFill>
          </p:spPr>
          <p:txBody>
            <a:bodyPr wrap="none" rtlCol="0">
              <a:spAutoFit/>
            </a:bodyPr>
            <a:lstStyle/>
            <a:p>
              <a:r>
                <a:rPr lang="en-US" sz="900" dirty="0">
                  <a:solidFill>
                    <a:srgbClr val="717074"/>
                  </a:solidFill>
                  <a:latin typeface="Arial"/>
                </a:rPr>
                <a:t>via. Tag Management Solution / analytics tracking pixels</a:t>
              </a:r>
            </a:p>
          </p:txBody>
        </p:sp>
        <p:sp>
          <p:nvSpPr>
            <p:cNvPr id="29" name="TextBox 28">
              <a:extLst>
                <a:ext uri="{FF2B5EF4-FFF2-40B4-BE49-F238E27FC236}">
                  <a16:creationId xmlns:a16="http://schemas.microsoft.com/office/drawing/2014/main" id="{7B55CED5-40E8-D949-940E-80E0EC492C99}"/>
                </a:ext>
              </a:extLst>
            </p:cNvPr>
            <p:cNvSpPr txBox="1"/>
            <p:nvPr/>
          </p:nvSpPr>
          <p:spPr>
            <a:xfrm>
              <a:off x="2850201" y="1781932"/>
              <a:ext cx="896399" cy="230832"/>
            </a:xfrm>
            <a:prstGeom prst="rect">
              <a:avLst/>
            </a:prstGeom>
            <a:solidFill>
              <a:schemeClr val="bg1"/>
            </a:solidFill>
          </p:spPr>
          <p:txBody>
            <a:bodyPr wrap="none" rtlCol="0">
              <a:spAutoFit/>
            </a:bodyPr>
            <a:lstStyle/>
            <a:p>
              <a:r>
                <a:rPr lang="en-US" sz="900" dirty="0">
                  <a:solidFill>
                    <a:srgbClr val="717074"/>
                  </a:solidFill>
                  <a:latin typeface="Arial"/>
                </a:rPr>
                <a:t>Drupal Server</a:t>
              </a:r>
            </a:p>
          </p:txBody>
        </p:sp>
        <p:sp>
          <p:nvSpPr>
            <p:cNvPr id="32" name="TextBox 31">
              <a:extLst>
                <a:ext uri="{FF2B5EF4-FFF2-40B4-BE49-F238E27FC236}">
                  <a16:creationId xmlns:a16="http://schemas.microsoft.com/office/drawing/2014/main" id="{1A34F9BE-9C69-0B49-84F2-8CD22FAD18B7}"/>
                </a:ext>
              </a:extLst>
            </p:cNvPr>
            <p:cNvSpPr txBox="1"/>
            <p:nvPr/>
          </p:nvSpPr>
          <p:spPr>
            <a:xfrm>
              <a:off x="9146067" y="4372420"/>
              <a:ext cx="1005404" cy="230832"/>
            </a:xfrm>
            <a:prstGeom prst="rect">
              <a:avLst/>
            </a:prstGeom>
            <a:solidFill>
              <a:schemeClr val="bg1"/>
            </a:solidFill>
          </p:spPr>
          <p:txBody>
            <a:bodyPr wrap="none" rtlCol="0">
              <a:spAutoFit/>
            </a:bodyPr>
            <a:lstStyle/>
            <a:p>
              <a:pPr algn="ctr"/>
              <a:r>
                <a:rPr lang="en-US" sz="900" dirty="0">
                  <a:solidFill>
                    <a:srgbClr val="717074"/>
                  </a:solidFill>
                  <a:latin typeface="Arial"/>
                </a:rPr>
                <a:t>Sales Data feed</a:t>
              </a:r>
            </a:p>
          </p:txBody>
        </p:sp>
        <p:sp>
          <p:nvSpPr>
            <p:cNvPr id="34" name="TextBox 33">
              <a:extLst>
                <a:ext uri="{FF2B5EF4-FFF2-40B4-BE49-F238E27FC236}">
                  <a16:creationId xmlns:a16="http://schemas.microsoft.com/office/drawing/2014/main" id="{AB6E1B4F-000D-2A44-864D-2830F0F4D2FE}"/>
                </a:ext>
              </a:extLst>
            </p:cNvPr>
            <p:cNvSpPr txBox="1"/>
            <p:nvPr/>
          </p:nvSpPr>
          <p:spPr>
            <a:xfrm>
              <a:off x="813529" y="2937708"/>
              <a:ext cx="595035" cy="369332"/>
            </a:xfrm>
            <a:prstGeom prst="rect">
              <a:avLst/>
            </a:prstGeom>
            <a:solidFill>
              <a:schemeClr val="bg1"/>
            </a:solidFill>
          </p:spPr>
          <p:txBody>
            <a:bodyPr wrap="none" rtlCol="0">
              <a:spAutoFit/>
            </a:bodyPr>
            <a:lstStyle/>
            <a:p>
              <a:r>
                <a:rPr lang="en-US" sz="900" dirty="0">
                  <a:solidFill>
                    <a:srgbClr val="717074"/>
                  </a:solidFill>
                  <a:latin typeface="Arial"/>
                </a:rPr>
                <a:t>Landing</a:t>
              </a:r>
            </a:p>
            <a:p>
              <a:r>
                <a:rPr lang="en-US" sz="900" dirty="0">
                  <a:solidFill>
                    <a:srgbClr val="717074"/>
                  </a:solidFill>
                  <a:latin typeface="Arial"/>
                </a:rPr>
                <a:t>Page</a:t>
              </a:r>
            </a:p>
          </p:txBody>
        </p:sp>
        <p:grpSp>
          <p:nvGrpSpPr>
            <p:cNvPr id="35" name="Group 34">
              <a:extLst>
                <a:ext uri="{FF2B5EF4-FFF2-40B4-BE49-F238E27FC236}">
                  <a16:creationId xmlns:a16="http://schemas.microsoft.com/office/drawing/2014/main" id="{A085326F-9AD4-5743-95A5-8F7BF1272128}"/>
                </a:ext>
              </a:extLst>
            </p:cNvPr>
            <p:cNvGrpSpPr/>
            <p:nvPr/>
          </p:nvGrpSpPr>
          <p:grpSpPr>
            <a:xfrm>
              <a:off x="886511" y="3712736"/>
              <a:ext cx="1574298" cy="940104"/>
              <a:chOff x="355869" y="1752306"/>
              <a:chExt cx="1648335" cy="1196351"/>
            </a:xfrm>
          </p:grpSpPr>
          <p:grpSp>
            <p:nvGrpSpPr>
              <p:cNvPr id="59" name="Group 58">
                <a:extLst>
                  <a:ext uri="{FF2B5EF4-FFF2-40B4-BE49-F238E27FC236}">
                    <a16:creationId xmlns:a16="http://schemas.microsoft.com/office/drawing/2014/main" id="{0A6DFCC0-5761-924B-9DFE-740849482E23}"/>
                  </a:ext>
                </a:extLst>
              </p:cNvPr>
              <p:cNvGrpSpPr/>
              <p:nvPr/>
            </p:nvGrpSpPr>
            <p:grpSpPr>
              <a:xfrm>
                <a:off x="355869" y="1752306"/>
                <a:ext cx="1648335" cy="1196351"/>
                <a:chOff x="763013" y="3176928"/>
                <a:chExt cx="1999572" cy="1377709"/>
              </a:xfrm>
            </p:grpSpPr>
            <p:sp>
              <p:nvSpPr>
                <p:cNvPr id="61" name="Rectangle: Rounded Corners 54">
                  <a:extLst>
                    <a:ext uri="{FF2B5EF4-FFF2-40B4-BE49-F238E27FC236}">
                      <a16:creationId xmlns:a16="http://schemas.microsoft.com/office/drawing/2014/main" id="{B0164687-E317-D847-9E6A-47758339C2C0}"/>
                    </a:ext>
                  </a:extLst>
                </p:cNvPr>
                <p:cNvSpPr/>
                <p:nvPr/>
              </p:nvSpPr>
              <p:spPr>
                <a:xfrm>
                  <a:off x="763013" y="3176928"/>
                  <a:ext cx="1999572" cy="1377709"/>
                </a:xfrm>
                <a:prstGeom prst="roundRect">
                  <a:avLst/>
                </a:prstGeom>
                <a:noFill/>
                <a:ln w="12700">
                  <a:solidFill>
                    <a:schemeClr val="bg1">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endParaRPr lang="en-US"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TextBox 61">
                  <a:extLst>
                    <a:ext uri="{FF2B5EF4-FFF2-40B4-BE49-F238E27FC236}">
                      <a16:creationId xmlns:a16="http://schemas.microsoft.com/office/drawing/2014/main" id="{AAD01C21-06A0-4145-AC86-3DE4D334DC9D}"/>
                    </a:ext>
                  </a:extLst>
                </p:cNvPr>
                <p:cNvSpPr txBox="1"/>
                <p:nvPr/>
              </p:nvSpPr>
              <p:spPr>
                <a:xfrm>
                  <a:off x="775703" y="3184953"/>
                  <a:ext cx="1956986" cy="496146"/>
                </a:xfrm>
                <a:prstGeom prst="rect">
                  <a:avLst/>
                </a:prstGeom>
                <a:noFill/>
              </p:spPr>
              <p:txBody>
                <a:bodyPr wrap="square" rtlCol="0">
                  <a:spAutoFit/>
                </a:bodyPr>
                <a:lstStyle/>
                <a:p>
                  <a:pPr algn="ctr">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PAID MEDIA </a:t>
                  </a:r>
                </a:p>
                <a:p>
                  <a:pPr algn="ctr">
                    <a:defRPr/>
                  </a:pPr>
                  <a:r>
                    <a:rPr lang="en-US" sz="8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rPr>
                    <a:t>(SEARCH, DISPLAY, SOCIAL)</a:t>
                  </a:r>
                </a:p>
              </p:txBody>
            </p:sp>
          </p:grpSp>
          <p:pic>
            <p:nvPicPr>
              <p:cNvPr id="60" name="Picture 28" descr="Image result for social media icons B2B">
                <a:extLst>
                  <a:ext uri="{FF2B5EF4-FFF2-40B4-BE49-F238E27FC236}">
                    <a16:creationId xmlns:a16="http://schemas.microsoft.com/office/drawing/2014/main" id="{B6500CF4-FA31-324A-AF7E-3056BBB6FC6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829" r="23035"/>
              <a:stretch/>
            </p:blipFill>
            <p:spPr bwMode="auto">
              <a:xfrm>
                <a:off x="884181" y="2159589"/>
                <a:ext cx="591711" cy="61870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9" name="Straight Arrow Connector 181">
              <a:extLst>
                <a:ext uri="{FF2B5EF4-FFF2-40B4-BE49-F238E27FC236}">
                  <a16:creationId xmlns:a16="http://schemas.microsoft.com/office/drawing/2014/main" id="{3992A0F7-DB8B-5C45-A7A2-6991DEBDF81C}"/>
                </a:ext>
              </a:extLst>
            </p:cNvPr>
            <p:cNvCxnSpPr>
              <a:cxnSpLocks/>
              <a:stCxn id="66" idx="0"/>
            </p:cNvCxnSpPr>
            <p:nvPr/>
          </p:nvCxnSpPr>
          <p:spPr>
            <a:xfrm rot="5400000" flipH="1" flipV="1">
              <a:off x="5510476" y="2840746"/>
              <a:ext cx="1098070" cy="438790"/>
            </a:xfrm>
            <a:prstGeom prst="bentConnector3">
              <a:avLst>
                <a:gd name="adj1" fmla="val 50000"/>
              </a:avLst>
            </a:prstGeom>
            <a:ln>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D78C9C37-2A1D-F04D-A3B8-DA4B22864A07}"/>
                </a:ext>
              </a:extLst>
            </p:cNvPr>
            <p:cNvPicPr>
              <a:picLocks noChangeAspect="1"/>
            </p:cNvPicPr>
            <p:nvPr/>
          </p:nvPicPr>
          <p:blipFill>
            <a:blip r:embed="rId9"/>
            <a:srcRect/>
            <a:stretch/>
          </p:blipFill>
          <p:spPr>
            <a:xfrm>
              <a:off x="8308727" y="5226363"/>
              <a:ext cx="1049698" cy="285500"/>
            </a:xfrm>
            <a:prstGeom prst="rect">
              <a:avLst/>
            </a:prstGeom>
            <a:noFill/>
          </p:spPr>
        </p:pic>
        <p:cxnSp>
          <p:nvCxnSpPr>
            <p:cNvPr id="41" name="Straight Arrow Connector 181">
              <a:extLst>
                <a:ext uri="{FF2B5EF4-FFF2-40B4-BE49-F238E27FC236}">
                  <a16:creationId xmlns:a16="http://schemas.microsoft.com/office/drawing/2014/main" id="{A9696539-99AD-1D49-B174-B14D3A0A9308}"/>
                </a:ext>
              </a:extLst>
            </p:cNvPr>
            <p:cNvCxnSpPr>
              <a:cxnSpLocks/>
              <a:stCxn id="131" idx="0"/>
            </p:cNvCxnSpPr>
            <p:nvPr/>
          </p:nvCxnSpPr>
          <p:spPr>
            <a:xfrm rot="16200000" flipV="1">
              <a:off x="2430440" y="1865008"/>
              <a:ext cx="345758" cy="1086527"/>
            </a:xfrm>
            <a:prstGeom prst="bentConnector2">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E5E580A-09F7-624B-AE59-CA95CDF13DBD}"/>
                </a:ext>
              </a:extLst>
            </p:cNvPr>
            <p:cNvSpPr txBox="1"/>
            <p:nvPr/>
          </p:nvSpPr>
          <p:spPr>
            <a:xfrm>
              <a:off x="2213607" y="2104061"/>
              <a:ext cx="856203" cy="369332"/>
            </a:xfrm>
            <a:prstGeom prst="rect">
              <a:avLst/>
            </a:prstGeom>
            <a:solidFill>
              <a:schemeClr val="bg1"/>
            </a:solidFill>
          </p:spPr>
          <p:txBody>
            <a:bodyPr wrap="square" rtlCol="0">
              <a:spAutoFit/>
            </a:bodyPr>
            <a:lstStyle/>
            <a:p>
              <a:r>
                <a:rPr lang="en-US" sz="900" dirty="0">
                  <a:solidFill>
                    <a:srgbClr val="717074"/>
                  </a:solidFill>
                  <a:latin typeface="Arial"/>
                </a:rPr>
                <a:t>Personalized </a:t>
              </a:r>
            </a:p>
            <a:p>
              <a:r>
                <a:rPr lang="en-US" sz="900" dirty="0">
                  <a:solidFill>
                    <a:srgbClr val="717074"/>
                  </a:solidFill>
                  <a:latin typeface="Arial"/>
                </a:rPr>
                <a:t>Content</a:t>
              </a:r>
            </a:p>
          </p:txBody>
        </p:sp>
        <p:cxnSp>
          <p:nvCxnSpPr>
            <p:cNvPr id="43" name="Straight Arrow Connector 181">
              <a:extLst>
                <a:ext uri="{FF2B5EF4-FFF2-40B4-BE49-F238E27FC236}">
                  <a16:creationId xmlns:a16="http://schemas.microsoft.com/office/drawing/2014/main" id="{EEF1CF88-A0AE-B64E-9305-AEF6EAF9D37E}"/>
                </a:ext>
              </a:extLst>
            </p:cNvPr>
            <p:cNvCxnSpPr>
              <a:cxnSpLocks/>
              <a:stCxn id="65" idx="2"/>
            </p:cNvCxnSpPr>
            <p:nvPr/>
          </p:nvCxnSpPr>
          <p:spPr>
            <a:xfrm rot="5400000">
              <a:off x="4142527" y="3601113"/>
              <a:ext cx="558680" cy="2788633"/>
            </a:xfrm>
            <a:prstGeom prst="bentConnector2">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81">
              <a:extLst>
                <a:ext uri="{FF2B5EF4-FFF2-40B4-BE49-F238E27FC236}">
                  <a16:creationId xmlns:a16="http://schemas.microsoft.com/office/drawing/2014/main" id="{B34FB275-7A41-E945-9897-10F7AA1BB9DB}"/>
                </a:ext>
              </a:extLst>
            </p:cNvPr>
            <p:cNvCxnSpPr>
              <a:cxnSpLocks/>
              <a:endCxn id="61" idx="3"/>
            </p:cNvCxnSpPr>
            <p:nvPr/>
          </p:nvCxnSpPr>
          <p:spPr>
            <a:xfrm rot="10800000">
              <a:off x="2460809" y="4182788"/>
              <a:ext cx="2125204" cy="411986"/>
            </a:xfrm>
            <a:prstGeom prst="bentConnector3">
              <a:avLst>
                <a:gd name="adj1" fmla="val 50000"/>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EDD62CB-3F3D-7B43-8A3C-4494E3CEB9EE}"/>
                </a:ext>
              </a:extLst>
            </p:cNvPr>
            <p:cNvSpPr txBox="1"/>
            <p:nvPr/>
          </p:nvSpPr>
          <p:spPr>
            <a:xfrm>
              <a:off x="3303164" y="5176570"/>
              <a:ext cx="1043876" cy="230832"/>
            </a:xfrm>
            <a:prstGeom prst="rect">
              <a:avLst/>
            </a:prstGeom>
            <a:solidFill>
              <a:schemeClr val="bg1"/>
            </a:solidFill>
          </p:spPr>
          <p:txBody>
            <a:bodyPr wrap="none" rtlCol="0">
              <a:spAutoFit/>
            </a:bodyPr>
            <a:lstStyle/>
            <a:p>
              <a:r>
                <a:rPr lang="en-US" sz="900" dirty="0">
                  <a:solidFill>
                    <a:srgbClr val="717074"/>
                  </a:solidFill>
                  <a:latin typeface="Arial"/>
                </a:rPr>
                <a:t>Outbound Email</a:t>
              </a:r>
            </a:p>
          </p:txBody>
        </p:sp>
        <p:sp>
          <p:nvSpPr>
            <p:cNvPr id="46" name="TextBox 45">
              <a:extLst>
                <a:ext uri="{FF2B5EF4-FFF2-40B4-BE49-F238E27FC236}">
                  <a16:creationId xmlns:a16="http://schemas.microsoft.com/office/drawing/2014/main" id="{D7F87D9B-D19B-DA40-9B78-194B511873D7}"/>
                </a:ext>
              </a:extLst>
            </p:cNvPr>
            <p:cNvSpPr txBox="1"/>
            <p:nvPr/>
          </p:nvSpPr>
          <p:spPr>
            <a:xfrm>
              <a:off x="2567620" y="4095183"/>
              <a:ext cx="1261884" cy="230832"/>
            </a:xfrm>
            <a:prstGeom prst="rect">
              <a:avLst/>
            </a:prstGeom>
            <a:solidFill>
              <a:schemeClr val="bg1"/>
            </a:solidFill>
          </p:spPr>
          <p:txBody>
            <a:bodyPr wrap="none" rtlCol="0">
              <a:spAutoFit/>
            </a:bodyPr>
            <a:lstStyle/>
            <a:p>
              <a:r>
                <a:rPr lang="en-US" sz="900" dirty="0">
                  <a:solidFill>
                    <a:srgbClr val="717074"/>
                  </a:solidFill>
                  <a:latin typeface="Arial"/>
                </a:rPr>
                <a:t>Outbound Marketing</a:t>
              </a:r>
            </a:p>
          </p:txBody>
        </p:sp>
        <p:cxnSp>
          <p:nvCxnSpPr>
            <p:cNvPr id="47" name="Straight Arrow Connector 181">
              <a:extLst>
                <a:ext uri="{FF2B5EF4-FFF2-40B4-BE49-F238E27FC236}">
                  <a16:creationId xmlns:a16="http://schemas.microsoft.com/office/drawing/2014/main" id="{89CA9AE0-F0E3-B24B-BDB8-84612D48426A}"/>
                </a:ext>
              </a:extLst>
            </p:cNvPr>
            <p:cNvCxnSpPr>
              <a:cxnSpLocks/>
              <a:endCxn id="61" idx="1"/>
            </p:cNvCxnSpPr>
            <p:nvPr/>
          </p:nvCxnSpPr>
          <p:spPr>
            <a:xfrm rot="10800000">
              <a:off x="886512" y="4182789"/>
              <a:ext cx="7281941" cy="1589443"/>
            </a:xfrm>
            <a:prstGeom prst="bentConnector3">
              <a:avLst>
                <a:gd name="adj1" fmla="val 103139"/>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7259A45-8FF4-BC49-BAE8-A479DD8A4B5A}"/>
                </a:ext>
              </a:extLst>
            </p:cNvPr>
            <p:cNvSpPr txBox="1"/>
            <p:nvPr/>
          </p:nvSpPr>
          <p:spPr>
            <a:xfrm>
              <a:off x="5587780" y="5663953"/>
              <a:ext cx="1742785" cy="230832"/>
            </a:xfrm>
            <a:prstGeom prst="rect">
              <a:avLst/>
            </a:prstGeom>
            <a:solidFill>
              <a:schemeClr val="bg1"/>
            </a:solidFill>
          </p:spPr>
          <p:txBody>
            <a:bodyPr wrap="none" rtlCol="0">
              <a:spAutoFit/>
            </a:bodyPr>
            <a:lstStyle/>
            <a:p>
              <a:r>
                <a:rPr lang="en-US" sz="900" dirty="0">
                  <a:solidFill>
                    <a:srgbClr val="717074"/>
                  </a:solidFill>
                  <a:latin typeface="Arial"/>
                </a:rPr>
                <a:t>Outbound Activation Channels</a:t>
              </a:r>
            </a:p>
          </p:txBody>
        </p:sp>
        <p:cxnSp>
          <p:nvCxnSpPr>
            <p:cNvPr id="50" name="Straight Arrow Connector 181">
              <a:extLst>
                <a:ext uri="{FF2B5EF4-FFF2-40B4-BE49-F238E27FC236}">
                  <a16:creationId xmlns:a16="http://schemas.microsoft.com/office/drawing/2014/main" id="{B8D727AA-815E-844F-8F7F-DDD564F56A9B}"/>
                </a:ext>
              </a:extLst>
            </p:cNvPr>
            <p:cNvCxnSpPr>
              <a:cxnSpLocks/>
              <a:stCxn id="66" idx="3"/>
              <a:endCxn id="72" idx="1"/>
            </p:cNvCxnSpPr>
            <p:nvPr/>
          </p:nvCxnSpPr>
          <p:spPr>
            <a:xfrm flipV="1">
              <a:off x="6998556" y="3557882"/>
              <a:ext cx="2187008" cy="178252"/>
            </a:xfrm>
            <a:prstGeom prst="bentConnector3">
              <a:avLst>
                <a:gd name="adj1" fmla="val 50000"/>
              </a:avLst>
            </a:prstGeom>
            <a:ln>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B9F40E7-5294-254D-A9A7-9BD053A7F2FB}"/>
                </a:ext>
              </a:extLst>
            </p:cNvPr>
            <p:cNvSpPr txBox="1"/>
            <p:nvPr/>
          </p:nvSpPr>
          <p:spPr>
            <a:xfrm>
              <a:off x="7159383" y="3609176"/>
              <a:ext cx="1274708" cy="230832"/>
            </a:xfrm>
            <a:prstGeom prst="rect">
              <a:avLst/>
            </a:prstGeom>
            <a:solidFill>
              <a:schemeClr val="bg1"/>
            </a:solidFill>
          </p:spPr>
          <p:txBody>
            <a:bodyPr wrap="none" rtlCol="0">
              <a:spAutoFit/>
            </a:bodyPr>
            <a:lstStyle/>
            <a:p>
              <a:pPr algn="ctr"/>
              <a:r>
                <a:rPr lang="en-US" sz="900" dirty="0">
                  <a:solidFill>
                    <a:srgbClr val="717074"/>
                  </a:solidFill>
                  <a:latin typeface="Arial"/>
                </a:rPr>
                <a:t>Lead create / update</a:t>
              </a:r>
            </a:p>
          </p:txBody>
        </p:sp>
        <p:sp>
          <p:nvSpPr>
            <p:cNvPr id="55" name="TextBox 54">
              <a:extLst>
                <a:ext uri="{FF2B5EF4-FFF2-40B4-BE49-F238E27FC236}">
                  <a16:creationId xmlns:a16="http://schemas.microsoft.com/office/drawing/2014/main" id="{26CD0062-F8E1-EC47-B4F8-375D31C5E60F}"/>
                </a:ext>
              </a:extLst>
            </p:cNvPr>
            <p:cNvSpPr txBox="1"/>
            <p:nvPr/>
          </p:nvSpPr>
          <p:spPr>
            <a:xfrm>
              <a:off x="5415937" y="3137432"/>
              <a:ext cx="979755" cy="230832"/>
            </a:xfrm>
            <a:prstGeom prst="rect">
              <a:avLst/>
            </a:prstGeom>
            <a:solidFill>
              <a:schemeClr val="bg1"/>
            </a:solidFill>
          </p:spPr>
          <p:txBody>
            <a:bodyPr wrap="none" rtlCol="0">
              <a:spAutoFit/>
            </a:bodyPr>
            <a:lstStyle/>
            <a:p>
              <a:r>
                <a:rPr lang="en-US" sz="900" dirty="0">
                  <a:solidFill>
                    <a:srgbClr val="717074"/>
                  </a:solidFill>
                  <a:latin typeface="Arial"/>
                </a:rPr>
                <a:t>API Integration</a:t>
              </a:r>
            </a:p>
          </p:txBody>
        </p:sp>
        <p:cxnSp>
          <p:nvCxnSpPr>
            <p:cNvPr id="56" name="Straight Arrow Connector 181">
              <a:extLst>
                <a:ext uri="{FF2B5EF4-FFF2-40B4-BE49-F238E27FC236}">
                  <a16:creationId xmlns:a16="http://schemas.microsoft.com/office/drawing/2014/main" id="{C1E6E00F-82BE-EC4A-91BD-13E64160BE12}"/>
                </a:ext>
              </a:extLst>
            </p:cNvPr>
            <p:cNvCxnSpPr>
              <a:cxnSpLocks/>
              <a:stCxn id="80" idx="1"/>
              <a:endCxn id="67" idx="1"/>
            </p:cNvCxnSpPr>
            <p:nvPr/>
          </p:nvCxnSpPr>
          <p:spPr>
            <a:xfrm rot="10800000">
              <a:off x="830594" y="2187861"/>
              <a:ext cx="627112" cy="3093905"/>
            </a:xfrm>
            <a:prstGeom prst="bentConnector3">
              <a:avLst>
                <a:gd name="adj1" fmla="val 171921"/>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4C28E91A-89B2-DB44-ACBA-783A3FF16AD5}"/>
              </a:ext>
            </a:extLst>
          </p:cNvPr>
          <p:cNvGrpSpPr/>
          <p:nvPr/>
        </p:nvGrpSpPr>
        <p:grpSpPr>
          <a:xfrm>
            <a:off x="4985634" y="305074"/>
            <a:ext cx="2459831" cy="564776"/>
            <a:chOff x="6858001" y="173306"/>
            <a:chExt cx="2459831" cy="564776"/>
          </a:xfrm>
        </p:grpSpPr>
        <p:cxnSp>
          <p:nvCxnSpPr>
            <p:cNvPr id="99" name="Straight Arrow Connector 98">
              <a:extLst>
                <a:ext uri="{FF2B5EF4-FFF2-40B4-BE49-F238E27FC236}">
                  <a16:creationId xmlns:a16="http://schemas.microsoft.com/office/drawing/2014/main" id="{26601017-8F01-1048-A851-AD6B198627B3}"/>
                </a:ext>
              </a:extLst>
            </p:cNvPr>
            <p:cNvCxnSpPr>
              <a:cxnSpLocks/>
            </p:cNvCxnSpPr>
            <p:nvPr/>
          </p:nvCxnSpPr>
          <p:spPr>
            <a:xfrm rot="5400000">
              <a:off x="8601034" y="-150675"/>
              <a:ext cx="0" cy="1005840"/>
            </a:xfrm>
            <a:prstGeom prst="straightConnector1">
              <a:avLst/>
            </a:prstGeom>
            <a:ln>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8167AEC-35E4-8D43-AE66-60E8ED6F0F11}"/>
                </a:ext>
              </a:extLst>
            </p:cNvPr>
            <p:cNvSpPr txBox="1"/>
            <p:nvPr/>
          </p:nvSpPr>
          <p:spPr>
            <a:xfrm>
              <a:off x="8077675" y="173306"/>
              <a:ext cx="992579" cy="230832"/>
            </a:xfrm>
            <a:prstGeom prst="rect">
              <a:avLst/>
            </a:prstGeom>
            <a:noFill/>
          </p:spPr>
          <p:txBody>
            <a:bodyPr wrap="none" rtlCol="0">
              <a:spAutoFit/>
            </a:bodyPr>
            <a:lstStyle/>
            <a:p>
              <a:r>
                <a:rPr lang="en-US" sz="900" dirty="0">
                  <a:solidFill>
                    <a:srgbClr val="717074"/>
                  </a:solidFill>
                  <a:latin typeface="Arial"/>
                </a:rPr>
                <a:t>New Integration</a:t>
              </a:r>
            </a:p>
          </p:txBody>
        </p:sp>
        <p:cxnSp>
          <p:nvCxnSpPr>
            <p:cNvPr id="101" name="Straight Arrow Connector 100">
              <a:extLst>
                <a:ext uri="{FF2B5EF4-FFF2-40B4-BE49-F238E27FC236}">
                  <a16:creationId xmlns:a16="http://schemas.microsoft.com/office/drawing/2014/main" id="{BB98B7F2-B332-6141-A24B-B45C00A9130E}"/>
                </a:ext>
              </a:extLst>
            </p:cNvPr>
            <p:cNvCxnSpPr>
              <a:cxnSpLocks/>
            </p:cNvCxnSpPr>
            <p:nvPr/>
          </p:nvCxnSpPr>
          <p:spPr>
            <a:xfrm rot="5400000">
              <a:off x="8614737" y="169902"/>
              <a:ext cx="0" cy="1005840"/>
            </a:xfrm>
            <a:prstGeom prst="straightConnector1">
              <a:avLst/>
            </a:prstGeom>
            <a:ln>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B52B99A-6EB3-E849-97ED-9831C04598CB}"/>
                </a:ext>
              </a:extLst>
            </p:cNvPr>
            <p:cNvSpPr txBox="1"/>
            <p:nvPr/>
          </p:nvSpPr>
          <p:spPr>
            <a:xfrm>
              <a:off x="8152128" y="456029"/>
              <a:ext cx="1165704" cy="230832"/>
            </a:xfrm>
            <a:prstGeom prst="rect">
              <a:avLst/>
            </a:prstGeom>
            <a:noFill/>
          </p:spPr>
          <p:txBody>
            <a:bodyPr wrap="none" rtlCol="0">
              <a:spAutoFit/>
            </a:bodyPr>
            <a:lstStyle/>
            <a:p>
              <a:r>
                <a:rPr lang="en-US" sz="900" dirty="0">
                  <a:solidFill>
                    <a:srgbClr val="717074"/>
                  </a:solidFill>
                  <a:latin typeface="Arial"/>
                </a:rPr>
                <a:t>Existing Integration</a:t>
              </a:r>
            </a:p>
          </p:txBody>
        </p:sp>
        <p:sp>
          <p:nvSpPr>
            <p:cNvPr id="103" name="Rectangle 102">
              <a:extLst>
                <a:ext uri="{FF2B5EF4-FFF2-40B4-BE49-F238E27FC236}">
                  <a16:creationId xmlns:a16="http://schemas.microsoft.com/office/drawing/2014/main" id="{47D16AB5-E746-E04F-8FC1-98E3A6AB2DF3}"/>
                </a:ext>
              </a:extLst>
            </p:cNvPr>
            <p:cNvSpPr/>
            <p:nvPr/>
          </p:nvSpPr>
          <p:spPr>
            <a:xfrm>
              <a:off x="6858001" y="189586"/>
              <a:ext cx="1078881" cy="237949"/>
            </a:xfrm>
            <a:prstGeom prst="rect">
              <a:avLst/>
            </a:prstGeom>
            <a:solidFill>
              <a:schemeClr val="accent1">
                <a:lumMod val="20000"/>
                <a:lumOff val="80000"/>
              </a:schemeClr>
            </a:solidFill>
            <a:ln w="127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r>
                <a:rPr lang="en-US" sz="900" dirty="0">
                  <a:solidFill>
                    <a:srgbClr val="717074"/>
                  </a:solidFill>
                  <a:latin typeface="Open Sans" panose="020B0606030504020204" pitchFamily="34" charset="0"/>
                  <a:ea typeface="Open Sans" panose="020B0606030504020204" pitchFamily="34" charset="0"/>
                  <a:cs typeface="Open Sans" panose="020B0606030504020204" pitchFamily="34" charset="0"/>
                </a:rPr>
                <a:t>New Systems</a:t>
              </a:r>
            </a:p>
          </p:txBody>
        </p:sp>
        <p:sp>
          <p:nvSpPr>
            <p:cNvPr id="104" name="Rectangle 103">
              <a:extLst>
                <a:ext uri="{FF2B5EF4-FFF2-40B4-BE49-F238E27FC236}">
                  <a16:creationId xmlns:a16="http://schemas.microsoft.com/office/drawing/2014/main" id="{FB6D1117-DA0A-5741-910E-053F0773AF0B}"/>
                </a:ext>
              </a:extLst>
            </p:cNvPr>
            <p:cNvSpPr/>
            <p:nvPr/>
          </p:nvSpPr>
          <p:spPr>
            <a:xfrm>
              <a:off x="6868173" y="522791"/>
              <a:ext cx="1068913" cy="215291"/>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59" tIns="45679" rIns="91359" bIns="45679" rtlCol="0" anchor="ctr"/>
            <a:lstStyle/>
            <a:p>
              <a:pPr algn="ctr" defTabSz="913477">
                <a:defRPr/>
              </a:pPr>
              <a:r>
                <a:rPr lang="en-US" sz="900" dirty="0">
                  <a:solidFill>
                    <a:srgbClr val="717074"/>
                  </a:solidFill>
                  <a:latin typeface="Open Sans" panose="020B0606030504020204" pitchFamily="34" charset="0"/>
                  <a:ea typeface="Open Sans" panose="020B0606030504020204" pitchFamily="34" charset="0"/>
                  <a:cs typeface="Open Sans" panose="020B0606030504020204" pitchFamily="34" charset="0"/>
                </a:rPr>
                <a:t>Existing Systems</a:t>
              </a:r>
            </a:p>
          </p:txBody>
        </p:sp>
      </p:grpSp>
      <p:cxnSp>
        <p:nvCxnSpPr>
          <p:cNvPr id="8" name="Connector: Elbow 7">
            <a:extLst>
              <a:ext uri="{FF2B5EF4-FFF2-40B4-BE49-F238E27FC236}">
                <a16:creationId xmlns:a16="http://schemas.microsoft.com/office/drawing/2014/main" id="{5B3EE3DB-985E-46AC-A990-5474C97E78CF}"/>
              </a:ext>
            </a:extLst>
          </p:cNvPr>
          <p:cNvCxnSpPr>
            <a:cxnSpLocks/>
          </p:cNvCxnSpPr>
          <p:nvPr/>
        </p:nvCxnSpPr>
        <p:spPr>
          <a:xfrm rot="16200000" flipH="1">
            <a:off x="8049788" y="2695426"/>
            <a:ext cx="3903983" cy="1091786"/>
          </a:xfrm>
          <a:prstGeom prst="bentConnector4">
            <a:avLst>
              <a:gd name="adj1" fmla="val -918"/>
              <a:gd name="adj2" fmla="val 17153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7" name="Rectangle 106">
            <a:extLst>
              <a:ext uri="{FF2B5EF4-FFF2-40B4-BE49-F238E27FC236}">
                <a16:creationId xmlns:a16="http://schemas.microsoft.com/office/drawing/2014/main" id="{9CE5C77F-13A9-4A1F-A6D3-32840E5CB20B}"/>
              </a:ext>
            </a:extLst>
          </p:cNvPr>
          <p:cNvSpPr/>
          <p:nvPr/>
        </p:nvSpPr>
        <p:spPr>
          <a:xfrm>
            <a:off x="3099615" y="5834538"/>
            <a:ext cx="1713476" cy="823114"/>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8" name="Straight Arrow Connector 181">
            <a:extLst>
              <a:ext uri="{FF2B5EF4-FFF2-40B4-BE49-F238E27FC236}">
                <a16:creationId xmlns:a16="http://schemas.microsoft.com/office/drawing/2014/main" id="{1B0858A9-CD10-47E6-9F16-7A5B6C6AA6E6}"/>
              </a:ext>
            </a:extLst>
          </p:cNvPr>
          <p:cNvCxnSpPr>
            <a:cxnSpLocks/>
          </p:cNvCxnSpPr>
          <p:nvPr/>
        </p:nvCxnSpPr>
        <p:spPr>
          <a:xfrm>
            <a:off x="1133305" y="4513666"/>
            <a:ext cx="1922562" cy="1913586"/>
          </a:xfrm>
          <a:prstGeom prst="bentConnector3">
            <a:avLst>
              <a:gd name="adj1" fmla="val 1943"/>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81">
            <a:extLst>
              <a:ext uri="{FF2B5EF4-FFF2-40B4-BE49-F238E27FC236}">
                <a16:creationId xmlns:a16="http://schemas.microsoft.com/office/drawing/2014/main" id="{AA940608-F779-466C-8F67-0C7B83CF7A8B}"/>
              </a:ext>
            </a:extLst>
          </p:cNvPr>
          <p:cNvCxnSpPr>
            <a:cxnSpLocks/>
            <a:stCxn id="88" idx="3"/>
          </p:cNvCxnSpPr>
          <p:nvPr/>
        </p:nvCxnSpPr>
        <p:spPr>
          <a:xfrm flipH="1">
            <a:off x="4810635" y="1921904"/>
            <a:ext cx="5938468" cy="4438073"/>
          </a:xfrm>
          <a:prstGeom prst="bentConnector3">
            <a:avLst>
              <a:gd name="adj1" fmla="val -5293"/>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CEA76C7A-6EFB-403B-AAD0-E9A12575A2AC}"/>
              </a:ext>
            </a:extLst>
          </p:cNvPr>
          <p:cNvSpPr txBox="1"/>
          <p:nvPr/>
        </p:nvSpPr>
        <p:spPr>
          <a:xfrm>
            <a:off x="3134693" y="5845035"/>
            <a:ext cx="1632194" cy="600164"/>
          </a:xfrm>
          <a:prstGeom prst="rect">
            <a:avLst/>
          </a:prstGeom>
          <a:solidFill>
            <a:schemeClr val="accent1">
              <a:lumMod val="20000"/>
              <a:lumOff val="80000"/>
            </a:schemeClr>
          </a:solidFill>
        </p:spPr>
        <p:txBody>
          <a:bodyPr wrap="square" rtlCol="0">
            <a:spAutoFit/>
          </a:bodyPr>
          <a:lstStyle/>
          <a:p>
            <a:pPr algn="ctr">
              <a:defRPr/>
            </a:pPr>
            <a:r>
              <a:rPr lang="en-US" sz="1100" b="1" kern="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Datorama</a:t>
            </a:r>
          </a:p>
          <a:p>
            <a:pPr algn="ctr">
              <a:defRPr/>
            </a:pPr>
            <a:r>
              <a:rPr lang="en-US" sz="1100" b="1" kern="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Media &amp; Ads Reporting </a:t>
            </a:r>
          </a:p>
        </p:txBody>
      </p:sp>
      <p:sp>
        <p:nvSpPr>
          <p:cNvPr id="119" name="TextBox 118">
            <a:extLst>
              <a:ext uri="{FF2B5EF4-FFF2-40B4-BE49-F238E27FC236}">
                <a16:creationId xmlns:a16="http://schemas.microsoft.com/office/drawing/2014/main" id="{9D9CD22A-97EE-4294-81B8-6830ADDFF037}"/>
              </a:ext>
            </a:extLst>
          </p:cNvPr>
          <p:cNvSpPr txBox="1"/>
          <p:nvPr/>
        </p:nvSpPr>
        <p:spPr>
          <a:xfrm>
            <a:off x="1317078" y="6304686"/>
            <a:ext cx="1114408" cy="230832"/>
          </a:xfrm>
          <a:prstGeom prst="rect">
            <a:avLst/>
          </a:prstGeom>
          <a:solidFill>
            <a:schemeClr val="bg1"/>
          </a:solidFill>
        </p:spPr>
        <p:txBody>
          <a:bodyPr wrap="none" rtlCol="0">
            <a:spAutoFit/>
          </a:bodyPr>
          <a:lstStyle/>
          <a:p>
            <a:r>
              <a:rPr lang="en-US" sz="900" dirty="0">
                <a:solidFill>
                  <a:srgbClr val="717074"/>
                </a:solidFill>
                <a:latin typeface="Arial"/>
              </a:rPr>
              <a:t>Media &amp; Ads Data</a:t>
            </a:r>
          </a:p>
        </p:txBody>
      </p:sp>
      <p:sp>
        <p:nvSpPr>
          <p:cNvPr id="120" name="TextBox 119">
            <a:extLst>
              <a:ext uri="{FF2B5EF4-FFF2-40B4-BE49-F238E27FC236}">
                <a16:creationId xmlns:a16="http://schemas.microsoft.com/office/drawing/2014/main" id="{3D3BAAA8-2721-4318-8C09-E15099361B79}"/>
              </a:ext>
            </a:extLst>
          </p:cNvPr>
          <p:cNvSpPr txBox="1"/>
          <p:nvPr/>
        </p:nvSpPr>
        <p:spPr>
          <a:xfrm>
            <a:off x="7386293" y="6246095"/>
            <a:ext cx="1588897" cy="230832"/>
          </a:xfrm>
          <a:prstGeom prst="rect">
            <a:avLst/>
          </a:prstGeom>
          <a:solidFill>
            <a:schemeClr val="bg1"/>
          </a:solidFill>
        </p:spPr>
        <p:txBody>
          <a:bodyPr wrap="none" rtlCol="0">
            <a:spAutoFit/>
          </a:bodyPr>
          <a:lstStyle/>
          <a:p>
            <a:r>
              <a:rPr lang="en-US" sz="900" dirty="0">
                <a:solidFill>
                  <a:srgbClr val="717074"/>
                </a:solidFill>
                <a:latin typeface="Arial"/>
              </a:rPr>
              <a:t>Analytics &amp; Campaign Data</a:t>
            </a:r>
          </a:p>
        </p:txBody>
      </p:sp>
      <p:cxnSp>
        <p:nvCxnSpPr>
          <p:cNvPr id="124" name="Straight Arrow Connector 181">
            <a:extLst>
              <a:ext uri="{FF2B5EF4-FFF2-40B4-BE49-F238E27FC236}">
                <a16:creationId xmlns:a16="http://schemas.microsoft.com/office/drawing/2014/main" id="{9F72E5C2-DCD0-45C5-A436-E0B1C853879C}"/>
              </a:ext>
            </a:extLst>
          </p:cNvPr>
          <p:cNvCxnSpPr>
            <a:cxnSpLocks/>
            <a:endCxn id="11" idx="0"/>
          </p:cNvCxnSpPr>
          <p:nvPr/>
        </p:nvCxnSpPr>
        <p:spPr>
          <a:xfrm rot="5400000">
            <a:off x="9348291" y="3821766"/>
            <a:ext cx="822903" cy="788886"/>
          </a:xfrm>
          <a:prstGeom prst="bentConnector3">
            <a:avLst>
              <a:gd name="adj1" fmla="val 50000"/>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D3DD1700-8623-4652-99E6-8128AA0BDCB9}"/>
              </a:ext>
            </a:extLst>
          </p:cNvPr>
          <p:cNvPicPr>
            <a:picLocks noChangeAspect="1"/>
          </p:cNvPicPr>
          <p:nvPr/>
        </p:nvPicPr>
        <p:blipFill rotWithShape="1">
          <a:blip r:embed="rId10"/>
          <a:srcRect b="136"/>
          <a:stretch/>
        </p:blipFill>
        <p:spPr>
          <a:xfrm>
            <a:off x="11196373" y="3381"/>
            <a:ext cx="992579" cy="1087990"/>
          </a:xfrm>
          <a:prstGeom prst="rect">
            <a:avLst/>
          </a:prstGeom>
        </p:spPr>
      </p:pic>
      <p:pic>
        <p:nvPicPr>
          <p:cNvPr id="129" name="Picture 128">
            <a:extLst>
              <a:ext uri="{FF2B5EF4-FFF2-40B4-BE49-F238E27FC236}">
                <a16:creationId xmlns:a16="http://schemas.microsoft.com/office/drawing/2014/main" id="{1778A7EA-B178-4032-A835-F2F27383A352}"/>
              </a:ext>
            </a:extLst>
          </p:cNvPr>
          <p:cNvPicPr>
            <a:picLocks noChangeAspect="1"/>
          </p:cNvPicPr>
          <p:nvPr/>
        </p:nvPicPr>
        <p:blipFill>
          <a:blip r:embed="rId11"/>
          <a:stretch>
            <a:fillRect/>
          </a:stretch>
        </p:blipFill>
        <p:spPr>
          <a:xfrm>
            <a:off x="8918143" y="1724891"/>
            <a:ext cx="992565" cy="626343"/>
          </a:xfrm>
          <a:prstGeom prst="rect">
            <a:avLst/>
          </a:prstGeom>
        </p:spPr>
      </p:pic>
      <p:pic>
        <p:nvPicPr>
          <p:cNvPr id="130" name="Picture 129">
            <a:extLst>
              <a:ext uri="{FF2B5EF4-FFF2-40B4-BE49-F238E27FC236}">
                <a16:creationId xmlns:a16="http://schemas.microsoft.com/office/drawing/2014/main" id="{037E4454-25B0-4233-A732-092715F287CB}"/>
              </a:ext>
            </a:extLst>
          </p:cNvPr>
          <p:cNvPicPr>
            <a:picLocks noChangeAspect="1"/>
          </p:cNvPicPr>
          <p:nvPr/>
        </p:nvPicPr>
        <p:blipFill>
          <a:blip r:embed="rId12"/>
          <a:stretch>
            <a:fillRect/>
          </a:stretch>
        </p:blipFill>
        <p:spPr>
          <a:xfrm>
            <a:off x="5994714" y="1759675"/>
            <a:ext cx="527573" cy="589329"/>
          </a:xfrm>
          <a:prstGeom prst="rect">
            <a:avLst/>
          </a:prstGeom>
        </p:spPr>
      </p:pic>
      <p:sp>
        <p:nvSpPr>
          <p:cNvPr id="131" name="Rectangle 130">
            <a:extLst>
              <a:ext uri="{FF2B5EF4-FFF2-40B4-BE49-F238E27FC236}">
                <a16:creationId xmlns:a16="http://schemas.microsoft.com/office/drawing/2014/main" id="{172FCAAF-EC0E-45B5-9382-861EA9013963}"/>
              </a:ext>
            </a:extLst>
          </p:cNvPr>
          <p:cNvSpPr/>
          <p:nvPr/>
        </p:nvSpPr>
        <p:spPr>
          <a:xfrm>
            <a:off x="2396511" y="2441977"/>
            <a:ext cx="1488571" cy="823114"/>
          </a:xfrm>
          <a:prstGeom prst="rect">
            <a:avLst/>
          </a:prstGeom>
          <a:solidFill>
            <a:schemeClr val="accent1">
              <a:lumMod val="20000"/>
              <a:lumOff val="80000"/>
            </a:schemeClr>
          </a:solidFill>
          <a:ln w="12700" cap="flat" cmpd="sng" algn="ctr">
            <a:solidFill>
              <a:srgbClr val="E7E7E8">
                <a:lumMod val="50000"/>
              </a:srgbClr>
            </a:solidFill>
            <a:prstDash val="dashDot"/>
            <a:miter lim="800000"/>
          </a:ln>
          <a:effectLst>
            <a:outerShdw blurRad="50800" dist="38100" dir="2700000" algn="tl" rotWithShape="0">
              <a:prstClr val="black">
                <a:alpha val="40000"/>
              </a:prstClr>
            </a:outerShdw>
          </a:effectLst>
        </p:spPr>
        <p:txBody>
          <a:bodyPr lIns="0" tIns="0" rIns="0" bIns="0" rtlCol="0" anchor="ctr"/>
          <a:lstStyle/>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ctr">
              <a:defRPr/>
            </a:pPr>
            <a:endParaRPr lang="en-US" sz="1200" b="1" kern="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2" name="TextBox 131">
            <a:extLst>
              <a:ext uri="{FF2B5EF4-FFF2-40B4-BE49-F238E27FC236}">
                <a16:creationId xmlns:a16="http://schemas.microsoft.com/office/drawing/2014/main" id="{DE579F27-7F8C-47C4-9B68-2E283D56CEFC}"/>
              </a:ext>
            </a:extLst>
          </p:cNvPr>
          <p:cNvSpPr txBox="1"/>
          <p:nvPr/>
        </p:nvSpPr>
        <p:spPr>
          <a:xfrm>
            <a:off x="2418656" y="2454637"/>
            <a:ext cx="1488571" cy="430887"/>
          </a:xfrm>
          <a:prstGeom prst="rect">
            <a:avLst/>
          </a:prstGeom>
          <a:solidFill>
            <a:schemeClr val="accent1">
              <a:lumMod val="20000"/>
              <a:lumOff val="80000"/>
            </a:schemeClr>
          </a:solidFill>
        </p:spPr>
        <p:txBody>
          <a:bodyPr wrap="square" rtlCol="0">
            <a:spAutoFit/>
          </a:bodyPr>
          <a:lstStyle/>
          <a:p>
            <a:pPr algn="ctr">
              <a:defRPr/>
            </a:pPr>
            <a:r>
              <a:rPr lang="en-US" sz="1100" b="1" kern="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Web personalization</a:t>
            </a:r>
          </a:p>
        </p:txBody>
      </p:sp>
      <p:cxnSp>
        <p:nvCxnSpPr>
          <p:cNvPr id="134" name="Straight Arrow Connector 181">
            <a:extLst>
              <a:ext uri="{FF2B5EF4-FFF2-40B4-BE49-F238E27FC236}">
                <a16:creationId xmlns:a16="http://schemas.microsoft.com/office/drawing/2014/main" id="{CBB19FFD-5052-433D-860B-69E25411BB70}"/>
              </a:ext>
            </a:extLst>
          </p:cNvPr>
          <p:cNvCxnSpPr>
            <a:cxnSpLocks/>
            <a:stCxn id="65" idx="1"/>
            <a:endCxn id="131" idx="3"/>
          </p:cNvCxnSpPr>
          <p:nvPr/>
        </p:nvCxnSpPr>
        <p:spPr>
          <a:xfrm rot="10800000">
            <a:off x="3885082" y="2853534"/>
            <a:ext cx="742944" cy="1157732"/>
          </a:xfrm>
          <a:prstGeom prst="bentConnector3">
            <a:avLst>
              <a:gd name="adj1" fmla="val 50000"/>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81">
            <a:extLst>
              <a:ext uri="{FF2B5EF4-FFF2-40B4-BE49-F238E27FC236}">
                <a16:creationId xmlns:a16="http://schemas.microsoft.com/office/drawing/2014/main" id="{567D4D61-E54F-4C88-A791-6A24B12845AB}"/>
              </a:ext>
            </a:extLst>
          </p:cNvPr>
          <p:cNvCxnSpPr>
            <a:cxnSpLocks/>
          </p:cNvCxnSpPr>
          <p:nvPr/>
        </p:nvCxnSpPr>
        <p:spPr>
          <a:xfrm flipV="1">
            <a:off x="3891603" y="2338894"/>
            <a:ext cx="2049263" cy="397225"/>
          </a:xfrm>
          <a:prstGeom prst="bentConnector3">
            <a:avLst>
              <a:gd name="adj1" fmla="val 102987"/>
            </a:avLst>
          </a:prstGeom>
          <a:ln>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D96A3684-4841-4D88-B985-55654B6FB292}"/>
              </a:ext>
            </a:extLst>
          </p:cNvPr>
          <p:cNvSpPr txBox="1"/>
          <p:nvPr/>
        </p:nvSpPr>
        <p:spPr>
          <a:xfrm>
            <a:off x="4429317" y="2627668"/>
            <a:ext cx="1011815" cy="230832"/>
          </a:xfrm>
          <a:prstGeom prst="rect">
            <a:avLst/>
          </a:prstGeom>
          <a:solidFill>
            <a:schemeClr val="bg1"/>
          </a:solidFill>
        </p:spPr>
        <p:txBody>
          <a:bodyPr wrap="none" rtlCol="0">
            <a:spAutoFit/>
          </a:bodyPr>
          <a:lstStyle/>
          <a:p>
            <a:r>
              <a:rPr lang="en-US" sz="900" dirty="0">
                <a:solidFill>
                  <a:srgbClr val="717074"/>
                </a:solidFill>
                <a:latin typeface="Arial"/>
              </a:rPr>
              <a:t>Product Catalog</a:t>
            </a:r>
          </a:p>
        </p:txBody>
      </p:sp>
      <p:cxnSp>
        <p:nvCxnSpPr>
          <p:cNvPr id="151" name="Straight Arrow Connector 181">
            <a:extLst>
              <a:ext uri="{FF2B5EF4-FFF2-40B4-BE49-F238E27FC236}">
                <a16:creationId xmlns:a16="http://schemas.microsoft.com/office/drawing/2014/main" id="{9B03BF92-F934-497A-99DB-7B2AE3D1A041}"/>
              </a:ext>
            </a:extLst>
          </p:cNvPr>
          <p:cNvCxnSpPr>
            <a:cxnSpLocks/>
          </p:cNvCxnSpPr>
          <p:nvPr/>
        </p:nvCxnSpPr>
        <p:spPr>
          <a:xfrm>
            <a:off x="1595077" y="2537996"/>
            <a:ext cx="786892" cy="460264"/>
          </a:xfrm>
          <a:prstGeom prst="bentConnector3">
            <a:avLst>
              <a:gd name="adj1" fmla="val 371"/>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6CE53046-B67E-46DA-9645-B2F3D1AB30B0}"/>
              </a:ext>
            </a:extLst>
          </p:cNvPr>
          <p:cNvSpPr txBox="1"/>
          <p:nvPr/>
        </p:nvSpPr>
        <p:spPr>
          <a:xfrm>
            <a:off x="1278164" y="3027752"/>
            <a:ext cx="1159292" cy="230832"/>
          </a:xfrm>
          <a:prstGeom prst="rect">
            <a:avLst/>
          </a:prstGeom>
          <a:solidFill>
            <a:schemeClr val="bg1"/>
          </a:solidFill>
        </p:spPr>
        <p:txBody>
          <a:bodyPr wrap="none" rtlCol="0">
            <a:spAutoFit/>
          </a:bodyPr>
          <a:lstStyle/>
          <a:p>
            <a:r>
              <a:rPr lang="en-US" sz="900" dirty="0">
                <a:solidFill>
                  <a:srgbClr val="717074"/>
                </a:solidFill>
                <a:latin typeface="Arial"/>
              </a:rPr>
              <a:t>Customer mapping</a:t>
            </a:r>
          </a:p>
        </p:txBody>
      </p:sp>
      <p:pic>
        <p:nvPicPr>
          <p:cNvPr id="155" name="Picture 154">
            <a:extLst>
              <a:ext uri="{FF2B5EF4-FFF2-40B4-BE49-F238E27FC236}">
                <a16:creationId xmlns:a16="http://schemas.microsoft.com/office/drawing/2014/main" id="{E7C492E1-740B-4C2C-995C-F187B3E9016F}"/>
              </a:ext>
            </a:extLst>
          </p:cNvPr>
          <p:cNvPicPr>
            <a:picLocks noChangeAspect="1"/>
          </p:cNvPicPr>
          <p:nvPr/>
        </p:nvPicPr>
        <p:blipFill>
          <a:blip r:embed="rId13"/>
          <a:stretch>
            <a:fillRect/>
          </a:stretch>
        </p:blipFill>
        <p:spPr>
          <a:xfrm>
            <a:off x="2585662" y="2931293"/>
            <a:ext cx="1110268" cy="196590"/>
          </a:xfrm>
          <a:prstGeom prst="rect">
            <a:avLst/>
          </a:prstGeom>
        </p:spPr>
      </p:pic>
      <p:cxnSp>
        <p:nvCxnSpPr>
          <p:cNvPr id="156" name="Straight Arrow Connector 181">
            <a:extLst>
              <a:ext uri="{FF2B5EF4-FFF2-40B4-BE49-F238E27FC236}">
                <a16:creationId xmlns:a16="http://schemas.microsoft.com/office/drawing/2014/main" id="{3C0A9957-5E40-4D35-9644-74EFDB741B86}"/>
              </a:ext>
            </a:extLst>
          </p:cNvPr>
          <p:cNvCxnSpPr>
            <a:cxnSpLocks/>
            <a:stCxn id="11" idx="1"/>
            <a:endCxn id="65" idx="3"/>
          </p:cNvCxnSpPr>
          <p:nvPr/>
        </p:nvCxnSpPr>
        <p:spPr>
          <a:xfrm rot="10800000">
            <a:off x="6992771" y="4011266"/>
            <a:ext cx="1190157" cy="1182044"/>
          </a:xfrm>
          <a:prstGeom prst="bentConnector3">
            <a:avLst>
              <a:gd name="adj1" fmla="val 50000"/>
            </a:avLst>
          </a:prstGeom>
          <a:ln>
            <a:prstDash val="dashDot"/>
            <a:headEnd type="none" w="sm" len="sm"/>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830872"/>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building, table, street, rain&#10;&#10;Description automatically generated">
            <a:extLst>
              <a:ext uri="{FF2B5EF4-FFF2-40B4-BE49-F238E27FC236}">
                <a16:creationId xmlns:a16="http://schemas.microsoft.com/office/drawing/2014/main" id="{1C9F87D1-BD48-4551-806F-358604996911}"/>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27" name="object 4">
            <a:extLst>
              <a:ext uri="{FF2B5EF4-FFF2-40B4-BE49-F238E27FC236}">
                <a16:creationId xmlns:a16="http://schemas.microsoft.com/office/drawing/2014/main" id="{B0EA41A6-E4B1-4C3F-BF0E-7BC26614CC43}"/>
              </a:ext>
            </a:extLst>
          </p:cNvPr>
          <p:cNvSpPr/>
          <p:nvPr/>
        </p:nvSpPr>
        <p:spPr>
          <a:xfrm>
            <a:off x="-1" y="-195943"/>
            <a:ext cx="10682535"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2" name="Title 1">
            <a:extLst>
              <a:ext uri="{FF2B5EF4-FFF2-40B4-BE49-F238E27FC236}">
                <a16:creationId xmlns:a16="http://schemas.microsoft.com/office/drawing/2014/main" id="{0B1EDA4B-439C-425B-BBCF-C41B4854D298}"/>
              </a:ext>
            </a:extLst>
          </p:cNvPr>
          <p:cNvSpPr>
            <a:spLocks noGrp="1"/>
          </p:cNvSpPr>
          <p:nvPr>
            <p:ph type="title"/>
          </p:nvPr>
        </p:nvSpPr>
        <p:spPr>
          <a:xfrm>
            <a:off x="228600" y="273050"/>
            <a:ext cx="10515600" cy="631826"/>
          </a:xfrm>
        </p:spPr>
        <p:txBody>
          <a:bodyPr>
            <a:normAutofit/>
          </a:bodyPr>
          <a:lstStyle/>
          <a:p>
            <a:r>
              <a:rPr lang="en-US" sz="2800" b="1" spc="-5" dirty="0">
                <a:solidFill>
                  <a:schemeClr val="accent1"/>
                </a:solidFill>
                <a:latin typeface="Frutiger Next Pro Bold"/>
                <a:ea typeface="+mn-ea"/>
              </a:rPr>
              <a:t>Marketing Cloud Stack Used.</a:t>
            </a:r>
          </a:p>
        </p:txBody>
      </p:sp>
      <p:sp>
        <p:nvSpPr>
          <p:cNvPr id="3" name="Content Placeholder 2">
            <a:extLst>
              <a:ext uri="{FF2B5EF4-FFF2-40B4-BE49-F238E27FC236}">
                <a16:creationId xmlns:a16="http://schemas.microsoft.com/office/drawing/2014/main" id="{7871208C-9A3B-4ECF-8E88-8EB1F86CB893}"/>
              </a:ext>
            </a:extLst>
          </p:cNvPr>
          <p:cNvSpPr>
            <a:spLocks noGrp="1"/>
          </p:cNvSpPr>
          <p:nvPr>
            <p:ph idx="1"/>
          </p:nvPr>
        </p:nvSpPr>
        <p:spPr>
          <a:xfrm>
            <a:off x="361950" y="1663700"/>
            <a:ext cx="10515600" cy="4351338"/>
          </a:xfrm>
        </p:spPr>
        <p:txBody>
          <a:bodyPr/>
          <a:lstStyle/>
          <a:p>
            <a:pPr marL="0" indent="0">
              <a:buNone/>
            </a:pPr>
            <a:r>
              <a:rPr lang="en-US" dirty="0"/>
              <a:t> </a:t>
            </a:r>
          </a:p>
        </p:txBody>
      </p:sp>
      <p:grpSp>
        <p:nvGrpSpPr>
          <p:cNvPr id="5" name="Group 4">
            <a:extLst>
              <a:ext uri="{FF2B5EF4-FFF2-40B4-BE49-F238E27FC236}">
                <a16:creationId xmlns:a16="http://schemas.microsoft.com/office/drawing/2014/main" id="{72BCD22B-FE01-483B-8473-53763C841FBB}"/>
              </a:ext>
            </a:extLst>
          </p:cNvPr>
          <p:cNvGrpSpPr/>
          <p:nvPr/>
        </p:nvGrpSpPr>
        <p:grpSpPr>
          <a:xfrm>
            <a:off x="4300770" y="1802435"/>
            <a:ext cx="2957280" cy="3912565"/>
            <a:chOff x="246885" y="145737"/>
            <a:chExt cx="2169268" cy="3477237"/>
          </a:xfrm>
        </p:grpSpPr>
        <p:sp>
          <p:nvSpPr>
            <p:cNvPr id="9" name="Rounded Rectangle 35">
              <a:extLst>
                <a:ext uri="{FF2B5EF4-FFF2-40B4-BE49-F238E27FC236}">
                  <a16:creationId xmlns:a16="http://schemas.microsoft.com/office/drawing/2014/main" id="{B4EBC070-A72B-4675-96F2-3764495A12FB}"/>
                </a:ext>
              </a:extLst>
            </p:cNvPr>
            <p:cNvSpPr/>
            <p:nvPr/>
          </p:nvSpPr>
          <p:spPr>
            <a:xfrm>
              <a:off x="246885" y="145737"/>
              <a:ext cx="2169268" cy="3477237"/>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Frutiger Next Pro Light"/>
                  <a:ea typeface="+mn-ea"/>
                  <a:cs typeface="+mn-cs"/>
                </a:rPr>
                <a:t>SFMC Stack</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 </a:t>
              </a:r>
            </a:p>
            <a:p>
              <a:pPr marL="0" marR="0" lvl="0" indent="0" algn="ctr" defTabSz="913973" rtl="0" eaLnBrk="1" fontAlgn="base"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Frutiger Next Pro Light"/>
                  <a:ea typeface="+mn-ea"/>
                  <a:cs typeface="+mn-cs"/>
                </a:rPr>
                <a:t>Experience</a:t>
              </a:r>
            </a:p>
          </p:txBody>
        </p:sp>
        <p:sp>
          <p:nvSpPr>
            <p:cNvPr id="10" name="Rounded Rectangle 36">
              <a:extLst>
                <a:ext uri="{FF2B5EF4-FFF2-40B4-BE49-F238E27FC236}">
                  <a16:creationId xmlns:a16="http://schemas.microsoft.com/office/drawing/2014/main" id="{18ACEB03-C5B8-4EEA-893F-263912FC552C}"/>
                </a:ext>
              </a:extLst>
            </p:cNvPr>
            <p:cNvSpPr/>
            <p:nvPr/>
          </p:nvSpPr>
          <p:spPr>
            <a:xfrm>
              <a:off x="366427" y="954904"/>
              <a:ext cx="1930183" cy="2652715"/>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lang="en-US" sz="1600" kern="0" dirty="0">
                  <a:solidFill>
                    <a:srgbClr val="444444"/>
                  </a:solidFill>
                  <a:latin typeface="Frutiger Next Pro Light"/>
                </a:rPr>
                <a:t>Journey Builder</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600" b="0" i="0" strike="noStrike" kern="0" cap="none" spc="0" normalizeH="0" baseline="0" noProof="0" dirty="0">
                  <a:ln>
                    <a:noFill/>
                  </a:ln>
                  <a:solidFill>
                    <a:srgbClr val="444444"/>
                  </a:solidFill>
                  <a:effectLst/>
                  <a:uLnTx/>
                  <a:uFillTx/>
                  <a:latin typeface="Frutiger Next Pro Light"/>
                  <a:ea typeface="+mn-ea"/>
                  <a:cs typeface="+mn-cs"/>
                </a:rPr>
                <a:t>Content Builder</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lang="en-US" sz="1600" kern="0" dirty="0">
                  <a:solidFill>
                    <a:srgbClr val="444444"/>
                  </a:solidFill>
                  <a:latin typeface="Frutiger Next Pro Light"/>
                </a:rPr>
                <a:t>Audience Builder</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600" b="0" i="0" strike="noStrike" kern="0" cap="none" spc="0" normalizeH="0" baseline="0" noProof="0" dirty="0">
                  <a:ln>
                    <a:noFill/>
                  </a:ln>
                  <a:solidFill>
                    <a:srgbClr val="444444"/>
                  </a:solidFill>
                  <a:effectLst/>
                  <a:uLnTx/>
                  <a:uFillTx/>
                  <a:latin typeface="Frutiger Next Pro Light"/>
                  <a:ea typeface="+mn-ea"/>
                  <a:cs typeface="+mn-cs"/>
                </a:rPr>
                <a:t>Einstein</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lang="en-US" sz="1600" kern="0" dirty="0">
                  <a:solidFill>
                    <a:srgbClr val="444444"/>
                  </a:solidFill>
                  <a:latin typeface="Frutiger Next Pro Light"/>
                </a:rPr>
                <a:t>Advertising Studio</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r>
                <a:rPr kumimoji="0" lang="en-US" sz="1600" b="0" i="0" strike="noStrike" kern="0" cap="none" spc="0" normalizeH="0" baseline="0" noProof="0" dirty="0">
                  <a:ln>
                    <a:noFill/>
                  </a:ln>
                  <a:solidFill>
                    <a:srgbClr val="444444"/>
                  </a:solidFill>
                  <a:effectLst/>
                  <a:uLnTx/>
                  <a:uFillTx/>
                  <a:latin typeface="Frutiger Next Pro Light"/>
                  <a:ea typeface="+mn-ea"/>
                  <a:cs typeface="+mn-cs"/>
                </a:rPr>
                <a:t>Social Studio</a:t>
              </a: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2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grpSp>
      <p:sp>
        <p:nvSpPr>
          <p:cNvPr id="12" name="Rounded Rectangle 35">
            <a:extLst>
              <a:ext uri="{FF2B5EF4-FFF2-40B4-BE49-F238E27FC236}">
                <a16:creationId xmlns:a16="http://schemas.microsoft.com/office/drawing/2014/main" id="{C01874F9-8101-4ECE-9FFB-F37E7F4F92B6}"/>
              </a:ext>
            </a:extLst>
          </p:cNvPr>
          <p:cNvSpPr/>
          <p:nvPr/>
        </p:nvSpPr>
        <p:spPr>
          <a:xfrm>
            <a:off x="995307" y="2309641"/>
            <a:ext cx="2957280" cy="1221752"/>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p:txBody>
      </p:sp>
      <p:sp>
        <p:nvSpPr>
          <p:cNvPr id="15" name="Rounded Rectangle 36">
            <a:extLst>
              <a:ext uri="{FF2B5EF4-FFF2-40B4-BE49-F238E27FC236}">
                <a16:creationId xmlns:a16="http://schemas.microsoft.com/office/drawing/2014/main" id="{7F0BD813-9E92-4DB7-96AE-7BE67CE425CF}"/>
              </a:ext>
            </a:extLst>
          </p:cNvPr>
          <p:cNvSpPr/>
          <p:nvPr/>
        </p:nvSpPr>
        <p:spPr>
          <a:xfrm>
            <a:off x="1158274" y="2855727"/>
            <a:ext cx="2631345" cy="573273"/>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pic>
        <p:nvPicPr>
          <p:cNvPr id="16" name="Picture 15">
            <a:extLst>
              <a:ext uri="{FF2B5EF4-FFF2-40B4-BE49-F238E27FC236}">
                <a16:creationId xmlns:a16="http://schemas.microsoft.com/office/drawing/2014/main" id="{5384E7DF-4FA5-4940-A0F6-321D3625949F}"/>
              </a:ext>
            </a:extLst>
          </p:cNvPr>
          <p:cNvPicPr>
            <a:picLocks noChangeAspect="1"/>
          </p:cNvPicPr>
          <p:nvPr/>
        </p:nvPicPr>
        <p:blipFill>
          <a:blip r:embed="rId3"/>
          <a:srcRect/>
          <a:stretch/>
        </p:blipFill>
        <p:spPr>
          <a:xfrm>
            <a:off x="1509465" y="2905851"/>
            <a:ext cx="1744809" cy="474559"/>
          </a:xfrm>
          <a:prstGeom prst="rect">
            <a:avLst/>
          </a:prstGeom>
          <a:noFill/>
        </p:spPr>
      </p:pic>
      <p:grpSp>
        <p:nvGrpSpPr>
          <p:cNvPr id="19" name="Group 18">
            <a:extLst>
              <a:ext uri="{FF2B5EF4-FFF2-40B4-BE49-F238E27FC236}">
                <a16:creationId xmlns:a16="http://schemas.microsoft.com/office/drawing/2014/main" id="{97BE9DB9-F232-4384-9C7E-1D07584F48EF}"/>
              </a:ext>
            </a:extLst>
          </p:cNvPr>
          <p:cNvGrpSpPr/>
          <p:nvPr/>
        </p:nvGrpSpPr>
        <p:grpSpPr>
          <a:xfrm>
            <a:off x="995307" y="3972548"/>
            <a:ext cx="2957280" cy="1221752"/>
            <a:chOff x="995307" y="3972548"/>
            <a:chExt cx="2957280" cy="1221752"/>
          </a:xfrm>
        </p:grpSpPr>
        <p:sp>
          <p:nvSpPr>
            <p:cNvPr id="14" name="Rounded Rectangle 35">
              <a:extLst>
                <a:ext uri="{FF2B5EF4-FFF2-40B4-BE49-F238E27FC236}">
                  <a16:creationId xmlns:a16="http://schemas.microsoft.com/office/drawing/2014/main" id="{E4DC9898-B2D2-482E-A609-AAC9C78DB523}"/>
                </a:ext>
              </a:extLst>
            </p:cNvPr>
            <p:cNvSpPr/>
            <p:nvPr/>
          </p:nvSpPr>
          <p:spPr>
            <a:xfrm>
              <a:off x="995307" y="3972548"/>
              <a:ext cx="2957280" cy="1221752"/>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p:txBody>
        </p:sp>
        <p:sp>
          <p:nvSpPr>
            <p:cNvPr id="17" name="Rounded Rectangle 36">
              <a:extLst>
                <a:ext uri="{FF2B5EF4-FFF2-40B4-BE49-F238E27FC236}">
                  <a16:creationId xmlns:a16="http://schemas.microsoft.com/office/drawing/2014/main" id="{C63B38A4-E1BA-4BBB-BF94-B59D9264D40B}"/>
                </a:ext>
              </a:extLst>
            </p:cNvPr>
            <p:cNvSpPr/>
            <p:nvPr/>
          </p:nvSpPr>
          <p:spPr>
            <a:xfrm>
              <a:off x="1158274" y="4548009"/>
              <a:ext cx="2631345" cy="573273"/>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grpSp>
      <p:pic>
        <p:nvPicPr>
          <p:cNvPr id="18" name="Picture 17">
            <a:extLst>
              <a:ext uri="{FF2B5EF4-FFF2-40B4-BE49-F238E27FC236}">
                <a16:creationId xmlns:a16="http://schemas.microsoft.com/office/drawing/2014/main" id="{DF0F99FD-977F-4368-AF0C-C0E27F222751}"/>
              </a:ext>
            </a:extLst>
          </p:cNvPr>
          <p:cNvPicPr>
            <a:picLocks noChangeAspect="1"/>
          </p:cNvPicPr>
          <p:nvPr/>
        </p:nvPicPr>
        <p:blipFill>
          <a:blip r:embed="rId4"/>
          <a:stretch>
            <a:fillRect/>
          </a:stretch>
        </p:blipFill>
        <p:spPr>
          <a:xfrm>
            <a:off x="1499777" y="4640317"/>
            <a:ext cx="1948338" cy="344983"/>
          </a:xfrm>
          <a:prstGeom prst="rect">
            <a:avLst/>
          </a:prstGeom>
        </p:spPr>
      </p:pic>
      <p:grpSp>
        <p:nvGrpSpPr>
          <p:cNvPr id="20" name="Group 19">
            <a:extLst>
              <a:ext uri="{FF2B5EF4-FFF2-40B4-BE49-F238E27FC236}">
                <a16:creationId xmlns:a16="http://schemas.microsoft.com/office/drawing/2014/main" id="{F0AD60EE-4A5E-4A20-AFEA-4772884C1AA5}"/>
              </a:ext>
            </a:extLst>
          </p:cNvPr>
          <p:cNvGrpSpPr/>
          <p:nvPr/>
        </p:nvGrpSpPr>
        <p:grpSpPr>
          <a:xfrm>
            <a:off x="7577082" y="3194572"/>
            <a:ext cx="2957280" cy="1221752"/>
            <a:chOff x="995307" y="3972548"/>
            <a:chExt cx="2957280" cy="1221752"/>
          </a:xfrm>
        </p:grpSpPr>
        <p:sp>
          <p:nvSpPr>
            <p:cNvPr id="21" name="Rounded Rectangle 35">
              <a:extLst>
                <a:ext uri="{FF2B5EF4-FFF2-40B4-BE49-F238E27FC236}">
                  <a16:creationId xmlns:a16="http://schemas.microsoft.com/office/drawing/2014/main" id="{798F4922-D6C4-43C2-AD50-E3831147E55C}"/>
                </a:ext>
              </a:extLst>
            </p:cNvPr>
            <p:cNvSpPr/>
            <p:nvPr/>
          </p:nvSpPr>
          <p:spPr>
            <a:xfrm>
              <a:off x="995307" y="3972548"/>
              <a:ext cx="2957280" cy="1221752"/>
            </a:xfrm>
            <a:prstGeom prst="roundRect">
              <a:avLst>
                <a:gd name="adj" fmla="val 0"/>
              </a:avLst>
            </a:prstGeom>
            <a:solidFill>
              <a:srgbClr val="0085C3"/>
            </a:solidFill>
            <a:effectLst/>
          </p:spPr>
          <p:txBody>
            <a:bodyPr lIns="0" tIns="68576" rIns="0" bIns="45717">
              <a:normAutofit/>
            </a:bodyPr>
            <a:lstStyle/>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a:p>
              <a:pPr marL="0" marR="0" lvl="0" indent="0" algn="ctr" defTabSz="913973" rtl="0" eaLnBrk="1" fontAlgn="base"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Frutiger Next Pro Light"/>
                <a:ea typeface="+mn-ea"/>
                <a:cs typeface="+mn-cs"/>
              </a:endParaRPr>
            </a:p>
          </p:txBody>
        </p:sp>
        <p:sp>
          <p:nvSpPr>
            <p:cNvPr id="22" name="Rounded Rectangle 36">
              <a:extLst>
                <a:ext uri="{FF2B5EF4-FFF2-40B4-BE49-F238E27FC236}">
                  <a16:creationId xmlns:a16="http://schemas.microsoft.com/office/drawing/2014/main" id="{6F39C729-1BDD-4B62-AAB4-6FBE313D54E1}"/>
                </a:ext>
              </a:extLst>
            </p:cNvPr>
            <p:cNvSpPr/>
            <p:nvPr/>
          </p:nvSpPr>
          <p:spPr>
            <a:xfrm>
              <a:off x="1158274" y="4548009"/>
              <a:ext cx="2631345" cy="573273"/>
            </a:xfrm>
            <a:prstGeom prst="roundRect">
              <a:avLst>
                <a:gd name="adj" fmla="val 2542"/>
              </a:avLst>
            </a:prstGeom>
            <a:solidFill>
              <a:srgbClr val="FFFFFF"/>
            </a:solidFill>
            <a:effectLst/>
          </p:spPr>
          <p:txBody>
            <a:bodyPr lIns="91434" tIns="137160" rIns="91434" bIns="91440">
              <a:prstTxWarp prst="textNoShape">
                <a:avLst/>
              </a:prstTxWarp>
            </a:bodyPr>
            <a:lstStyle/>
            <a:p>
              <a:pPr marL="111074" marR="0" lvl="1" indent="-111074" algn="l" defTabSz="913973" rtl="0" eaLnBrk="1" fontAlgn="base" latinLnBrk="0" hangingPunct="1">
                <a:lnSpc>
                  <a:spcPct val="100000"/>
                </a:lnSpc>
                <a:spcBef>
                  <a:spcPts val="600"/>
                </a:spcBef>
                <a:spcAft>
                  <a:spcPts val="0"/>
                </a:spcAft>
                <a:buClrTx/>
                <a:buSzTx/>
                <a:buFont typeface="Arial" pitchFamily="34" charset="0"/>
                <a:buChar char="•"/>
                <a:tabLst/>
                <a:defRPr/>
              </a:pPr>
              <a:endParaRPr kumimoji="0" lang="en-US" sz="1100" b="0" i="0" u="none" strike="noStrike" kern="0" cap="none" spc="0" normalizeH="0" baseline="0" noProof="0" dirty="0">
                <a:ln>
                  <a:noFill/>
                </a:ln>
                <a:solidFill>
                  <a:srgbClr val="444444"/>
                </a:solidFill>
                <a:effectLst/>
                <a:uLnTx/>
                <a:uFillTx/>
                <a:latin typeface="Frutiger Next Pro Light"/>
                <a:ea typeface="+mn-ea"/>
                <a:cs typeface="+mn-cs"/>
              </a:endParaRPr>
            </a:p>
          </p:txBody>
        </p:sp>
      </p:grpSp>
      <p:pic>
        <p:nvPicPr>
          <p:cNvPr id="23" name="Picture 22">
            <a:extLst>
              <a:ext uri="{FF2B5EF4-FFF2-40B4-BE49-F238E27FC236}">
                <a16:creationId xmlns:a16="http://schemas.microsoft.com/office/drawing/2014/main" id="{38FE60AC-2D25-458F-BAF5-5F3469BE82FC}"/>
              </a:ext>
            </a:extLst>
          </p:cNvPr>
          <p:cNvPicPr>
            <a:picLocks noChangeAspect="1"/>
          </p:cNvPicPr>
          <p:nvPr/>
        </p:nvPicPr>
        <p:blipFill>
          <a:blip r:embed="rId5"/>
          <a:stretch>
            <a:fillRect/>
          </a:stretch>
        </p:blipFill>
        <p:spPr>
          <a:xfrm>
            <a:off x="7891407" y="3839369"/>
            <a:ext cx="2200275" cy="476864"/>
          </a:xfrm>
          <a:prstGeom prst="rect">
            <a:avLst/>
          </a:prstGeom>
        </p:spPr>
      </p:pic>
      <p:pic>
        <p:nvPicPr>
          <p:cNvPr id="24" name="Picture 2" descr="Image result for sfmc">
            <a:extLst>
              <a:ext uri="{FF2B5EF4-FFF2-40B4-BE49-F238E27FC236}">
                <a16:creationId xmlns:a16="http://schemas.microsoft.com/office/drawing/2014/main" id="{0872F960-18E3-4997-8A02-2F4882F3B20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834" r="29613" b="39511"/>
          <a:stretch/>
        </p:blipFill>
        <p:spPr bwMode="auto">
          <a:xfrm>
            <a:off x="6431971" y="2712905"/>
            <a:ext cx="605042" cy="6675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B1A503F-D00E-48BB-9F86-7931269AA968}"/>
              </a:ext>
            </a:extLst>
          </p:cNvPr>
          <p:cNvPicPr>
            <a:picLocks noChangeAspect="1"/>
          </p:cNvPicPr>
          <p:nvPr/>
        </p:nvPicPr>
        <p:blipFill rotWithShape="1">
          <a:blip r:embed="rId7"/>
          <a:srcRect b="136"/>
          <a:stretch/>
        </p:blipFill>
        <p:spPr>
          <a:xfrm>
            <a:off x="9689955" y="0"/>
            <a:ext cx="992579" cy="1087990"/>
          </a:xfrm>
          <a:prstGeom prst="rect">
            <a:avLst/>
          </a:prstGeom>
        </p:spPr>
      </p:pic>
    </p:spTree>
    <p:extLst>
      <p:ext uri="{BB962C8B-B14F-4D97-AF65-F5344CB8AC3E}">
        <p14:creationId xmlns:p14="http://schemas.microsoft.com/office/powerpoint/2010/main" val="224313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building, table, street, rain&#10;&#10;Description automatically generated">
            <a:extLst>
              <a:ext uri="{FF2B5EF4-FFF2-40B4-BE49-F238E27FC236}">
                <a16:creationId xmlns:a16="http://schemas.microsoft.com/office/drawing/2014/main" id="{277B8018-DFF3-4502-8867-92A0E980A47A}"/>
              </a:ext>
            </a:extLst>
          </p:cNvPr>
          <p:cNvPicPr>
            <a:picLocks noChangeAspect="1"/>
          </p:cNvPicPr>
          <p:nvPr/>
        </p:nvPicPr>
        <p:blipFill rotWithShape="1">
          <a:blip r:embed="rId2">
            <a:extLst>
              <a:ext uri="{28A0092B-C50C-407E-A947-70E740481C1C}">
                <a14:useLocalDpi xmlns:a14="http://schemas.microsoft.com/office/drawing/2010/main" val="0"/>
              </a:ext>
            </a:extLst>
          </a:blip>
          <a:srcRect l="7094" r="-1" b="-1"/>
          <a:stretch/>
        </p:blipFill>
        <p:spPr>
          <a:xfrm>
            <a:off x="20" y="1282"/>
            <a:ext cx="12191980" cy="6856718"/>
          </a:xfrm>
          <a:prstGeom prst="rect">
            <a:avLst/>
          </a:prstGeom>
        </p:spPr>
      </p:pic>
      <p:sp>
        <p:nvSpPr>
          <p:cNvPr id="5" name="object 4">
            <a:extLst>
              <a:ext uri="{FF2B5EF4-FFF2-40B4-BE49-F238E27FC236}">
                <a16:creationId xmlns:a16="http://schemas.microsoft.com/office/drawing/2014/main" id="{03EB70CA-1F7F-4CA4-869A-0C822B74F36B}"/>
              </a:ext>
            </a:extLst>
          </p:cNvPr>
          <p:cNvSpPr/>
          <p:nvPr/>
        </p:nvSpPr>
        <p:spPr>
          <a:xfrm>
            <a:off x="0" y="0"/>
            <a:ext cx="7077075" cy="6858000"/>
          </a:xfrm>
          <a:custGeom>
            <a:avLst/>
            <a:gdLst/>
            <a:ahLst/>
            <a:cxnLst/>
            <a:rect l="l" t="t" r="r" b="b"/>
            <a:pathLst>
              <a:path w="6997065" h="6858000">
                <a:moveTo>
                  <a:pt x="0" y="6858000"/>
                </a:moveTo>
                <a:lnTo>
                  <a:pt x="6996683" y="6858000"/>
                </a:lnTo>
                <a:lnTo>
                  <a:pt x="6996683" y="0"/>
                </a:lnTo>
                <a:lnTo>
                  <a:pt x="0" y="0"/>
                </a:lnTo>
                <a:lnTo>
                  <a:pt x="0" y="6858000"/>
                </a:lnTo>
              </a:path>
            </a:pathLst>
          </a:custGeom>
          <a:solidFill>
            <a:schemeClr val="bg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bri"/>
            </a:endParaRPr>
          </a:p>
        </p:txBody>
      </p:sp>
      <p:sp>
        <p:nvSpPr>
          <p:cNvPr id="6" name="object 5">
            <a:extLst>
              <a:ext uri="{FF2B5EF4-FFF2-40B4-BE49-F238E27FC236}">
                <a16:creationId xmlns:a16="http://schemas.microsoft.com/office/drawing/2014/main" id="{07E283C7-F862-40AF-A883-D20DA5CC7503}"/>
              </a:ext>
            </a:extLst>
          </p:cNvPr>
          <p:cNvSpPr txBox="1"/>
          <p:nvPr/>
        </p:nvSpPr>
        <p:spPr>
          <a:xfrm>
            <a:off x="86092" y="1060657"/>
            <a:ext cx="6512786" cy="657809"/>
          </a:xfrm>
          <a:prstGeom prst="rect">
            <a:avLst/>
          </a:prstGeom>
        </p:spPr>
        <p:txBody>
          <a:bodyPr vert="horz" wrap="square" lIns="0" tIns="0" rIns="0" bIns="0" rtlCol="0" anchor="t">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US" sz="2800" b="1" spc="-5" dirty="0">
                <a:solidFill>
                  <a:schemeClr val="accent1"/>
                </a:solidFill>
                <a:latin typeface="Frutiger Next Pro Bold"/>
                <a:cs typeface="Frutiger Next Pro Bold"/>
              </a:rPr>
              <a:t>IMPACT</a:t>
            </a:r>
            <a:endParaRPr kumimoji="0" sz="1200" b="0" i="0" u="none" strike="noStrike" kern="1200" cap="none" spc="0" normalizeH="0" baseline="0" noProof="0" dirty="0">
              <a:ln>
                <a:noFill/>
              </a:ln>
              <a:effectLst/>
              <a:uLnTx/>
              <a:uFillTx/>
              <a:latin typeface="Arial"/>
              <a:ea typeface="+mn-ea"/>
              <a:cs typeface="Arial"/>
            </a:endParaRPr>
          </a:p>
          <a:p>
            <a:pPr marL="12700" marR="5080">
              <a:lnSpc>
                <a:spcPct val="120100"/>
              </a:lnSpc>
              <a:spcBef>
                <a:spcPts val="200"/>
              </a:spcBef>
              <a:defRPr/>
            </a:pPr>
            <a:endParaRPr lang="en-US" sz="1200" dirty="0">
              <a:solidFill>
                <a:srgbClr val="FFFFFF"/>
              </a:solidFill>
              <a:latin typeface="Arial"/>
              <a:cs typeface="Arial"/>
            </a:endParaRPr>
          </a:p>
        </p:txBody>
      </p:sp>
      <p:sp>
        <p:nvSpPr>
          <p:cNvPr id="4" name="TextBox 3">
            <a:extLst>
              <a:ext uri="{FF2B5EF4-FFF2-40B4-BE49-F238E27FC236}">
                <a16:creationId xmlns:a16="http://schemas.microsoft.com/office/drawing/2014/main" id="{32B3C08F-F9E8-4EC1-A997-E3DC462AF497}"/>
              </a:ext>
            </a:extLst>
          </p:cNvPr>
          <p:cNvSpPr txBox="1"/>
          <p:nvPr/>
        </p:nvSpPr>
        <p:spPr>
          <a:xfrm>
            <a:off x="86092" y="2061918"/>
            <a:ext cx="6677025" cy="3693319"/>
          </a:xfrm>
          <a:prstGeom prst="rect">
            <a:avLst/>
          </a:prstGeom>
          <a:noFill/>
        </p:spPr>
        <p:txBody>
          <a:bodyPr wrap="square" rtlCol="0">
            <a:spAutoFit/>
          </a:bodyPr>
          <a:lstStyle/>
          <a:p>
            <a:r>
              <a:rPr lang="en-IN" spc="-5" dirty="0">
                <a:latin typeface="Frutiger Next Pro Bold"/>
              </a:rPr>
              <a:t>The proposed solution will allow Kinetic Fashions to: </a:t>
            </a:r>
          </a:p>
          <a:p>
            <a:endParaRPr lang="en-IN" spc="-5" dirty="0">
              <a:latin typeface="Frutiger Next Pro Bold"/>
            </a:endParaRPr>
          </a:p>
          <a:p>
            <a:pPr marL="285750" indent="-285750">
              <a:buFont typeface="Arial" panose="020B0604020202020204" pitchFamily="34" charset="0"/>
              <a:buChar char="•"/>
            </a:pPr>
            <a:r>
              <a:rPr lang="en-IN" spc="-5" dirty="0">
                <a:latin typeface="Frutiger Next Pro Bold"/>
              </a:rPr>
              <a:t>Understand their customers better through multi-channel communication.</a:t>
            </a:r>
          </a:p>
          <a:p>
            <a:pPr marL="285750" indent="-285750">
              <a:buFont typeface="Arial" panose="020B0604020202020204" pitchFamily="34" charset="0"/>
              <a:buChar char="•"/>
            </a:pPr>
            <a:r>
              <a:rPr lang="en-IN" spc="-5" dirty="0">
                <a:latin typeface="Frutiger Next Pro Bold"/>
              </a:rPr>
              <a:t>Scale the marketing solution and efforts to meet the demand of the today with an eye on the future.</a:t>
            </a:r>
          </a:p>
          <a:p>
            <a:pPr marL="285750" indent="-285750">
              <a:buFont typeface="Arial" panose="020B0604020202020204" pitchFamily="34" charset="0"/>
              <a:buChar char="•"/>
            </a:pPr>
            <a:r>
              <a:rPr lang="en-IN" spc="-5" dirty="0">
                <a:latin typeface="Frutiger Next Pro Bold"/>
              </a:rPr>
              <a:t>Create a Brand loyalty with precise 1:1 communication and suppression for uniform omni-channel experience.</a:t>
            </a:r>
          </a:p>
          <a:p>
            <a:pPr marL="285750" indent="-285750">
              <a:buFont typeface="Arial" panose="020B0604020202020204" pitchFamily="34" charset="0"/>
              <a:buChar char="•"/>
            </a:pPr>
            <a:r>
              <a:rPr lang="en-IN" spc="-5" dirty="0">
                <a:latin typeface="Frutiger Next Pro Bold"/>
              </a:rPr>
              <a:t>Expand the horizon for acquiring new customers using ad platforms efficiently.</a:t>
            </a:r>
          </a:p>
          <a:p>
            <a:pPr marL="285750" indent="-285750">
              <a:buFont typeface="Arial" panose="020B0604020202020204" pitchFamily="34" charset="0"/>
              <a:buChar char="•"/>
            </a:pPr>
            <a:r>
              <a:rPr lang="en-IN" spc="-5" dirty="0">
                <a:latin typeface="Frutiger Next Pro Bold"/>
              </a:rPr>
              <a:t>Plan , analyse and optimize the media &amp; ad spending through real time campaign &amp; Channel performance Reports.</a:t>
            </a:r>
          </a:p>
          <a:p>
            <a:endParaRPr lang="en-US" dirty="0"/>
          </a:p>
        </p:txBody>
      </p:sp>
      <p:pic>
        <p:nvPicPr>
          <p:cNvPr id="9" name="Picture 8">
            <a:extLst>
              <a:ext uri="{FF2B5EF4-FFF2-40B4-BE49-F238E27FC236}">
                <a16:creationId xmlns:a16="http://schemas.microsoft.com/office/drawing/2014/main" id="{232FD5B1-42D6-4691-970F-18CAC694012D}"/>
              </a:ext>
            </a:extLst>
          </p:cNvPr>
          <p:cNvPicPr>
            <a:picLocks noChangeAspect="1"/>
          </p:cNvPicPr>
          <p:nvPr/>
        </p:nvPicPr>
        <p:blipFill>
          <a:blip r:embed="rId3"/>
          <a:stretch>
            <a:fillRect/>
          </a:stretch>
        </p:blipFill>
        <p:spPr>
          <a:xfrm>
            <a:off x="5620772" y="0"/>
            <a:ext cx="1378579" cy="1513154"/>
          </a:xfrm>
          <a:prstGeom prst="rect">
            <a:avLst/>
          </a:prstGeom>
        </p:spPr>
      </p:pic>
    </p:spTree>
    <p:extLst>
      <p:ext uri="{BB962C8B-B14F-4D97-AF65-F5344CB8AC3E}">
        <p14:creationId xmlns:p14="http://schemas.microsoft.com/office/powerpoint/2010/main" val="1566851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838</Words>
  <Application>Microsoft Office PowerPoint</Application>
  <PresentationFormat>Widescreen</PresentationFormat>
  <Paragraphs>211</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Chronicle Display Black</vt:lpstr>
      <vt:lpstr>Frutiger Next Pro Bold</vt:lpstr>
      <vt:lpstr>Frutiger Next Pro Light</vt:lpstr>
      <vt:lpstr>Open Sans</vt:lpstr>
      <vt:lpstr>Tahoma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Marketing Cloud Stack Used.</vt:lpstr>
      <vt:lpstr>PowerPoint Presentation</vt:lpstr>
      <vt:lpstr>AUDIENCE OPTIMIZATION IN ACTION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Kashyap, Akshay</dc:creator>
  <cp:lastModifiedBy>Kashyap, Akshay</cp:lastModifiedBy>
  <cp:revision>54</cp:revision>
  <dcterms:created xsi:type="dcterms:W3CDTF">2020-07-01T12:36:41Z</dcterms:created>
  <dcterms:modified xsi:type="dcterms:W3CDTF">2020-07-03T06:09:00Z</dcterms:modified>
</cp:coreProperties>
</file>