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89" r:id="rId3"/>
    <p:sldId id="282" r:id="rId4"/>
    <p:sldId id="283" r:id="rId5"/>
    <p:sldId id="284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263" r:id="rId15"/>
    <p:sldId id="265" r:id="rId16"/>
    <p:sldId id="266" r:id="rId17"/>
    <p:sldId id="267" r:id="rId18"/>
    <p:sldId id="268" r:id="rId19"/>
    <p:sldId id="270" r:id="rId20"/>
    <p:sldId id="272" r:id="rId21"/>
    <p:sldId id="271" r:id="rId22"/>
    <p:sldId id="273" r:id="rId23"/>
    <p:sldId id="312" r:id="rId24"/>
    <p:sldId id="290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309" r:id="rId35"/>
    <p:sldId id="310" r:id="rId36"/>
    <p:sldId id="311" r:id="rId37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84" autoAdjust="0"/>
    <p:restoredTop sz="76190" autoAdjust="0"/>
  </p:normalViewPr>
  <p:slideViewPr>
    <p:cSldViewPr>
      <p:cViewPr varScale="1">
        <p:scale>
          <a:sx n="100" d="100"/>
          <a:sy n="100" d="100"/>
        </p:scale>
        <p:origin x="811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20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F247FC57-F3ED-4B92-899C-0D461D2294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731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382B1F-BAB8-48E7-AD77-ADA7D6951DE3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0222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838FE4-8043-4A08-AA3D-D579EDAFBFDB}" type="slidenum">
              <a:rPr lang="en-US"/>
              <a:pPr/>
              <a:t>17</a:t>
            </a:fld>
            <a:endParaRPr lang="en-US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05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7BFFBF-1C30-4CF1-B94D-FBFBECA726D4}" type="slidenum">
              <a:rPr lang="en-US"/>
              <a:pPr/>
              <a:t>18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1513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424D81-6F44-4065-BCFB-FDC3817A444D}" type="slidenum">
              <a:rPr lang="en-US"/>
              <a:pPr/>
              <a:t>19</a:t>
            </a:fld>
            <a:endParaRPr 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573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54C429-711C-4740-8D86-FE6EDF9CCDD1}" type="slidenum">
              <a:rPr lang="en-US"/>
              <a:pPr/>
              <a:t>20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134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EFB8DF-7920-4119-9224-D4CF1ACB3B0E}" type="slidenum">
              <a:rPr lang="en-US"/>
              <a:pPr/>
              <a:t>21</a:t>
            </a:fld>
            <a:endParaRPr 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1983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F71095-E9B2-48D4-A759-6E028CEDA84E}" type="slidenum">
              <a:rPr lang="en-US"/>
              <a:pPr/>
              <a:t>22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982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6C2F43-672F-4816-AA51-47451151B2D5}" type="slidenum">
              <a:rPr lang="en-US"/>
              <a:pPr/>
              <a:t>23</a:t>
            </a:fld>
            <a:endParaRPr lang="en-US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930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463E0B-0780-49AF-B0BB-F33D570FD189}" type="slidenum">
              <a:rPr lang="en-US"/>
              <a:pPr/>
              <a:t>24</a:t>
            </a:fld>
            <a:endParaRPr lang="en-US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39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64261A-0B28-46D1-975D-18EE81E26946}" type="slidenum">
              <a:rPr lang="en-US"/>
              <a:pPr/>
              <a:t>2</a:t>
            </a:fld>
            <a:endParaRPr lang="en-US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4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E2FC9E-422A-4C03-8591-F377E97CC409}" type="slidenum">
              <a:rPr lang="en-US"/>
              <a:pPr/>
              <a:t>3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77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42137F-5E03-47C8-A261-1C9F7ACCAFC0}" type="slidenum">
              <a:rPr lang="en-US"/>
              <a:pPr/>
              <a:t>4</a:t>
            </a:fld>
            <a:endParaRPr lang="en-US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783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DF42D9-8711-40D9-98F3-F35424CB1504}" type="slidenum">
              <a:rPr lang="en-US"/>
              <a:pPr/>
              <a:t>5</a:t>
            </a:fld>
            <a:endParaRPr 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94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41AC71-719D-4464-936E-3ED740A79DBA}" type="slidenum">
              <a:rPr lang="en-US"/>
              <a:pPr/>
              <a:t>9</a:t>
            </a:fld>
            <a:endParaRPr lang="en-US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50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723A53-759A-475F-8B6A-59B5DC245516}" type="slidenum">
              <a:rPr lang="en-US"/>
              <a:pPr/>
              <a:t>14</a:t>
            </a:fld>
            <a:endParaRPr lang="en-US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Response time, elapsed time, wall-clock time.</a:t>
            </a:r>
          </a:p>
        </p:txBody>
      </p:sp>
    </p:spTree>
    <p:extLst>
      <p:ext uri="{BB962C8B-B14F-4D97-AF65-F5344CB8AC3E}">
        <p14:creationId xmlns:p14="http://schemas.microsoft.com/office/powerpoint/2010/main" val="3656145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4FC4B6-E4F3-4347-B80C-483003A34D87}" type="slidenum">
              <a:rPr lang="en-US"/>
              <a:pPr/>
              <a:t>15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82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7C1F86-A748-4082-9CC3-FC134AEC9378}" type="slidenum">
              <a:rPr lang="en-US"/>
              <a:pPr/>
              <a:t>16</a:t>
            </a:fld>
            <a:endParaRPr lang="en-US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24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A2DE7F-7F91-4D47-A56B-D6C11067AA8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37F34F-4CEB-48AF-B32A-0C18FB90C50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66972C-EEB6-4DC1-A73C-9428CC6DF7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DB0CA6-0118-43F3-B294-CBBF6D40C6E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7D7919-901D-4935-80CF-EFCD1AD438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E6F0FA-1EC5-4537-B12E-6605AF6EC9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DED450-4CF0-47D2-AAF7-7F6175BCD4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1A738A-2F06-49B2-86C4-7A7C4DB6E0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ECE056-975F-47F9-9082-3D23AF5A7C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9D5746-7138-4BBC-96EC-5E0DEA2E85F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01860F-ABD6-4825-A525-BA89D897334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4B812B6-FCA5-4C3C-A952-B64770A37BF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38100" cmpd="dbl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Microsoft_Word_97_-_2003_Document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wmf"/><Relationship Id="rId10" Type="http://schemas.openxmlformats.org/officeDocument/2006/relationships/image" Target="../media/image7.wmf"/><Relationship Id="rId4" Type="http://schemas.openxmlformats.org/officeDocument/2006/relationships/oleObject" Target="../embeddings/oleObject3.bin"/><Relationship Id="rId9" Type="http://schemas.openxmlformats.org/officeDocument/2006/relationships/oleObject" Target="../embeddings/Microsoft_Word_97_-_2003_Document2.doc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Microsoft_Word_97_-_2003_Document3.doc"/><Relationship Id="rId4" Type="http://schemas.openxmlformats.org/officeDocument/2006/relationships/oleObject" Target="../embeddings/oleObject6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9B78B-25CC-491C-BC81-1D2AD25E6C34}" type="slidenum">
              <a:rPr lang="en-US"/>
              <a:pPr/>
              <a:t>1</a:t>
            </a:fld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sz="2800" dirty="0"/>
              <a:t>CS </a:t>
            </a:r>
            <a:br>
              <a:rPr lang="en-US" sz="2800" dirty="0"/>
            </a:br>
            <a:r>
              <a:rPr lang="en-US" sz="2800" dirty="0"/>
              <a:t>Advanced Computer Architecture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/>
        </p:nvSpPr>
        <p:spPr bwMode="auto">
          <a:xfrm>
            <a:off x="609600" y="2590800"/>
            <a:ext cx="78486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/>
            <a:r>
              <a:rPr lang="en-US" sz="3200" dirty="0" smtClean="0">
                <a:solidFill>
                  <a:srgbClr val="990000"/>
                </a:solidFill>
                <a:latin typeface="Comic Sans MS" pitchFamily="66" charset="0"/>
              </a:rPr>
              <a:t>Module 1</a:t>
            </a:r>
            <a:endParaRPr lang="en-US" sz="3200" dirty="0">
              <a:solidFill>
                <a:srgbClr val="990000"/>
              </a:solidFill>
              <a:latin typeface="Comic Sans MS" pitchFamily="66" charset="0"/>
            </a:endParaRPr>
          </a:p>
          <a:p>
            <a:pPr algn="ctr" eaLnBrk="0" hangingPunct="0"/>
            <a:endParaRPr lang="en-US" sz="3200" dirty="0">
              <a:solidFill>
                <a:srgbClr val="99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Constraints of conventional architecture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0CA6-0118-43F3-B294-CBBF6D40C6E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r>
              <a:rPr lang="en-US" sz="2000" dirty="0" smtClean="0"/>
              <a:t>PE receives one instruction of program at a time, interprets it and executes it (Thus operation is </a:t>
            </a:r>
            <a:r>
              <a:rPr lang="en-US" sz="2000" dirty="0" smtClean="0">
                <a:solidFill>
                  <a:srgbClr val="FF0000"/>
                </a:solidFill>
              </a:rPr>
              <a:t>parallel**</a:t>
            </a:r>
            <a:r>
              <a:rPr lang="en-US" sz="2000" dirty="0" smtClean="0"/>
              <a:t>)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At a time PE executes </a:t>
            </a:r>
            <a:r>
              <a:rPr lang="en-US" sz="2000" dirty="0" smtClean="0">
                <a:solidFill>
                  <a:srgbClr val="FF0000"/>
                </a:solidFill>
              </a:rPr>
              <a:t>many** </a:t>
            </a:r>
            <a:r>
              <a:rPr lang="en-US" sz="2000" dirty="0" smtClean="0"/>
              <a:t>instruction (Thus the speed of sequential computer depends on the speed on which PE retrieves instruction and at which it process retrieved data.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438400"/>
            <a:ext cx="50292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Constraints of conventional architecture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0CA6-0118-43F3-B294-CBBF6D40C6E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85800" y="1447800"/>
            <a:ext cx="8001000" cy="4648200"/>
          </a:xfrm>
        </p:spPr>
        <p:txBody>
          <a:bodyPr/>
          <a:lstStyle/>
          <a:p>
            <a:r>
              <a:rPr lang="en-US" sz="2000" dirty="0" smtClean="0"/>
              <a:t>To increase speed many such sequential computer works together.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Such a computer which consists of number of interconnected sequential computers which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cooperatively?? </a:t>
            </a:r>
            <a:r>
              <a:rPr lang="en-US" sz="2000" dirty="0" smtClean="0"/>
              <a:t>Executes a single program to solve a problem is called </a:t>
            </a:r>
            <a:r>
              <a:rPr lang="en-US" sz="2000" dirty="0" smtClean="0">
                <a:solidFill>
                  <a:srgbClr val="FF0000"/>
                </a:solidFill>
              </a:rPr>
              <a:t>parallel computer.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438400"/>
            <a:ext cx="50292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v/s parallel computers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0CA6-0118-43F3-B294-CBBF6D40C6E9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31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295400"/>
            <a:ext cx="7162800" cy="457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MFLOPS (Mega Flops)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A machine which is capable of performing one floating </a:t>
            </a:r>
            <a:r>
              <a:rPr lang="en-US" dirty="0" err="1" smtClean="0">
                <a:solidFill>
                  <a:srgbClr val="FF0000"/>
                </a:solidFill>
              </a:rPr>
              <a:t>poin</a:t>
            </a:r>
            <a:r>
              <a:rPr lang="en-US" dirty="0" smtClean="0">
                <a:solidFill>
                  <a:srgbClr val="FF0000"/>
                </a:solidFill>
              </a:rPr>
              <a:t> operation every 10ns has a speed of (1/10^-8)= 100 mega flops </a:t>
            </a:r>
            <a:r>
              <a:rPr lang="en-US" dirty="0" err="1" smtClean="0">
                <a:solidFill>
                  <a:srgbClr val="FF0000"/>
                </a:solidFill>
              </a:rPr>
              <a:t>i.e</a:t>
            </a:r>
            <a:r>
              <a:rPr lang="en-US" dirty="0" smtClean="0">
                <a:solidFill>
                  <a:srgbClr val="FF0000"/>
                </a:solidFill>
              </a:rPr>
              <a:t>, 100 million (mega) floating point operation per second.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0CA6-0118-43F3-B294-CBBF6D40C6E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013C9-0955-4556-A1B5-B2FE8892EC1C}" type="slidenum">
              <a:rPr lang="en-US"/>
              <a:pPr/>
              <a:t>14</a:t>
            </a:fld>
            <a:endParaRPr 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458200" cy="762000"/>
          </a:xfrm>
        </p:spPr>
        <p:txBody>
          <a:bodyPr/>
          <a:lstStyle/>
          <a:p>
            <a:r>
              <a:rPr lang="en-US"/>
              <a:t>Measuring Performance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419600"/>
          </a:xfrm>
        </p:spPr>
        <p:txBody>
          <a:bodyPr/>
          <a:lstStyle/>
          <a:p>
            <a:r>
              <a:rPr lang="en-US" sz="2400"/>
              <a:t>Latency (response time, execution time)</a:t>
            </a:r>
          </a:p>
          <a:p>
            <a:pPr lvl="1"/>
            <a:r>
              <a:rPr lang="en-US" sz="2000"/>
              <a:t>Minimize time to wait for a computation</a:t>
            </a:r>
          </a:p>
          <a:p>
            <a:r>
              <a:rPr lang="en-US" sz="2400"/>
              <a:t>Energy/Power consumption</a:t>
            </a:r>
          </a:p>
          <a:p>
            <a:r>
              <a:rPr lang="en-US" sz="2400"/>
              <a:t>Throughput</a:t>
            </a:r>
            <a:r>
              <a:rPr lang="en-US" sz="2000"/>
              <a:t> </a:t>
            </a:r>
            <a:r>
              <a:rPr lang="en-US" sz="2400"/>
              <a:t>(</a:t>
            </a:r>
            <a:r>
              <a:rPr lang="en-US" sz="2000"/>
              <a:t>tasks completed per unit time, bandwidth</a:t>
            </a:r>
            <a:r>
              <a:rPr lang="en-US" sz="2400"/>
              <a:t>)</a:t>
            </a:r>
          </a:p>
          <a:p>
            <a:pPr lvl="1"/>
            <a:r>
              <a:rPr lang="en-US" sz="2000"/>
              <a:t>Maximize work done in a given interval</a:t>
            </a:r>
          </a:p>
          <a:p>
            <a:pPr lvl="1"/>
            <a:r>
              <a:rPr lang="en-US" sz="2000"/>
              <a:t>= 1/latency when there is no overlap among tasks</a:t>
            </a:r>
          </a:p>
          <a:p>
            <a:pPr lvl="1"/>
            <a:r>
              <a:rPr lang="en-US" sz="2000"/>
              <a:t>&gt; 1/latency when there is</a:t>
            </a:r>
          </a:p>
          <a:p>
            <a:pPr lvl="2"/>
            <a:r>
              <a:rPr lang="en-US" sz="1800"/>
              <a:t>In real processors there is always overlap (pipelining)</a:t>
            </a:r>
          </a:p>
          <a:p>
            <a:r>
              <a:rPr lang="en-US" sz="2400"/>
              <a:t>Both are important </a:t>
            </a:r>
            <a:r>
              <a:rPr lang="en-US" sz="1800"/>
              <a:t>(Architecture – Latency is important, Embedded system – Power consumption is important, and Network – Throughput is important)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CE54-B34B-4A97-B3D4-ACA00BB11D55}" type="slidenum">
              <a:rPr lang="en-US"/>
              <a:pPr/>
              <a:t>15</a:t>
            </a:fld>
            <a:endParaRPr 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58838"/>
          </a:xfrm>
        </p:spPr>
        <p:txBody>
          <a:bodyPr/>
          <a:lstStyle/>
          <a:p>
            <a:r>
              <a:rPr lang="en-US"/>
              <a:t>Performance Terminology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976313" y="1798638"/>
            <a:ext cx="5151437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“X is </a:t>
            </a:r>
            <a:r>
              <a:rPr lang="en-US" i="1">
                <a:latin typeface="Comic Sans MS" pitchFamily="66" charset="0"/>
              </a:rPr>
              <a:t>n</a:t>
            </a:r>
            <a:r>
              <a:rPr lang="en-US">
                <a:latin typeface="Comic Sans MS" pitchFamily="66" charset="0"/>
              </a:rPr>
              <a:t> times faster than Y’’ means:</a:t>
            </a:r>
          </a:p>
        </p:txBody>
      </p:sp>
      <p:grpSp>
        <p:nvGrpSpPr>
          <p:cNvPr id="21513" name="Group 9"/>
          <p:cNvGrpSpPr>
            <a:grpSpLocks/>
          </p:cNvGrpSpPr>
          <p:nvPr/>
        </p:nvGrpSpPr>
        <p:grpSpPr bwMode="auto">
          <a:xfrm>
            <a:off x="2424113" y="2332038"/>
            <a:ext cx="3232150" cy="1066800"/>
            <a:chOff x="1526" y="1469"/>
            <a:chExt cx="2036" cy="672"/>
          </a:xfrm>
        </p:grpSpPr>
        <p:sp>
          <p:nvSpPr>
            <p:cNvPr id="21509" name="Text Box 5"/>
            <p:cNvSpPr txBox="1">
              <a:spLocks noChangeArrowheads="1"/>
            </p:cNvSpPr>
            <p:nvPr/>
          </p:nvSpPr>
          <p:spPr bwMode="auto">
            <a:xfrm>
              <a:off x="1526" y="1469"/>
              <a:ext cx="1547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Execution time</a:t>
              </a:r>
              <a:r>
                <a:rPr lang="en-US" baseline="-25000">
                  <a:latin typeface="Comic Sans MS" pitchFamily="66" charset="0"/>
                </a:rPr>
                <a:t>Y</a:t>
              </a:r>
            </a:p>
            <a:p>
              <a:endParaRPr lang="en-US" baseline="-25000">
                <a:latin typeface="Comic Sans MS" pitchFamily="66" charset="0"/>
              </a:endParaRPr>
            </a:p>
            <a:p>
              <a:r>
                <a:rPr lang="en-US">
                  <a:latin typeface="Comic Sans MS" pitchFamily="66" charset="0"/>
                </a:rPr>
                <a:t>Execution time</a:t>
              </a:r>
              <a:r>
                <a:rPr lang="en-US" baseline="-25000">
                  <a:latin typeface="Comic Sans MS" pitchFamily="66" charset="0"/>
                </a:rPr>
                <a:t>X</a:t>
              </a:r>
            </a:p>
          </p:txBody>
        </p:sp>
        <p:sp>
          <p:nvSpPr>
            <p:cNvPr id="21510" name="Line 6"/>
            <p:cNvSpPr>
              <a:spLocks noChangeShapeType="1"/>
            </p:cNvSpPr>
            <p:nvPr/>
          </p:nvSpPr>
          <p:spPr bwMode="auto">
            <a:xfrm>
              <a:off x="1584" y="1817"/>
              <a:ext cx="14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11" name="Text Box 7"/>
            <p:cNvSpPr txBox="1">
              <a:spLocks noChangeArrowheads="1"/>
            </p:cNvSpPr>
            <p:nvPr/>
          </p:nvSpPr>
          <p:spPr bwMode="auto">
            <a:xfrm>
              <a:off x="3120" y="1683"/>
              <a:ext cx="44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= </a:t>
              </a:r>
              <a:r>
                <a:rPr lang="en-US" i="1">
                  <a:latin typeface="Comic Sans MS" pitchFamily="66" charset="0"/>
                </a:rPr>
                <a:t>n</a:t>
              </a:r>
            </a:p>
          </p:txBody>
        </p:sp>
      </p:grp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952500" y="3810000"/>
            <a:ext cx="46101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“X is </a:t>
            </a:r>
            <a:r>
              <a:rPr lang="en-US" i="1">
                <a:latin typeface="Comic Sans MS" pitchFamily="66" charset="0"/>
              </a:rPr>
              <a:t>m%</a:t>
            </a:r>
            <a:r>
              <a:rPr lang="en-US">
                <a:latin typeface="Comic Sans MS" pitchFamily="66" charset="0"/>
              </a:rPr>
              <a:t> faster than Y’’ means:</a:t>
            </a:r>
          </a:p>
        </p:txBody>
      </p:sp>
      <p:grpSp>
        <p:nvGrpSpPr>
          <p:cNvPr id="21520" name="Group 16"/>
          <p:cNvGrpSpPr>
            <a:grpSpLocks/>
          </p:cNvGrpSpPr>
          <p:nvPr/>
        </p:nvGrpSpPr>
        <p:grpSpPr bwMode="auto">
          <a:xfrm>
            <a:off x="1219200" y="4479925"/>
            <a:ext cx="6705600" cy="1311275"/>
            <a:chOff x="1056" y="2784"/>
            <a:chExt cx="4224" cy="826"/>
          </a:xfrm>
        </p:grpSpPr>
        <p:sp>
          <p:nvSpPr>
            <p:cNvPr id="21515" name="Text Box 11"/>
            <p:cNvSpPr txBox="1">
              <a:spLocks noChangeArrowheads="1"/>
            </p:cNvSpPr>
            <p:nvPr/>
          </p:nvSpPr>
          <p:spPr bwMode="auto">
            <a:xfrm>
              <a:off x="1056" y="2784"/>
              <a:ext cx="3160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Execution time</a:t>
              </a:r>
              <a:r>
                <a:rPr lang="en-US" baseline="-25000">
                  <a:latin typeface="Comic Sans MS" pitchFamily="66" charset="0"/>
                </a:rPr>
                <a:t>Y</a:t>
              </a:r>
              <a:r>
                <a:rPr lang="en-US">
                  <a:latin typeface="Comic Sans MS" pitchFamily="66" charset="0"/>
                </a:rPr>
                <a:t> - Execution time</a:t>
              </a:r>
              <a:r>
                <a:rPr lang="en-US" baseline="-25000">
                  <a:latin typeface="Comic Sans MS" pitchFamily="66" charset="0"/>
                </a:rPr>
                <a:t>X</a:t>
              </a:r>
            </a:p>
            <a:p>
              <a:endParaRPr lang="en-US" baseline="-25000">
                <a:latin typeface="Comic Sans MS" pitchFamily="66" charset="0"/>
              </a:endParaRPr>
            </a:p>
            <a:p>
              <a:endParaRPr lang="en-US" baseline="-25000">
                <a:latin typeface="Comic Sans MS" pitchFamily="66" charset="0"/>
              </a:endParaRPr>
            </a:p>
            <a:p>
              <a:r>
                <a:rPr lang="en-US">
                  <a:latin typeface="Comic Sans MS" pitchFamily="66" charset="0"/>
                </a:rPr>
                <a:t>               Execution time</a:t>
              </a:r>
              <a:r>
                <a:rPr lang="en-US" baseline="-25000">
                  <a:latin typeface="Comic Sans MS" pitchFamily="66" charset="0"/>
                </a:rPr>
                <a:t>X</a:t>
              </a:r>
            </a:p>
          </p:txBody>
        </p:sp>
        <p:sp>
          <p:nvSpPr>
            <p:cNvPr id="21516" name="Line 12"/>
            <p:cNvSpPr>
              <a:spLocks noChangeShapeType="1"/>
            </p:cNvSpPr>
            <p:nvPr/>
          </p:nvSpPr>
          <p:spPr bwMode="auto">
            <a:xfrm>
              <a:off x="1200" y="3168"/>
              <a:ext cx="27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17" name="Text Box 13"/>
            <p:cNvSpPr txBox="1">
              <a:spLocks noChangeArrowheads="1"/>
            </p:cNvSpPr>
            <p:nvPr/>
          </p:nvSpPr>
          <p:spPr bwMode="auto">
            <a:xfrm>
              <a:off x="4840" y="3024"/>
              <a:ext cx="4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= </a:t>
              </a:r>
              <a:r>
                <a:rPr lang="en-US" i="1">
                  <a:latin typeface="Comic Sans MS" pitchFamily="66" charset="0"/>
                </a:rPr>
                <a:t>m</a:t>
              </a:r>
            </a:p>
          </p:txBody>
        </p:sp>
        <p:sp>
          <p:nvSpPr>
            <p:cNvPr id="21519" name="Text Box 15"/>
            <p:cNvSpPr txBox="1">
              <a:spLocks noChangeArrowheads="1"/>
            </p:cNvSpPr>
            <p:nvPr/>
          </p:nvSpPr>
          <p:spPr bwMode="auto">
            <a:xfrm>
              <a:off x="4118" y="3024"/>
              <a:ext cx="7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X 100%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8ABAD-DD5F-4E10-804B-6080D8D4995D}" type="slidenum">
              <a:rPr lang="en-US"/>
              <a:pPr/>
              <a:t>16</a:t>
            </a:fld>
            <a:endParaRPr lang="en-US"/>
          </a:p>
        </p:txBody>
      </p:sp>
      <p:sp>
        <p:nvSpPr>
          <p:cNvPr id="22545" name="Text Box 17"/>
          <p:cNvSpPr txBox="1">
            <a:spLocks noChangeArrowheads="1"/>
          </p:cNvSpPr>
          <p:nvPr/>
        </p:nvSpPr>
        <p:spPr bwMode="auto">
          <a:xfrm>
            <a:off x="3103563" y="3260725"/>
            <a:ext cx="37877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>
                <a:latin typeface="Comic Sans MS" pitchFamily="66" charset="0"/>
              </a:rPr>
              <a:t>Execution time w/o E (Before)</a:t>
            </a:r>
          </a:p>
          <a:p>
            <a:pPr algn="ctr"/>
            <a:endParaRPr lang="en-US" sz="2000">
              <a:latin typeface="Comic Sans MS" pitchFamily="66" charset="0"/>
            </a:endParaRPr>
          </a:p>
          <a:p>
            <a:pPr algn="ctr"/>
            <a:r>
              <a:rPr lang="en-US" sz="2000">
                <a:latin typeface="Comic Sans MS" pitchFamily="66" charset="0"/>
              </a:rPr>
              <a:t>Execution time w E (After)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92163"/>
          </a:xfrm>
        </p:spPr>
        <p:txBody>
          <a:bodyPr/>
          <a:lstStyle/>
          <a:p>
            <a:r>
              <a:rPr lang="en-US"/>
              <a:t>Compute Speedup – Amdahl’s Law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900113" y="1493838"/>
            <a:ext cx="5149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Speedup is due to enhancement(E):</a:t>
            </a: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2895600" y="2209800"/>
            <a:ext cx="1066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3962400" y="2209800"/>
            <a:ext cx="10668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5029200" y="2209800"/>
            <a:ext cx="1371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2895600" y="2743200"/>
            <a:ext cx="1066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3962400" y="2743200"/>
            <a:ext cx="5334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2" name="Rectangle 14"/>
          <p:cNvSpPr>
            <a:spLocks noChangeArrowheads="1"/>
          </p:cNvSpPr>
          <p:nvPr/>
        </p:nvSpPr>
        <p:spPr bwMode="auto">
          <a:xfrm>
            <a:off x="4495800" y="2743200"/>
            <a:ext cx="1371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3" name="Text Box 15"/>
          <p:cNvSpPr txBox="1">
            <a:spLocks noChangeArrowheads="1"/>
          </p:cNvSpPr>
          <p:nvPr/>
        </p:nvSpPr>
        <p:spPr bwMode="auto">
          <a:xfrm>
            <a:off x="1052513" y="3598863"/>
            <a:ext cx="1822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Speedup (E) =</a:t>
            </a:r>
          </a:p>
        </p:txBody>
      </p:sp>
      <p:sp>
        <p:nvSpPr>
          <p:cNvPr id="22544" name="Line 16"/>
          <p:cNvSpPr>
            <a:spLocks noChangeShapeType="1"/>
          </p:cNvSpPr>
          <p:nvPr/>
        </p:nvSpPr>
        <p:spPr bwMode="auto">
          <a:xfrm>
            <a:off x="3200400" y="3810000"/>
            <a:ext cx="3581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6" name="Text Box 18"/>
          <p:cNvSpPr txBox="1">
            <a:spLocks noChangeArrowheads="1"/>
          </p:cNvSpPr>
          <p:nvPr/>
        </p:nvSpPr>
        <p:spPr bwMode="auto">
          <a:xfrm>
            <a:off x="1600200" y="2174875"/>
            <a:ext cx="12017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mic Sans MS" pitchFamily="66" charset="0"/>
              </a:rPr>
              <a:t>Time</a:t>
            </a:r>
            <a:r>
              <a:rPr lang="en-US" sz="1800" baseline="-25000">
                <a:latin typeface="Comic Sans MS" pitchFamily="66" charset="0"/>
              </a:rPr>
              <a:t>Before</a:t>
            </a:r>
          </a:p>
        </p:txBody>
      </p:sp>
      <p:sp>
        <p:nvSpPr>
          <p:cNvPr id="22548" name="Text Box 20"/>
          <p:cNvSpPr txBox="1">
            <a:spLocks noChangeArrowheads="1"/>
          </p:cNvSpPr>
          <p:nvPr/>
        </p:nvSpPr>
        <p:spPr bwMode="auto">
          <a:xfrm>
            <a:off x="520700" y="4541838"/>
            <a:ext cx="82423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latin typeface="Comic Sans MS" pitchFamily="66" charset="0"/>
              </a:rPr>
              <a:t>Suppose that enhancement E accelerates a fraction F </a:t>
            </a:r>
          </a:p>
          <a:p>
            <a:r>
              <a:rPr lang="en-US">
                <a:latin typeface="Comic Sans MS" pitchFamily="66" charset="0"/>
              </a:rPr>
              <a:t>of the task by a factor S, and the remainder of the task </a:t>
            </a:r>
          </a:p>
          <a:p>
            <a:r>
              <a:rPr lang="en-US">
                <a:latin typeface="Comic Sans MS" pitchFamily="66" charset="0"/>
              </a:rPr>
              <a:t>is unaffected, what is the </a:t>
            </a:r>
            <a:r>
              <a:rPr lang="en-US" i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Execution time</a:t>
            </a:r>
            <a:r>
              <a:rPr lang="en-US" i="1" baseline="-250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after</a:t>
            </a:r>
            <a:r>
              <a:rPr lang="en-US">
                <a:latin typeface="Comic Sans MS" pitchFamily="66" charset="0"/>
              </a:rPr>
              <a:t> and </a:t>
            </a:r>
            <a:r>
              <a:rPr lang="en-US" i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Speedup(E) </a:t>
            </a:r>
            <a:r>
              <a:rPr lang="en-US">
                <a:latin typeface="Comic Sans MS" pitchFamily="66" charset="0"/>
              </a:rPr>
              <a:t>?</a:t>
            </a:r>
            <a:endParaRPr lang="en-US" baseline="-25000">
              <a:latin typeface="Comic Sans MS" pitchFamily="66" charset="0"/>
            </a:endParaRPr>
          </a:p>
        </p:txBody>
      </p:sp>
      <p:sp>
        <p:nvSpPr>
          <p:cNvPr id="22549" name="Text Box 21"/>
          <p:cNvSpPr txBox="1">
            <a:spLocks noChangeArrowheads="1"/>
          </p:cNvSpPr>
          <p:nvPr/>
        </p:nvSpPr>
        <p:spPr bwMode="auto">
          <a:xfrm>
            <a:off x="1676400" y="2743200"/>
            <a:ext cx="1123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mic Sans MS" pitchFamily="66" charset="0"/>
              </a:rPr>
              <a:t>Time</a:t>
            </a:r>
            <a:r>
              <a:rPr lang="en-US" sz="1800" baseline="-25000">
                <a:latin typeface="Comic Sans MS" pitchFamily="66" charset="0"/>
              </a:rPr>
              <a:t>After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97AC5-82F8-4529-9DAB-6BF7C05DF366}" type="slidenum">
              <a:rPr lang="en-US"/>
              <a:pPr/>
              <a:t>17</a:t>
            </a:fld>
            <a:endParaRPr 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Amdahl’s Law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685800" y="2057400"/>
            <a:ext cx="2820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Execution time</a:t>
            </a:r>
            <a:r>
              <a:rPr lang="en-US" i="1" baseline="-250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after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838200" y="4191000"/>
            <a:ext cx="1808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Speedup(E)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3490913" y="2027238"/>
            <a:ext cx="35956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latin typeface="Comic Sans MS" pitchFamily="66" charset="0"/>
              </a:rPr>
              <a:t>= ExTime</a:t>
            </a:r>
            <a:r>
              <a:rPr lang="en-US" baseline="-25000">
                <a:latin typeface="Comic Sans MS" pitchFamily="66" charset="0"/>
              </a:rPr>
              <a:t>before</a:t>
            </a:r>
            <a:r>
              <a:rPr lang="en-US">
                <a:latin typeface="Comic Sans MS" pitchFamily="66" charset="0"/>
              </a:rPr>
              <a:t> x </a:t>
            </a:r>
            <a:r>
              <a:rPr lang="en-US" sz="3200">
                <a:latin typeface="Comic Sans MS" pitchFamily="66" charset="0"/>
              </a:rPr>
              <a:t>[</a:t>
            </a:r>
            <a:r>
              <a:rPr lang="en-US">
                <a:latin typeface="Comic Sans MS" pitchFamily="66" charset="0"/>
              </a:rPr>
              <a:t>(1-F) +</a:t>
            </a:r>
            <a:endParaRPr lang="en-US" baseline="-25000">
              <a:latin typeface="Comic Sans MS" pitchFamily="66" charset="0"/>
            </a:endParaRPr>
          </a:p>
        </p:txBody>
      </p:sp>
      <p:grpSp>
        <p:nvGrpSpPr>
          <p:cNvPr id="23569" name="Group 17"/>
          <p:cNvGrpSpPr>
            <a:grpSpLocks/>
          </p:cNvGrpSpPr>
          <p:nvPr/>
        </p:nvGrpSpPr>
        <p:grpSpPr bwMode="auto">
          <a:xfrm>
            <a:off x="7072313" y="1920875"/>
            <a:ext cx="700087" cy="822325"/>
            <a:chOff x="4455" y="1210"/>
            <a:chExt cx="441" cy="518"/>
          </a:xfrm>
        </p:grpSpPr>
        <p:sp>
          <p:nvSpPr>
            <p:cNvPr id="23558" name="Text Box 6"/>
            <p:cNvSpPr txBox="1">
              <a:spLocks noChangeArrowheads="1"/>
            </p:cNvSpPr>
            <p:nvPr/>
          </p:nvSpPr>
          <p:spPr bwMode="auto">
            <a:xfrm>
              <a:off x="4455" y="1210"/>
              <a:ext cx="249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F</a:t>
              </a:r>
            </a:p>
            <a:p>
              <a:r>
                <a:rPr lang="en-US">
                  <a:latin typeface="Comic Sans MS" pitchFamily="66" charset="0"/>
                </a:rPr>
                <a:t>S</a:t>
              </a:r>
            </a:p>
          </p:txBody>
        </p:sp>
        <p:sp>
          <p:nvSpPr>
            <p:cNvPr id="23559" name="Line 7"/>
            <p:cNvSpPr>
              <a:spLocks noChangeShapeType="1"/>
            </p:cNvSpPr>
            <p:nvPr/>
          </p:nvSpPr>
          <p:spPr bwMode="auto">
            <a:xfrm>
              <a:off x="4464" y="147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560" name="Text Box 8"/>
            <p:cNvSpPr txBox="1">
              <a:spLocks noChangeArrowheads="1"/>
            </p:cNvSpPr>
            <p:nvPr/>
          </p:nvSpPr>
          <p:spPr bwMode="auto">
            <a:xfrm>
              <a:off x="4684" y="1264"/>
              <a:ext cx="21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>
                  <a:latin typeface="Comic Sans MS" pitchFamily="66" charset="0"/>
                </a:rPr>
                <a:t>]</a:t>
              </a:r>
            </a:p>
          </p:txBody>
        </p:sp>
      </p:grp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2652713" y="4160838"/>
            <a:ext cx="3381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=</a:t>
            </a:r>
          </a:p>
        </p:txBody>
      </p:sp>
      <p:grpSp>
        <p:nvGrpSpPr>
          <p:cNvPr id="23565" name="Group 13"/>
          <p:cNvGrpSpPr>
            <a:grpSpLocks/>
          </p:cNvGrpSpPr>
          <p:nvPr/>
        </p:nvGrpSpPr>
        <p:grpSpPr bwMode="auto">
          <a:xfrm>
            <a:off x="3048000" y="3767138"/>
            <a:ext cx="1903413" cy="1187450"/>
            <a:chOff x="2016" y="2352"/>
            <a:chExt cx="1198" cy="748"/>
          </a:xfrm>
        </p:grpSpPr>
        <p:sp>
          <p:nvSpPr>
            <p:cNvPr id="23563" name="Rectangle 11"/>
            <p:cNvSpPr>
              <a:spLocks noChangeArrowheads="1"/>
            </p:cNvSpPr>
            <p:nvPr/>
          </p:nvSpPr>
          <p:spPr bwMode="auto">
            <a:xfrm>
              <a:off x="2016" y="2352"/>
              <a:ext cx="1198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Comic Sans MS" pitchFamily="66" charset="0"/>
                </a:rPr>
                <a:t>ExTime</a:t>
              </a:r>
              <a:r>
                <a:rPr lang="en-US" baseline="-25000">
                  <a:latin typeface="Comic Sans MS" pitchFamily="66" charset="0"/>
                </a:rPr>
                <a:t>before</a:t>
              </a:r>
              <a:endParaRPr lang="en-US">
                <a:latin typeface="Comic Sans MS" pitchFamily="66" charset="0"/>
              </a:endParaRPr>
            </a:p>
            <a:p>
              <a:pPr algn="ctr"/>
              <a:endParaRPr lang="en-US">
                <a:latin typeface="Comic Sans MS" pitchFamily="66" charset="0"/>
              </a:endParaRPr>
            </a:p>
            <a:p>
              <a:pPr algn="ctr"/>
              <a:r>
                <a:rPr lang="en-US">
                  <a:latin typeface="Comic Sans MS" pitchFamily="66" charset="0"/>
                </a:rPr>
                <a:t>ExTime</a:t>
              </a:r>
              <a:r>
                <a:rPr lang="en-US" baseline="-25000">
                  <a:latin typeface="Comic Sans MS" pitchFamily="66" charset="0"/>
                </a:rPr>
                <a:t>after</a:t>
              </a:r>
            </a:p>
          </p:txBody>
        </p:sp>
        <p:sp>
          <p:nvSpPr>
            <p:cNvPr id="23564" name="Line 12"/>
            <p:cNvSpPr>
              <a:spLocks noChangeShapeType="1"/>
            </p:cNvSpPr>
            <p:nvPr/>
          </p:nvSpPr>
          <p:spPr bwMode="auto">
            <a:xfrm>
              <a:off x="2098" y="2736"/>
              <a:ext cx="10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4995863" y="4137025"/>
            <a:ext cx="3381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=</a:t>
            </a:r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>
            <a:off x="5486400" y="4343400"/>
            <a:ext cx="2286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68" name="Text Box 16"/>
          <p:cNvSpPr txBox="1">
            <a:spLocks noChangeArrowheads="1"/>
          </p:cNvSpPr>
          <p:nvPr/>
        </p:nvSpPr>
        <p:spPr bwMode="auto">
          <a:xfrm>
            <a:off x="6462713" y="3733800"/>
            <a:ext cx="319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latin typeface="Comic Sans MS" pitchFamily="66" charset="0"/>
              </a:rPr>
              <a:t>1</a:t>
            </a:r>
          </a:p>
        </p:txBody>
      </p:sp>
      <p:grpSp>
        <p:nvGrpSpPr>
          <p:cNvPr id="23575" name="Group 23"/>
          <p:cNvGrpSpPr>
            <a:grpSpLocks/>
          </p:cNvGrpSpPr>
          <p:nvPr/>
        </p:nvGrpSpPr>
        <p:grpSpPr bwMode="auto">
          <a:xfrm>
            <a:off x="5675313" y="4419600"/>
            <a:ext cx="1944687" cy="822325"/>
            <a:chOff x="3536" y="2969"/>
            <a:chExt cx="1225" cy="518"/>
          </a:xfrm>
        </p:grpSpPr>
        <p:sp>
          <p:nvSpPr>
            <p:cNvPr id="23571" name="Text Box 19"/>
            <p:cNvSpPr txBox="1">
              <a:spLocks noChangeArrowheads="1"/>
            </p:cNvSpPr>
            <p:nvPr/>
          </p:nvSpPr>
          <p:spPr bwMode="auto">
            <a:xfrm>
              <a:off x="4320" y="2969"/>
              <a:ext cx="249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F</a:t>
              </a:r>
            </a:p>
            <a:p>
              <a:r>
                <a:rPr lang="en-US">
                  <a:latin typeface="Comic Sans MS" pitchFamily="66" charset="0"/>
                </a:rPr>
                <a:t>S</a:t>
              </a:r>
            </a:p>
          </p:txBody>
        </p:sp>
        <p:sp>
          <p:nvSpPr>
            <p:cNvPr id="23572" name="Line 20"/>
            <p:cNvSpPr>
              <a:spLocks noChangeShapeType="1"/>
            </p:cNvSpPr>
            <p:nvPr/>
          </p:nvSpPr>
          <p:spPr bwMode="auto">
            <a:xfrm>
              <a:off x="4329" y="322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573" name="Text Box 21"/>
            <p:cNvSpPr txBox="1">
              <a:spLocks noChangeArrowheads="1"/>
            </p:cNvSpPr>
            <p:nvPr/>
          </p:nvSpPr>
          <p:spPr bwMode="auto">
            <a:xfrm>
              <a:off x="4549" y="3023"/>
              <a:ext cx="21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>
                  <a:latin typeface="Comic Sans MS" pitchFamily="66" charset="0"/>
                </a:rPr>
                <a:t>]</a:t>
              </a:r>
            </a:p>
          </p:txBody>
        </p:sp>
        <p:sp>
          <p:nvSpPr>
            <p:cNvPr id="23574" name="Rectangle 22"/>
            <p:cNvSpPr>
              <a:spLocks noChangeArrowheads="1"/>
            </p:cNvSpPr>
            <p:nvPr/>
          </p:nvSpPr>
          <p:spPr bwMode="auto">
            <a:xfrm>
              <a:off x="3536" y="3024"/>
              <a:ext cx="78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>
                  <a:latin typeface="Comic Sans MS" pitchFamily="66" charset="0"/>
                </a:rPr>
                <a:t>[</a:t>
              </a:r>
              <a:r>
                <a:rPr lang="en-US">
                  <a:latin typeface="Comic Sans MS" pitchFamily="66" charset="0"/>
                </a:rPr>
                <a:t>(1-F) +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F4BF5-5C52-4D34-8E24-406C22955CAD}" type="slidenum">
              <a:rPr lang="en-US"/>
              <a:pPr/>
              <a:t>18</a:t>
            </a:fld>
            <a:endParaRPr 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Amdahl’s Law – An Example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838200" y="1676400"/>
            <a:ext cx="78486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latin typeface="Comic Sans MS" pitchFamily="66" charset="0"/>
              </a:rPr>
              <a:t>Q: Floating point instructions improved to run 2X; </a:t>
            </a:r>
          </a:p>
          <a:p>
            <a:r>
              <a:rPr lang="en-US">
                <a:latin typeface="Comic Sans MS" pitchFamily="66" charset="0"/>
              </a:rPr>
              <a:t>but only 10% of execution time are FP ops. What is the execution time and speedup after improvement?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914400" y="3001963"/>
            <a:ext cx="804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Ans: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952500" y="3549650"/>
            <a:ext cx="1714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F = 0.1, S = 2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957263" y="4022725"/>
            <a:ext cx="7778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ExTime</a:t>
            </a:r>
            <a:r>
              <a:rPr lang="en-US" sz="2000" baseline="-25000">
                <a:latin typeface="Comic Sans MS" pitchFamily="66" charset="0"/>
              </a:rPr>
              <a:t>after</a:t>
            </a:r>
            <a:r>
              <a:rPr lang="en-US" sz="2000">
                <a:latin typeface="Comic Sans MS" pitchFamily="66" charset="0"/>
              </a:rPr>
              <a:t> = ExTime</a:t>
            </a:r>
            <a:r>
              <a:rPr lang="en-US" sz="2000" baseline="-25000">
                <a:latin typeface="Comic Sans MS" pitchFamily="66" charset="0"/>
              </a:rPr>
              <a:t>before</a:t>
            </a:r>
            <a:r>
              <a:rPr lang="en-US" sz="2000">
                <a:latin typeface="Comic Sans MS" pitchFamily="66" charset="0"/>
              </a:rPr>
              <a:t> x [ (1-0.1) + 0.1/2 ] = 0.95 ExTime</a:t>
            </a:r>
            <a:r>
              <a:rPr lang="en-US" sz="2000" baseline="-25000">
                <a:latin typeface="Comic Sans MS" pitchFamily="66" charset="0"/>
              </a:rPr>
              <a:t>before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979488" y="4937125"/>
            <a:ext cx="1400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Speedup =</a:t>
            </a:r>
          </a:p>
        </p:txBody>
      </p:sp>
      <p:grpSp>
        <p:nvGrpSpPr>
          <p:cNvPr id="24587" name="Group 11"/>
          <p:cNvGrpSpPr>
            <a:grpSpLocks/>
          </p:cNvGrpSpPr>
          <p:nvPr/>
        </p:nvGrpSpPr>
        <p:grpSpPr bwMode="auto">
          <a:xfrm>
            <a:off x="2438400" y="4616450"/>
            <a:ext cx="1905000" cy="1082675"/>
            <a:chOff x="1824" y="3158"/>
            <a:chExt cx="1200" cy="682"/>
          </a:xfrm>
        </p:grpSpPr>
        <p:sp>
          <p:nvSpPr>
            <p:cNvPr id="24584" name="Rectangle 8"/>
            <p:cNvSpPr>
              <a:spLocks noChangeArrowheads="1"/>
            </p:cNvSpPr>
            <p:nvPr/>
          </p:nvSpPr>
          <p:spPr bwMode="auto">
            <a:xfrm>
              <a:off x="1920" y="3158"/>
              <a:ext cx="101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latin typeface="Comic Sans MS" pitchFamily="66" charset="0"/>
                </a:rPr>
                <a:t>ExTime</a:t>
              </a:r>
              <a:r>
                <a:rPr lang="en-US" sz="2000" baseline="-25000">
                  <a:latin typeface="Comic Sans MS" pitchFamily="66" charset="0"/>
                </a:rPr>
                <a:t>before</a:t>
              </a:r>
            </a:p>
          </p:txBody>
        </p:sp>
        <p:sp>
          <p:nvSpPr>
            <p:cNvPr id="24585" name="Rectangle 9"/>
            <p:cNvSpPr>
              <a:spLocks noChangeArrowheads="1"/>
            </p:cNvSpPr>
            <p:nvPr/>
          </p:nvSpPr>
          <p:spPr bwMode="auto">
            <a:xfrm>
              <a:off x="1961" y="3590"/>
              <a:ext cx="9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latin typeface="Comic Sans MS" pitchFamily="66" charset="0"/>
                </a:rPr>
                <a:t>ExTime</a:t>
              </a:r>
              <a:r>
                <a:rPr lang="en-US" sz="2000" baseline="-25000">
                  <a:latin typeface="Comic Sans MS" pitchFamily="66" charset="0"/>
                </a:rPr>
                <a:t>after</a:t>
              </a:r>
            </a:p>
          </p:txBody>
        </p:sp>
        <p:sp>
          <p:nvSpPr>
            <p:cNvPr id="24586" name="Line 10"/>
            <p:cNvSpPr>
              <a:spLocks noChangeShapeType="1"/>
            </p:cNvSpPr>
            <p:nvPr/>
          </p:nvSpPr>
          <p:spPr bwMode="auto">
            <a:xfrm>
              <a:off x="1824" y="3504"/>
              <a:ext cx="1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4481513" y="4954588"/>
            <a:ext cx="312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=</a:t>
            </a:r>
          </a:p>
        </p:txBody>
      </p:sp>
      <p:grpSp>
        <p:nvGrpSpPr>
          <p:cNvPr id="24591" name="Group 15"/>
          <p:cNvGrpSpPr>
            <a:grpSpLocks/>
          </p:cNvGrpSpPr>
          <p:nvPr/>
        </p:nvGrpSpPr>
        <p:grpSpPr bwMode="auto">
          <a:xfrm>
            <a:off x="4953000" y="4725988"/>
            <a:ext cx="774700" cy="1006475"/>
            <a:chOff x="3264" y="3227"/>
            <a:chExt cx="488" cy="634"/>
          </a:xfrm>
        </p:grpSpPr>
        <p:sp>
          <p:nvSpPr>
            <p:cNvPr id="24589" name="Text Box 13"/>
            <p:cNvSpPr txBox="1">
              <a:spLocks noChangeArrowheads="1"/>
            </p:cNvSpPr>
            <p:nvPr/>
          </p:nvSpPr>
          <p:spPr bwMode="auto">
            <a:xfrm>
              <a:off x="3302" y="3227"/>
              <a:ext cx="450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latin typeface="Comic Sans MS" pitchFamily="66" charset="0"/>
                </a:rPr>
                <a:t>1</a:t>
              </a:r>
            </a:p>
            <a:p>
              <a:pPr algn="ctr"/>
              <a:endParaRPr lang="en-US" sz="2000">
                <a:latin typeface="Comic Sans MS" pitchFamily="66" charset="0"/>
              </a:endParaRPr>
            </a:p>
            <a:p>
              <a:pPr algn="ctr"/>
              <a:r>
                <a:rPr lang="en-US" sz="2000">
                  <a:latin typeface="Comic Sans MS" pitchFamily="66" charset="0"/>
                </a:rPr>
                <a:t>0.95</a:t>
              </a:r>
            </a:p>
          </p:txBody>
        </p:sp>
        <p:sp>
          <p:nvSpPr>
            <p:cNvPr id="24590" name="Line 14"/>
            <p:cNvSpPr>
              <a:spLocks noChangeShapeType="1"/>
            </p:cNvSpPr>
            <p:nvPr/>
          </p:nvSpPr>
          <p:spPr bwMode="auto">
            <a:xfrm>
              <a:off x="3264" y="3504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592" name="Text Box 16"/>
          <p:cNvSpPr txBox="1">
            <a:spLocks noChangeArrowheads="1"/>
          </p:cNvSpPr>
          <p:nvPr/>
        </p:nvSpPr>
        <p:spPr bwMode="auto">
          <a:xfrm>
            <a:off x="5867400" y="4975225"/>
            <a:ext cx="10350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= 1.053</a:t>
            </a:r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2541588" y="5791200"/>
            <a:ext cx="4011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990000"/>
                </a:solidFill>
                <a:latin typeface="Comic Sans MS" pitchFamily="66" charset="0"/>
              </a:rPr>
              <a:t>Read examples in the book!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227DA-E1CB-459D-8C85-F026942FBD4B}" type="slidenum">
              <a:rPr lang="en-US"/>
              <a:pPr/>
              <a:t>19</a:t>
            </a:fld>
            <a:endParaRPr 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CPU Performance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7772400" cy="4114800"/>
          </a:xfrm>
          <a:noFill/>
          <a:ln/>
        </p:spPr>
        <p:txBody>
          <a:bodyPr lIns="92075" tIns="46038" rIns="92075" bIns="46038"/>
          <a:lstStyle/>
          <a:p>
            <a:r>
              <a:rPr lang="en-US" sz="2000" b="1" u="sng">
                <a:solidFill>
                  <a:srgbClr val="990000"/>
                </a:solidFill>
              </a:rPr>
              <a:t>The Fundamental Law</a:t>
            </a:r>
            <a:endParaRPr lang="en-US" sz="1800" b="1">
              <a:solidFill>
                <a:srgbClr val="990000"/>
              </a:solidFill>
            </a:endParaRPr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2000"/>
          </a:p>
          <a:p>
            <a:r>
              <a:rPr lang="en-US" sz="2000"/>
              <a:t>Three components of CPU performance:</a:t>
            </a:r>
          </a:p>
          <a:p>
            <a:pPr lvl="1"/>
            <a:r>
              <a:rPr lang="en-US" sz="1800"/>
              <a:t>Instruction count</a:t>
            </a:r>
          </a:p>
          <a:p>
            <a:pPr lvl="1"/>
            <a:r>
              <a:rPr lang="en-US" sz="1800"/>
              <a:t>CPI </a:t>
            </a:r>
          </a:p>
          <a:p>
            <a:pPr lvl="1"/>
            <a:r>
              <a:rPr lang="en-US" sz="1800"/>
              <a:t>Clock cycle time</a:t>
            </a:r>
          </a:p>
        </p:txBody>
      </p:sp>
      <p:graphicFrame>
        <p:nvGraphicFramePr>
          <p:cNvPr id="82944" name="Object 0"/>
          <p:cNvGraphicFramePr>
            <a:graphicFrameLocks noChangeAspect="1"/>
          </p:cNvGraphicFramePr>
          <p:nvPr/>
        </p:nvGraphicFramePr>
        <p:xfrm>
          <a:off x="571500" y="1905000"/>
          <a:ext cx="8015288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46" name="Equation" r:id="rId4" imgW="3949560" imgH="419040" progId="Equation.3">
                  <p:embed/>
                </p:oleObj>
              </mc:Choice>
              <mc:Fallback>
                <p:oleObj name="Equation" r:id="rId4" imgW="3949560" imgH="419040" progId="Equation.3">
                  <p:embed/>
                  <p:pic>
                    <p:nvPicPr>
                      <p:cNvPr id="0" name="Picture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1905000"/>
                        <a:ext cx="8015288" cy="849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5" name="Object 1"/>
          <p:cNvGraphicFramePr>
            <a:graphicFrameLocks noChangeAspect="1"/>
          </p:cNvGraphicFramePr>
          <p:nvPr/>
        </p:nvGraphicFramePr>
        <p:xfrm>
          <a:off x="3357563" y="3597275"/>
          <a:ext cx="5540375" cy="287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47" name="Document" r:id="rId7" imgW="5140440" imgH="2671920" progId="Word.Document.8">
                  <p:embed/>
                </p:oleObj>
              </mc:Choice>
              <mc:Fallback>
                <p:oleObj name="Document" r:id="rId7" imgW="5140440" imgH="2671920" progId="Word.Document.8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63" y="3597275"/>
                        <a:ext cx="5540375" cy="287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567B7-950E-4989-933F-04090007F7C4}" type="slidenum">
              <a:rPr lang="en-US"/>
              <a:pPr/>
              <a:t>2</a:t>
            </a:fld>
            <a:endParaRPr 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58838"/>
          </a:xfrm>
        </p:spPr>
        <p:txBody>
          <a:bodyPr/>
          <a:lstStyle/>
          <a:p>
            <a:r>
              <a:rPr lang="en-US"/>
              <a:t>What is *Computer Architecture*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>
              <a:buFontTx/>
              <a:buNone/>
            </a:pPr>
            <a:endParaRPr lang="en-US" sz="2000" dirty="0"/>
          </a:p>
          <a:p>
            <a:pPr>
              <a:buFontTx/>
              <a:buNone/>
            </a:pPr>
            <a:r>
              <a:rPr lang="en-US" dirty="0"/>
              <a:t>Computer Architecture =</a:t>
            </a:r>
          </a:p>
          <a:p>
            <a:pPr lvl="1">
              <a:buFontTx/>
              <a:buNone/>
            </a:pPr>
            <a:r>
              <a:rPr lang="en-US" dirty="0"/>
              <a:t>Instruction Set Architecture  +</a:t>
            </a:r>
          </a:p>
          <a:p>
            <a:pPr lvl="1">
              <a:buFontTx/>
              <a:buNone/>
            </a:pPr>
            <a:r>
              <a:rPr lang="en-US" dirty="0"/>
              <a:t>Organization +</a:t>
            </a:r>
          </a:p>
          <a:p>
            <a:pPr lvl="1">
              <a:buFontTx/>
              <a:buNone/>
            </a:pPr>
            <a:r>
              <a:rPr lang="en-US" dirty="0"/>
              <a:t>Hardware + </a:t>
            </a:r>
            <a:r>
              <a:rPr lang="en-US" dirty="0" smtClean="0"/>
              <a:t>…</a:t>
            </a:r>
          </a:p>
          <a:p>
            <a:pPr lvl="1">
              <a:buFontTx/>
              <a:buNone/>
            </a:pPr>
            <a:endParaRPr lang="en-US" dirty="0"/>
          </a:p>
          <a:p>
            <a:pPr lvl="1">
              <a:buFontTx/>
              <a:buNone/>
            </a:pPr>
            <a:r>
              <a:rPr lang="en-US" dirty="0" smtClean="0"/>
              <a:t>Why ???</a:t>
            </a:r>
          </a:p>
          <a:p>
            <a:pPr lvl="1">
              <a:buFontTx/>
              <a:buNone/>
            </a:pPr>
            <a:r>
              <a:rPr lang="en-US" dirty="0" smtClean="0"/>
              <a:t>--- Lets go ahead on further slides…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E57D-E647-42F7-ABC2-4A685F2CF8A1}" type="slidenum">
              <a:rPr lang="en-US"/>
              <a:pPr/>
              <a:t>20</a:t>
            </a:fld>
            <a:endParaRPr lang="en-US"/>
          </a:p>
        </p:txBody>
      </p:sp>
      <p:sp>
        <p:nvSpPr>
          <p:cNvPr id="286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CPI - Cycles per Instruction </a:t>
            </a:r>
          </a:p>
        </p:txBody>
      </p:sp>
      <p:sp>
        <p:nvSpPr>
          <p:cNvPr id="2867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391400" cy="533400"/>
          </a:xfrm>
        </p:spPr>
        <p:txBody>
          <a:bodyPr/>
          <a:lstStyle/>
          <a:p>
            <a:pPr lvl="1">
              <a:lnSpc>
                <a:spcPct val="80000"/>
              </a:lnSpc>
              <a:buFontTx/>
              <a:buNone/>
            </a:pPr>
            <a:r>
              <a:rPr lang="en-US" sz="1800"/>
              <a:t>Let Fi be the frequency of type I instructions in a program. Then, Average CPI:</a:t>
            </a:r>
          </a:p>
        </p:txBody>
      </p:sp>
      <p:graphicFrame>
        <p:nvGraphicFramePr>
          <p:cNvPr id="28676" name="Object 1028"/>
          <p:cNvGraphicFramePr>
            <a:graphicFrameLocks noChangeAspect="1"/>
          </p:cNvGraphicFramePr>
          <p:nvPr/>
        </p:nvGraphicFramePr>
        <p:xfrm>
          <a:off x="1657350" y="1752600"/>
          <a:ext cx="5651500" cy="154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2" name="Equation" r:id="rId4" imgW="3073320" imgH="838080" progId="Equation.3">
                  <p:embed/>
                </p:oleObj>
              </mc:Choice>
              <mc:Fallback>
                <p:oleObj name="Equation" r:id="rId4" imgW="3073320" imgH="838080" progId="Equation.3">
                  <p:embed/>
                  <p:pic>
                    <p:nvPicPr>
                      <p:cNvPr id="0" name="Picture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350" y="1752600"/>
                        <a:ext cx="5651500" cy="15414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Object 1032"/>
          <p:cNvGraphicFramePr>
            <a:graphicFrameLocks noChangeAspect="1"/>
          </p:cNvGraphicFramePr>
          <p:nvPr/>
        </p:nvGraphicFramePr>
        <p:xfrm>
          <a:off x="2209800" y="3397250"/>
          <a:ext cx="454025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3" name="Equation" r:id="rId6" imgW="2463480" imgH="431640" progId="Equation.3">
                  <p:embed/>
                </p:oleObj>
              </mc:Choice>
              <mc:Fallback>
                <p:oleObj name="Equation" r:id="rId6" imgW="2463480" imgH="431640" progId="Equation.3">
                  <p:embed/>
                  <p:pic>
                    <p:nvPicPr>
                      <p:cNvPr id="0" name="Picture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397250"/>
                        <a:ext cx="4540250" cy="7937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1" name="Object 1033"/>
          <p:cNvGraphicFramePr>
            <a:graphicFrameLocks/>
          </p:cNvGraphicFramePr>
          <p:nvPr/>
        </p:nvGraphicFramePr>
        <p:xfrm>
          <a:off x="2252663" y="4495800"/>
          <a:ext cx="6635750" cy="171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4" name="Document" r:id="rId9" imgW="7144560" imgH="1848600" progId="Word.Document.8">
                  <p:embed/>
                </p:oleObj>
              </mc:Choice>
              <mc:Fallback>
                <p:oleObj name="Document" r:id="rId9" imgW="7144560" imgH="1848600" progId="Word.Document.8">
                  <p:embed/>
                  <p:pic>
                    <p:nvPicPr>
                      <p:cNvPr id="0" name="Picture 1033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2663" y="4495800"/>
                        <a:ext cx="6635750" cy="171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3" name="Rectangle 1035"/>
          <p:cNvSpPr>
            <a:spLocks noChangeArrowheads="1"/>
          </p:cNvSpPr>
          <p:nvPr/>
        </p:nvSpPr>
        <p:spPr bwMode="auto">
          <a:xfrm>
            <a:off x="381000" y="4191000"/>
            <a:ext cx="327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r>
              <a:rPr lang="en-US">
                <a:latin typeface="Comic Sans MS" pitchFamily="66" charset="0"/>
              </a:rPr>
              <a:t>Example:</a:t>
            </a:r>
          </a:p>
        </p:txBody>
      </p:sp>
      <p:sp>
        <p:nvSpPr>
          <p:cNvPr id="28684" name="Rectangle 1036"/>
          <p:cNvSpPr>
            <a:spLocks noChangeArrowheads="1"/>
          </p:cNvSpPr>
          <p:nvPr/>
        </p:nvSpPr>
        <p:spPr bwMode="auto">
          <a:xfrm>
            <a:off x="863600" y="5767388"/>
            <a:ext cx="7975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average CPI = 0.43 + 0.42 + 0.24 + 0.48 =  1.57 cycles/instruction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2C6BD-B105-4871-8FC7-2B188C7E5018}" type="slidenum">
              <a:rPr lang="en-US"/>
              <a:pPr/>
              <a:t>21</a:t>
            </a:fld>
            <a:endParaRPr 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457200" y="13716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Tx/>
              <a:buChar char="•"/>
            </a:pPr>
            <a:r>
              <a:rPr lang="en-US">
                <a:latin typeface="Comic Sans MS" pitchFamily="66" charset="0"/>
              </a:rPr>
              <a:t>Instruction</a:t>
            </a:r>
            <a:r>
              <a:rPr lang="en-US" sz="2800">
                <a:latin typeface="Comic Sans MS" pitchFamily="66" charset="0"/>
              </a:rPr>
              <a:t> </a:t>
            </a:r>
            <a:r>
              <a:rPr lang="en-US">
                <a:latin typeface="Comic Sans MS" pitchFamily="66" charset="0"/>
              </a:rPr>
              <a:t>mix of a RISC architecture.</a:t>
            </a:r>
          </a:p>
          <a:p>
            <a:pPr marL="342900" indent="-342900">
              <a:buFontTx/>
              <a:buChar char="•"/>
            </a:pPr>
            <a:endParaRPr lang="en-US">
              <a:latin typeface="Comic Sans MS" pitchFamily="66" charset="0"/>
            </a:endParaRPr>
          </a:p>
          <a:p>
            <a:pPr marL="342900" indent="-342900">
              <a:buFontTx/>
              <a:buChar char="•"/>
            </a:pPr>
            <a:endParaRPr lang="en-US">
              <a:latin typeface="Comic Sans MS" pitchFamily="66" charset="0"/>
            </a:endParaRPr>
          </a:p>
          <a:p>
            <a:pPr marL="342900" indent="-342900">
              <a:buFontTx/>
              <a:buChar char="•"/>
            </a:pPr>
            <a:endParaRPr lang="en-US">
              <a:latin typeface="Comic Sans MS" pitchFamily="66" charset="0"/>
            </a:endParaRPr>
          </a:p>
          <a:p>
            <a:pPr marL="342900" indent="-342900">
              <a:spcBef>
                <a:spcPct val="50000"/>
              </a:spcBef>
              <a:buFontTx/>
              <a:buChar char="•"/>
            </a:pPr>
            <a:r>
              <a:rPr lang="en-US">
                <a:latin typeface="Comic Sans MS" pitchFamily="66" charset="0"/>
              </a:rPr>
              <a:t>Add a register-memory ALU instruction format?</a:t>
            </a:r>
          </a:p>
          <a:p>
            <a:pPr marL="342900" indent="-342900">
              <a:spcBef>
                <a:spcPct val="50000"/>
              </a:spcBef>
              <a:buFontTx/>
              <a:buChar char="•"/>
            </a:pPr>
            <a:r>
              <a:rPr lang="en-US">
                <a:latin typeface="Comic Sans MS" pitchFamily="66" charset="0"/>
              </a:rPr>
              <a:t>One op. in register, one op. in memory</a:t>
            </a:r>
          </a:p>
          <a:p>
            <a:pPr marL="342900" indent="-342900">
              <a:spcBef>
                <a:spcPct val="50000"/>
              </a:spcBef>
              <a:buFontTx/>
              <a:buChar char="•"/>
            </a:pPr>
            <a:r>
              <a:rPr lang="en-US">
                <a:latin typeface="Comic Sans MS" pitchFamily="66" charset="0"/>
              </a:rPr>
              <a:t>The new instruction will take 2 cc but will also increase the Branches to 3 cc.</a:t>
            </a:r>
          </a:p>
          <a:p>
            <a:pPr marL="342900" indent="-342900">
              <a:spcBef>
                <a:spcPct val="50000"/>
              </a:spcBef>
            </a:pPr>
            <a:r>
              <a:rPr lang="en-US">
                <a:latin typeface="Comic Sans MS" pitchFamily="66" charset="0"/>
              </a:rPr>
              <a:t>Q: What fraction of loads must be eliminated for this to pay off?</a:t>
            </a:r>
          </a:p>
        </p:txBody>
      </p:sp>
      <p:graphicFrame>
        <p:nvGraphicFramePr>
          <p:cNvPr id="83968" name="Object 1024"/>
          <p:cNvGraphicFramePr>
            <a:graphicFrameLocks/>
          </p:cNvGraphicFramePr>
          <p:nvPr/>
        </p:nvGraphicFramePr>
        <p:xfrm>
          <a:off x="1925638" y="2068513"/>
          <a:ext cx="4395787" cy="114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69" name="Document" r:id="rId5" imgW="5416200" imgH="1406520" progId="Word.Document.8">
                  <p:embed/>
                </p:oleObj>
              </mc:Choice>
              <mc:Fallback>
                <p:oleObj name="Document" r:id="rId5" imgW="5416200" imgH="1406520" progId="Word.Document.8">
                  <p:embed/>
                  <p:pic>
                    <p:nvPicPr>
                      <p:cNvPr id="0" name="Picture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5638" y="2068513"/>
                        <a:ext cx="4395787" cy="1141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A0598-FF1F-4E0E-8F68-336D5D12A7CA}" type="slidenum">
              <a:rPr lang="en-US"/>
              <a:pPr/>
              <a:t>22</a:t>
            </a:fld>
            <a:endParaRPr 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2314575" y="4191000"/>
            <a:ext cx="51990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Exec Time = Instr. Cnt. x CPI x Cycle time</a:t>
            </a:r>
          </a:p>
        </p:txBody>
      </p:sp>
      <p:graphicFrame>
        <p:nvGraphicFramePr>
          <p:cNvPr id="29922" name="Group 226"/>
          <p:cNvGraphicFramePr>
            <a:graphicFrameLocks noGrp="1"/>
          </p:cNvGraphicFramePr>
          <p:nvPr/>
        </p:nvGraphicFramePr>
        <p:xfrm>
          <a:off x="609600" y="1263650"/>
          <a:ext cx="7848600" cy="2780665"/>
        </p:xfrm>
        <a:graphic>
          <a:graphicData uri="http://schemas.openxmlformats.org/drawingml/2006/table">
            <a:tbl>
              <a:tblPr/>
              <a:tblGrid>
                <a:gridCol w="1584325"/>
                <a:gridCol w="701675"/>
                <a:gridCol w="685800"/>
                <a:gridCol w="1219200"/>
                <a:gridCol w="914400"/>
                <a:gridCol w="914400"/>
                <a:gridCol w="1828800"/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Instr.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CPI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i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CPI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i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xF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i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mic Sans MS" pitchFamily="66" charset="0"/>
                        </a:rPr>
                        <a:t>I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mic Sans MS" pitchFamily="66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CPI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i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CPI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i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xI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i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ALU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.5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.5-X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.5-X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Load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.4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.2-X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.4-2X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Store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.2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.2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Branch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.4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.6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Reg/Mem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2X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CPI=1.5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1-X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(1.7-X)/(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1-X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)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923" name="Text Box 227"/>
          <p:cNvSpPr txBox="1">
            <a:spLocks noChangeArrowheads="1"/>
          </p:cNvSpPr>
          <p:nvPr/>
        </p:nvSpPr>
        <p:spPr bwMode="auto">
          <a:xfrm>
            <a:off x="685800" y="4613275"/>
            <a:ext cx="81454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mic Sans MS" pitchFamily="66" charset="0"/>
              </a:rPr>
              <a:t>Instr. Cnt</a:t>
            </a:r>
            <a:r>
              <a:rPr lang="en-US" sz="1800" baseline="-25000">
                <a:latin typeface="Comic Sans MS" pitchFamily="66" charset="0"/>
              </a:rPr>
              <a:t>old</a:t>
            </a:r>
            <a:r>
              <a:rPr lang="en-US" sz="1800">
                <a:latin typeface="Comic Sans MS" pitchFamily="66" charset="0"/>
              </a:rPr>
              <a:t> x CPI</a:t>
            </a:r>
            <a:r>
              <a:rPr lang="en-US" sz="1800" baseline="-25000">
                <a:latin typeface="Comic Sans MS" pitchFamily="66" charset="0"/>
              </a:rPr>
              <a:t>old</a:t>
            </a:r>
            <a:r>
              <a:rPr lang="en-US" sz="1800">
                <a:latin typeface="Comic Sans MS" pitchFamily="66" charset="0"/>
              </a:rPr>
              <a:t> x Cycle time</a:t>
            </a:r>
            <a:r>
              <a:rPr lang="en-US" sz="1800" baseline="-25000">
                <a:latin typeface="Comic Sans MS" pitchFamily="66" charset="0"/>
              </a:rPr>
              <a:t>old</a:t>
            </a:r>
            <a:r>
              <a:rPr lang="en-US" sz="1800">
                <a:latin typeface="Comic Sans MS" pitchFamily="66" charset="0"/>
              </a:rPr>
              <a:t> &gt;= Instr. Cnt</a:t>
            </a:r>
            <a:r>
              <a:rPr lang="en-US" sz="1800" baseline="-25000">
                <a:latin typeface="Comic Sans MS" pitchFamily="66" charset="0"/>
              </a:rPr>
              <a:t>new</a:t>
            </a:r>
            <a:r>
              <a:rPr lang="en-US" sz="1800">
                <a:latin typeface="Comic Sans MS" pitchFamily="66" charset="0"/>
              </a:rPr>
              <a:t> x CPI</a:t>
            </a:r>
            <a:r>
              <a:rPr lang="en-US" sz="1800" baseline="-25000">
                <a:latin typeface="Comic Sans MS" pitchFamily="66" charset="0"/>
              </a:rPr>
              <a:t>new</a:t>
            </a:r>
            <a:r>
              <a:rPr lang="en-US" sz="1800">
                <a:latin typeface="Comic Sans MS" pitchFamily="66" charset="0"/>
              </a:rPr>
              <a:t> x Cycle time</a:t>
            </a:r>
            <a:r>
              <a:rPr lang="en-US" sz="1800" baseline="-25000">
                <a:latin typeface="Comic Sans MS" pitchFamily="66" charset="0"/>
              </a:rPr>
              <a:t>new</a:t>
            </a:r>
          </a:p>
        </p:txBody>
      </p:sp>
      <p:sp>
        <p:nvSpPr>
          <p:cNvPr id="29924" name="Text Box 228"/>
          <p:cNvSpPr txBox="1">
            <a:spLocks noChangeArrowheads="1"/>
          </p:cNvSpPr>
          <p:nvPr/>
        </p:nvSpPr>
        <p:spPr bwMode="auto">
          <a:xfrm>
            <a:off x="3563938" y="5037138"/>
            <a:ext cx="35766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mic Sans MS" pitchFamily="66" charset="0"/>
              </a:rPr>
              <a:t>1.0 x 1.5 &gt;= (1-X) x (1.7-X)/(1-X)</a:t>
            </a:r>
            <a:endParaRPr lang="en-US" sz="1800" baseline="-25000">
              <a:latin typeface="Comic Sans MS" pitchFamily="66" charset="0"/>
            </a:endParaRPr>
          </a:p>
        </p:txBody>
      </p:sp>
      <p:sp>
        <p:nvSpPr>
          <p:cNvPr id="29925" name="Text Box 229"/>
          <p:cNvSpPr txBox="1">
            <a:spLocks noChangeArrowheads="1"/>
          </p:cNvSpPr>
          <p:nvPr/>
        </p:nvSpPr>
        <p:spPr bwMode="auto">
          <a:xfrm>
            <a:off x="4327525" y="5527675"/>
            <a:ext cx="10255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mic Sans MS" pitchFamily="66" charset="0"/>
              </a:rPr>
              <a:t>X &gt;= 0.2</a:t>
            </a:r>
          </a:p>
        </p:txBody>
      </p:sp>
      <p:sp>
        <p:nvSpPr>
          <p:cNvPr id="29926" name="Rectangle 230"/>
          <p:cNvSpPr>
            <a:spLocks noChangeArrowheads="1"/>
          </p:cNvSpPr>
          <p:nvPr/>
        </p:nvSpPr>
        <p:spPr bwMode="auto">
          <a:xfrm>
            <a:off x="1009650" y="5795963"/>
            <a:ext cx="721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omic Sans MS" pitchFamily="66" charset="0"/>
              </a:rPr>
              <a:t>ALL</a:t>
            </a:r>
            <a:r>
              <a:rPr lang="en-US">
                <a:latin typeface="Comic Sans MS" pitchFamily="66" charset="0"/>
              </a:rPr>
              <a:t> loads must be eliminated for this to be a win!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F1171-F6BF-4709-95C6-DAFB2D69BE53}" type="slidenum">
              <a:rPr lang="en-US"/>
              <a:pPr/>
              <a:t>23</a:t>
            </a:fld>
            <a:endParaRPr lang="en-US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MIPS and MFLOPS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876800"/>
          </a:xfrm>
        </p:spPr>
        <p:txBody>
          <a:bodyPr/>
          <a:lstStyle/>
          <a:p>
            <a:r>
              <a:rPr lang="en-US" sz="2400" b="1"/>
              <a:t>MIPS:</a:t>
            </a:r>
            <a:r>
              <a:rPr lang="en-US" sz="2000"/>
              <a:t> millions of instructions per second:</a:t>
            </a:r>
          </a:p>
          <a:p>
            <a:pPr lvl="1"/>
            <a:r>
              <a:rPr lang="en-US" sz="2000"/>
              <a:t>MIPS = Inst. count/ (CPU time * 10**6)  = Clock rate/(CPI*10</a:t>
            </a:r>
            <a:r>
              <a:rPr lang="en-US" sz="2000" baseline="30000"/>
              <a:t>6</a:t>
            </a:r>
            <a:r>
              <a:rPr lang="en-US" sz="2000"/>
              <a:t>)</a:t>
            </a:r>
          </a:p>
          <a:p>
            <a:pPr lvl="1"/>
            <a:r>
              <a:rPr lang="en-US" sz="2000"/>
              <a:t>easy to understand and to market</a:t>
            </a:r>
          </a:p>
          <a:p>
            <a:pPr lvl="1"/>
            <a:r>
              <a:rPr lang="en-US" sz="2000"/>
              <a:t>inst. set dependent, cannot be used across machines.</a:t>
            </a:r>
          </a:p>
          <a:p>
            <a:pPr lvl="1"/>
            <a:r>
              <a:rPr lang="en-US" sz="2000"/>
              <a:t>program dependent</a:t>
            </a:r>
          </a:p>
          <a:p>
            <a:pPr lvl="1"/>
            <a:r>
              <a:rPr lang="en-US" sz="2000" u="sng">
                <a:solidFill>
                  <a:srgbClr val="990000"/>
                </a:solidFill>
              </a:rPr>
              <a:t>can vary inversely to performance! (why? read the book)</a:t>
            </a:r>
          </a:p>
          <a:p>
            <a:r>
              <a:rPr lang="en-US" sz="2400" b="1"/>
              <a:t>MFLOPS:</a:t>
            </a:r>
            <a:r>
              <a:rPr lang="en-US" b="1"/>
              <a:t> </a:t>
            </a:r>
            <a:r>
              <a:rPr lang="en-US" sz="2000"/>
              <a:t>million of FP ops per second.</a:t>
            </a:r>
          </a:p>
          <a:p>
            <a:pPr lvl="1"/>
            <a:r>
              <a:rPr lang="en-US" sz="2000"/>
              <a:t>less compiler dependent than MIPS.</a:t>
            </a:r>
          </a:p>
          <a:p>
            <a:pPr lvl="1"/>
            <a:r>
              <a:rPr lang="en-US" sz="2000"/>
              <a:t>not all FP ops are implemented in h/w on all machines.</a:t>
            </a:r>
          </a:p>
          <a:p>
            <a:pPr lvl="1"/>
            <a:r>
              <a:rPr lang="en-US" sz="2000"/>
              <a:t>not all FP ops have same latencies.</a:t>
            </a:r>
          </a:p>
          <a:p>
            <a:pPr lvl="1"/>
            <a:r>
              <a:rPr lang="en-US" sz="2000"/>
              <a:t>normalized MFLOPS: uses an equivalence table to even out the various latencies of FP ops.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3BE6-6F5D-438B-9768-B72798CB2292}" type="slidenum">
              <a:rPr lang="en-US"/>
              <a:pPr/>
              <a:t>24</a:t>
            </a:fld>
            <a:endParaRPr lang="en-US"/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458200" cy="838200"/>
          </a:xfrm>
        </p:spPr>
        <p:txBody>
          <a:bodyPr/>
          <a:lstStyle/>
          <a:p>
            <a:r>
              <a:rPr lang="en-US"/>
              <a:t>Improve Memory System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r>
              <a:rPr lang="en-US" sz="2400"/>
              <a:t>All instructions require an instruction fetch, only a fraction require a data fetch/store.</a:t>
            </a:r>
          </a:p>
          <a:p>
            <a:pPr lvl="1"/>
            <a:r>
              <a:rPr lang="en-US" sz="2000"/>
              <a:t>Optimize instruction access over data access</a:t>
            </a:r>
          </a:p>
          <a:p>
            <a:r>
              <a:rPr lang="en-US" sz="2400"/>
              <a:t>Programs exhibit locality</a:t>
            </a:r>
          </a:p>
          <a:p>
            <a:pPr lvl="1"/>
            <a:r>
              <a:rPr lang="en-US" sz="2000"/>
              <a:t>Spatial Locality</a:t>
            </a:r>
          </a:p>
          <a:p>
            <a:pPr lvl="1"/>
            <a:r>
              <a:rPr lang="en-US" sz="2000"/>
              <a:t>Temporal Locality</a:t>
            </a:r>
          </a:p>
          <a:p>
            <a:r>
              <a:rPr lang="en-US" sz="2400"/>
              <a:t>Access to small memories is faster</a:t>
            </a:r>
          </a:p>
          <a:p>
            <a:pPr lvl="1"/>
            <a:r>
              <a:rPr lang="en-US" sz="2000"/>
              <a:t>Provide a storage hierarchy such that the most frequent accesses are to the smallest (closest) memories.</a:t>
            </a:r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2819400" y="5257800"/>
            <a:ext cx="533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>
                <a:latin typeface="Comic Sans MS" pitchFamily="66" charset="0"/>
              </a:rPr>
              <a:t>Cache</a:t>
            </a:r>
          </a:p>
        </p:txBody>
      </p:sp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4267200" y="5181600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>
                <a:latin typeface="Comic Sans MS" pitchFamily="66" charset="0"/>
              </a:rPr>
              <a:t>Memory</a:t>
            </a:r>
          </a:p>
        </p:txBody>
      </p:sp>
      <p:sp>
        <p:nvSpPr>
          <p:cNvPr id="78854" name="Rectangle 6"/>
          <p:cNvSpPr>
            <a:spLocks noChangeArrowheads="1"/>
          </p:cNvSpPr>
          <p:nvPr/>
        </p:nvSpPr>
        <p:spPr bwMode="auto">
          <a:xfrm>
            <a:off x="6172200" y="5105400"/>
            <a:ext cx="16764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>
                <a:latin typeface="Comic Sans MS" pitchFamily="66" charset="0"/>
              </a:rPr>
              <a:t>Disk/Tape</a:t>
            </a:r>
          </a:p>
        </p:txBody>
      </p:sp>
      <p:sp>
        <p:nvSpPr>
          <p:cNvPr id="78855" name="Rectangle 7"/>
          <p:cNvSpPr>
            <a:spLocks noChangeArrowheads="1"/>
          </p:cNvSpPr>
          <p:nvPr/>
        </p:nvSpPr>
        <p:spPr bwMode="auto">
          <a:xfrm>
            <a:off x="1600200" y="5334000"/>
            <a:ext cx="3810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>
                <a:latin typeface="Comic Sans MS" pitchFamily="66" charset="0"/>
              </a:rPr>
              <a:t>Registers</a:t>
            </a:r>
          </a:p>
        </p:txBody>
      </p:sp>
      <p:sp>
        <p:nvSpPr>
          <p:cNvPr id="78856" name="Line 8"/>
          <p:cNvSpPr>
            <a:spLocks noChangeShapeType="1"/>
          </p:cNvSpPr>
          <p:nvPr/>
        </p:nvSpPr>
        <p:spPr bwMode="auto">
          <a:xfrm>
            <a:off x="1981200" y="548640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857" name="Line 9"/>
          <p:cNvSpPr>
            <a:spLocks noChangeShapeType="1"/>
          </p:cNvSpPr>
          <p:nvPr/>
        </p:nvSpPr>
        <p:spPr bwMode="auto">
          <a:xfrm>
            <a:off x="3352800" y="54864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858" name="Line 10"/>
          <p:cNvSpPr>
            <a:spLocks noChangeShapeType="1"/>
          </p:cNvSpPr>
          <p:nvPr/>
        </p:nvSpPr>
        <p:spPr bwMode="auto">
          <a:xfrm>
            <a:off x="5105400" y="54864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145932"/>
            <a:ext cx="7110730" cy="9970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886460">
              <a:lnSpc>
                <a:spcPct val="100000"/>
              </a:lnSpc>
              <a:spcBef>
                <a:spcPts val="95"/>
              </a:spcBef>
            </a:pPr>
            <a:r>
              <a:rPr sz="3200" spc="-5" dirty="0"/>
              <a:t>Memory Hierarchy for a  Shared-Memory</a:t>
            </a:r>
            <a:r>
              <a:rPr sz="3200" spc="10" dirty="0"/>
              <a:t> </a:t>
            </a:r>
            <a:r>
              <a:rPr sz="3200" spc="-5" dirty="0"/>
              <a:t>Multiprocessor</a:t>
            </a:r>
          </a:p>
        </p:txBody>
      </p:sp>
      <p:sp>
        <p:nvSpPr>
          <p:cNvPr id="3" name="object 3"/>
          <p:cNvSpPr/>
          <p:nvPr/>
        </p:nvSpPr>
        <p:spPr>
          <a:xfrm>
            <a:off x="535103" y="1799466"/>
            <a:ext cx="8096024" cy="42788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2505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Shared-Memory</a:t>
            </a:r>
            <a:r>
              <a:rPr sz="4400" spc="-90" dirty="0"/>
              <a:t> </a:t>
            </a:r>
            <a:r>
              <a:rPr sz="4400" dirty="0"/>
              <a:t>Organization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72590"/>
            <a:ext cx="7990205" cy="43192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marR="950594" indent="-342900">
              <a:lnSpc>
                <a:spcPts val="3460"/>
              </a:lnSpc>
              <a:spcBef>
                <a:spcPts val="53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In </a:t>
            </a:r>
            <a:r>
              <a:rPr sz="3200" spc="-5" dirty="0">
                <a:latin typeface="Arial"/>
                <a:cs typeface="Arial"/>
              </a:rPr>
              <a:t>parallel </a:t>
            </a:r>
            <a:r>
              <a:rPr sz="3200" dirty="0">
                <a:latin typeface="Arial"/>
                <a:cs typeface="Arial"/>
              </a:rPr>
              <a:t>processors </a:t>
            </a:r>
            <a:r>
              <a:rPr sz="3200" spc="-5" dirty="0">
                <a:latin typeface="Arial"/>
                <a:cs typeface="Arial"/>
              </a:rPr>
              <a:t>higher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memory  bandwidth </a:t>
            </a:r>
            <a:r>
              <a:rPr sz="3200" dirty="0">
                <a:latin typeface="Arial"/>
                <a:cs typeface="Arial"/>
              </a:rPr>
              <a:t>is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needed</a:t>
            </a:r>
            <a:endParaRPr sz="3200">
              <a:latin typeface="Arial"/>
              <a:cs typeface="Arial"/>
            </a:endParaRPr>
          </a:p>
          <a:p>
            <a:pPr marL="355600" marR="1200150" indent="-342900">
              <a:lnSpc>
                <a:spcPts val="3460"/>
              </a:lnSpc>
              <a:spcBef>
                <a:spcPts val="76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Shared memory consists </a:t>
            </a:r>
            <a:r>
              <a:rPr sz="3200" dirty="0">
                <a:latin typeface="Arial"/>
                <a:cs typeface="Arial"/>
              </a:rPr>
              <a:t>of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multiple  memory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modules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90000"/>
              </a:lnSpc>
              <a:spcBef>
                <a:spcPts val="71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Memory </a:t>
            </a:r>
            <a:r>
              <a:rPr sz="3200" dirty="0">
                <a:latin typeface="Arial"/>
                <a:cs typeface="Arial"/>
              </a:rPr>
              <a:t>accesses to </a:t>
            </a:r>
            <a:r>
              <a:rPr sz="3200" spc="-5" dirty="0">
                <a:latin typeface="Arial"/>
                <a:cs typeface="Arial"/>
              </a:rPr>
              <a:t>memory modules  </a:t>
            </a:r>
            <a:r>
              <a:rPr sz="3200" dirty="0">
                <a:latin typeface="Arial"/>
                <a:cs typeface="Arial"/>
              </a:rPr>
              <a:t>can be </a:t>
            </a:r>
            <a:r>
              <a:rPr sz="3200" spc="-5" dirty="0">
                <a:latin typeface="Arial"/>
                <a:cs typeface="Arial"/>
              </a:rPr>
              <a:t>done </a:t>
            </a:r>
            <a:r>
              <a:rPr sz="3200" dirty="0">
                <a:latin typeface="Arial"/>
                <a:cs typeface="Arial"/>
              </a:rPr>
              <a:t>in </a:t>
            </a:r>
            <a:r>
              <a:rPr sz="3200" spc="-5" dirty="0">
                <a:latin typeface="Arial"/>
                <a:cs typeface="Arial"/>
              </a:rPr>
              <a:t>parallel or </a:t>
            </a:r>
            <a:r>
              <a:rPr sz="3200" dirty="0">
                <a:latin typeface="Arial"/>
                <a:cs typeface="Arial"/>
              </a:rPr>
              <a:t>can be</a:t>
            </a:r>
            <a:r>
              <a:rPr sz="3200" spc="-13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pipelined  </a:t>
            </a:r>
            <a:r>
              <a:rPr sz="3200" dirty="0">
                <a:latin typeface="Arial"/>
                <a:cs typeface="Arial"/>
              </a:rPr>
              <a:t>to </a:t>
            </a:r>
            <a:r>
              <a:rPr sz="3200" spc="-5" dirty="0">
                <a:latin typeface="Arial"/>
                <a:cs typeface="Arial"/>
              </a:rPr>
              <a:t>increase </a:t>
            </a:r>
            <a:r>
              <a:rPr sz="3200" dirty="0">
                <a:latin typeface="Arial"/>
                <a:cs typeface="Arial"/>
              </a:rPr>
              <a:t>the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bandwidth</a:t>
            </a:r>
            <a:endParaRPr sz="3200">
              <a:latin typeface="Arial"/>
              <a:cs typeface="Arial"/>
            </a:endParaRPr>
          </a:p>
          <a:p>
            <a:pPr marL="355600" marR="589915" indent="-342900">
              <a:lnSpc>
                <a:spcPts val="3460"/>
              </a:lnSpc>
              <a:spcBef>
                <a:spcPts val="81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Memory interleaving </a:t>
            </a:r>
            <a:r>
              <a:rPr sz="3200" dirty="0">
                <a:latin typeface="Arial"/>
                <a:cs typeface="Arial"/>
              </a:rPr>
              <a:t>is a </a:t>
            </a:r>
            <a:r>
              <a:rPr sz="3200" spc="-5" dirty="0">
                <a:latin typeface="Arial"/>
                <a:cs typeface="Arial"/>
              </a:rPr>
              <a:t>mechanism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to  </a:t>
            </a:r>
            <a:r>
              <a:rPr sz="3200" spc="-5" dirty="0">
                <a:latin typeface="Arial"/>
                <a:cs typeface="Arial"/>
              </a:rPr>
              <a:t>allow memory </a:t>
            </a:r>
            <a:r>
              <a:rPr sz="3200" dirty="0">
                <a:latin typeface="Arial"/>
                <a:cs typeface="Arial"/>
              </a:rPr>
              <a:t>access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pipelining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381000"/>
            <a:ext cx="582129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Memory</a:t>
            </a:r>
            <a:r>
              <a:rPr sz="4400" spc="-70" dirty="0"/>
              <a:t> </a:t>
            </a:r>
            <a:r>
              <a:rPr sz="4400" dirty="0"/>
              <a:t>Interleaving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36694"/>
            <a:ext cx="7174230" cy="454215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Memory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access: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9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Random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access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Block </a:t>
            </a:r>
            <a:r>
              <a:rPr sz="2400" dirty="0">
                <a:latin typeface="Arial"/>
                <a:cs typeface="Arial"/>
              </a:rPr>
              <a:t>access:</a:t>
            </a:r>
            <a:endParaRPr sz="24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484"/>
              </a:spcBef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Arial"/>
                <a:cs typeface="Arial"/>
              </a:rPr>
              <a:t>A block of consecutive addresses are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accessed</a:t>
            </a:r>
            <a:endParaRPr sz="20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5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Memory organization should facilitate block  accesses</a:t>
            </a:r>
            <a:endParaRPr sz="2800">
              <a:latin typeface="Arial"/>
              <a:cs typeface="Arial"/>
            </a:endParaRPr>
          </a:p>
          <a:p>
            <a:pPr marL="355600" marR="75692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The performance depends on memory  interleaving mechanism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9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Low order interleaving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High order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interleaving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381000"/>
            <a:ext cx="48992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Memory</a:t>
            </a:r>
            <a:r>
              <a:rPr sz="4400" spc="-80" dirty="0"/>
              <a:t> </a:t>
            </a:r>
            <a:r>
              <a:rPr sz="4400" dirty="0"/>
              <a:t>Modules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07340" y="1524420"/>
            <a:ext cx="8579485" cy="441579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0" dirty="0">
                <a:latin typeface="Arial"/>
                <a:cs typeface="Arial"/>
              </a:rPr>
              <a:t>m </a:t>
            </a:r>
            <a:r>
              <a:rPr sz="3200" dirty="0">
                <a:latin typeface="Arial"/>
                <a:cs typeface="Arial"/>
              </a:rPr>
              <a:t>= </a:t>
            </a:r>
            <a:r>
              <a:rPr sz="3200" spc="-5" dirty="0">
                <a:latin typeface="Arial"/>
                <a:cs typeface="Arial"/>
              </a:rPr>
              <a:t>2^a memory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modules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w = </a:t>
            </a:r>
            <a:r>
              <a:rPr sz="3200" spc="-5" dirty="0">
                <a:latin typeface="Arial"/>
                <a:cs typeface="Arial"/>
              </a:rPr>
              <a:t>2^b cells </a:t>
            </a:r>
            <a:r>
              <a:rPr sz="3200" dirty="0">
                <a:latin typeface="Arial"/>
                <a:cs typeface="Arial"/>
              </a:rPr>
              <a:t>of words </a:t>
            </a:r>
            <a:r>
              <a:rPr sz="3200" spc="-5" dirty="0">
                <a:latin typeface="Arial"/>
                <a:cs typeface="Arial"/>
              </a:rPr>
              <a:t>per memory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module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Total memory </a:t>
            </a:r>
            <a:r>
              <a:rPr sz="3200" dirty="0">
                <a:latin typeface="Arial"/>
                <a:cs typeface="Arial"/>
              </a:rPr>
              <a:t>capacity = </a:t>
            </a:r>
            <a:r>
              <a:rPr sz="3200" spc="-5" dirty="0">
                <a:latin typeface="Arial"/>
                <a:cs typeface="Arial"/>
              </a:rPr>
              <a:t>mw </a:t>
            </a:r>
            <a:r>
              <a:rPr sz="3200" dirty="0">
                <a:latin typeface="Arial"/>
                <a:cs typeface="Arial"/>
              </a:rPr>
              <a:t>= </a:t>
            </a:r>
            <a:r>
              <a:rPr sz="3200" spc="-5" dirty="0">
                <a:latin typeface="Arial"/>
                <a:cs typeface="Arial"/>
              </a:rPr>
              <a:t>2^(a+b)</a:t>
            </a:r>
            <a:r>
              <a:rPr sz="3200" spc="-9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words</a:t>
            </a:r>
            <a:endParaRPr sz="3200">
              <a:latin typeface="Arial"/>
              <a:cs typeface="Arial"/>
            </a:endParaRPr>
          </a:p>
          <a:p>
            <a:pPr marL="355600" marR="111379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Linear addresses </a:t>
            </a:r>
            <a:r>
              <a:rPr sz="3200" dirty="0">
                <a:latin typeface="Arial"/>
                <a:cs typeface="Arial"/>
              </a:rPr>
              <a:t>are </a:t>
            </a:r>
            <a:r>
              <a:rPr sz="3200" spc="-5" dirty="0">
                <a:latin typeface="Arial"/>
                <a:cs typeface="Arial"/>
              </a:rPr>
              <a:t>assigned </a:t>
            </a:r>
            <a:r>
              <a:rPr sz="3200" dirty="0">
                <a:latin typeface="Arial"/>
                <a:cs typeface="Arial"/>
              </a:rPr>
              <a:t>to</a:t>
            </a:r>
            <a:r>
              <a:rPr sz="3200" spc="-9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these  memory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words</a:t>
            </a:r>
            <a:endParaRPr sz="3200">
              <a:latin typeface="Arial"/>
              <a:cs typeface="Arial"/>
            </a:endParaRPr>
          </a:p>
          <a:p>
            <a:pPr marL="355600" marR="479425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Addresses can be assigned in two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different  </a:t>
            </a:r>
            <a:r>
              <a:rPr sz="3200" dirty="0">
                <a:latin typeface="Arial"/>
                <a:cs typeface="Arial"/>
              </a:rPr>
              <a:t>ways resulting in </a:t>
            </a:r>
            <a:r>
              <a:rPr sz="3200" spc="-5" dirty="0">
                <a:latin typeface="Arial"/>
                <a:cs typeface="Arial"/>
              </a:rPr>
              <a:t>low-order </a:t>
            </a:r>
            <a:r>
              <a:rPr sz="3200" dirty="0">
                <a:latin typeface="Arial"/>
                <a:cs typeface="Arial"/>
              </a:rPr>
              <a:t>or </a:t>
            </a:r>
            <a:r>
              <a:rPr sz="3200" spc="-5" dirty="0">
                <a:latin typeface="Arial"/>
                <a:cs typeface="Arial"/>
              </a:rPr>
              <a:t>high-order  memory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interleaving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32582" y="1219200"/>
            <a:ext cx="7056239" cy="38276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000" y="228600"/>
            <a:ext cx="85344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Low-Order </a:t>
            </a:r>
            <a:r>
              <a:rPr sz="4400" dirty="0"/>
              <a:t>Memory</a:t>
            </a:r>
            <a:r>
              <a:rPr sz="4400" spc="-55" dirty="0"/>
              <a:t> </a:t>
            </a:r>
            <a:r>
              <a:rPr sz="4400" dirty="0"/>
              <a:t>Interleaving</a:t>
            </a:r>
            <a:endParaRPr sz="4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2874-D08D-47E0-968F-C856D8460044}" type="slidenum">
              <a:rPr lang="en-US"/>
              <a:pPr/>
              <a:t>3</a:t>
            </a:fld>
            <a:endParaRPr 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Study Computer Architecture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Annual technology improvements (approx.)</a:t>
            </a:r>
          </a:p>
          <a:p>
            <a:endParaRPr lang="en-US" dirty="0" smtClean="0"/>
          </a:p>
          <a:p>
            <a:r>
              <a:rPr lang="en-US" dirty="0" smtClean="0"/>
              <a:t>Designs </a:t>
            </a:r>
            <a:r>
              <a:rPr lang="en-US" dirty="0"/>
              <a:t>change even if requirements are fixed. But the requirements are not fixed.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457200" y="1371600"/>
            <a:ext cx="8237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  <a:latin typeface="Arial" charset="0"/>
              </a:rPr>
              <a:t>Answer #2: technology playing field is always changing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04800"/>
            <a:ext cx="91440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High-Order Memory</a:t>
            </a:r>
            <a:r>
              <a:rPr sz="4400" spc="-85" dirty="0"/>
              <a:t> </a:t>
            </a:r>
            <a:r>
              <a:rPr sz="4400" dirty="0"/>
              <a:t>Interleaving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666154" y="1944354"/>
            <a:ext cx="7843837" cy="38441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14752" y="6048247"/>
            <a:ext cx="55835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6131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High-order memory interleaving cannot support  pipelined block access of contiguous memory</a:t>
            </a:r>
            <a:r>
              <a:rPr sz="1800" spc="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locations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6226" y="515238"/>
            <a:ext cx="745235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Eight-way Low-order</a:t>
            </a:r>
            <a:r>
              <a:rPr spc="25" dirty="0"/>
              <a:t> </a:t>
            </a:r>
            <a:r>
              <a:rPr spc="-5" dirty="0"/>
              <a:t>Interleaving</a:t>
            </a:r>
          </a:p>
        </p:txBody>
      </p:sp>
      <p:sp>
        <p:nvSpPr>
          <p:cNvPr id="3" name="object 3"/>
          <p:cNvSpPr/>
          <p:nvPr/>
        </p:nvSpPr>
        <p:spPr>
          <a:xfrm>
            <a:off x="1201687" y="1189042"/>
            <a:ext cx="7220396" cy="44338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36394" y="5591047"/>
            <a:ext cx="6737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m=8  </a:t>
            </a:r>
            <a:r>
              <a:rPr sz="1800" spc="-15" dirty="0">
                <a:latin typeface="Arial"/>
                <a:cs typeface="Arial"/>
              </a:rPr>
              <a:t>w=8  </a:t>
            </a:r>
            <a:r>
              <a:rPr sz="1800" spc="-5" dirty="0">
                <a:latin typeface="Arial"/>
                <a:cs typeface="Arial"/>
              </a:rPr>
              <a:t>a=b=3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1500" y="304800"/>
            <a:ext cx="69643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Pipelined Memory</a:t>
            </a:r>
            <a:r>
              <a:rPr sz="4400" spc="-80" dirty="0"/>
              <a:t> </a:t>
            </a:r>
            <a:r>
              <a:rPr sz="4400" dirty="0"/>
              <a:t>Access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184374" y="1443860"/>
            <a:ext cx="7176789" cy="36050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98194" y="5591047"/>
            <a:ext cx="7319009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C-access </a:t>
            </a:r>
            <a:r>
              <a:rPr sz="1800" dirty="0">
                <a:latin typeface="Arial"/>
                <a:cs typeface="Arial"/>
              </a:rPr>
              <a:t>memory</a:t>
            </a:r>
            <a:r>
              <a:rPr sz="1800" spc="-5" dirty="0">
                <a:latin typeface="Arial"/>
                <a:cs typeface="Arial"/>
              </a:rPr>
              <a:t> scheme: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Concurrent access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contiguous </a:t>
            </a:r>
            <a:r>
              <a:rPr sz="1800" spc="-15" dirty="0">
                <a:latin typeface="Arial"/>
                <a:cs typeface="Arial"/>
              </a:rPr>
              <a:t>words </a:t>
            </a:r>
            <a:r>
              <a:rPr sz="1800" spc="-5" dirty="0">
                <a:latin typeface="Arial"/>
                <a:cs typeface="Arial"/>
              </a:rPr>
              <a:t>in a pipelined</a:t>
            </a:r>
            <a:r>
              <a:rPr sz="1800" spc="1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fashion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Symbol"/>
                <a:cs typeface="Symbol"/>
              </a:rPr>
              <a:t>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= The total </a:t>
            </a:r>
            <a:r>
              <a:rPr sz="1800" spc="-5" dirty="0">
                <a:latin typeface="Arial"/>
                <a:cs typeface="Arial"/>
              </a:rPr>
              <a:t>time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complete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access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a single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word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Symbol"/>
                <a:cs typeface="Symbol"/>
              </a:rPr>
              <a:t>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= The </a:t>
            </a:r>
            <a:r>
              <a:rPr sz="1800" spc="-5" dirty="0">
                <a:latin typeface="Arial"/>
                <a:cs typeface="Arial"/>
              </a:rPr>
              <a:t>actual time needed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produce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15" dirty="0">
                <a:latin typeface="Arial"/>
                <a:cs typeface="Arial"/>
              </a:rPr>
              <a:t>word </a:t>
            </a:r>
            <a:r>
              <a:rPr sz="1800" spc="-5" dirty="0">
                <a:latin typeface="Arial"/>
                <a:cs typeface="Arial"/>
              </a:rPr>
              <a:t>in pipelined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architecture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38575" y="3952875"/>
            <a:ext cx="3429000" cy="857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28800" y="381000"/>
            <a:ext cx="5150103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Memory</a:t>
            </a:r>
            <a:r>
              <a:rPr sz="4400" spc="-75" dirty="0"/>
              <a:t> </a:t>
            </a:r>
            <a:r>
              <a:rPr sz="4400" dirty="0"/>
              <a:t>Bandwidth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535940" y="1624406"/>
            <a:ext cx="8023225" cy="4257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381635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The C-access is suitable for vector processing  computers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The average vector access time assuming that n  elements are stored in an </a:t>
            </a:r>
            <a:r>
              <a:rPr sz="2800" dirty="0">
                <a:latin typeface="Arial"/>
                <a:cs typeface="Arial"/>
              </a:rPr>
              <a:t>m-way </a:t>
            </a:r>
            <a:r>
              <a:rPr sz="2800" spc="-5" dirty="0">
                <a:latin typeface="Arial"/>
                <a:cs typeface="Arial"/>
              </a:rPr>
              <a:t>low-order  memory system</a:t>
            </a:r>
            <a:r>
              <a:rPr sz="2800" spc="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is: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  <a:tabLst>
                <a:tab pos="354965" algn="l"/>
              </a:tabLst>
            </a:pPr>
            <a:r>
              <a:rPr sz="1800" dirty="0">
                <a:latin typeface="Symbol"/>
                <a:cs typeface="Symbol"/>
              </a:rPr>
              <a:t>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Symbol"/>
                <a:cs typeface="Symbol"/>
              </a:rPr>
              <a:t>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spc="-5" dirty="0">
                <a:latin typeface="Symbol"/>
                <a:cs typeface="Symbol"/>
              </a:rPr>
              <a:t>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</a:t>
            </a:r>
            <a:r>
              <a:rPr sz="1800" dirty="0">
                <a:latin typeface="Arial"/>
                <a:cs typeface="Arial"/>
              </a:rPr>
              <a:t>n , </a:t>
            </a:r>
            <a:r>
              <a:rPr sz="1800" dirty="0">
                <a:latin typeface="Symbol"/>
                <a:cs typeface="Symbol"/>
              </a:rPr>
              <a:t>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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Symbol"/>
                <a:cs typeface="Symbol"/>
              </a:rPr>
              <a:t></a:t>
            </a:r>
            <a:r>
              <a:rPr sz="1800" spc="-5" dirty="0">
                <a:latin typeface="Arial"/>
                <a:cs typeface="Arial"/>
              </a:rPr>
              <a:t>m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For long vectors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1</a:t>
            </a:r>
            <a:r>
              <a:rPr sz="2800" spc="-5" dirty="0">
                <a:latin typeface="Arial"/>
                <a:cs typeface="Arial"/>
              </a:rPr>
              <a:t>=</a:t>
            </a:r>
            <a:r>
              <a:rPr sz="2800" spc="-5" dirty="0">
                <a:latin typeface="Symbol"/>
                <a:cs typeface="Symbol"/>
              </a:rPr>
              <a:t></a:t>
            </a:r>
            <a:r>
              <a:rPr sz="2800" spc="-5" dirty="0">
                <a:latin typeface="Arial"/>
                <a:cs typeface="Arial"/>
              </a:rPr>
              <a:t>/m=</a:t>
            </a:r>
            <a:r>
              <a:rPr sz="2800" spc="-5" dirty="0">
                <a:latin typeface="Symbol"/>
                <a:cs typeface="Symbol"/>
              </a:rPr>
              <a:t></a:t>
            </a:r>
            <a:endParaRPr sz="2800">
              <a:latin typeface="Symbol"/>
              <a:cs typeface="Symbo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For scalar access n=1 and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1</a:t>
            </a:r>
            <a:r>
              <a:rPr sz="2800" dirty="0">
                <a:latin typeface="Arial"/>
                <a:cs typeface="Arial"/>
              </a:rPr>
              <a:t>=</a:t>
            </a:r>
            <a:r>
              <a:rPr sz="2800" dirty="0">
                <a:latin typeface="Symbol"/>
                <a:cs typeface="Symbol"/>
              </a:rPr>
              <a:t></a:t>
            </a:r>
            <a:endParaRPr sz="28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381000"/>
            <a:ext cx="44710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Fault</a:t>
            </a:r>
            <a:r>
              <a:rPr sz="4400" spc="-80" dirty="0"/>
              <a:t> </a:t>
            </a:r>
            <a:r>
              <a:rPr sz="4400" dirty="0"/>
              <a:t>Tolerance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89255" marR="144780" indent="-342900">
              <a:lnSpc>
                <a:spcPts val="3020"/>
              </a:lnSpc>
              <a:spcBef>
                <a:spcPts val="480"/>
              </a:spcBef>
              <a:buChar char="•"/>
              <a:tabLst>
                <a:tab pos="388620" algn="l"/>
                <a:tab pos="389255" algn="l"/>
              </a:tabLst>
            </a:pPr>
            <a:r>
              <a:rPr spc="-5" dirty="0"/>
              <a:t>In a low-order interleaved memory system if one  memory module fails the system will be  paralyzed</a:t>
            </a:r>
          </a:p>
          <a:p>
            <a:pPr marL="389255" marR="5080" indent="-342900">
              <a:lnSpc>
                <a:spcPts val="3020"/>
              </a:lnSpc>
              <a:spcBef>
                <a:spcPts val="685"/>
              </a:spcBef>
              <a:buChar char="•"/>
              <a:tabLst>
                <a:tab pos="388620" algn="l"/>
                <a:tab pos="389255" algn="l"/>
              </a:tabLst>
            </a:pPr>
            <a:r>
              <a:rPr spc="-5" dirty="0"/>
              <a:t>In a high-order interleaved memory system if one  module fails the system can still be used </a:t>
            </a:r>
            <a:r>
              <a:rPr dirty="0"/>
              <a:t>by  </a:t>
            </a:r>
            <a:r>
              <a:rPr spc="-5" dirty="0"/>
              <a:t>isolating the failed modules address</a:t>
            </a:r>
            <a:r>
              <a:rPr spc="50" dirty="0"/>
              <a:t> </a:t>
            </a:r>
            <a:r>
              <a:rPr spc="-5" dirty="0"/>
              <a:t>space</a:t>
            </a:r>
          </a:p>
          <a:p>
            <a:pPr marL="389255" marR="145415" indent="-342900">
              <a:lnSpc>
                <a:spcPts val="3020"/>
              </a:lnSpc>
              <a:spcBef>
                <a:spcPts val="690"/>
              </a:spcBef>
              <a:buChar char="•"/>
              <a:tabLst>
                <a:tab pos="388620" algn="l"/>
                <a:tab pos="389255" algn="l"/>
              </a:tabLst>
            </a:pPr>
            <a:r>
              <a:rPr spc="-5" dirty="0"/>
              <a:t>A combination of </a:t>
            </a:r>
            <a:r>
              <a:rPr dirty="0"/>
              <a:t>low-order </a:t>
            </a:r>
            <a:r>
              <a:rPr spc="-5" dirty="0"/>
              <a:t>and </a:t>
            </a:r>
            <a:r>
              <a:rPr dirty="0"/>
              <a:t>high-order  </a:t>
            </a:r>
            <a:r>
              <a:rPr spc="-5" dirty="0"/>
              <a:t>memory organizations can be used to achieve  fault tolerance while increasing the block access  bandwidth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210134"/>
            <a:ext cx="6553200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8455" marR="5080" indent="-32639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Two Memory Banks with  Four-way</a:t>
            </a:r>
            <a:r>
              <a:rPr sz="2800" dirty="0"/>
              <a:t> </a:t>
            </a:r>
            <a:r>
              <a:rPr sz="2800" spc="-5" dirty="0"/>
              <a:t>Interleaving</a:t>
            </a:r>
          </a:p>
        </p:txBody>
      </p:sp>
      <p:sp>
        <p:nvSpPr>
          <p:cNvPr id="3" name="object 3"/>
          <p:cNvSpPr/>
          <p:nvPr/>
        </p:nvSpPr>
        <p:spPr>
          <a:xfrm>
            <a:off x="859035" y="1967698"/>
            <a:ext cx="7707213" cy="38939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9932" y="210134"/>
            <a:ext cx="5645785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4180" marR="5080" indent="-41148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Four Memory Banks with  Two-way</a:t>
            </a:r>
            <a:r>
              <a:rPr sz="2800" dirty="0"/>
              <a:t> </a:t>
            </a:r>
            <a:r>
              <a:rPr sz="2800" spc="-5" dirty="0"/>
              <a:t>Interleaving</a:t>
            </a:r>
          </a:p>
        </p:txBody>
      </p:sp>
      <p:sp>
        <p:nvSpPr>
          <p:cNvPr id="3" name="object 3"/>
          <p:cNvSpPr/>
          <p:nvPr/>
        </p:nvSpPr>
        <p:spPr>
          <a:xfrm>
            <a:off x="987623" y="1853189"/>
            <a:ext cx="7417891" cy="38672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A2359-1A31-4B31-B2FF-B7B87C412564}" type="slidenum">
              <a:rPr lang="en-US"/>
              <a:pPr/>
              <a:t>4</a:t>
            </a:fld>
            <a:endParaRPr lang="en-US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Changing Designs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Having, or not having caches</a:t>
            </a:r>
          </a:p>
          <a:p>
            <a:pPr lvl="1"/>
            <a:r>
              <a:rPr lang="en-US"/>
              <a:t>1970: 10K transistors on a single chip, DRAM faster than logic </a:t>
            </a:r>
            <a:r>
              <a:rPr lang="en-US">
                <a:sym typeface="Symbol" pitchFamily="18" charset="2"/>
              </a:rPr>
              <a:t> having a cache is bad</a:t>
            </a:r>
          </a:p>
          <a:p>
            <a:pPr lvl="1"/>
            <a:r>
              <a:rPr lang="en-US">
                <a:sym typeface="Symbol" pitchFamily="18" charset="2"/>
              </a:rPr>
              <a:t>1990: 1M transistors, logic is faster than DRAM  having a cache is good</a:t>
            </a:r>
          </a:p>
          <a:p>
            <a:pPr lvl="1"/>
            <a:r>
              <a:rPr lang="en-US">
                <a:sym typeface="Symbol" pitchFamily="18" charset="2"/>
              </a:rPr>
              <a:t>2000: 600M transistors -&gt; multiple level caches and multiple CPUs</a:t>
            </a:r>
          </a:p>
          <a:p>
            <a:pPr lvl="1"/>
            <a:r>
              <a:rPr lang="en-US">
                <a:sym typeface="Symbol" pitchFamily="18" charset="2"/>
              </a:rPr>
              <a:t>Will caches ever be a bad idea again?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4A585-D195-450A-A3FB-1BF34DC55CB9}" type="slidenum">
              <a:rPr lang="en-US"/>
              <a:pPr/>
              <a:t>5</a:t>
            </a:fld>
            <a:endParaRPr lang="en-US"/>
          </a:p>
        </p:txBody>
      </p:sp>
      <p:sp>
        <p:nvSpPr>
          <p:cNvPr id="430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 Growth in Perspective</a:t>
            </a:r>
          </a:p>
        </p:txBody>
      </p:sp>
      <p:sp>
        <p:nvSpPr>
          <p:cNvPr id="4301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Same absolute increase in computing power</a:t>
            </a:r>
          </a:p>
          <a:p>
            <a:pPr lvl="1"/>
            <a:r>
              <a:rPr lang="en-US" dirty="0"/>
              <a:t>Big Bang – 2001</a:t>
            </a:r>
          </a:p>
          <a:p>
            <a:pPr lvl="1"/>
            <a:r>
              <a:rPr lang="en-US" dirty="0"/>
              <a:t>2001 – 2003</a:t>
            </a:r>
          </a:p>
          <a:p>
            <a:r>
              <a:rPr lang="en-US" dirty="0"/>
              <a:t>1971 – 2001: performance improved 35,000X!!!</a:t>
            </a:r>
          </a:p>
          <a:p>
            <a:pPr lvl="1"/>
            <a:r>
              <a:rPr lang="en-US" dirty="0"/>
              <a:t>What if cars or planes improved at this rate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So, why??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Maximization of CPU performance is always a demand of computer architect.</a:t>
            </a:r>
          </a:p>
          <a:p>
            <a:pPr lvl="1"/>
            <a:endParaRPr lang="en-US" dirty="0"/>
          </a:p>
          <a:p>
            <a:pPr lvl="1">
              <a:buFontTx/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maximize CPU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r>
              <a:rPr lang="en-US" dirty="0" smtClean="0"/>
              <a:t>By improving the performance of a single computer [within CPU]</a:t>
            </a:r>
          </a:p>
          <a:p>
            <a:r>
              <a:rPr lang="en-US" dirty="0" smtClean="0"/>
              <a:t>(Uniprocessing/Conventional Approach/ Von Neumann Architecture)</a:t>
            </a:r>
          </a:p>
          <a:p>
            <a:r>
              <a:rPr lang="en-US" dirty="0" smtClean="0"/>
              <a:t>How?? 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Increase clock rate, using faster memories and caches, pipelining at instruction level.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0CA6-0118-43F3-B294-CBBF6D40C6E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maximize CPU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876800"/>
          </a:xfrm>
        </p:spPr>
        <p:txBody>
          <a:bodyPr/>
          <a:lstStyle/>
          <a:p>
            <a:r>
              <a:rPr lang="en-US" dirty="0" smtClean="0"/>
              <a:t>By parallel processing [with many CPU]</a:t>
            </a:r>
          </a:p>
          <a:p>
            <a:r>
              <a:rPr lang="en-US" dirty="0" smtClean="0"/>
              <a:t>How??</a:t>
            </a:r>
          </a:p>
          <a:p>
            <a:r>
              <a:rPr lang="en-US" dirty="0" smtClean="0"/>
              <a:t>Many CPU are employed (</a:t>
            </a:r>
            <a:r>
              <a:rPr lang="en-US" dirty="0" smtClean="0">
                <a:solidFill>
                  <a:srgbClr val="FF0000"/>
                </a:solidFill>
              </a:rPr>
              <a:t>PE</a:t>
            </a:r>
            <a:r>
              <a:rPr lang="en-US" dirty="0" smtClean="0"/>
              <a:t>)*</a:t>
            </a:r>
          </a:p>
          <a:p>
            <a:r>
              <a:rPr lang="en-US" dirty="0" smtClean="0"/>
              <a:t>Architecture used to solve these problems are known as </a:t>
            </a:r>
            <a:r>
              <a:rPr lang="en-US" dirty="0" smtClean="0">
                <a:solidFill>
                  <a:srgbClr val="FF0000"/>
                </a:solidFill>
              </a:rPr>
              <a:t>Advanced Computer Architecture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Algorithm used here is known as </a:t>
            </a:r>
            <a:r>
              <a:rPr lang="en-US" dirty="0" smtClean="0">
                <a:solidFill>
                  <a:srgbClr val="FF0000"/>
                </a:solidFill>
              </a:rPr>
              <a:t>Parallel Algorithm.</a:t>
            </a:r>
          </a:p>
          <a:p>
            <a:r>
              <a:rPr lang="en-US" dirty="0" smtClean="0"/>
              <a:t>Programming of these computer is known as </a:t>
            </a:r>
            <a:r>
              <a:rPr lang="en-US" dirty="0" smtClean="0">
                <a:solidFill>
                  <a:srgbClr val="FF0000"/>
                </a:solidFill>
              </a:rPr>
              <a:t>Parallel Programming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457200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0CA6-0118-43F3-B294-CBBF6D40C6E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for parallel computing??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r>
              <a:rPr lang="en-US" dirty="0" smtClean="0"/>
              <a:t>First recall classes of computers-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Low cost/power(Laptop)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en-US" sz="2400" dirty="0" smtClean="0">
                <a:solidFill>
                  <a:srgbClr val="FF0000"/>
                </a:solidFill>
              </a:rPr>
              <a:t> Balanced cost/performance(Workstation/Servers)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sz="2400" dirty="0" smtClean="0">
                <a:solidFill>
                  <a:srgbClr val="FF0000"/>
                </a:solidFill>
              </a:rPr>
              <a:t>High performance (supercomputers)</a:t>
            </a:r>
          </a:p>
          <a:p>
            <a:r>
              <a:rPr lang="en-US" dirty="0" smtClean="0"/>
              <a:t>Examples??</a:t>
            </a:r>
          </a:p>
          <a:p>
            <a:r>
              <a:rPr lang="en-US" dirty="0" smtClean="0"/>
              <a:t>Several reasons but most important are:-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To save time and cost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To provide concurrency </a:t>
            </a:r>
            <a:r>
              <a:rPr lang="en-US" dirty="0" err="1" smtClean="0">
                <a:solidFill>
                  <a:srgbClr val="FF0000"/>
                </a:solidFill>
              </a:rPr>
              <a:t>i.e</a:t>
            </a:r>
            <a:r>
              <a:rPr lang="en-US" dirty="0" smtClean="0">
                <a:solidFill>
                  <a:srgbClr val="FF0000"/>
                </a:solidFill>
              </a:rPr>
              <a:t>, parallel execution of tasks.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0CA6-0118-43F3-B294-CBBF6D40C6E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2E50-CA2F-422F-8389-8C3B3B0EA25A}" type="slidenum">
              <a:rPr lang="en-US"/>
              <a:pPr/>
              <a:t>9</a:t>
            </a:fld>
            <a:endParaRPr lang="en-US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 and Requirements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458200" cy="4114800"/>
          </a:xfrm>
        </p:spPr>
        <p:txBody>
          <a:bodyPr/>
          <a:lstStyle/>
          <a:p>
            <a:r>
              <a:rPr lang="en-US" sz="2400" dirty="0"/>
              <a:t>Scientific/numerical: weather prediction, molecular modeling</a:t>
            </a:r>
          </a:p>
          <a:p>
            <a:pPr lvl="1"/>
            <a:r>
              <a:rPr lang="en-US" sz="2000" dirty="0"/>
              <a:t>Need: large memory, floating-point arithmetic</a:t>
            </a:r>
          </a:p>
          <a:p>
            <a:r>
              <a:rPr lang="en-US" sz="2400" dirty="0"/>
              <a:t>Commercial: inventory, payroll, web serving, e-commerce</a:t>
            </a:r>
          </a:p>
          <a:p>
            <a:pPr lvl="1"/>
            <a:r>
              <a:rPr lang="en-US" sz="2000" dirty="0"/>
              <a:t>Need: integer arithmetic, high I/O</a:t>
            </a:r>
          </a:p>
          <a:p>
            <a:r>
              <a:rPr lang="en-US" sz="2400" dirty="0"/>
              <a:t>Embedded: automobile engines, microwave, PDAs</a:t>
            </a:r>
          </a:p>
          <a:p>
            <a:pPr lvl="1"/>
            <a:r>
              <a:rPr lang="en-US" sz="2000" dirty="0"/>
              <a:t>Need: low power, low cost, interrupt driven</a:t>
            </a:r>
          </a:p>
          <a:p>
            <a:r>
              <a:rPr lang="en-US" sz="2400" dirty="0"/>
              <a:t>Home computing: multimedia, games, entertainment</a:t>
            </a:r>
          </a:p>
          <a:p>
            <a:pPr lvl="1"/>
            <a:r>
              <a:rPr lang="en-US" sz="2000" dirty="0"/>
              <a:t>Need: high data bandwidth, graphics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2060</TotalTime>
  <Words>1647</Words>
  <Application>Microsoft Office PowerPoint</Application>
  <PresentationFormat>On-screen Show (4:3)</PresentationFormat>
  <Paragraphs>384</Paragraphs>
  <Slides>36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Comic Sans MS</vt:lpstr>
      <vt:lpstr>Symbol</vt:lpstr>
      <vt:lpstr>Times New Roman</vt:lpstr>
      <vt:lpstr>Wingdings</vt:lpstr>
      <vt:lpstr>Default Design</vt:lpstr>
      <vt:lpstr>Equation</vt:lpstr>
      <vt:lpstr>Document</vt:lpstr>
      <vt:lpstr>CS  Advanced Computer Architecture</vt:lpstr>
      <vt:lpstr>What is *Computer Architecture*</vt:lpstr>
      <vt:lpstr>Why Study Computer Architecture</vt:lpstr>
      <vt:lpstr>Example of Changing Designs</vt:lpstr>
      <vt:lpstr>Performance Growth in Perspective</vt:lpstr>
      <vt:lpstr>How to maximize CPU Performance</vt:lpstr>
      <vt:lpstr>How to maximize CPU Performance</vt:lpstr>
      <vt:lpstr>Need for parallel computing??</vt:lpstr>
      <vt:lpstr>Applications and Requirements</vt:lpstr>
      <vt:lpstr>Constraints of conventional architecture</vt:lpstr>
      <vt:lpstr>Constraints of conventional architecture</vt:lpstr>
      <vt:lpstr>Sequential v/s parallel computers</vt:lpstr>
      <vt:lpstr>MFLOPS (Mega Flops)</vt:lpstr>
      <vt:lpstr>Measuring Performance</vt:lpstr>
      <vt:lpstr>Performance Terminology</vt:lpstr>
      <vt:lpstr>Compute Speedup – Amdahl’s Law</vt:lpstr>
      <vt:lpstr>Amdahl’s Law</vt:lpstr>
      <vt:lpstr>Amdahl’s Law – An Example</vt:lpstr>
      <vt:lpstr>CPU Performance</vt:lpstr>
      <vt:lpstr>CPI - Cycles per Instruction </vt:lpstr>
      <vt:lpstr>Example</vt:lpstr>
      <vt:lpstr>Solution</vt:lpstr>
      <vt:lpstr>MIPS and MFLOPS</vt:lpstr>
      <vt:lpstr>Improve Memory System</vt:lpstr>
      <vt:lpstr>Memory Hierarchy for a  Shared-Memory Multiprocessor</vt:lpstr>
      <vt:lpstr>Shared-Memory Organization</vt:lpstr>
      <vt:lpstr>Memory Interleaving</vt:lpstr>
      <vt:lpstr>Memory Modules</vt:lpstr>
      <vt:lpstr>Low-Order Memory Interleaving</vt:lpstr>
      <vt:lpstr>High-Order Memory Interleaving</vt:lpstr>
      <vt:lpstr>Eight-way Low-order Interleaving</vt:lpstr>
      <vt:lpstr>Pipelined Memory Access</vt:lpstr>
      <vt:lpstr>Memory Bandwidth</vt:lpstr>
      <vt:lpstr>Fault Tolerance</vt:lpstr>
      <vt:lpstr>Two Memory Banks with  Four-way Interleaving</vt:lpstr>
      <vt:lpstr>Four Memory Banks with  Two-way Interleaving</vt:lpstr>
    </vt:vector>
  </TitlesOfParts>
  <Company>University of California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203A Advanced Computer Architecture</dc:title>
  <dc:creator>default</dc:creator>
  <cp:lastModifiedBy>Manishilpi</cp:lastModifiedBy>
  <cp:revision>198</cp:revision>
  <dcterms:created xsi:type="dcterms:W3CDTF">2002-09-25T03:34:25Z</dcterms:created>
  <dcterms:modified xsi:type="dcterms:W3CDTF">2019-08-15T16:12:27Z</dcterms:modified>
</cp:coreProperties>
</file>