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7EFE-A406-4AA2-8B2A-6088D8FB8802}" type="datetimeFigureOut">
              <a:rPr lang="en-US" smtClean="0"/>
              <a:t>10/8/2018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8973E-A459-4368-8058-EBABF40B4A8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568BF-1626-4226-A640-A67F351E8DE6}" type="slidenum">
              <a:rPr lang="en-US"/>
              <a:pPr/>
              <a:t>2</a:t>
            </a:fld>
            <a:endParaRPr lang="en-US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91348-137A-40AF-98FF-208EC4C3658F}" type="slidenum">
              <a:rPr lang="en-US"/>
              <a:pPr/>
              <a:t>3</a:t>
            </a:fld>
            <a:endParaRPr lang="en-US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1F9D5-DC62-4A74-9BB2-A30CC9E19659}" type="slidenum">
              <a:rPr lang="en-US"/>
              <a:pPr/>
              <a:t>4</a:t>
            </a:fld>
            <a:endParaRPr lang="en-US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F5FA2-70A7-48E7-A0A5-6368018272FA}" type="slidenum">
              <a:rPr lang="en-US"/>
              <a:pPr/>
              <a:t>5</a:t>
            </a:fld>
            <a:endParaRPr lang="en-US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Pipelining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</a:t>
            </a:r>
            <a:r>
              <a:rPr lang="en-IN" dirty="0" err="1" smtClean="0"/>
              <a:t>Vivek</a:t>
            </a:r>
            <a:r>
              <a:rPr lang="en-IN" dirty="0" smtClean="0"/>
              <a:t> 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Appendix A - Pipelining 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460-0A5C-44ED-BFFE-E76A3D74B7F1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1628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FF3300"/>
                </a:solidFill>
              </a:rPr>
              <a:t>What Is Pipelining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4902200" cy="4114800"/>
          </a:xfrm>
          <a:noFill/>
          <a:ln/>
        </p:spPr>
        <p:txBody>
          <a:bodyPr lIns="90488" tIns="44450" rIns="90488" bIns="44450"/>
          <a:lstStyle/>
          <a:p>
            <a:pPr marL="285750" indent="-285750"/>
            <a:r>
              <a:rPr lang="en-US" sz="2400" dirty="0"/>
              <a:t>Laundry Example</a:t>
            </a:r>
          </a:p>
          <a:p>
            <a:pPr marL="285750" indent="-285750"/>
            <a:r>
              <a:rPr lang="en-US" sz="2400" dirty="0"/>
              <a:t>Ann, Brian, Cathy, Dave </a:t>
            </a:r>
            <a:br>
              <a:rPr lang="en-US" sz="2400" dirty="0"/>
            </a:br>
            <a:r>
              <a:rPr lang="en-US" sz="2400" dirty="0"/>
              <a:t>each have one load of clothes </a:t>
            </a:r>
            <a:br>
              <a:rPr lang="en-US" sz="2400" dirty="0"/>
            </a:br>
            <a:r>
              <a:rPr lang="en-US" sz="2400" dirty="0"/>
              <a:t>to wash, dry, and fold</a:t>
            </a:r>
          </a:p>
          <a:p>
            <a:pPr marL="285750" indent="-285750"/>
            <a:r>
              <a:rPr lang="en-US" sz="2400" dirty="0"/>
              <a:t>Washer takes 30 minutes</a:t>
            </a:r>
          </a:p>
          <a:p>
            <a:pPr marL="285750" indent="-285750">
              <a:buFontTx/>
              <a:buNone/>
            </a:pPr>
            <a:endParaRPr lang="en-US" sz="2400" dirty="0"/>
          </a:p>
          <a:p>
            <a:pPr marL="285750" indent="-285750"/>
            <a:r>
              <a:rPr lang="en-US" sz="2400" dirty="0"/>
              <a:t>Dryer takes 40 minutes</a:t>
            </a:r>
          </a:p>
          <a:p>
            <a:pPr marL="285750" indent="-285750">
              <a:buFontTx/>
              <a:buNone/>
            </a:pPr>
            <a:endParaRPr lang="en-US" sz="2400" dirty="0"/>
          </a:p>
          <a:p>
            <a:pPr marL="285750" indent="-285750"/>
            <a:r>
              <a:rPr lang="en-US" sz="2400" dirty="0"/>
              <a:t>“Folder” takes 20 minutes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18300" y="3975100"/>
            <a:ext cx="673100" cy="800100"/>
            <a:chOff x="4228" y="2820"/>
            <a:chExt cx="424" cy="5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53254" name="AutoShape 6"/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86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55" name="AutoShape 7"/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86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3256" name="Oval 8"/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57" name="AutoShape 9"/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78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62763" y="4908550"/>
            <a:ext cx="661987" cy="649288"/>
            <a:chOff x="4319" y="3408"/>
            <a:chExt cx="417" cy="409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53260" name="Freeform 12"/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95" y="0"/>
                  </a:cxn>
                  <a:cxn ang="0">
                    <a:pos x="26" y="214"/>
                  </a:cxn>
                  <a:cxn ang="0">
                    <a:pos x="0" y="214"/>
                  </a:cxn>
                  <a:cxn ang="0">
                    <a:pos x="69" y="0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66" name="Freeform 18"/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/>
                <a:ahLst/>
                <a:cxnLst>
                  <a:cxn ang="0">
                    <a:pos x="2" y="153"/>
                  </a:cxn>
                  <a:cxn ang="0">
                    <a:pos x="1" y="157"/>
                  </a:cxn>
                  <a:cxn ang="0">
                    <a:pos x="0" y="163"/>
                  </a:cxn>
                  <a:cxn ang="0">
                    <a:pos x="0" y="168"/>
                  </a:cxn>
                  <a:cxn ang="0">
                    <a:pos x="2" y="174"/>
                  </a:cxn>
                  <a:cxn ang="0">
                    <a:pos x="5" y="179"/>
                  </a:cxn>
                  <a:cxn ang="0">
                    <a:pos x="9" y="183"/>
                  </a:cxn>
                  <a:cxn ang="0">
                    <a:pos x="14" y="186"/>
                  </a:cxn>
                  <a:cxn ang="0">
                    <a:pos x="17" y="186"/>
                  </a:cxn>
                  <a:cxn ang="0">
                    <a:pos x="23" y="186"/>
                  </a:cxn>
                  <a:cxn ang="0">
                    <a:pos x="141" y="331"/>
                  </a:cxn>
                  <a:cxn ang="0">
                    <a:pos x="178" y="159"/>
                  </a:cxn>
                  <a:cxn ang="0">
                    <a:pos x="177" y="155"/>
                  </a:cxn>
                  <a:cxn ang="0">
                    <a:pos x="176" y="152"/>
                  </a:cxn>
                  <a:cxn ang="0">
                    <a:pos x="173" y="149"/>
                  </a:cxn>
                  <a:cxn ang="0">
                    <a:pos x="170" y="147"/>
                  </a:cxn>
                  <a:cxn ang="0">
                    <a:pos x="166" y="145"/>
                  </a:cxn>
                  <a:cxn ang="0">
                    <a:pos x="161" y="145"/>
                  </a:cxn>
                  <a:cxn ang="0">
                    <a:pos x="157" y="145"/>
                  </a:cxn>
                  <a:cxn ang="0">
                    <a:pos x="153" y="145"/>
                  </a:cxn>
                  <a:cxn ang="0">
                    <a:pos x="104" y="84"/>
                  </a:cxn>
                  <a:cxn ang="0">
                    <a:pos x="201" y="104"/>
                  </a:cxn>
                  <a:cxn ang="0">
                    <a:pos x="204" y="103"/>
                  </a:cxn>
                  <a:cxn ang="0">
                    <a:pos x="207" y="103"/>
                  </a:cxn>
                  <a:cxn ang="0">
                    <a:pos x="211" y="100"/>
                  </a:cxn>
                  <a:cxn ang="0">
                    <a:pos x="214" y="97"/>
                  </a:cxn>
                  <a:cxn ang="0">
                    <a:pos x="215" y="93"/>
                  </a:cxn>
                  <a:cxn ang="0">
                    <a:pos x="216" y="88"/>
                  </a:cxn>
                  <a:cxn ang="0">
                    <a:pos x="215" y="83"/>
                  </a:cxn>
                  <a:cxn ang="0">
                    <a:pos x="213" y="79"/>
                  </a:cxn>
                  <a:cxn ang="0">
                    <a:pos x="210" y="76"/>
                  </a:cxn>
                  <a:cxn ang="0">
                    <a:pos x="206" y="73"/>
                  </a:cxn>
                  <a:cxn ang="0">
                    <a:pos x="203" y="72"/>
                  </a:cxn>
                  <a:cxn ang="0">
                    <a:pos x="137" y="72"/>
                  </a:cxn>
                  <a:cxn ang="0">
                    <a:pos x="125" y="47"/>
                  </a:cxn>
                  <a:cxn ang="0">
                    <a:pos x="126" y="41"/>
                  </a:cxn>
                  <a:cxn ang="0">
                    <a:pos x="127" y="34"/>
                  </a:cxn>
                  <a:cxn ang="0">
                    <a:pos x="127" y="27"/>
                  </a:cxn>
                  <a:cxn ang="0">
                    <a:pos x="125" y="21"/>
                  </a:cxn>
                  <a:cxn ang="0">
                    <a:pos x="123" y="17"/>
                  </a:cxn>
                  <a:cxn ang="0">
                    <a:pos x="120" y="12"/>
                  </a:cxn>
                  <a:cxn ang="0">
                    <a:pos x="115" y="8"/>
                  </a:cxn>
                  <a:cxn ang="0">
                    <a:pos x="110" y="4"/>
                  </a:cxn>
                  <a:cxn ang="0">
                    <a:pos x="104" y="1"/>
                  </a:cxn>
                  <a:cxn ang="0">
                    <a:pos x="97" y="0"/>
                  </a:cxn>
                  <a:cxn ang="0">
                    <a:pos x="91" y="0"/>
                  </a:cxn>
                  <a:cxn ang="0">
                    <a:pos x="84" y="1"/>
                  </a:cxn>
                  <a:cxn ang="0">
                    <a:pos x="77" y="3"/>
                  </a:cxn>
                  <a:cxn ang="0">
                    <a:pos x="70" y="7"/>
                  </a:cxn>
                  <a:cxn ang="0">
                    <a:pos x="66" y="13"/>
                  </a:cxn>
                  <a:cxn ang="0">
                    <a:pos x="62" y="19"/>
                  </a:cxn>
                  <a:cxn ang="0">
                    <a:pos x="59" y="25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692900" y="2901950"/>
            <a:ext cx="673100" cy="800100"/>
            <a:chOff x="4212" y="2144"/>
            <a:chExt cx="424" cy="504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53270" name="AutoShape 22"/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3271" name="AutoShape 23"/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3272" name="AutoShape 24"/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03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3273" name="Oval 25"/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5867400" y="2209800"/>
            <a:ext cx="2224088" cy="534988"/>
            <a:chOff x="3692" y="1708"/>
            <a:chExt cx="1401" cy="337"/>
          </a:xfrm>
        </p:grpSpPr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3692" y="1708"/>
              <a:ext cx="329" cy="337"/>
              <a:chOff x="3692" y="1708"/>
              <a:chExt cx="329" cy="337"/>
            </a:xfrm>
          </p:grpSpPr>
          <p:sp>
            <p:nvSpPr>
              <p:cNvPr id="53276" name="Freeform 28"/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277" name="Rectangle 29"/>
              <p:cNvSpPr>
                <a:spLocks noChangeArrowheads="1"/>
              </p:cNvSpPr>
              <p:nvPr/>
            </p:nvSpPr>
            <p:spPr bwMode="auto">
              <a:xfrm>
                <a:off x="3743" y="1759"/>
                <a:ext cx="253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A</a:t>
                </a: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4052" y="1708"/>
              <a:ext cx="329" cy="337"/>
              <a:chOff x="4052" y="1708"/>
              <a:chExt cx="329" cy="337"/>
            </a:xfrm>
          </p:grpSpPr>
          <p:sp>
            <p:nvSpPr>
              <p:cNvPr id="53279" name="Freeform 31"/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280" name="Rectangle 32"/>
              <p:cNvSpPr>
                <a:spLocks noChangeArrowheads="1"/>
              </p:cNvSpPr>
              <p:nvPr/>
            </p:nvSpPr>
            <p:spPr bwMode="auto">
              <a:xfrm>
                <a:off x="4103" y="1759"/>
                <a:ext cx="253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B</a:t>
                </a: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4412" y="1708"/>
              <a:ext cx="329" cy="337"/>
              <a:chOff x="4412" y="1708"/>
              <a:chExt cx="329" cy="337"/>
            </a:xfrm>
          </p:grpSpPr>
          <p:sp>
            <p:nvSpPr>
              <p:cNvPr id="53282" name="Freeform 34"/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283" name="Rectangle 35"/>
              <p:cNvSpPr>
                <a:spLocks noChangeArrowheads="1"/>
              </p:cNvSpPr>
              <p:nvPr/>
            </p:nvSpPr>
            <p:spPr bwMode="auto">
              <a:xfrm>
                <a:off x="4463" y="1759"/>
                <a:ext cx="253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C</a:t>
                </a: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4764" y="1708"/>
              <a:ext cx="329" cy="337"/>
              <a:chOff x="4764" y="1708"/>
              <a:chExt cx="329" cy="337"/>
            </a:xfrm>
          </p:grpSpPr>
          <p:sp>
            <p:nvSpPr>
              <p:cNvPr id="53285" name="Freeform 37"/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286" name="Rectangle 38"/>
              <p:cNvSpPr>
                <a:spLocks noChangeArrowheads="1"/>
              </p:cNvSpPr>
              <p:nvPr/>
            </p:nvSpPr>
            <p:spPr bwMode="auto">
              <a:xfrm>
                <a:off x="4815" y="1759"/>
                <a:ext cx="253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D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Appendix A - Pipelining </a:t>
            </a: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4194-5585-43B8-BE8F-7CCDC34886D4}" type="slidenum">
              <a:rPr lang="en-US"/>
              <a:pPr/>
              <a:t>3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7150"/>
            <a:ext cx="71628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rgbClr val="FF3300"/>
                </a:solidFill>
              </a:rPr>
              <a:t>What Is Pipelining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5556250"/>
            <a:ext cx="8839200" cy="825500"/>
          </a:xfrm>
          <a:noFill/>
          <a:ln w="12700">
            <a:solidFill>
              <a:schemeClr val="tx2"/>
            </a:solidFill>
          </a:ln>
        </p:spPr>
        <p:txBody>
          <a:bodyPr lIns="90488" tIns="44450" rIns="90488" bIns="44450"/>
          <a:lstStyle/>
          <a:p>
            <a:pPr marL="285750" indent="-285750">
              <a:buFontTx/>
              <a:buNone/>
            </a:pPr>
            <a:r>
              <a:rPr lang="en-US" sz="2000"/>
              <a:t>Sequential laundry takes 6 hours for 4 loads</a:t>
            </a:r>
          </a:p>
          <a:p>
            <a:pPr marL="285750" indent="-285750">
              <a:buFontTx/>
              <a:buNone/>
            </a:pPr>
            <a:r>
              <a:rPr lang="en-US" sz="2000"/>
              <a:t>If they learned pipelining, how long would  laundry take?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4550" y="2571750"/>
            <a:ext cx="522288" cy="534988"/>
            <a:chOff x="532" y="1620"/>
            <a:chExt cx="329" cy="337"/>
          </a:xfrm>
        </p:grpSpPr>
        <p:sp>
          <p:nvSpPr>
            <p:cNvPr id="55301" name="Freeform 5"/>
            <p:cNvSpPr>
              <a:spLocks/>
            </p:cNvSpPr>
            <p:nvPr/>
          </p:nvSpPr>
          <p:spPr bwMode="auto">
            <a:xfrm>
              <a:off x="532" y="1620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583" y="1671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1850" y="3397250"/>
            <a:ext cx="522288" cy="534988"/>
            <a:chOff x="524" y="2140"/>
            <a:chExt cx="329" cy="337"/>
          </a:xfrm>
        </p:grpSpPr>
        <p:sp>
          <p:nvSpPr>
            <p:cNvPr id="55304" name="Freeform 8"/>
            <p:cNvSpPr>
              <a:spLocks/>
            </p:cNvSpPr>
            <p:nvPr/>
          </p:nvSpPr>
          <p:spPr bwMode="auto">
            <a:xfrm>
              <a:off x="524" y="2140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575" y="2191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06450" y="4133850"/>
            <a:ext cx="522288" cy="534988"/>
            <a:chOff x="508" y="2604"/>
            <a:chExt cx="329" cy="337"/>
          </a:xfrm>
        </p:grpSpPr>
        <p:sp>
          <p:nvSpPr>
            <p:cNvPr id="55307" name="Freeform 11"/>
            <p:cNvSpPr>
              <a:spLocks/>
            </p:cNvSpPr>
            <p:nvPr/>
          </p:nvSpPr>
          <p:spPr bwMode="auto">
            <a:xfrm>
              <a:off x="508" y="2604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559" y="2655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C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93750" y="4883150"/>
            <a:ext cx="522288" cy="534988"/>
            <a:chOff x="500" y="3076"/>
            <a:chExt cx="329" cy="337"/>
          </a:xfrm>
        </p:grpSpPr>
        <p:sp>
          <p:nvSpPr>
            <p:cNvPr id="55310" name="Freeform 14"/>
            <p:cNvSpPr>
              <a:spLocks/>
            </p:cNvSpPr>
            <p:nvPr/>
          </p:nvSpPr>
          <p:spPr bwMode="auto">
            <a:xfrm>
              <a:off x="500" y="3076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551" y="3127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D</a:t>
              </a:r>
            </a:p>
          </p:txBody>
        </p:sp>
      </p:grp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14779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511300" y="2070100"/>
            <a:ext cx="1498600" cy="0"/>
            <a:chOff x="952" y="1304"/>
            <a:chExt cx="944" cy="0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952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>
              <a:off x="1280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1680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20621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25828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2006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2641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3048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30527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086100" y="2070100"/>
            <a:ext cx="1498600" cy="0"/>
            <a:chOff x="1944" y="1304"/>
            <a:chExt cx="944" cy="0"/>
          </a:xfrm>
        </p:grpSpPr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>
              <a:off x="1944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>
              <a:off x="2272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6" name="Line 30"/>
            <p:cNvSpPr>
              <a:spLocks noChangeShapeType="1"/>
            </p:cNvSpPr>
            <p:nvPr/>
          </p:nvSpPr>
          <p:spPr bwMode="auto">
            <a:xfrm>
              <a:off x="2672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36369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41576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3581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4216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46228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>
            <a:off x="46275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660900" y="2070100"/>
            <a:ext cx="1498600" cy="0"/>
            <a:chOff x="2936" y="1304"/>
            <a:chExt cx="944" cy="0"/>
          </a:xfrm>
        </p:grpSpPr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>
              <a:off x="2936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5" name="Line 39"/>
            <p:cNvSpPr>
              <a:spLocks noChangeShapeType="1"/>
            </p:cNvSpPr>
            <p:nvPr/>
          </p:nvSpPr>
          <p:spPr bwMode="auto">
            <a:xfrm>
              <a:off x="3264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6" name="Line 40"/>
            <p:cNvSpPr>
              <a:spLocks noChangeShapeType="1"/>
            </p:cNvSpPr>
            <p:nvPr/>
          </p:nvSpPr>
          <p:spPr bwMode="auto">
            <a:xfrm>
              <a:off x="3664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52117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57324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51562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57912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6197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62023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235700" y="2070100"/>
            <a:ext cx="1498600" cy="0"/>
            <a:chOff x="3928" y="1304"/>
            <a:chExt cx="944" cy="0"/>
          </a:xfrm>
        </p:grpSpPr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>
              <a:off x="3928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45" name="Line 49"/>
            <p:cNvSpPr>
              <a:spLocks noChangeShapeType="1"/>
            </p:cNvSpPr>
            <p:nvPr/>
          </p:nvSpPr>
          <p:spPr bwMode="auto">
            <a:xfrm>
              <a:off x="4256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46" name="Line 50"/>
            <p:cNvSpPr>
              <a:spLocks noChangeShapeType="1"/>
            </p:cNvSpPr>
            <p:nvPr/>
          </p:nvSpPr>
          <p:spPr bwMode="auto">
            <a:xfrm>
              <a:off x="4656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67865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73072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49" name="Line 53"/>
          <p:cNvSpPr>
            <a:spLocks noChangeShapeType="1"/>
          </p:cNvSpPr>
          <p:nvPr/>
        </p:nvSpPr>
        <p:spPr bwMode="auto">
          <a:xfrm>
            <a:off x="6731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50" name="Line 54"/>
          <p:cNvSpPr>
            <a:spLocks noChangeShapeType="1"/>
          </p:cNvSpPr>
          <p:nvPr/>
        </p:nvSpPr>
        <p:spPr bwMode="auto">
          <a:xfrm>
            <a:off x="7366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>
            <a:off x="7772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1492250" y="2470150"/>
            <a:ext cx="1535113" cy="711200"/>
            <a:chOff x="940" y="1556"/>
            <a:chExt cx="967" cy="448"/>
          </a:xfrm>
        </p:grpSpPr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940" y="1556"/>
              <a:ext cx="305" cy="448"/>
              <a:chOff x="940" y="1556"/>
              <a:chExt cx="305" cy="448"/>
            </a:xfrm>
          </p:grpSpPr>
          <p:grpSp>
            <p:nvGrpSpPr>
              <p:cNvPr id="12" name="Group 58"/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sp>
              <p:nvSpPr>
                <p:cNvPr id="55355" name="AutoShape 59"/>
                <p:cNvSpPr>
                  <a:spLocks noChangeArrowheads="1"/>
                </p:cNvSpPr>
                <p:nvPr/>
              </p:nvSpPr>
              <p:spPr bwMode="auto">
                <a:xfrm>
                  <a:off x="940" y="1627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356" name="AutoShape 60"/>
                <p:cNvSpPr>
                  <a:spLocks noChangeArrowheads="1"/>
                </p:cNvSpPr>
                <p:nvPr/>
              </p:nvSpPr>
              <p:spPr bwMode="auto">
                <a:xfrm>
                  <a:off x="1010" y="1556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357" name="AutoShape 61"/>
              <p:cNvSpPr>
                <a:spLocks noChangeArrowheads="1"/>
              </p:cNvSpPr>
              <p:nvPr/>
            </p:nvSpPr>
            <p:spPr bwMode="auto">
              <a:xfrm>
                <a:off x="1002" y="1660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3" name="Group 62"/>
            <p:cNvGrpSpPr>
              <a:grpSpLocks/>
            </p:cNvGrpSpPr>
            <p:nvPr/>
          </p:nvGrpSpPr>
          <p:grpSpPr bwMode="auto">
            <a:xfrm>
              <a:off x="1241" y="1556"/>
              <a:ext cx="378" cy="448"/>
              <a:chOff x="1241" y="1556"/>
              <a:chExt cx="378" cy="448"/>
            </a:xfrm>
          </p:grpSpPr>
          <p:grpSp>
            <p:nvGrpSpPr>
              <p:cNvPr id="14" name="Group 63"/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sp>
              <p:nvSpPr>
                <p:cNvPr id="55360" name="AutoShape 64"/>
                <p:cNvSpPr>
                  <a:spLocks noChangeArrowheads="1"/>
                </p:cNvSpPr>
                <p:nvPr/>
              </p:nvSpPr>
              <p:spPr bwMode="auto">
                <a:xfrm>
                  <a:off x="1241" y="1627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361" name="AutoShape 65"/>
                <p:cNvSpPr>
                  <a:spLocks noChangeArrowheads="1"/>
                </p:cNvSpPr>
                <p:nvPr/>
              </p:nvSpPr>
              <p:spPr bwMode="auto">
                <a:xfrm>
                  <a:off x="1327" y="1556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362" name="Oval 66"/>
              <p:cNvSpPr>
                <a:spLocks noChangeArrowheads="1"/>
              </p:cNvSpPr>
              <p:nvPr/>
            </p:nvSpPr>
            <p:spPr bwMode="auto">
              <a:xfrm>
                <a:off x="1356" y="159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63" name="AutoShape 67"/>
              <p:cNvSpPr>
                <a:spLocks noChangeArrowheads="1"/>
              </p:cNvSpPr>
              <p:nvPr/>
            </p:nvSpPr>
            <p:spPr bwMode="auto">
              <a:xfrm>
                <a:off x="1288" y="1802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5364" name="Freeform 68"/>
            <p:cNvSpPr>
              <a:spLocks/>
            </p:cNvSpPr>
            <p:nvPr/>
          </p:nvSpPr>
          <p:spPr bwMode="auto">
            <a:xfrm>
              <a:off x="1805" y="1785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65" name="Rectangle 69"/>
            <p:cNvSpPr>
              <a:spLocks noChangeArrowheads="1"/>
            </p:cNvSpPr>
            <p:nvPr/>
          </p:nvSpPr>
          <p:spPr bwMode="auto">
            <a:xfrm>
              <a:off x="1801" y="1785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66" name="Rectangle 70"/>
            <p:cNvSpPr>
              <a:spLocks noChangeArrowheads="1"/>
            </p:cNvSpPr>
            <p:nvPr/>
          </p:nvSpPr>
          <p:spPr bwMode="auto">
            <a:xfrm>
              <a:off x="1808" y="1866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67" name="Rectangle 71"/>
            <p:cNvSpPr>
              <a:spLocks noChangeArrowheads="1"/>
            </p:cNvSpPr>
            <p:nvPr/>
          </p:nvSpPr>
          <p:spPr bwMode="auto">
            <a:xfrm>
              <a:off x="1625" y="1866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5" name="Group 72"/>
            <p:cNvGrpSpPr>
              <a:grpSpLocks/>
            </p:cNvGrpSpPr>
            <p:nvPr/>
          </p:nvGrpSpPr>
          <p:grpSpPr bwMode="auto">
            <a:xfrm>
              <a:off x="1623" y="1613"/>
              <a:ext cx="194" cy="364"/>
              <a:chOff x="1623" y="1613"/>
              <a:chExt cx="194" cy="364"/>
            </a:xfrm>
          </p:grpSpPr>
          <p:sp>
            <p:nvSpPr>
              <p:cNvPr id="55369" name="Oval 73"/>
              <p:cNvSpPr>
                <a:spLocks noChangeArrowheads="1"/>
              </p:cNvSpPr>
              <p:nvPr/>
            </p:nvSpPr>
            <p:spPr bwMode="auto">
              <a:xfrm>
                <a:off x="1699" y="161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70" name="Freeform 74"/>
              <p:cNvSpPr>
                <a:spLocks/>
              </p:cNvSpPr>
              <p:nvPr/>
            </p:nvSpPr>
            <p:spPr bwMode="auto">
              <a:xfrm>
                <a:off x="1623" y="1681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55371" name="Rectangle 75"/>
          <p:cNvSpPr>
            <a:spLocks noChangeArrowheads="1"/>
          </p:cNvSpPr>
          <p:nvPr/>
        </p:nvSpPr>
        <p:spPr bwMode="auto">
          <a:xfrm>
            <a:off x="1116013" y="976313"/>
            <a:ext cx="892175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6 PM</a:t>
            </a:r>
          </a:p>
        </p:txBody>
      </p:sp>
      <p:sp>
        <p:nvSpPr>
          <p:cNvPr id="55372" name="Line 76"/>
          <p:cNvSpPr>
            <a:spLocks noChangeShapeType="1"/>
          </p:cNvSpPr>
          <p:nvPr/>
        </p:nvSpPr>
        <p:spPr bwMode="auto">
          <a:xfrm>
            <a:off x="1479550" y="15621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73" name="Line 77"/>
          <p:cNvSpPr>
            <a:spLocks noChangeShapeType="1"/>
          </p:cNvSpPr>
          <p:nvPr/>
        </p:nvSpPr>
        <p:spPr bwMode="auto">
          <a:xfrm>
            <a:off x="1473200" y="1428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2347913" y="9890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3414713" y="9890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55376" name="Rectangle 80"/>
          <p:cNvSpPr>
            <a:spLocks noChangeArrowheads="1"/>
          </p:cNvSpPr>
          <p:nvPr/>
        </p:nvSpPr>
        <p:spPr bwMode="auto">
          <a:xfrm>
            <a:off x="4430713" y="9890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9</a:t>
            </a:r>
          </a:p>
        </p:txBody>
      </p:sp>
      <p:sp>
        <p:nvSpPr>
          <p:cNvPr id="55377" name="Rectangle 81"/>
          <p:cNvSpPr>
            <a:spLocks noChangeArrowheads="1"/>
          </p:cNvSpPr>
          <p:nvPr/>
        </p:nvSpPr>
        <p:spPr bwMode="auto">
          <a:xfrm>
            <a:off x="5370513" y="10017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55378" name="Rectangle 82"/>
          <p:cNvSpPr>
            <a:spLocks noChangeArrowheads="1"/>
          </p:cNvSpPr>
          <p:nvPr/>
        </p:nvSpPr>
        <p:spPr bwMode="auto">
          <a:xfrm>
            <a:off x="6462713" y="9890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11</a:t>
            </a:r>
          </a:p>
        </p:txBody>
      </p:sp>
      <p:sp>
        <p:nvSpPr>
          <p:cNvPr id="55379" name="Rectangle 83"/>
          <p:cNvSpPr>
            <a:spLocks noChangeArrowheads="1"/>
          </p:cNvSpPr>
          <p:nvPr/>
        </p:nvSpPr>
        <p:spPr bwMode="auto">
          <a:xfrm>
            <a:off x="7137400" y="976313"/>
            <a:ext cx="14478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Midnight</a:t>
            </a:r>
          </a:p>
        </p:txBody>
      </p: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3016250" y="3206750"/>
            <a:ext cx="1535113" cy="711200"/>
            <a:chOff x="1900" y="2020"/>
            <a:chExt cx="967" cy="448"/>
          </a:xfrm>
        </p:grpSpPr>
        <p:grpSp>
          <p:nvGrpSpPr>
            <p:cNvPr id="17" name="Group 85"/>
            <p:cNvGrpSpPr>
              <a:grpSpLocks/>
            </p:cNvGrpSpPr>
            <p:nvPr/>
          </p:nvGrpSpPr>
          <p:grpSpPr bwMode="auto">
            <a:xfrm>
              <a:off x="1900" y="2020"/>
              <a:ext cx="305" cy="448"/>
              <a:chOff x="1900" y="2020"/>
              <a:chExt cx="305" cy="448"/>
            </a:xfrm>
          </p:grpSpPr>
          <p:grpSp>
            <p:nvGrpSpPr>
              <p:cNvPr id="18" name="Group 86"/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sp>
              <p:nvSpPr>
                <p:cNvPr id="55383" name="AutoShape 87"/>
                <p:cNvSpPr>
                  <a:spLocks noChangeArrowheads="1"/>
                </p:cNvSpPr>
                <p:nvPr/>
              </p:nvSpPr>
              <p:spPr bwMode="auto">
                <a:xfrm>
                  <a:off x="1900" y="2091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384" name="AutoShape 88"/>
                <p:cNvSpPr>
                  <a:spLocks noChangeArrowheads="1"/>
                </p:cNvSpPr>
                <p:nvPr/>
              </p:nvSpPr>
              <p:spPr bwMode="auto">
                <a:xfrm>
                  <a:off x="1970" y="2020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385" name="AutoShape 89"/>
              <p:cNvSpPr>
                <a:spLocks noChangeArrowheads="1"/>
              </p:cNvSpPr>
              <p:nvPr/>
            </p:nvSpPr>
            <p:spPr bwMode="auto">
              <a:xfrm>
                <a:off x="1962" y="2124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9" name="Group 90"/>
            <p:cNvGrpSpPr>
              <a:grpSpLocks/>
            </p:cNvGrpSpPr>
            <p:nvPr/>
          </p:nvGrpSpPr>
          <p:grpSpPr bwMode="auto">
            <a:xfrm>
              <a:off x="2201" y="2020"/>
              <a:ext cx="378" cy="448"/>
              <a:chOff x="2201" y="2020"/>
              <a:chExt cx="378" cy="448"/>
            </a:xfrm>
          </p:grpSpPr>
          <p:grpSp>
            <p:nvGrpSpPr>
              <p:cNvPr id="20" name="Group 91"/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sp>
              <p:nvSpPr>
                <p:cNvPr id="55388" name="AutoShape 92"/>
                <p:cNvSpPr>
                  <a:spLocks noChangeArrowheads="1"/>
                </p:cNvSpPr>
                <p:nvPr/>
              </p:nvSpPr>
              <p:spPr bwMode="auto">
                <a:xfrm>
                  <a:off x="2201" y="2091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389" name="AutoShape 93"/>
                <p:cNvSpPr>
                  <a:spLocks noChangeArrowheads="1"/>
                </p:cNvSpPr>
                <p:nvPr/>
              </p:nvSpPr>
              <p:spPr bwMode="auto">
                <a:xfrm>
                  <a:off x="2287" y="2020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390" name="Oval 94"/>
              <p:cNvSpPr>
                <a:spLocks noChangeArrowheads="1"/>
              </p:cNvSpPr>
              <p:nvPr/>
            </p:nvSpPr>
            <p:spPr bwMode="auto">
              <a:xfrm>
                <a:off x="2316" y="205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91" name="AutoShape 95"/>
              <p:cNvSpPr>
                <a:spLocks noChangeArrowheads="1"/>
              </p:cNvSpPr>
              <p:nvPr/>
            </p:nvSpPr>
            <p:spPr bwMode="auto">
              <a:xfrm>
                <a:off x="2248" y="2266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5392" name="Freeform 96"/>
            <p:cNvSpPr>
              <a:spLocks/>
            </p:cNvSpPr>
            <p:nvPr/>
          </p:nvSpPr>
          <p:spPr bwMode="auto">
            <a:xfrm>
              <a:off x="2765" y="2249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93" name="Rectangle 97"/>
            <p:cNvSpPr>
              <a:spLocks noChangeArrowheads="1"/>
            </p:cNvSpPr>
            <p:nvPr/>
          </p:nvSpPr>
          <p:spPr bwMode="auto">
            <a:xfrm>
              <a:off x="2761" y="2249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94" name="Rectangle 98"/>
            <p:cNvSpPr>
              <a:spLocks noChangeArrowheads="1"/>
            </p:cNvSpPr>
            <p:nvPr/>
          </p:nvSpPr>
          <p:spPr bwMode="auto">
            <a:xfrm>
              <a:off x="2768" y="2330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95" name="Rectangle 99"/>
            <p:cNvSpPr>
              <a:spLocks noChangeArrowheads="1"/>
            </p:cNvSpPr>
            <p:nvPr/>
          </p:nvSpPr>
          <p:spPr bwMode="auto">
            <a:xfrm>
              <a:off x="2585" y="2330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2583" y="2077"/>
              <a:ext cx="194" cy="364"/>
              <a:chOff x="2583" y="2077"/>
              <a:chExt cx="194" cy="364"/>
            </a:xfrm>
          </p:grpSpPr>
          <p:sp>
            <p:nvSpPr>
              <p:cNvPr id="55397" name="Oval 101"/>
              <p:cNvSpPr>
                <a:spLocks noChangeArrowheads="1"/>
              </p:cNvSpPr>
              <p:nvPr/>
            </p:nvSpPr>
            <p:spPr bwMode="auto">
              <a:xfrm>
                <a:off x="2659" y="207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98" name="Freeform 102"/>
              <p:cNvSpPr>
                <a:spLocks/>
              </p:cNvSpPr>
              <p:nvPr/>
            </p:nvSpPr>
            <p:spPr bwMode="auto">
              <a:xfrm>
                <a:off x="2583" y="2145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4464050" y="3917950"/>
            <a:ext cx="1535113" cy="711200"/>
            <a:chOff x="2812" y="2468"/>
            <a:chExt cx="967" cy="448"/>
          </a:xfrm>
        </p:grpSpPr>
        <p:grpSp>
          <p:nvGrpSpPr>
            <p:cNvPr id="23" name="Group 104"/>
            <p:cNvGrpSpPr>
              <a:grpSpLocks/>
            </p:cNvGrpSpPr>
            <p:nvPr/>
          </p:nvGrpSpPr>
          <p:grpSpPr bwMode="auto">
            <a:xfrm>
              <a:off x="2812" y="2468"/>
              <a:ext cx="305" cy="448"/>
              <a:chOff x="2812" y="2468"/>
              <a:chExt cx="305" cy="448"/>
            </a:xfrm>
          </p:grpSpPr>
          <p:grpSp>
            <p:nvGrpSpPr>
              <p:cNvPr id="24" name="Group 105"/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sp>
              <p:nvSpPr>
                <p:cNvPr id="55402" name="AutoShape 106"/>
                <p:cNvSpPr>
                  <a:spLocks noChangeArrowheads="1"/>
                </p:cNvSpPr>
                <p:nvPr/>
              </p:nvSpPr>
              <p:spPr bwMode="auto">
                <a:xfrm>
                  <a:off x="2812" y="2539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403" name="AutoShape 107"/>
                <p:cNvSpPr>
                  <a:spLocks noChangeArrowheads="1"/>
                </p:cNvSpPr>
                <p:nvPr/>
              </p:nvSpPr>
              <p:spPr bwMode="auto">
                <a:xfrm>
                  <a:off x="2882" y="2468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404" name="AutoShape 108"/>
              <p:cNvSpPr>
                <a:spLocks noChangeArrowheads="1"/>
              </p:cNvSpPr>
              <p:nvPr/>
            </p:nvSpPr>
            <p:spPr bwMode="auto">
              <a:xfrm>
                <a:off x="2874" y="2572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5" name="Group 109"/>
            <p:cNvGrpSpPr>
              <a:grpSpLocks/>
            </p:cNvGrpSpPr>
            <p:nvPr/>
          </p:nvGrpSpPr>
          <p:grpSpPr bwMode="auto">
            <a:xfrm>
              <a:off x="3113" y="2468"/>
              <a:ext cx="378" cy="448"/>
              <a:chOff x="3113" y="2468"/>
              <a:chExt cx="378" cy="448"/>
            </a:xfrm>
          </p:grpSpPr>
          <p:grpSp>
            <p:nvGrpSpPr>
              <p:cNvPr id="26" name="Group 110"/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sp>
              <p:nvSpPr>
                <p:cNvPr id="55407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13" y="2539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408" name="AutoShape 112"/>
                <p:cNvSpPr>
                  <a:spLocks noChangeArrowheads="1"/>
                </p:cNvSpPr>
                <p:nvPr/>
              </p:nvSpPr>
              <p:spPr bwMode="auto">
                <a:xfrm>
                  <a:off x="3199" y="2468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409" name="Oval 113"/>
              <p:cNvSpPr>
                <a:spLocks noChangeArrowheads="1"/>
              </p:cNvSpPr>
              <p:nvPr/>
            </p:nvSpPr>
            <p:spPr bwMode="auto">
              <a:xfrm>
                <a:off x="3228" y="2504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0" name="AutoShape 114"/>
              <p:cNvSpPr>
                <a:spLocks noChangeArrowheads="1"/>
              </p:cNvSpPr>
              <p:nvPr/>
            </p:nvSpPr>
            <p:spPr bwMode="auto">
              <a:xfrm>
                <a:off x="3160" y="2714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5411" name="Freeform 115"/>
            <p:cNvSpPr>
              <a:spLocks/>
            </p:cNvSpPr>
            <p:nvPr/>
          </p:nvSpPr>
          <p:spPr bwMode="auto">
            <a:xfrm>
              <a:off x="3677" y="2697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412" name="Rectangle 116"/>
            <p:cNvSpPr>
              <a:spLocks noChangeArrowheads="1"/>
            </p:cNvSpPr>
            <p:nvPr/>
          </p:nvSpPr>
          <p:spPr bwMode="auto">
            <a:xfrm>
              <a:off x="3673" y="2697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413" name="Rectangle 117"/>
            <p:cNvSpPr>
              <a:spLocks noChangeArrowheads="1"/>
            </p:cNvSpPr>
            <p:nvPr/>
          </p:nvSpPr>
          <p:spPr bwMode="auto">
            <a:xfrm>
              <a:off x="3680" y="2778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414" name="Rectangle 118"/>
            <p:cNvSpPr>
              <a:spLocks noChangeArrowheads="1"/>
            </p:cNvSpPr>
            <p:nvPr/>
          </p:nvSpPr>
          <p:spPr bwMode="auto">
            <a:xfrm>
              <a:off x="3497" y="2778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7" name="Group 119"/>
            <p:cNvGrpSpPr>
              <a:grpSpLocks/>
            </p:cNvGrpSpPr>
            <p:nvPr/>
          </p:nvGrpSpPr>
          <p:grpSpPr bwMode="auto">
            <a:xfrm>
              <a:off x="3495" y="2525"/>
              <a:ext cx="194" cy="364"/>
              <a:chOff x="3495" y="2525"/>
              <a:chExt cx="194" cy="364"/>
            </a:xfrm>
          </p:grpSpPr>
          <p:sp>
            <p:nvSpPr>
              <p:cNvPr id="55416" name="Oval 120"/>
              <p:cNvSpPr>
                <a:spLocks noChangeArrowheads="1"/>
              </p:cNvSpPr>
              <p:nvPr/>
            </p:nvSpPr>
            <p:spPr bwMode="auto">
              <a:xfrm>
                <a:off x="3571" y="2525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7" name="Freeform 121"/>
              <p:cNvSpPr>
                <a:spLocks/>
              </p:cNvSpPr>
              <p:nvPr/>
            </p:nvSpPr>
            <p:spPr bwMode="auto">
              <a:xfrm>
                <a:off x="3495" y="2593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8" name="Group 122"/>
          <p:cNvGrpSpPr>
            <a:grpSpLocks/>
          </p:cNvGrpSpPr>
          <p:nvPr/>
        </p:nvGrpSpPr>
        <p:grpSpPr bwMode="auto">
          <a:xfrm>
            <a:off x="6115050" y="4705350"/>
            <a:ext cx="1535113" cy="711200"/>
            <a:chOff x="3852" y="2964"/>
            <a:chExt cx="967" cy="448"/>
          </a:xfrm>
        </p:grpSpPr>
        <p:grpSp>
          <p:nvGrpSpPr>
            <p:cNvPr id="29" name="Group 123"/>
            <p:cNvGrpSpPr>
              <a:grpSpLocks/>
            </p:cNvGrpSpPr>
            <p:nvPr/>
          </p:nvGrpSpPr>
          <p:grpSpPr bwMode="auto">
            <a:xfrm>
              <a:off x="3852" y="2964"/>
              <a:ext cx="305" cy="448"/>
              <a:chOff x="3852" y="2964"/>
              <a:chExt cx="305" cy="448"/>
            </a:xfrm>
          </p:grpSpPr>
          <p:grpSp>
            <p:nvGrpSpPr>
              <p:cNvPr id="30" name="Group 124"/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sp>
              <p:nvSpPr>
                <p:cNvPr id="55421" name="AutoShape 125"/>
                <p:cNvSpPr>
                  <a:spLocks noChangeArrowheads="1"/>
                </p:cNvSpPr>
                <p:nvPr/>
              </p:nvSpPr>
              <p:spPr bwMode="auto">
                <a:xfrm>
                  <a:off x="3852" y="3035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422" name="AutoShape 126"/>
                <p:cNvSpPr>
                  <a:spLocks noChangeArrowheads="1"/>
                </p:cNvSpPr>
                <p:nvPr/>
              </p:nvSpPr>
              <p:spPr bwMode="auto">
                <a:xfrm>
                  <a:off x="3922" y="2964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423" name="AutoShape 127"/>
              <p:cNvSpPr>
                <a:spLocks noChangeArrowheads="1"/>
              </p:cNvSpPr>
              <p:nvPr/>
            </p:nvSpPr>
            <p:spPr bwMode="auto">
              <a:xfrm>
                <a:off x="3914" y="3068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" name="Group 128"/>
            <p:cNvGrpSpPr>
              <a:grpSpLocks/>
            </p:cNvGrpSpPr>
            <p:nvPr/>
          </p:nvGrpSpPr>
          <p:grpSpPr bwMode="auto">
            <a:xfrm>
              <a:off x="4153" y="2964"/>
              <a:ext cx="378" cy="448"/>
              <a:chOff x="4153" y="2964"/>
              <a:chExt cx="378" cy="448"/>
            </a:xfrm>
          </p:grpSpPr>
          <p:grpSp>
            <p:nvGrpSpPr>
              <p:cNvPr id="55333" name="Group 129"/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sp>
              <p:nvSpPr>
                <p:cNvPr id="55426" name="AutoShape 130"/>
                <p:cNvSpPr>
                  <a:spLocks noChangeArrowheads="1"/>
                </p:cNvSpPr>
                <p:nvPr/>
              </p:nvSpPr>
              <p:spPr bwMode="auto">
                <a:xfrm>
                  <a:off x="4153" y="3035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427" name="AutoShape 131"/>
                <p:cNvSpPr>
                  <a:spLocks noChangeArrowheads="1"/>
                </p:cNvSpPr>
                <p:nvPr/>
              </p:nvSpPr>
              <p:spPr bwMode="auto">
                <a:xfrm>
                  <a:off x="4239" y="2964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428" name="Oval 132"/>
              <p:cNvSpPr>
                <a:spLocks noChangeArrowheads="1"/>
              </p:cNvSpPr>
              <p:nvPr/>
            </p:nvSpPr>
            <p:spPr bwMode="auto">
              <a:xfrm>
                <a:off x="4268" y="30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29" name="AutoShape 133"/>
              <p:cNvSpPr>
                <a:spLocks noChangeArrowheads="1"/>
              </p:cNvSpPr>
              <p:nvPr/>
            </p:nvSpPr>
            <p:spPr bwMode="auto">
              <a:xfrm>
                <a:off x="4200" y="3210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5430" name="Freeform 134"/>
            <p:cNvSpPr>
              <a:spLocks/>
            </p:cNvSpPr>
            <p:nvPr/>
          </p:nvSpPr>
          <p:spPr bwMode="auto">
            <a:xfrm>
              <a:off x="4717" y="3193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431" name="Rectangle 135"/>
            <p:cNvSpPr>
              <a:spLocks noChangeArrowheads="1"/>
            </p:cNvSpPr>
            <p:nvPr/>
          </p:nvSpPr>
          <p:spPr bwMode="auto">
            <a:xfrm>
              <a:off x="4713" y="3193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432" name="Rectangle 136"/>
            <p:cNvSpPr>
              <a:spLocks noChangeArrowheads="1"/>
            </p:cNvSpPr>
            <p:nvPr/>
          </p:nvSpPr>
          <p:spPr bwMode="auto">
            <a:xfrm>
              <a:off x="4720" y="3274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433" name="Rectangle 137"/>
            <p:cNvSpPr>
              <a:spLocks noChangeArrowheads="1"/>
            </p:cNvSpPr>
            <p:nvPr/>
          </p:nvSpPr>
          <p:spPr bwMode="auto">
            <a:xfrm>
              <a:off x="4537" y="3274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5343" name="Group 138"/>
            <p:cNvGrpSpPr>
              <a:grpSpLocks/>
            </p:cNvGrpSpPr>
            <p:nvPr/>
          </p:nvGrpSpPr>
          <p:grpSpPr bwMode="auto">
            <a:xfrm>
              <a:off x="4535" y="3021"/>
              <a:ext cx="194" cy="364"/>
              <a:chOff x="4535" y="3021"/>
              <a:chExt cx="194" cy="364"/>
            </a:xfrm>
          </p:grpSpPr>
          <p:sp>
            <p:nvSpPr>
              <p:cNvPr id="55435" name="Oval 139"/>
              <p:cNvSpPr>
                <a:spLocks noChangeArrowheads="1"/>
              </p:cNvSpPr>
              <p:nvPr/>
            </p:nvSpPr>
            <p:spPr bwMode="auto">
              <a:xfrm>
                <a:off x="4611" y="30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36" name="Freeform 140"/>
              <p:cNvSpPr>
                <a:spLocks/>
              </p:cNvSpPr>
              <p:nvPr/>
            </p:nvSpPr>
            <p:spPr bwMode="auto">
              <a:xfrm>
                <a:off x="4535" y="3089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55437" name="Rectangle 141"/>
          <p:cNvSpPr>
            <a:spLocks noChangeArrowheads="1"/>
          </p:cNvSpPr>
          <p:nvPr/>
        </p:nvSpPr>
        <p:spPr bwMode="auto">
          <a:xfrm>
            <a:off x="150813" y="2454275"/>
            <a:ext cx="358775" cy="283527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i="1"/>
              <a:t>T</a:t>
            </a:r>
          </a:p>
          <a:p>
            <a:pPr algn="ctr"/>
            <a:r>
              <a:rPr lang="en-US" sz="1800" i="1"/>
              <a:t>a</a:t>
            </a:r>
          </a:p>
          <a:p>
            <a:pPr algn="ctr"/>
            <a:r>
              <a:rPr lang="en-US" sz="1800" i="1"/>
              <a:t>s</a:t>
            </a:r>
          </a:p>
          <a:p>
            <a:pPr algn="ctr"/>
            <a:r>
              <a:rPr lang="en-US" sz="1800" i="1"/>
              <a:t>k</a:t>
            </a:r>
          </a:p>
          <a:p>
            <a:pPr algn="ctr"/>
            <a:endParaRPr lang="en-US" sz="1800" i="1"/>
          </a:p>
          <a:p>
            <a:pPr algn="ctr"/>
            <a:r>
              <a:rPr lang="en-US" sz="1800" i="1"/>
              <a:t>O</a:t>
            </a:r>
          </a:p>
          <a:p>
            <a:pPr algn="ctr"/>
            <a:r>
              <a:rPr lang="en-US" sz="1800" i="1"/>
              <a:t>r</a:t>
            </a:r>
          </a:p>
          <a:p>
            <a:pPr algn="ctr"/>
            <a:r>
              <a:rPr lang="en-US" sz="1800" i="1"/>
              <a:t>d</a:t>
            </a:r>
          </a:p>
          <a:p>
            <a:pPr algn="ctr"/>
            <a:r>
              <a:rPr lang="en-US" sz="1800" i="1"/>
              <a:t>e</a:t>
            </a:r>
          </a:p>
          <a:p>
            <a:pPr algn="ctr"/>
            <a:r>
              <a:rPr lang="en-US" sz="1800" i="1"/>
              <a:t>r</a:t>
            </a:r>
          </a:p>
        </p:txBody>
      </p:sp>
      <p:sp>
        <p:nvSpPr>
          <p:cNvPr id="55438" name="Line 142"/>
          <p:cNvSpPr>
            <a:spLocks noChangeShapeType="1"/>
          </p:cNvSpPr>
          <p:nvPr/>
        </p:nvSpPr>
        <p:spPr bwMode="auto">
          <a:xfrm>
            <a:off x="635000" y="23050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439" name="Rectangle 143"/>
          <p:cNvSpPr>
            <a:spLocks noChangeArrowheads="1"/>
          </p:cNvSpPr>
          <p:nvPr/>
        </p:nvSpPr>
        <p:spPr bwMode="auto">
          <a:xfrm>
            <a:off x="4125913" y="1527175"/>
            <a:ext cx="688975" cy="363538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Appendix A - Pipelining 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068-2731-4F39-8CB7-4190393F84B3}" type="slidenum">
              <a:rPr lang="en-US"/>
              <a:pPr/>
              <a:t>4</a:t>
            </a:fld>
            <a:endParaRPr lang="en-US"/>
          </a:p>
        </p:txBody>
      </p:sp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162800" cy="1143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</a:rPr>
              <a:t>What Is Pipelining</a:t>
            </a:r>
            <a:r>
              <a:rPr lang="en-US"/>
              <a:t> </a:t>
            </a:r>
            <a:br>
              <a:rPr lang="en-US"/>
            </a:br>
            <a:r>
              <a:rPr lang="en-US"/>
              <a:t>Start work ASAP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876800" y="3352800"/>
            <a:ext cx="3987800" cy="990600"/>
          </a:xfrm>
          <a:noFill/>
          <a:ln w="12700">
            <a:solidFill>
              <a:schemeClr val="tx2"/>
            </a:solidFill>
          </a:ln>
        </p:spPr>
        <p:txBody>
          <a:bodyPr lIns="90488" tIns="44450" rIns="90488" bIns="44450"/>
          <a:lstStyle/>
          <a:p>
            <a:pPr marL="285750" indent="-285750"/>
            <a:r>
              <a:rPr lang="en-US" sz="2400"/>
              <a:t>Pipelined laundry takes 3.5 hours for 4 loads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130300" y="3028950"/>
            <a:ext cx="522288" cy="534988"/>
            <a:chOff x="712" y="1908"/>
            <a:chExt cx="329" cy="337"/>
          </a:xfrm>
        </p:grpSpPr>
        <p:sp>
          <p:nvSpPr>
            <p:cNvPr id="57349" name="Freeform 1029"/>
            <p:cNvSpPr>
              <a:spLocks/>
            </p:cNvSpPr>
            <p:nvPr/>
          </p:nvSpPr>
          <p:spPr bwMode="auto">
            <a:xfrm>
              <a:off x="712" y="1908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50" name="Rectangle 1030"/>
            <p:cNvSpPr>
              <a:spLocks noChangeArrowheads="1"/>
            </p:cNvSpPr>
            <p:nvPr/>
          </p:nvSpPr>
          <p:spPr bwMode="auto">
            <a:xfrm>
              <a:off x="763" y="1959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A</a:t>
              </a:r>
            </a:p>
          </p:txBody>
        </p:sp>
      </p:grp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1117600" y="3879850"/>
            <a:ext cx="522288" cy="534988"/>
            <a:chOff x="704" y="2444"/>
            <a:chExt cx="329" cy="337"/>
          </a:xfrm>
        </p:grpSpPr>
        <p:sp>
          <p:nvSpPr>
            <p:cNvPr id="57352" name="Freeform 1032"/>
            <p:cNvSpPr>
              <a:spLocks/>
            </p:cNvSpPr>
            <p:nvPr/>
          </p:nvSpPr>
          <p:spPr bwMode="auto">
            <a:xfrm>
              <a:off x="704" y="2444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53" name="Rectangle 1033"/>
            <p:cNvSpPr>
              <a:spLocks noChangeArrowheads="1"/>
            </p:cNvSpPr>
            <p:nvPr/>
          </p:nvSpPr>
          <p:spPr bwMode="auto">
            <a:xfrm>
              <a:off x="755" y="2495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1079500" y="4629150"/>
            <a:ext cx="522288" cy="534988"/>
            <a:chOff x="680" y="2916"/>
            <a:chExt cx="329" cy="337"/>
          </a:xfrm>
        </p:grpSpPr>
        <p:sp>
          <p:nvSpPr>
            <p:cNvPr id="57355" name="Freeform 1035"/>
            <p:cNvSpPr>
              <a:spLocks/>
            </p:cNvSpPr>
            <p:nvPr/>
          </p:nvSpPr>
          <p:spPr bwMode="auto">
            <a:xfrm>
              <a:off x="680" y="2916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56" name="Rectangle 1036"/>
            <p:cNvSpPr>
              <a:spLocks noChangeArrowheads="1"/>
            </p:cNvSpPr>
            <p:nvPr/>
          </p:nvSpPr>
          <p:spPr bwMode="auto">
            <a:xfrm>
              <a:off x="731" y="2967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C</a:t>
              </a:r>
            </a:p>
          </p:txBody>
        </p:sp>
      </p:grpSp>
      <p:grpSp>
        <p:nvGrpSpPr>
          <p:cNvPr id="5" name="Group 1037"/>
          <p:cNvGrpSpPr>
            <a:grpSpLocks/>
          </p:cNvGrpSpPr>
          <p:nvPr/>
        </p:nvGrpSpPr>
        <p:grpSpPr bwMode="auto">
          <a:xfrm>
            <a:off x="1079500" y="5353050"/>
            <a:ext cx="522288" cy="534988"/>
            <a:chOff x="680" y="3372"/>
            <a:chExt cx="329" cy="337"/>
          </a:xfrm>
        </p:grpSpPr>
        <p:sp>
          <p:nvSpPr>
            <p:cNvPr id="57358" name="Freeform 1038"/>
            <p:cNvSpPr>
              <a:spLocks/>
            </p:cNvSpPr>
            <p:nvPr/>
          </p:nvSpPr>
          <p:spPr bwMode="auto">
            <a:xfrm>
              <a:off x="680" y="3372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59" name="Rectangle 1039"/>
            <p:cNvSpPr>
              <a:spLocks noChangeArrowheads="1"/>
            </p:cNvSpPr>
            <p:nvPr/>
          </p:nvSpPr>
          <p:spPr bwMode="auto">
            <a:xfrm>
              <a:off x="731" y="3423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D</a:t>
              </a:r>
            </a:p>
          </p:txBody>
        </p:sp>
      </p:grpSp>
      <p:sp>
        <p:nvSpPr>
          <p:cNvPr id="57360" name="Rectangle 1040"/>
          <p:cNvSpPr>
            <a:spLocks noChangeArrowheads="1"/>
          </p:cNvSpPr>
          <p:nvPr/>
        </p:nvSpPr>
        <p:spPr bwMode="auto">
          <a:xfrm>
            <a:off x="1401763" y="1433513"/>
            <a:ext cx="892175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6 PM</a:t>
            </a:r>
          </a:p>
        </p:txBody>
      </p:sp>
      <p:sp>
        <p:nvSpPr>
          <p:cNvPr id="57361" name="Line 1041"/>
          <p:cNvSpPr>
            <a:spLocks noChangeShapeType="1"/>
          </p:cNvSpPr>
          <p:nvPr/>
        </p:nvSpPr>
        <p:spPr bwMode="auto">
          <a:xfrm>
            <a:off x="1765300" y="20193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362" name="Line 1042"/>
          <p:cNvSpPr>
            <a:spLocks noChangeShapeType="1"/>
          </p:cNvSpPr>
          <p:nvPr/>
        </p:nvSpPr>
        <p:spPr bwMode="auto">
          <a:xfrm>
            <a:off x="1758950" y="188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363" name="Rectangle 1043"/>
          <p:cNvSpPr>
            <a:spLocks noChangeArrowheads="1"/>
          </p:cNvSpPr>
          <p:nvPr/>
        </p:nvSpPr>
        <p:spPr bwMode="auto">
          <a:xfrm>
            <a:off x="2633663" y="14462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57364" name="Rectangle 1044"/>
          <p:cNvSpPr>
            <a:spLocks noChangeArrowheads="1"/>
          </p:cNvSpPr>
          <p:nvPr/>
        </p:nvSpPr>
        <p:spPr bwMode="auto">
          <a:xfrm>
            <a:off x="3700463" y="14462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57365" name="Rectangle 1045"/>
          <p:cNvSpPr>
            <a:spLocks noChangeArrowheads="1"/>
          </p:cNvSpPr>
          <p:nvPr/>
        </p:nvSpPr>
        <p:spPr bwMode="auto">
          <a:xfrm>
            <a:off x="4716463" y="14462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9</a:t>
            </a:r>
          </a:p>
        </p:txBody>
      </p:sp>
      <p:sp>
        <p:nvSpPr>
          <p:cNvPr id="57366" name="Rectangle 1046"/>
          <p:cNvSpPr>
            <a:spLocks noChangeArrowheads="1"/>
          </p:cNvSpPr>
          <p:nvPr/>
        </p:nvSpPr>
        <p:spPr bwMode="auto">
          <a:xfrm>
            <a:off x="5656263" y="14589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57367" name="Rectangle 1047"/>
          <p:cNvSpPr>
            <a:spLocks noChangeArrowheads="1"/>
          </p:cNvSpPr>
          <p:nvPr/>
        </p:nvSpPr>
        <p:spPr bwMode="auto">
          <a:xfrm>
            <a:off x="6748463" y="1446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11</a:t>
            </a:r>
          </a:p>
        </p:txBody>
      </p:sp>
      <p:sp>
        <p:nvSpPr>
          <p:cNvPr id="57368" name="Rectangle 1048"/>
          <p:cNvSpPr>
            <a:spLocks noChangeArrowheads="1"/>
          </p:cNvSpPr>
          <p:nvPr/>
        </p:nvSpPr>
        <p:spPr bwMode="auto">
          <a:xfrm>
            <a:off x="7423150" y="1433513"/>
            <a:ext cx="14478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Midnight</a:t>
            </a:r>
          </a:p>
        </p:txBody>
      </p:sp>
      <p:grpSp>
        <p:nvGrpSpPr>
          <p:cNvPr id="6" name="Group 1049"/>
          <p:cNvGrpSpPr>
            <a:grpSpLocks/>
          </p:cNvGrpSpPr>
          <p:nvPr/>
        </p:nvGrpSpPr>
        <p:grpSpPr bwMode="auto">
          <a:xfrm>
            <a:off x="1803400" y="2927350"/>
            <a:ext cx="3530600" cy="2940050"/>
            <a:chOff x="1136" y="1844"/>
            <a:chExt cx="2199" cy="1848"/>
          </a:xfrm>
        </p:grpSpPr>
        <p:grpSp>
          <p:nvGrpSpPr>
            <p:cNvPr id="7" name="Group 1050"/>
            <p:cNvGrpSpPr>
              <a:grpSpLocks/>
            </p:cNvGrpSpPr>
            <p:nvPr/>
          </p:nvGrpSpPr>
          <p:grpSpPr bwMode="auto">
            <a:xfrm>
              <a:off x="1136" y="1844"/>
              <a:ext cx="967" cy="448"/>
              <a:chOff x="1136" y="1844"/>
              <a:chExt cx="967" cy="448"/>
            </a:xfrm>
          </p:grpSpPr>
          <p:grpSp>
            <p:nvGrpSpPr>
              <p:cNvPr id="8" name="Group 1051"/>
              <p:cNvGrpSpPr>
                <a:grpSpLocks/>
              </p:cNvGrpSpPr>
              <p:nvPr/>
            </p:nvGrpSpPr>
            <p:grpSpPr bwMode="auto">
              <a:xfrm>
                <a:off x="1136" y="1844"/>
                <a:ext cx="305" cy="448"/>
                <a:chOff x="1136" y="1844"/>
                <a:chExt cx="305" cy="448"/>
              </a:xfrm>
            </p:grpSpPr>
            <p:grpSp>
              <p:nvGrpSpPr>
                <p:cNvPr id="9" name="Group 1052"/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sp>
                <p:nvSpPr>
                  <p:cNvPr id="57373" name="AutoShape 105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1915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7374" name="AutoShape 1054"/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1844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7375" name="AutoShape 1055"/>
                <p:cNvSpPr>
                  <a:spLocks noChangeArrowheads="1"/>
                </p:cNvSpPr>
                <p:nvPr/>
              </p:nvSpPr>
              <p:spPr bwMode="auto">
                <a:xfrm>
                  <a:off x="1198" y="1948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" name="Group 1056"/>
              <p:cNvGrpSpPr>
                <a:grpSpLocks/>
              </p:cNvGrpSpPr>
              <p:nvPr/>
            </p:nvGrpSpPr>
            <p:grpSpPr bwMode="auto">
              <a:xfrm>
                <a:off x="1437" y="1844"/>
                <a:ext cx="378" cy="448"/>
                <a:chOff x="1437" y="1844"/>
                <a:chExt cx="378" cy="448"/>
              </a:xfrm>
            </p:grpSpPr>
            <p:grpSp>
              <p:nvGrpSpPr>
                <p:cNvPr id="11" name="Group 1057"/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sp>
                <p:nvSpPr>
                  <p:cNvPr id="57378" name="AutoShape 1058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915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7379" name="AutoShape 1059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844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7380" name="Oval 1060"/>
                <p:cNvSpPr>
                  <a:spLocks noChangeArrowheads="1"/>
                </p:cNvSpPr>
                <p:nvPr/>
              </p:nvSpPr>
              <p:spPr bwMode="auto">
                <a:xfrm>
                  <a:off x="1552" y="18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381" name="AutoShape 1061"/>
                <p:cNvSpPr>
                  <a:spLocks noChangeArrowheads="1"/>
                </p:cNvSpPr>
                <p:nvPr/>
              </p:nvSpPr>
              <p:spPr bwMode="auto">
                <a:xfrm>
                  <a:off x="1484" y="2090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7382" name="Freeform 1062"/>
              <p:cNvSpPr>
                <a:spLocks/>
              </p:cNvSpPr>
              <p:nvPr/>
            </p:nvSpPr>
            <p:spPr bwMode="auto">
              <a:xfrm>
                <a:off x="2001" y="2073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383" name="Rectangle 1063"/>
              <p:cNvSpPr>
                <a:spLocks noChangeArrowheads="1"/>
              </p:cNvSpPr>
              <p:nvPr/>
            </p:nvSpPr>
            <p:spPr bwMode="auto">
              <a:xfrm>
                <a:off x="1997" y="20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84" name="Rectangle 1064"/>
              <p:cNvSpPr>
                <a:spLocks noChangeArrowheads="1"/>
              </p:cNvSpPr>
              <p:nvPr/>
            </p:nvSpPr>
            <p:spPr bwMode="auto">
              <a:xfrm>
                <a:off x="2004" y="21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85" name="Rectangle 1065"/>
              <p:cNvSpPr>
                <a:spLocks noChangeArrowheads="1"/>
              </p:cNvSpPr>
              <p:nvPr/>
            </p:nvSpPr>
            <p:spPr bwMode="auto">
              <a:xfrm>
                <a:off x="1821" y="21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" name="Group 1066"/>
              <p:cNvGrpSpPr>
                <a:grpSpLocks/>
              </p:cNvGrpSpPr>
              <p:nvPr/>
            </p:nvGrpSpPr>
            <p:grpSpPr bwMode="auto">
              <a:xfrm>
                <a:off x="1819" y="1901"/>
                <a:ext cx="194" cy="364"/>
                <a:chOff x="1819" y="1901"/>
                <a:chExt cx="194" cy="364"/>
              </a:xfrm>
            </p:grpSpPr>
            <p:sp>
              <p:nvSpPr>
                <p:cNvPr id="57387" name="Oval 1067"/>
                <p:cNvSpPr>
                  <a:spLocks noChangeArrowheads="1"/>
                </p:cNvSpPr>
                <p:nvPr/>
              </p:nvSpPr>
              <p:spPr bwMode="auto">
                <a:xfrm>
                  <a:off x="1895" y="19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388" name="Freeform 1068"/>
                <p:cNvSpPr>
                  <a:spLocks/>
                </p:cNvSpPr>
                <p:nvPr/>
              </p:nvSpPr>
              <p:spPr bwMode="auto">
                <a:xfrm>
                  <a:off x="1819" y="1969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13" name="Group 1069"/>
            <p:cNvGrpSpPr>
              <a:grpSpLocks/>
            </p:cNvGrpSpPr>
            <p:nvPr/>
          </p:nvGrpSpPr>
          <p:grpSpPr bwMode="auto">
            <a:xfrm>
              <a:off x="1536" y="2308"/>
              <a:ext cx="967" cy="448"/>
              <a:chOff x="1536" y="2308"/>
              <a:chExt cx="967" cy="448"/>
            </a:xfrm>
          </p:grpSpPr>
          <p:grpSp>
            <p:nvGrpSpPr>
              <p:cNvPr id="14" name="Group 1070"/>
              <p:cNvGrpSpPr>
                <a:grpSpLocks/>
              </p:cNvGrpSpPr>
              <p:nvPr/>
            </p:nvGrpSpPr>
            <p:grpSpPr bwMode="auto">
              <a:xfrm>
                <a:off x="1536" y="2308"/>
                <a:ext cx="305" cy="448"/>
                <a:chOff x="1536" y="2308"/>
                <a:chExt cx="305" cy="448"/>
              </a:xfrm>
            </p:grpSpPr>
            <p:grpSp>
              <p:nvGrpSpPr>
                <p:cNvPr id="15" name="Group 1071"/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sp>
                <p:nvSpPr>
                  <p:cNvPr id="57392" name="AutoShape 107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379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7393" name="AutoShape 1073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2308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7394" name="AutoShape 1074"/>
                <p:cNvSpPr>
                  <a:spLocks noChangeArrowheads="1"/>
                </p:cNvSpPr>
                <p:nvPr/>
              </p:nvSpPr>
              <p:spPr bwMode="auto">
                <a:xfrm>
                  <a:off x="1598" y="2412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6" name="Group 1075"/>
              <p:cNvGrpSpPr>
                <a:grpSpLocks/>
              </p:cNvGrpSpPr>
              <p:nvPr/>
            </p:nvGrpSpPr>
            <p:grpSpPr bwMode="auto">
              <a:xfrm>
                <a:off x="1837" y="2308"/>
                <a:ext cx="378" cy="448"/>
                <a:chOff x="1837" y="2308"/>
                <a:chExt cx="378" cy="448"/>
              </a:xfrm>
            </p:grpSpPr>
            <p:grpSp>
              <p:nvGrpSpPr>
                <p:cNvPr id="17" name="Group 1076"/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sp>
                <p:nvSpPr>
                  <p:cNvPr id="57397" name="AutoShape 1077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379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7398" name="AutoShape 1078"/>
                  <p:cNvSpPr>
                    <a:spLocks noChangeArrowheads="1"/>
                  </p:cNvSpPr>
                  <p:nvPr/>
                </p:nvSpPr>
                <p:spPr bwMode="auto">
                  <a:xfrm>
                    <a:off x="1923" y="2308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7399" name="Oval 1079"/>
                <p:cNvSpPr>
                  <a:spLocks noChangeArrowheads="1"/>
                </p:cNvSpPr>
                <p:nvPr/>
              </p:nvSpPr>
              <p:spPr bwMode="auto">
                <a:xfrm>
                  <a:off x="1952" y="234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400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884" y="2554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7401" name="Freeform 1081"/>
              <p:cNvSpPr>
                <a:spLocks/>
              </p:cNvSpPr>
              <p:nvPr/>
            </p:nvSpPr>
            <p:spPr bwMode="auto">
              <a:xfrm>
                <a:off x="2401" y="2537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402" name="Rectangle 1082"/>
              <p:cNvSpPr>
                <a:spLocks noChangeArrowheads="1"/>
              </p:cNvSpPr>
              <p:nvPr/>
            </p:nvSpPr>
            <p:spPr bwMode="auto">
              <a:xfrm>
                <a:off x="2397" y="253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403" name="Rectangle 1083"/>
              <p:cNvSpPr>
                <a:spLocks noChangeArrowheads="1"/>
              </p:cNvSpPr>
              <p:nvPr/>
            </p:nvSpPr>
            <p:spPr bwMode="auto">
              <a:xfrm>
                <a:off x="2404" y="261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404" name="Rectangle 1084"/>
              <p:cNvSpPr>
                <a:spLocks noChangeArrowheads="1"/>
              </p:cNvSpPr>
              <p:nvPr/>
            </p:nvSpPr>
            <p:spPr bwMode="auto">
              <a:xfrm>
                <a:off x="2221" y="261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8" name="Group 1085"/>
              <p:cNvGrpSpPr>
                <a:grpSpLocks/>
              </p:cNvGrpSpPr>
              <p:nvPr/>
            </p:nvGrpSpPr>
            <p:grpSpPr bwMode="auto">
              <a:xfrm>
                <a:off x="2219" y="2365"/>
                <a:ext cx="194" cy="364"/>
                <a:chOff x="2219" y="2365"/>
                <a:chExt cx="194" cy="364"/>
              </a:xfrm>
            </p:grpSpPr>
            <p:sp>
              <p:nvSpPr>
                <p:cNvPr id="57406" name="Oval 1086"/>
                <p:cNvSpPr>
                  <a:spLocks noChangeArrowheads="1"/>
                </p:cNvSpPr>
                <p:nvPr/>
              </p:nvSpPr>
              <p:spPr bwMode="auto">
                <a:xfrm>
                  <a:off x="2295" y="236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407" name="Freeform 1087"/>
                <p:cNvSpPr>
                  <a:spLocks/>
                </p:cNvSpPr>
                <p:nvPr/>
              </p:nvSpPr>
              <p:spPr bwMode="auto">
                <a:xfrm>
                  <a:off x="2219" y="2433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19" name="Group 1088"/>
            <p:cNvGrpSpPr>
              <a:grpSpLocks/>
            </p:cNvGrpSpPr>
            <p:nvPr/>
          </p:nvGrpSpPr>
          <p:grpSpPr bwMode="auto">
            <a:xfrm>
              <a:off x="1952" y="2796"/>
              <a:ext cx="967" cy="448"/>
              <a:chOff x="1952" y="2796"/>
              <a:chExt cx="967" cy="448"/>
            </a:xfrm>
          </p:grpSpPr>
          <p:grpSp>
            <p:nvGrpSpPr>
              <p:cNvPr id="20" name="Group 1089"/>
              <p:cNvGrpSpPr>
                <a:grpSpLocks/>
              </p:cNvGrpSpPr>
              <p:nvPr/>
            </p:nvGrpSpPr>
            <p:grpSpPr bwMode="auto">
              <a:xfrm>
                <a:off x="1952" y="2796"/>
                <a:ext cx="305" cy="448"/>
                <a:chOff x="1952" y="2796"/>
                <a:chExt cx="305" cy="448"/>
              </a:xfrm>
            </p:grpSpPr>
            <p:grpSp>
              <p:nvGrpSpPr>
                <p:cNvPr id="21" name="Group 1090"/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sp>
                <p:nvSpPr>
                  <p:cNvPr id="57411" name="AutoShape 1091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86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7412" name="AutoShape 1092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279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7413" name="AutoShape 1093"/>
                <p:cNvSpPr>
                  <a:spLocks noChangeArrowheads="1"/>
                </p:cNvSpPr>
                <p:nvPr/>
              </p:nvSpPr>
              <p:spPr bwMode="auto">
                <a:xfrm>
                  <a:off x="2014" y="290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2" name="Group 1094"/>
              <p:cNvGrpSpPr>
                <a:grpSpLocks/>
              </p:cNvGrpSpPr>
              <p:nvPr/>
            </p:nvGrpSpPr>
            <p:grpSpPr bwMode="auto">
              <a:xfrm>
                <a:off x="2253" y="2796"/>
                <a:ext cx="378" cy="448"/>
                <a:chOff x="2253" y="2796"/>
                <a:chExt cx="378" cy="448"/>
              </a:xfrm>
            </p:grpSpPr>
            <p:grpSp>
              <p:nvGrpSpPr>
                <p:cNvPr id="23" name="Group 1095"/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sp>
                <p:nvSpPr>
                  <p:cNvPr id="57416" name="AutoShape 1096"/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286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7417" name="AutoShape 1097"/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279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7418" name="Oval 1098"/>
                <p:cNvSpPr>
                  <a:spLocks noChangeArrowheads="1"/>
                </p:cNvSpPr>
                <p:nvPr/>
              </p:nvSpPr>
              <p:spPr bwMode="auto">
                <a:xfrm>
                  <a:off x="2368" y="283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419" name="AutoShape 1099"/>
                <p:cNvSpPr>
                  <a:spLocks noChangeArrowheads="1"/>
                </p:cNvSpPr>
                <p:nvPr/>
              </p:nvSpPr>
              <p:spPr bwMode="auto">
                <a:xfrm>
                  <a:off x="2300" y="304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7420" name="Freeform 1100"/>
              <p:cNvSpPr>
                <a:spLocks/>
              </p:cNvSpPr>
              <p:nvPr/>
            </p:nvSpPr>
            <p:spPr bwMode="auto">
              <a:xfrm>
                <a:off x="2817" y="3025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421" name="Rectangle 1101"/>
              <p:cNvSpPr>
                <a:spLocks noChangeArrowheads="1"/>
              </p:cNvSpPr>
              <p:nvPr/>
            </p:nvSpPr>
            <p:spPr bwMode="auto">
              <a:xfrm>
                <a:off x="2813" y="302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422" name="Rectangle 1102"/>
              <p:cNvSpPr>
                <a:spLocks noChangeArrowheads="1"/>
              </p:cNvSpPr>
              <p:nvPr/>
            </p:nvSpPr>
            <p:spPr bwMode="auto">
              <a:xfrm>
                <a:off x="2820" y="310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423" name="Rectangle 1103"/>
              <p:cNvSpPr>
                <a:spLocks noChangeArrowheads="1"/>
              </p:cNvSpPr>
              <p:nvPr/>
            </p:nvSpPr>
            <p:spPr bwMode="auto">
              <a:xfrm>
                <a:off x="2637" y="310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4" name="Group 1104"/>
              <p:cNvGrpSpPr>
                <a:grpSpLocks/>
              </p:cNvGrpSpPr>
              <p:nvPr/>
            </p:nvGrpSpPr>
            <p:grpSpPr bwMode="auto">
              <a:xfrm>
                <a:off x="2635" y="2853"/>
                <a:ext cx="194" cy="364"/>
                <a:chOff x="2635" y="2853"/>
                <a:chExt cx="194" cy="364"/>
              </a:xfrm>
            </p:grpSpPr>
            <p:sp>
              <p:nvSpPr>
                <p:cNvPr id="57425" name="Oval 1105"/>
                <p:cNvSpPr>
                  <a:spLocks noChangeArrowheads="1"/>
                </p:cNvSpPr>
                <p:nvPr/>
              </p:nvSpPr>
              <p:spPr bwMode="auto">
                <a:xfrm>
                  <a:off x="2711" y="285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426" name="Freeform 1106"/>
                <p:cNvSpPr>
                  <a:spLocks/>
                </p:cNvSpPr>
                <p:nvPr/>
              </p:nvSpPr>
              <p:spPr bwMode="auto">
                <a:xfrm>
                  <a:off x="2635" y="2921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25" name="Group 1107"/>
            <p:cNvGrpSpPr>
              <a:grpSpLocks/>
            </p:cNvGrpSpPr>
            <p:nvPr/>
          </p:nvGrpSpPr>
          <p:grpSpPr bwMode="auto">
            <a:xfrm>
              <a:off x="2368" y="3244"/>
              <a:ext cx="967" cy="448"/>
              <a:chOff x="2368" y="3244"/>
              <a:chExt cx="967" cy="448"/>
            </a:xfrm>
          </p:grpSpPr>
          <p:grpSp>
            <p:nvGrpSpPr>
              <p:cNvPr id="26" name="Group 1108"/>
              <p:cNvGrpSpPr>
                <a:grpSpLocks/>
              </p:cNvGrpSpPr>
              <p:nvPr/>
            </p:nvGrpSpPr>
            <p:grpSpPr bwMode="auto">
              <a:xfrm>
                <a:off x="2368" y="3244"/>
                <a:ext cx="305" cy="448"/>
                <a:chOff x="2368" y="3244"/>
                <a:chExt cx="305" cy="448"/>
              </a:xfrm>
            </p:grpSpPr>
            <p:grpSp>
              <p:nvGrpSpPr>
                <p:cNvPr id="27" name="Group 1109"/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sp>
                <p:nvSpPr>
                  <p:cNvPr id="57430" name="AutoShape 1110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3315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7431" name="AutoShape 1111"/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244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7432" name="AutoShape 1112"/>
                <p:cNvSpPr>
                  <a:spLocks noChangeArrowheads="1"/>
                </p:cNvSpPr>
                <p:nvPr/>
              </p:nvSpPr>
              <p:spPr bwMode="auto">
                <a:xfrm>
                  <a:off x="2430" y="3348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8" name="Group 1113"/>
              <p:cNvGrpSpPr>
                <a:grpSpLocks/>
              </p:cNvGrpSpPr>
              <p:nvPr/>
            </p:nvGrpSpPr>
            <p:grpSpPr bwMode="auto">
              <a:xfrm>
                <a:off x="2669" y="3244"/>
                <a:ext cx="378" cy="448"/>
                <a:chOff x="2669" y="3244"/>
                <a:chExt cx="378" cy="448"/>
              </a:xfrm>
            </p:grpSpPr>
            <p:grpSp>
              <p:nvGrpSpPr>
                <p:cNvPr id="29" name="Group 1114"/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sp>
                <p:nvSpPr>
                  <p:cNvPr id="57435" name="AutoShape 1115"/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3315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7436" name="AutoShape 1116"/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3244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7437" name="Oval 1117"/>
                <p:cNvSpPr>
                  <a:spLocks noChangeArrowheads="1"/>
                </p:cNvSpPr>
                <p:nvPr/>
              </p:nvSpPr>
              <p:spPr bwMode="auto">
                <a:xfrm>
                  <a:off x="2784" y="32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438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716" y="3490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7439" name="Freeform 1119"/>
              <p:cNvSpPr>
                <a:spLocks/>
              </p:cNvSpPr>
              <p:nvPr/>
            </p:nvSpPr>
            <p:spPr bwMode="auto">
              <a:xfrm>
                <a:off x="3233" y="3473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440" name="Rectangle 1120"/>
              <p:cNvSpPr>
                <a:spLocks noChangeArrowheads="1"/>
              </p:cNvSpPr>
              <p:nvPr/>
            </p:nvSpPr>
            <p:spPr bwMode="auto">
              <a:xfrm>
                <a:off x="3229" y="34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441" name="Rectangle 1121"/>
              <p:cNvSpPr>
                <a:spLocks noChangeArrowheads="1"/>
              </p:cNvSpPr>
              <p:nvPr/>
            </p:nvSpPr>
            <p:spPr bwMode="auto">
              <a:xfrm>
                <a:off x="3236" y="35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442" name="Rectangle 1122"/>
              <p:cNvSpPr>
                <a:spLocks noChangeArrowheads="1"/>
              </p:cNvSpPr>
              <p:nvPr/>
            </p:nvSpPr>
            <p:spPr bwMode="auto">
              <a:xfrm>
                <a:off x="3053" y="35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30" name="Group 1123"/>
              <p:cNvGrpSpPr>
                <a:grpSpLocks/>
              </p:cNvGrpSpPr>
              <p:nvPr/>
            </p:nvGrpSpPr>
            <p:grpSpPr bwMode="auto">
              <a:xfrm>
                <a:off x="3051" y="3301"/>
                <a:ext cx="194" cy="364"/>
                <a:chOff x="3051" y="3301"/>
                <a:chExt cx="194" cy="364"/>
              </a:xfrm>
            </p:grpSpPr>
            <p:sp>
              <p:nvSpPr>
                <p:cNvPr id="57444" name="Oval 1124"/>
                <p:cNvSpPr>
                  <a:spLocks noChangeArrowheads="1"/>
                </p:cNvSpPr>
                <p:nvPr/>
              </p:nvSpPr>
              <p:spPr bwMode="auto">
                <a:xfrm>
                  <a:off x="3127" y="33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445" name="Freeform 1125"/>
                <p:cNvSpPr>
                  <a:spLocks/>
                </p:cNvSpPr>
                <p:nvPr/>
              </p:nvSpPr>
              <p:spPr bwMode="auto">
                <a:xfrm>
                  <a:off x="3051" y="3369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57446" name="Rectangle 1126"/>
          <p:cNvSpPr>
            <a:spLocks noChangeArrowheads="1"/>
          </p:cNvSpPr>
          <p:nvPr/>
        </p:nvSpPr>
        <p:spPr bwMode="auto">
          <a:xfrm>
            <a:off x="436563" y="2911475"/>
            <a:ext cx="358775" cy="283527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i="1"/>
              <a:t>T</a:t>
            </a:r>
          </a:p>
          <a:p>
            <a:pPr algn="ctr"/>
            <a:r>
              <a:rPr lang="en-US" sz="1800" i="1"/>
              <a:t>a</a:t>
            </a:r>
          </a:p>
          <a:p>
            <a:pPr algn="ctr"/>
            <a:r>
              <a:rPr lang="en-US" sz="1800" i="1"/>
              <a:t>s</a:t>
            </a:r>
          </a:p>
          <a:p>
            <a:pPr algn="ctr"/>
            <a:r>
              <a:rPr lang="en-US" sz="1800" i="1"/>
              <a:t>k</a:t>
            </a:r>
          </a:p>
          <a:p>
            <a:pPr algn="ctr"/>
            <a:endParaRPr lang="en-US" sz="1800" i="1"/>
          </a:p>
          <a:p>
            <a:pPr algn="ctr"/>
            <a:r>
              <a:rPr lang="en-US" sz="1800" i="1"/>
              <a:t>O</a:t>
            </a:r>
          </a:p>
          <a:p>
            <a:pPr algn="ctr"/>
            <a:r>
              <a:rPr lang="en-US" sz="1800" i="1"/>
              <a:t>r</a:t>
            </a:r>
          </a:p>
          <a:p>
            <a:pPr algn="ctr"/>
            <a:r>
              <a:rPr lang="en-US" sz="1800" i="1"/>
              <a:t>d</a:t>
            </a:r>
          </a:p>
          <a:p>
            <a:pPr algn="ctr"/>
            <a:r>
              <a:rPr lang="en-US" sz="1800" i="1"/>
              <a:t>e</a:t>
            </a:r>
          </a:p>
          <a:p>
            <a:pPr algn="ctr"/>
            <a:r>
              <a:rPr lang="en-US" sz="1800" i="1"/>
              <a:t>r</a:t>
            </a:r>
          </a:p>
        </p:txBody>
      </p:sp>
      <p:sp>
        <p:nvSpPr>
          <p:cNvPr id="57447" name="Line 1127"/>
          <p:cNvSpPr>
            <a:spLocks noChangeShapeType="1"/>
          </p:cNvSpPr>
          <p:nvPr/>
        </p:nvSpPr>
        <p:spPr bwMode="auto">
          <a:xfrm>
            <a:off x="920750" y="27622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448" name="Rectangle 1128"/>
          <p:cNvSpPr>
            <a:spLocks noChangeArrowheads="1"/>
          </p:cNvSpPr>
          <p:nvPr/>
        </p:nvSpPr>
        <p:spPr bwMode="auto">
          <a:xfrm>
            <a:off x="4411663" y="1984375"/>
            <a:ext cx="688975" cy="363538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Time</a:t>
            </a:r>
          </a:p>
        </p:txBody>
      </p:sp>
      <p:grpSp>
        <p:nvGrpSpPr>
          <p:cNvPr id="31" name="Group 1129"/>
          <p:cNvGrpSpPr>
            <a:grpSpLocks/>
          </p:cNvGrpSpPr>
          <p:nvPr/>
        </p:nvGrpSpPr>
        <p:grpSpPr bwMode="auto">
          <a:xfrm>
            <a:off x="1763713" y="2355850"/>
            <a:ext cx="3568700" cy="636588"/>
            <a:chOff x="1111" y="1484"/>
            <a:chExt cx="2248" cy="401"/>
          </a:xfrm>
        </p:grpSpPr>
        <p:sp>
          <p:nvSpPr>
            <p:cNvPr id="57450" name="Rectangle 1130"/>
            <p:cNvSpPr>
              <a:spLocks noChangeArrowheads="1"/>
            </p:cNvSpPr>
            <p:nvPr/>
          </p:nvSpPr>
          <p:spPr bwMode="auto">
            <a:xfrm>
              <a:off x="1111" y="1599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30</a:t>
              </a:r>
            </a:p>
          </p:txBody>
        </p:sp>
        <p:sp>
          <p:nvSpPr>
            <p:cNvPr id="57451" name="Line 1131"/>
            <p:cNvSpPr>
              <a:spLocks noChangeShapeType="1"/>
            </p:cNvSpPr>
            <p:nvPr/>
          </p:nvSpPr>
          <p:spPr bwMode="auto">
            <a:xfrm>
              <a:off x="1124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52" name="Line 1132"/>
            <p:cNvSpPr>
              <a:spLocks noChangeShapeType="1"/>
            </p:cNvSpPr>
            <p:nvPr/>
          </p:nvSpPr>
          <p:spPr bwMode="auto">
            <a:xfrm>
              <a:off x="144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7344" name="Group 1133"/>
            <p:cNvGrpSpPr>
              <a:grpSpLocks/>
            </p:cNvGrpSpPr>
            <p:nvPr/>
          </p:nvGrpSpPr>
          <p:grpSpPr bwMode="auto">
            <a:xfrm>
              <a:off x="1460" y="1484"/>
              <a:ext cx="384" cy="401"/>
              <a:chOff x="1460" y="1484"/>
              <a:chExt cx="384" cy="401"/>
            </a:xfrm>
          </p:grpSpPr>
          <p:sp>
            <p:nvSpPr>
              <p:cNvPr id="57454" name="Line 1134"/>
              <p:cNvSpPr>
                <a:spLocks noChangeShapeType="1"/>
              </p:cNvSpPr>
              <p:nvPr/>
            </p:nvSpPr>
            <p:spPr bwMode="auto">
              <a:xfrm>
                <a:off x="1460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455" name="Rectangle 1135"/>
              <p:cNvSpPr>
                <a:spLocks noChangeArrowheads="1"/>
              </p:cNvSpPr>
              <p:nvPr/>
            </p:nvSpPr>
            <p:spPr bwMode="auto">
              <a:xfrm>
                <a:off x="1479" y="1599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7456" name="Line 1136"/>
              <p:cNvSpPr>
                <a:spLocks noChangeShapeType="1"/>
              </p:cNvSpPr>
              <p:nvPr/>
            </p:nvSpPr>
            <p:spPr bwMode="auto">
              <a:xfrm>
                <a:off x="184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7345" name="Group 1137"/>
            <p:cNvGrpSpPr>
              <a:grpSpLocks/>
            </p:cNvGrpSpPr>
            <p:nvPr/>
          </p:nvGrpSpPr>
          <p:grpSpPr bwMode="auto">
            <a:xfrm>
              <a:off x="1868" y="1484"/>
              <a:ext cx="384" cy="401"/>
              <a:chOff x="1868" y="1484"/>
              <a:chExt cx="384" cy="401"/>
            </a:xfrm>
          </p:grpSpPr>
          <p:sp>
            <p:nvSpPr>
              <p:cNvPr id="57458" name="Line 1138"/>
              <p:cNvSpPr>
                <a:spLocks noChangeShapeType="1"/>
              </p:cNvSpPr>
              <p:nvPr/>
            </p:nvSpPr>
            <p:spPr bwMode="auto">
              <a:xfrm>
                <a:off x="1868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459" name="Rectangle 1139"/>
              <p:cNvSpPr>
                <a:spLocks noChangeArrowheads="1"/>
              </p:cNvSpPr>
              <p:nvPr/>
            </p:nvSpPr>
            <p:spPr bwMode="auto">
              <a:xfrm>
                <a:off x="1887" y="1599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7460" name="Line 1140"/>
              <p:cNvSpPr>
                <a:spLocks noChangeShapeType="1"/>
              </p:cNvSpPr>
              <p:nvPr/>
            </p:nvSpPr>
            <p:spPr bwMode="auto">
              <a:xfrm>
                <a:off x="2252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7348" name="Group 1141"/>
            <p:cNvGrpSpPr>
              <a:grpSpLocks/>
            </p:cNvGrpSpPr>
            <p:nvPr/>
          </p:nvGrpSpPr>
          <p:grpSpPr bwMode="auto">
            <a:xfrm>
              <a:off x="2276" y="1484"/>
              <a:ext cx="384" cy="401"/>
              <a:chOff x="2276" y="1484"/>
              <a:chExt cx="384" cy="401"/>
            </a:xfrm>
          </p:grpSpPr>
          <p:sp>
            <p:nvSpPr>
              <p:cNvPr id="57462" name="Line 1142"/>
              <p:cNvSpPr>
                <a:spLocks noChangeShapeType="1"/>
              </p:cNvSpPr>
              <p:nvPr/>
            </p:nvSpPr>
            <p:spPr bwMode="auto">
              <a:xfrm>
                <a:off x="2276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463" name="Rectangle 1143"/>
              <p:cNvSpPr>
                <a:spLocks noChangeArrowheads="1"/>
              </p:cNvSpPr>
              <p:nvPr/>
            </p:nvSpPr>
            <p:spPr bwMode="auto">
              <a:xfrm>
                <a:off x="2295" y="1599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7464" name="Line 1144"/>
              <p:cNvSpPr>
                <a:spLocks noChangeShapeType="1"/>
              </p:cNvSpPr>
              <p:nvPr/>
            </p:nvSpPr>
            <p:spPr bwMode="auto">
              <a:xfrm>
                <a:off x="2660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7465" name="Line 1145"/>
            <p:cNvSpPr>
              <a:spLocks noChangeShapeType="1"/>
            </p:cNvSpPr>
            <p:nvPr/>
          </p:nvSpPr>
          <p:spPr bwMode="auto">
            <a:xfrm>
              <a:off x="2684" y="1592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66" name="Line 1146"/>
            <p:cNvSpPr>
              <a:spLocks noChangeShapeType="1"/>
            </p:cNvSpPr>
            <p:nvPr/>
          </p:nvSpPr>
          <p:spPr bwMode="auto">
            <a:xfrm>
              <a:off x="30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67" name="Rectangle 1147"/>
            <p:cNvSpPr>
              <a:spLocks noChangeArrowheads="1"/>
            </p:cNvSpPr>
            <p:nvPr/>
          </p:nvSpPr>
          <p:spPr bwMode="auto">
            <a:xfrm>
              <a:off x="2703" y="1599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40</a:t>
              </a:r>
            </a:p>
          </p:txBody>
        </p:sp>
        <p:sp>
          <p:nvSpPr>
            <p:cNvPr id="57468" name="Rectangle 1148"/>
            <p:cNvSpPr>
              <a:spLocks noChangeArrowheads="1"/>
            </p:cNvSpPr>
            <p:nvPr/>
          </p:nvSpPr>
          <p:spPr bwMode="auto">
            <a:xfrm>
              <a:off x="3031" y="1599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20</a:t>
              </a:r>
            </a:p>
          </p:txBody>
        </p:sp>
        <p:sp>
          <p:nvSpPr>
            <p:cNvPr id="57469" name="Line 1149"/>
            <p:cNvSpPr>
              <a:spLocks noChangeShapeType="1"/>
            </p:cNvSpPr>
            <p:nvPr/>
          </p:nvSpPr>
          <p:spPr bwMode="auto">
            <a:xfrm>
              <a:off x="3068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70" name="Line 1150"/>
            <p:cNvSpPr>
              <a:spLocks noChangeShapeType="1"/>
            </p:cNvSpPr>
            <p:nvPr/>
          </p:nvSpPr>
          <p:spPr bwMode="auto">
            <a:xfrm>
              <a:off x="332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71" name="Line 1151"/>
            <p:cNvSpPr>
              <a:spLocks noChangeShapeType="1"/>
            </p:cNvSpPr>
            <p:nvPr/>
          </p:nvSpPr>
          <p:spPr bwMode="auto">
            <a:xfrm>
              <a:off x="1532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72" name="Line 1152"/>
            <p:cNvSpPr>
              <a:spLocks noChangeShapeType="1"/>
            </p:cNvSpPr>
            <p:nvPr/>
          </p:nvSpPr>
          <p:spPr bwMode="auto">
            <a:xfrm>
              <a:off x="1940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73" name="Line 1153"/>
            <p:cNvSpPr>
              <a:spLocks noChangeShapeType="1"/>
            </p:cNvSpPr>
            <p:nvPr/>
          </p:nvSpPr>
          <p:spPr bwMode="auto">
            <a:xfrm>
              <a:off x="2348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74" name="Line 1154"/>
            <p:cNvSpPr>
              <a:spLocks noChangeShapeType="1"/>
            </p:cNvSpPr>
            <p:nvPr/>
          </p:nvSpPr>
          <p:spPr bwMode="auto">
            <a:xfrm>
              <a:off x="1868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75" name="Line 1155"/>
            <p:cNvSpPr>
              <a:spLocks noChangeShapeType="1"/>
            </p:cNvSpPr>
            <p:nvPr/>
          </p:nvSpPr>
          <p:spPr bwMode="auto">
            <a:xfrm>
              <a:off x="2276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76" name="Line 1156"/>
            <p:cNvSpPr>
              <a:spLocks noChangeShapeType="1"/>
            </p:cNvSpPr>
            <p:nvPr/>
          </p:nvSpPr>
          <p:spPr bwMode="auto">
            <a:xfrm>
              <a:off x="26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Appendix A - Pipelining </a:t>
            </a:r>
          </a:p>
        </p:txBody>
      </p: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92BA-CDB2-4A51-A4C9-30147A614F54}" type="slidenum">
              <a:rPr lang="en-US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3962400" cy="914400"/>
          </a:xfrm>
          <a:noFill/>
          <a:ln/>
        </p:spPr>
        <p:txBody>
          <a:bodyPr lIns="90488" tIns="44450" rIns="90488" bIns="44450"/>
          <a:lstStyle/>
          <a:p>
            <a:r>
              <a:rPr lang="en-US" sz="3600"/>
              <a:t>Pipelining Lessons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0" y="1524000"/>
            <a:ext cx="3568700" cy="4572000"/>
          </a:xfrm>
          <a:noFill/>
          <a:ln/>
        </p:spPr>
        <p:txBody>
          <a:bodyPr lIns="90488" tIns="44450" rIns="90488" bIns="44450"/>
          <a:lstStyle/>
          <a:p>
            <a:pPr marL="285750" indent="-285750"/>
            <a:r>
              <a:rPr lang="en-US" sz="1800" b="0"/>
              <a:t>Pipelining doesn’t help </a:t>
            </a:r>
            <a:r>
              <a:rPr lang="en-US" sz="1800"/>
              <a:t>latency</a:t>
            </a:r>
            <a:r>
              <a:rPr lang="en-US" sz="1800" b="0"/>
              <a:t> of single task, it helps </a:t>
            </a:r>
            <a:r>
              <a:rPr lang="en-US" sz="1800"/>
              <a:t>throughput</a:t>
            </a:r>
            <a:r>
              <a:rPr lang="en-US" sz="1800" b="0"/>
              <a:t> of entire workload</a:t>
            </a:r>
          </a:p>
          <a:p>
            <a:pPr marL="285750" indent="-285750"/>
            <a:r>
              <a:rPr lang="en-US" sz="1800" b="0"/>
              <a:t>Pipeline rate limited by </a:t>
            </a:r>
            <a:r>
              <a:rPr lang="en-US" sz="1800"/>
              <a:t>slowest</a:t>
            </a:r>
            <a:r>
              <a:rPr lang="en-US" sz="1800" b="0"/>
              <a:t> pipeline stage</a:t>
            </a:r>
          </a:p>
          <a:p>
            <a:pPr marL="285750" indent="-285750"/>
            <a:r>
              <a:rPr lang="en-US" sz="1800"/>
              <a:t>Multiple</a:t>
            </a:r>
            <a:r>
              <a:rPr lang="en-US" sz="1800" b="0"/>
              <a:t> tasks operating simultaneously</a:t>
            </a:r>
          </a:p>
          <a:p>
            <a:pPr marL="285750" indent="-285750"/>
            <a:r>
              <a:rPr lang="en-US" sz="1800" b="0"/>
              <a:t>Potential speedup = </a:t>
            </a:r>
            <a:r>
              <a:rPr lang="en-US" sz="1800"/>
              <a:t>Number</a:t>
            </a:r>
            <a:r>
              <a:rPr lang="en-US" sz="1800" b="0">
                <a:solidFill>
                  <a:schemeClr val="hlink"/>
                </a:solidFill>
              </a:rPr>
              <a:t> </a:t>
            </a:r>
            <a:r>
              <a:rPr lang="en-US" sz="1800"/>
              <a:t>pipe stages</a:t>
            </a:r>
            <a:endParaRPr lang="en-US" sz="1800" b="0"/>
          </a:p>
          <a:p>
            <a:pPr marL="285750" indent="-285750"/>
            <a:r>
              <a:rPr lang="en-US" sz="1800" b="0"/>
              <a:t>Unbalanced lengths of pipe stages reduces speedup</a:t>
            </a:r>
          </a:p>
          <a:p>
            <a:pPr marL="285750" indent="-285750"/>
            <a:r>
              <a:rPr lang="en-US" sz="1800" b="0"/>
              <a:t>Time to “</a:t>
            </a:r>
            <a:r>
              <a:rPr lang="en-US" sz="1800"/>
              <a:t>fill</a:t>
            </a:r>
            <a:r>
              <a:rPr lang="en-US" sz="1800" b="0"/>
              <a:t>” pipeline and time to “</a:t>
            </a:r>
            <a:r>
              <a:rPr lang="en-US" sz="1800"/>
              <a:t>drain</a:t>
            </a:r>
            <a:r>
              <a:rPr lang="en-US" sz="1800" b="0"/>
              <a:t>” it reduces speedup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0750" y="3238500"/>
            <a:ext cx="522288" cy="534988"/>
            <a:chOff x="580" y="2040"/>
            <a:chExt cx="329" cy="337"/>
          </a:xfrm>
        </p:grpSpPr>
        <p:sp>
          <p:nvSpPr>
            <p:cNvPr id="59397" name="Freeform 5"/>
            <p:cNvSpPr>
              <a:spLocks/>
            </p:cNvSpPr>
            <p:nvPr/>
          </p:nvSpPr>
          <p:spPr bwMode="auto">
            <a:xfrm>
              <a:off x="580" y="2040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631" y="2091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08050" y="4089400"/>
            <a:ext cx="522288" cy="534988"/>
            <a:chOff x="572" y="2576"/>
            <a:chExt cx="329" cy="337"/>
          </a:xfrm>
        </p:grpSpPr>
        <p:sp>
          <p:nvSpPr>
            <p:cNvPr id="59400" name="Freeform 8"/>
            <p:cNvSpPr>
              <a:spLocks/>
            </p:cNvSpPr>
            <p:nvPr/>
          </p:nvSpPr>
          <p:spPr bwMode="auto">
            <a:xfrm>
              <a:off x="572" y="2576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623" y="2627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69950" y="4838700"/>
            <a:ext cx="522288" cy="534988"/>
            <a:chOff x="548" y="3048"/>
            <a:chExt cx="329" cy="337"/>
          </a:xfrm>
        </p:grpSpPr>
        <p:sp>
          <p:nvSpPr>
            <p:cNvPr id="59403" name="Freeform 11"/>
            <p:cNvSpPr>
              <a:spLocks/>
            </p:cNvSpPr>
            <p:nvPr/>
          </p:nvSpPr>
          <p:spPr bwMode="auto">
            <a:xfrm>
              <a:off x="548" y="3048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599" y="3099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C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869950" y="5562600"/>
            <a:ext cx="522288" cy="534988"/>
            <a:chOff x="548" y="3504"/>
            <a:chExt cx="329" cy="337"/>
          </a:xfrm>
        </p:grpSpPr>
        <p:sp>
          <p:nvSpPr>
            <p:cNvPr id="59406" name="Freeform 14"/>
            <p:cNvSpPr>
              <a:spLocks/>
            </p:cNvSpPr>
            <p:nvPr/>
          </p:nvSpPr>
          <p:spPr bwMode="auto">
            <a:xfrm>
              <a:off x="548" y="3504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9407" name="Rectangle 15"/>
            <p:cNvSpPr>
              <a:spLocks noChangeArrowheads="1"/>
            </p:cNvSpPr>
            <p:nvPr/>
          </p:nvSpPr>
          <p:spPr bwMode="auto">
            <a:xfrm>
              <a:off x="599" y="3555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D</a:t>
              </a:r>
            </a:p>
          </p:txBody>
        </p:sp>
      </p:grp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1192213" y="1643063"/>
            <a:ext cx="892175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6 PM</a:t>
            </a: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1555750" y="2228850"/>
            <a:ext cx="349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1549400" y="2095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2424113" y="165576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3490913" y="165576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506913" y="165576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9</a:t>
            </a: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150813" y="2606675"/>
            <a:ext cx="358775" cy="283527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i="1"/>
              <a:t>T</a:t>
            </a:r>
          </a:p>
          <a:p>
            <a:pPr algn="ctr"/>
            <a:r>
              <a:rPr lang="en-US" sz="1800" i="1"/>
              <a:t>a</a:t>
            </a:r>
          </a:p>
          <a:p>
            <a:pPr algn="ctr"/>
            <a:r>
              <a:rPr lang="en-US" sz="1800" i="1"/>
              <a:t>s</a:t>
            </a:r>
          </a:p>
          <a:p>
            <a:pPr algn="ctr"/>
            <a:r>
              <a:rPr lang="en-US" sz="1800" i="1"/>
              <a:t>k</a:t>
            </a:r>
          </a:p>
          <a:p>
            <a:pPr algn="ctr"/>
            <a:endParaRPr lang="en-US" sz="1800" i="1"/>
          </a:p>
          <a:p>
            <a:pPr algn="ctr"/>
            <a:r>
              <a:rPr lang="en-US" sz="1800" i="1"/>
              <a:t>O</a:t>
            </a:r>
          </a:p>
          <a:p>
            <a:pPr algn="ctr"/>
            <a:r>
              <a:rPr lang="en-US" sz="1800" i="1"/>
              <a:t>r</a:t>
            </a:r>
          </a:p>
          <a:p>
            <a:pPr algn="ctr"/>
            <a:r>
              <a:rPr lang="en-US" sz="1800" i="1"/>
              <a:t>d</a:t>
            </a:r>
          </a:p>
          <a:p>
            <a:pPr algn="ctr"/>
            <a:r>
              <a:rPr lang="en-US" sz="1800" i="1"/>
              <a:t>e</a:t>
            </a:r>
          </a:p>
          <a:p>
            <a:pPr algn="ctr"/>
            <a:r>
              <a:rPr lang="en-US" sz="1800" i="1"/>
              <a:t>r</a:t>
            </a: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711200" y="297180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4202113" y="2193925"/>
            <a:ext cx="688975" cy="363538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Time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554163" y="2565400"/>
            <a:ext cx="3568700" cy="636588"/>
            <a:chOff x="979" y="1616"/>
            <a:chExt cx="2248" cy="401"/>
          </a:xfrm>
        </p:grpSpPr>
        <p:sp>
          <p:nvSpPr>
            <p:cNvPr id="59418" name="Rectangle 26"/>
            <p:cNvSpPr>
              <a:spLocks noChangeArrowheads="1"/>
            </p:cNvSpPr>
            <p:nvPr/>
          </p:nvSpPr>
          <p:spPr bwMode="auto">
            <a:xfrm>
              <a:off x="979" y="1731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30</a:t>
              </a:r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>
              <a:off x="992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1312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1328" y="1616"/>
              <a:ext cx="384" cy="401"/>
              <a:chOff x="1328" y="1616"/>
              <a:chExt cx="384" cy="401"/>
            </a:xfrm>
          </p:grpSpPr>
          <p:sp>
            <p:nvSpPr>
              <p:cNvPr id="59422" name="Line 30"/>
              <p:cNvSpPr>
                <a:spLocks noChangeShapeType="1"/>
              </p:cNvSpPr>
              <p:nvPr/>
            </p:nvSpPr>
            <p:spPr bwMode="auto">
              <a:xfrm>
                <a:off x="1328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23" name="Rectangle 31"/>
              <p:cNvSpPr>
                <a:spLocks noChangeArrowheads="1"/>
              </p:cNvSpPr>
              <p:nvPr/>
            </p:nvSpPr>
            <p:spPr bwMode="auto">
              <a:xfrm>
                <a:off x="1347" y="1731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9424" name="Line 32"/>
              <p:cNvSpPr>
                <a:spLocks noChangeShapeType="1"/>
              </p:cNvSpPr>
              <p:nvPr/>
            </p:nvSpPr>
            <p:spPr bwMode="auto">
              <a:xfrm>
                <a:off x="1712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1736" y="1616"/>
              <a:ext cx="384" cy="401"/>
              <a:chOff x="1736" y="1616"/>
              <a:chExt cx="384" cy="401"/>
            </a:xfrm>
          </p:grpSpPr>
          <p:sp>
            <p:nvSpPr>
              <p:cNvPr id="59426" name="Line 34"/>
              <p:cNvSpPr>
                <a:spLocks noChangeShapeType="1"/>
              </p:cNvSpPr>
              <p:nvPr/>
            </p:nvSpPr>
            <p:spPr bwMode="auto">
              <a:xfrm>
                <a:off x="1736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27" name="Rectangle 35"/>
              <p:cNvSpPr>
                <a:spLocks noChangeArrowheads="1"/>
              </p:cNvSpPr>
              <p:nvPr/>
            </p:nvSpPr>
            <p:spPr bwMode="auto">
              <a:xfrm>
                <a:off x="1755" y="1731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9428" name="Line 36"/>
              <p:cNvSpPr>
                <a:spLocks noChangeShapeType="1"/>
              </p:cNvSpPr>
              <p:nvPr/>
            </p:nvSpPr>
            <p:spPr bwMode="auto">
              <a:xfrm>
                <a:off x="2120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2144" y="1616"/>
              <a:ext cx="384" cy="401"/>
              <a:chOff x="2144" y="1616"/>
              <a:chExt cx="384" cy="401"/>
            </a:xfrm>
          </p:grpSpPr>
          <p:sp>
            <p:nvSpPr>
              <p:cNvPr id="59430" name="Line 38"/>
              <p:cNvSpPr>
                <a:spLocks noChangeShapeType="1"/>
              </p:cNvSpPr>
              <p:nvPr/>
            </p:nvSpPr>
            <p:spPr bwMode="auto">
              <a:xfrm>
                <a:off x="2144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31" name="Rectangle 39"/>
              <p:cNvSpPr>
                <a:spLocks noChangeArrowheads="1"/>
              </p:cNvSpPr>
              <p:nvPr/>
            </p:nvSpPr>
            <p:spPr bwMode="auto">
              <a:xfrm>
                <a:off x="2163" y="1731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9432" name="Line 40"/>
              <p:cNvSpPr>
                <a:spLocks noChangeShapeType="1"/>
              </p:cNvSpPr>
              <p:nvPr/>
            </p:nvSpPr>
            <p:spPr bwMode="auto">
              <a:xfrm>
                <a:off x="2528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>
              <a:off x="2552" y="172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4" name="Line 42"/>
            <p:cNvSpPr>
              <a:spLocks noChangeShapeType="1"/>
            </p:cNvSpPr>
            <p:nvPr/>
          </p:nvSpPr>
          <p:spPr bwMode="auto">
            <a:xfrm>
              <a:off x="2952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5" name="Rectangle 43"/>
            <p:cNvSpPr>
              <a:spLocks noChangeArrowheads="1"/>
            </p:cNvSpPr>
            <p:nvPr/>
          </p:nvSpPr>
          <p:spPr bwMode="auto">
            <a:xfrm>
              <a:off x="2571" y="1731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40</a:t>
              </a:r>
            </a:p>
          </p:txBody>
        </p:sp>
        <p:sp>
          <p:nvSpPr>
            <p:cNvPr id="59436" name="Rectangle 44"/>
            <p:cNvSpPr>
              <a:spLocks noChangeArrowheads="1"/>
            </p:cNvSpPr>
            <p:nvPr/>
          </p:nvSpPr>
          <p:spPr bwMode="auto">
            <a:xfrm>
              <a:off x="2899" y="1731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20</a:t>
              </a:r>
            </a:p>
          </p:txBody>
        </p:sp>
        <p:sp>
          <p:nvSpPr>
            <p:cNvPr id="59437" name="Line 45"/>
            <p:cNvSpPr>
              <a:spLocks noChangeShapeType="1"/>
            </p:cNvSpPr>
            <p:nvPr/>
          </p:nvSpPr>
          <p:spPr bwMode="auto">
            <a:xfrm>
              <a:off x="2936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8" name="Line 46"/>
            <p:cNvSpPr>
              <a:spLocks noChangeShapeType="1"/>
            </p:cNvSpPr>
            <p:nvPr/>
          </p:nvSpPr>
          <p:spPr bwMode="auto">
            <a:xfrm>
              <a:off x="3192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9" name="Line 47"/>
            <p:cNvSpPr>
              <a:spLocks noChangeShapeType="1"/>
            </p:cNvSpPr>
            <p:nvPr/>
          </p:nvSpPr>
          <p:spPr bwMode="auto">
            <a:xfrm>
              <a:off x="1400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0" name="Line 48"/>
            <p:cNvSpPr>
              <a:spLocks noChangeShapeType="1"/>
            </p:cNvSpPr>
            <p:nvPr/>
          </p:nvSpPr>
          <p:spPr bwMode="auto">
            <a:xfrm>
              <a:off x="1808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1" name="Line 49"/>
            <p:cNvSpPr>
              <a:spLocks noChangeShapeType="1"/>
            </p:cNvSpPr>
            <p:nvPr/>
          </p:nvSpPr>
          <p:spPr bwMode="auto">
            <a:xfrm>
              <a:off x="2216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2" name="Line 50"/>
            <p:cNvSpPr>
              <a:spLocks noChangeShapeType="1"/>
            </p:cNvSpPr>
            <p:nvPr/>
          </p:nvSpPr>
          <p:spPr bwMode="auto">
            <a:xfrm>
              <a:off x="1736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3" name="Line 51"/>
            <p:cNvSpPr>
              <a:spLocks noChangeShapeType="1"/>
            </p:cNvSpPr>
            <p:nvPr/>
          </p:nvSpPr>
          <p:spPr bwMode="auto">
            <a:xfrm>
              <a:off x="2144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4" name="Line 52"/>
            <p:cNvSpPr>
              <a:spLocks noChangeShapeType="1"/>
            </p:cNvSpPr>
            <p:nvPr/>
          </p:nvSpPr>
          <p:spPr bwMode="auto">
            <a:xfrm>
              <a:off x="2552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1593850" y="3136900"/>
            <a:ext cx="3490913" cy="2933700"/>
            <a:chOff x="1004" y="1976"/>
            <a:chExt cx="2199" cy="1848"/>
          </a:xfrm>
        </p:grpSpPr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004" y="1976"/>
              <a:ext cx="967" cy="448"/>
              <a:chOff x="1004" y="1976"/>
              <a:chExt cx="967" cy="448"/>
            </a:xfrm>
          </p:grpSpPr>
          <p:grpSp>
            <p:nvGrpSpPr>
              <p:cNvPr id="12" name="Group 55"/>
              <p:cNvGrpSpPr>
                <a:grpSpLocks/>
              </p:cNvGrpSpPr>
              <p:nvPr/>
            </p:nvGrpSpPr>
            <p:grpSpPr bwMode="auto">
              <a:xfrm>
                <a:off x="1004" y="1976"/>
                <a:ext cx="305" cy="448"/>
                <a:chOff x="1004" y="1976"/>
                <a:chExt cx="305" cy="448"/>
              </a:xfrm>
            </p:grpSpPr>
            <p:grpSp>
              <p:nvGrpSpPr>
                <p:cNvPr id="13" name="Group 56"/>
                <p:cNvGrpSpPr>
                  <a:grpSpLocks/>
                </p:cNvGrpSpPr>
                <p:nvPr/>
              </p:nvGrpSpPr>
              <p:grpSpPr bwMode="auto">
                <a:xfrm>
                  <a:off x="1004" y="1976"/>
                  <a:ext cx="305" cy="448"/>
                  <a:chOff x="1004" y="1976"/>
                  <a:chExt cx="305" cy="448"/>
                </a:xfrm>
              </p:grpSpPr>
              <p:sp>
                <p:nvSpPr>
                  <p:cNvPr id="59449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1004" y="204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9450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97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9451" name="AutoShape 59"/>
                <p:cNvSpPr>
                  <a:spLocks noChangeArrowheads="1"/>
                </p:cNvSpPr>
                <p:nvPr/>
              </p:nvSpPr>
              <p:spPr bwMode="auto">
                <a:xfrm>
                  <a:off x="1066" y="208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4" name="Group 60"/>
              <p:cNvGrpSpPr>
                <a:grpSpLocks/>
              </p:cNvGrpSpPr>
              <p:nvPr/>
            </p:nvGrpSpPr>
            <p:grpSpPr bwMode="auto">
              <a:xfrm>
                <a:off x="1305" y="1976"/>
                <a:ext cx="378" cy="448"/>
                <a:chOff x="1305" y="1976"/>
                <a:chExt cx="378" cy="448"/>
              </a:xfrm>
            </p:grpSpPr>
            <p:grpSp>
              <p:nvGrpSpPr>
                <p:cNvPr id="15" name="Group 61"/>
                <p:cNvGrpSpPr>
                  <a:grpSpLocks/>
                </p:cNvGrpSpPr>
                <p:nvPr/>
              </p:nvGrpSpPr>
              <p:grpSpPr bwMode="auto">
                <a:xfrm>
                  <a:off x="1305" y="1976"/>
                  <a:ext cx="378" cy="448"/>
                  <a:chOff x="1305" y="1976"/>
                  <a:chExt cx="378" cy="448"/>
                </a:xfrm>
              </p:grpSpPr>
              <p:sp>
                <p:nvSpPr>
                  <p:cNvPr id="59454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204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9455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1391" y="197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9456" name="Oval 64"/>
                <p:cNvSpPr>
                  <a:spLocks noChangeArrowheads="1"/>
                </p:cNvSpPr>
                <p:nvPr/>
              </p:nvSpPr>
              <p:spPr bwMode="auto">
                <a:xfrm>
                  <a:off x="1420" y="201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457" name="AutoShape 65"/>
                <p:cNvSpPr>
                  <a:spLocks noChangeArrowheads="1"/>
                </p:cNvSpPr>
                <p:nvPr/>
              </p:nvSpPr>
              <p:spPr bwMode="auto">
                <a:xfrm>
                  <a:off x="1352" y="222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9458" name="Freeform 66"/>
              <p:cNvSpPr>
                <a:spLocks/>
              </p:cNvSpPr>
              <p:nvPr/>
            </p:nvSpPr>
            <p:spPr bwMode="auto">
              <a:xfrm>
                <a:off x="1869" y="2205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59" name="Rectangle 67"/>
              <p:cNvSpPr>
                <a:spLocks noChangeArrowheads="1"/>
              </p:cNvSpPr>
              <p:nvPr/>
            </p:nvSpPr>
            <p:spPr bwMode="auto">
              <a:xfrm>
                <a:off x="1865" y="220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60" name="Rectangle 68"/>
              <p:cNvSpPr>
                <a:spLocks noChangeArrowheads="1"/>
              </p:cNvSpPr>
              <p:nvPr/>
            </p:nvSpPr>
            <p:spPr bwMode="auto">
              <a:xfrm>
                <a:off x="1872" y="228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61" name="Rectangle 69"/>
              <p:cNvSpPr>
                <a:spLocks noChangeArrowheads="1"/>
              </p:cNvSpPr>
              <p:nvPr/>
            </p:nvSpPr>
            <p:spPr bwMode="auto">
              <a:xfrm>
                <a:off x="1689" y="228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6" name="Group 70"/>
              <p:cNvGrpSpPr>
                <a:grpSpLocks/>
              </p:cNvGrpSpPr>
              <p:nvPr/>
            </p:nvGrpSpPr>
            <p:grpSpPr bwMode="auto">
              <a:xfrm>
                <a:off x="1687" y="2033"/>
                <a:ext cx="194" cy="364"/>
                <a:chOff x="1687" y="2033"/>
                <a:chExt cx="194" cy="364"/>
              </a:xfrm>
            </p:grpSpPr>
            <p:sp>
              <p:nvSpPr>
                <p:cNvPr id="59463" name="Oval 71"/>
                <p:cNvSpPr>
                  <a:spLocks noChangeArrowheads="1"/>
                </p:cNvSpPr>
                <p:nvPr/>
              </p:nvSpPr>
              <p:spPr bwMode="auto">
                <a:xfrm>
                  <a:off x="1763" y="203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464" name="Freeform 72"/>
                <p:cNvSpPr>
                  <a:spLocks/>
                </p:cNvSpPr>
                <p:nvPr/>
              </p:nvSpPr>
              <p:spPr bwMode="auto">
                <a:xfrm>
                  <a:off x="1687" y="2101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1404" y="2440"/>
              <a:ext cx="967" cy="448"/>
              <a:chOff x="1404" y="2440"/>
              <a:chExt cx="967" cy="448"/>
            </a:xfrm>
          </p:grpSpPr>
          <p:grpSp>
            <p:nvGrpSpPr>
              <p:cNvPr id="18" name="Group 74"/>
              <p:cNvGrpSpPr>
                <a:grpSpLocks/>
              </p:cNvGrpSpPr>
              <p:nvPr/>
            </p:nvGrpSpPr>
            <p:grpSpPr bwMode="auto">
              <a:xfrm>
                <a:off x="1404" y="2440"/>
                <a:ext cx="305" cy="448"/>
                <a:chOff x="1404" y="2440"/>
                <a:chExt cx="305" cy="448"/>
              </a:xfrm>
            </p:grpSpPr>
            <p:grpSp>
              <p:nvGrpSpPr>
                <p:cNvPr id="19" name="Group 75"/>
                <p:cNvGrpSpPr>
                  <a:grpSpLocks/>
                </p:cNvGrpSpPr>
                <p:nvPr/>
              </p:nvGrpSpPr>
              <p:grpSpPr bwMode="auto">
                <a:xfrm>
                  <a:off x="1404" y="2440"/>
                  <a:ext cx="305" cy="448"/>
                  <a:chOff x="1404" y="2440"/>
                  <a:chExt cx="305" cy="448"/>
                </a:xfrm>
              </p:grpSpPr>
              <p:sp>
                <p:nvSpPr>
                  <p:cNvPr id="59468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404" y="2511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9469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2440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9470" name="AutoShape 78"/>
                <p:cNvSpPr>
                  <a:spLocks noChangeArrowheads="1"/>
                </p:cNvSpPr>
                <p:nvPr/>
              </p:nvSpPr>
              <p:spPr bwMode="auto">
                <a:xfrm>
                  <a:off x="1466" y="2544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0" name="Group 79"/>
              <p:cNvGrpSpPr>
                <a:grpSpLocks/>
              </p:cNvGrpSpPr>
              <p:nvPr/>
            </p:nvGrpSpPr>
            <p:grpSpPr bwMode="auto">
              <a:xfrm>
                <a:off x="1705" y="2440"/>
                <a:ext cx="378" cy="448"/>
                <a:chOff x="1705" y="2440"/>
                <a:chExt cx="378" cy="448"/>
              </a:xfrm>
            </p:grpSpPr>
            <p:grpSp>
              <p:nvGrpSpPr>
                <p:cNvPr id="21" name="Group 80"/>
                <p:cNvGrpSpPr>
                  <a:grpSpLocks/>
                </p:cNvGrpSpPr>
                <p:nvPr/>
              </p:nvGrpSpPr>
              <p:grpSpPr bwMode="auto">
                <a:xfrm>
                  <a:off x="1705" y="2440"/>
                  <a:ext cx="378" cy="448"/>
                  <a:chOff x="1705" y="2440"/>
                  <a:chExt cx="378" cy="448"/>
                </a:xfrm>
              </p:grpSpPr>
              <p:sp>
                <p:nvSpPr>
                  <p:cNvPr id="59473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705" y="2511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9474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440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9475" name="Oval 83"/>
                <p:cNvSpPr>
                  <a:spLocks noChangeArrowheads="1"/>
                </p:cNvSpPr>
                <p:nvPr/>
              </p:nvSpPr>
              <p:spPr bwMode="auto">
                <a:xfrm>
                  <a:off x="1820" y="2476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476" name="AutoShape 84"/>
                <p:cNvSpPr>
                  <a:spLocks noChangeArrowheads="1"/>
                </p:cNvSpPr>
                <p:nvPr/>
              </p:nvSpPr>
              <p:spPr bwMode="auto">
                <a:xfrm>
                  <a:off x="1752" y="2686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9477" name="Freeform 85"/>
              <p:cNvSpPr>
                <a:spLocks/>
              </p:cNvSpPr>
              <p:nvPr/>
            </p:nvSpPr>
            <p:spPr bwMode="auto">
              <a:xfrm>
                <a:off x="2269" y="2669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78" name="Rectangle 86"/>
              <p:cNvSpPr>
                <a:spLocks noChangeArrowheads="1"/>
              </p:cNvSpPr>
              <p:nvPr/>
            </p:nvSpPr>
            <p:spPr bwMode="auto">
              <a:xfrm>
                <a:off x="2265" y="2669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79" name="Rectangle 87"/>
              <p:cNvSpPr>
                <a:spLocks noChangeArrowheads="1"/>
              </p:cNvSpPr>
              <p:nvPr/>
            </p:nvSpPr>
            <p:spPr bwMode="auto">
              <a:xfrm>
                <a:off x="2272" y="2750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80" name="Rectangle 88"/>
              <p:cNvSpPr>
                <a:spLocks noChangeArrowheads="1"/>
              </p:cNvSpPr>
              <p:nvPr/>
            </p:nvSpPr>
            <p:spPr bwMode="auto">
              <a:xfrm>
                <a:off x="2089" y="2750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2" name="Group 89"/>
              <p:cNvGrpSpPr>
                <a:grpSpLocks/>
              </p:cNvGrpSpPr>
              <p:nvPr/>
            </p:nvGrpSpPr>
            <p:grpSpPr bwMode="auto">
              <a:xfrm>
                <a:off x="2087" y="2497"/>
                <a:ext cx="194" cy="364"/>
                <a:chOff x="2087" y="2497"/>
                <a:chExt cx="194" cy="364"/>
              </a:xfrm>
            </p:grpSpPr>
            <p:sp>
              <p:nvSpPr>
                <p:cNvPr id="59482" name="Oval 90"/>
                <p:cNvSpPr>
                  <a:spLocks noChangeArrowheads="1"/>
                </p:cNvSpPr>
                <p:nvPr/>
              </p:nvSpPr>
              <p:spPr bwMode="auto">
                <a:xfrm>
                  <a:off x="2163" y="2497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483" name="Freeform 91"/>
                <p:cNvSpPr>
                  <a:spLocks/>
                </p:cNvSpPr>
                <p:nvPr/>
              </p:nvSpPr>
              <p:spPr bwMode="auto">
                <a:xfrm>
                  <a:off x="2087" y="2565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23" name="Group 92"/>
            <p:cNvGrpSpPr>
              <a:grpSpLocks/>
            </p:cNvGrpSpPr>
            <p:nvPr/>
          </p:nvGrpSpPr>
          <p:grpSpPr bwMode="auto">
            <a:xfrm>
              <a:off x="1820" y="2928"/>
              <a:ext cx="967" cy="448"/>
              <a:chOff x="1820" y="2928"/>
              <a:chExt cx="967" cy="448"/>
            </a:xfrm>
          </p:grpSpPr>
          <p:grpSp>
            <p:nvGrpSpPr>
              <p:cNvPr id="24" name="Group 93"/>
              <p:cNvGrpSpPr>
                <a:grpSpLocks/>
              </p:cNvGrpSpPr>
              <p:nvPr/>
            </p:nvGrpSpPr>
            <p:grpSpPr bwMode="auto">
              <a:xfrm>
                <a:off x="1820" y="2928"/>
                <a:ext cx="305" cy="448"/>
                <a:chOff x="1820" y="2928"/>
                <a:chExt cx="305" cy="448"/>
              </a:xfrm>
            </p:grpSpPr>
            <p:grpSp>
              <p:nvGrpSpPr>
                <p:cNvPr id="25" name="Group 94"/>
                <p:cNvGrpSpPr>
                  <a:grpSpLocks/>
                </p:cNvGrpSpPr>
                <p:nvPr/>
              </p:nvGrpSpPr>
              <p:grpSpPr bwMode="auto">
                <a:xfrm>
                  <a:off x="1820" y="2928"/>
                  <a:ext cx="305" cy="448"/>
                  <a:chOff x="1820" y="2928"/>
                  <a:chExt cx="305" cy="448"/>
                </a:xfrm>
              </p:grpSpPr>
              <p:sp>
                <p:nvSpPr>
                  <p:cNvPr id="59487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820" y="2999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9488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2928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9489" name="AutoShape 97"/>
                <p:cNvSpPr>
                  <a:spLocks noChangeArrowheads="1"/>
                </p:cNvSpPr>
                <p:nvPr/>
              </p:nvSpPr>
              <p:spPr bwMode="auto">
                <a:xfrm>
                  <a:off x="1882" y="3032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6" name="Group 98"/>
              <p:cNvGrpSpPr>
                <a:grpSpLocks/>
              </p:cNvGrpSpPr>
              <p:nvPr/>
            </p:nvGrpSpPr>
            <p:grpSpPr bwMode="auto">
              <a:xfrm>
                <a:off x="2121" y="2928"/>
                <a:ext cx="378" cy="448"/>
                <a:chOff x="2121" y="2928"/>
                <a:chExt cx="378" cy="448"/>
              </a:xfrm>
            </p:grpSpPr>
            <p:grpSp>
              <p:nvGrpSpPr>
                <p:cNvPr id="27" name="Group 99"/>
                <p:cNvGrpSpPr>
                  <a:grpSpLocks/>
                </p:cNvGrpSpPr>
                <p:nvPr/>
              </p:nvGrpSpPr>
              <p:grpSpPr bwMode="auto">
                <a:xfrm>
                  <a:off x="2121" y="2928"/>
                  <a:ext cx="378" cy="448"/>
                  <a:chOff x="2121" y="2928"/>
                  <a:chExt cx="378" cy="448"/>
                </a:xfrm>
              </p:grpSpPr>
              <p:sp>
                <p:nvSpPr>
                  <p:cNvPr id="59492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2121" y="2999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9493" name="AutoShap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07" y="2928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9494" name="Oval 102"/>
                <p:cNvSpPr>
                  <a:spLocks noChangeArrowheads="1"/>
                </p:cNvSpPr>
                <p:nvPr/>
              </p:nvSpPr>
              <p:spPr bwMode="auto">
                <a:xfrm>
                  <a:off x="2236" y="296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495" name="AutoShape 103"/>
                <p:cNvSpPr>
                  <a:spLocks noChangeArrowheads="1"/>
                </p:cNvSpPr>
                <p:nvPr/>
              </p:nvSpPr>
              <p:spPr bwMode="auto">
                <a:xfrm>
                  <a:off x="2168" y="3174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9496" name="Freeform 104"/>
              <p:cNvSpPr>
                <a:spLocks/>
              </p:cNvSpPr>
              <p:nvPr/>
            </p:nvSpPr>
            <p:spPr bwMode="auto">
              <a:xfrm>
                <a:off x="2685" y="3157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97" name="Rectangle 105"/>
              <p:cNvSpPr>
                <a:spLocks noChangeArrowheads="1"/>
              </p:cNvSpPr>
              <p:nvPr/>
            </p:nvSpPr>
            <p:spPr bwMode="auto">
              <a:xfrm>
                <a:off x="2681" y="315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98" name="Rectangle 106"/>
              <p:cNvSpPr>
                <a:spLocks noChangeArrowheads="1"/>
              </p:cNvSpPr>
              <p:nvPr/>
            </p:nvSpPr>
            <p:spPr bwMode="auto">
              <a:xfrm>
                <a:off x="2688" y="323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99" name="Rectangle 107"/>
              <p:cNvSpPr>
                <a:spLocks noChangeArrowheads="1"/>
              </p:cNvSpPr>
              <p:nvPr/>
            </p:nvSpPr>
            <p:spPr bwMode="auto">
              <a:xfrm>
                <a:off x="2505" y="323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8" name="Group 108"/>
              <p:cNvGrpSpPr>
                <a:grpSpLocks/>
              </p:cNvGrpSpPr>
              <p:nvPr/>
            </p:nvGrpSpPr>
            <p:grpSpPr bwMode="auto">
              <a:xfrm>
                <a:off x="2503" y="2985"/>
                <a:ext cx="194" cy="364"/>
                <a:chOff x="2503" y="2985"/>
                <a:chExt cx="194" cy="364"/>
              </a:xfrm>
            </p:grpSpPr>
            <p:sp>
              <p:nvSpPr>
                <p:cNvPr id="59501" name="Oval 109"/>
                <p:cNvSpPr>
                  <a:spLocks noChangeArrowheads="1"/>
                </p:cNvSpPr>
                <p:nvPr/>
              </p:nvSpPr>
              <p:spPr bwMode="auto">
                <a:xfrm>
                  <a:off x="2579" y="298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502" name="Freeform 110"/>
                <p:cNvSpPr>
                  <a:spLocks/>
                </p:cNvSpPr>
                <p:nvPr/>
              </p:nvSpPr>
              <p:spPr bwMode="auto">
                <a:xfrm>
                  <a:off x="2503" y="3053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29" name="Group 111"/>
            <p:cNvGrpSpPr>
              <a:grpSpLocks/>
            </p:cNvGrpSpPr>
            <p:nvPr/>
          </p:nvGrpSpPr>
          <p:grpSpPr bwMode="auto">
            <a:xfrm>
              <a:off x="2236" y="3376"/>
              <a:ext cx="967" cy="448"/>
              <a:chOff x="2236" y="3376"/>
              <a:chExt cx="967" cy="448"/>
            </a:xfrm>
          </p:grpSpPr>
          <p:grpSp>
            <p:nvGrpSpPr>
              <p:cNvPr id="30" name="Group 112"/>
              <p:cNvGrpSpPr>
                <a:grpSpLocks/>
              </p:cNvGrpSpPr>
              <p:nvPr/>
            </p:nvGrpSpPr>
            <p:grpSpPr bwMode="auto">
              <a:xfrm>
                <a:off x="2236" y="3376"/>
                <a:ext cx="305" cy="448"/>
                <a:chOff x="2236" y="3376"/>
                <a:chExt cx="305" cy="448"/>
              </a:xfrm>
            </p:grpSpPr>
            <p:grpSp>
              <p:nvGrpSpPr>
                <p:cNvPr id="31" name="Group 113"/>
                <p:cNvGrpSpPr>
                  <a:grpSpLocks/>
                </p:cNvGrpSpPr>
                <p:nvPr/>
              </p:nvGrpSpPr>
              <p:grpSpPr bwMode="auto">
                <a:xfrm>
                  <a:off x="2236" y="3376"/>
                  <a:ext cx="305" cy="448"/>
                  <a:chOff x="2236" y="3376"/>
                  <a:chExt cx="305" cy="448"/>
                </a:xfrm>
              </p:grpSpPr>
              <p:sp>
                <p:nvSpPr>
                  <p:cNvPr id="5950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236" y="344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950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2306" y="337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9508" name="AutoShape 116"/>
                <p:cNvSpPr>
                  <a:spLocks noChangeArrowheads="1"/>
                </p:cNvSpPr>
                <p:nvPr/>
              </p:nvSpPr>
              <p:spPr bwMode="auto">
                <a:xfrm>
                  <a:off x="2298" y="348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9392" name="Group 117"/>
              <p:cNvGrpSpPr>
                <a:grpSpLocks/>
              </p:cNvGrpSpPr>
              <p:nvPr/>
            </p:nvGrpSpPr>
            <p:grpSpPr bwMode="auto">
              <a:xfrm>
                <a:off x="2537" y="3376"/>
                <a:ext cx="378" cy="448"/>
                <a:chOff x="2537" y="3376"/>
                <a:chExt cx="378" cy="448"/>
              </a:xfrm>
            </p:grpSpPr>
            <p:grpSp>
              <p:nvGrpSpPr>
                <p:cNvPr id="59393" name="Group 118"/>
                <p:cNvGrpSpPr>
                  <a:grpSpLocks/>
                </p:cNvGrpSpPr>
                <p:nvPr/>
              </p:nvGrpSpPr>
              <p:grpSpPr bwMode="auto">
                <a:xfrm>
                  <a:off x="2537" y="3376"/>
                  <a:ext cx="378" cy="448"/>
                  <a:chOff x="2537" y="3376"/>
                  <a:chExt cx="378" cy="448"/>
                </a:xfrm>
              </p:grpSpPr>
              <p:sp>
                <p:nvSpPr>
                  <p:cNvPr id="5951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537" y="344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951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23" y="337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9513" name="Oval 121"/>
                <p:cNvSpPr>
                  <a:spLocks noChangeArrowheads="1"/>
                </p:cNvSpPr>
                <p:nvPr/>
              </p:nvSpPr>
              <p:spPr bwMode="auto">
                <a:xfrm>
                  <a:off x="2652" y="341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514" name="AutoShape 122"/>
                <p:cNvSpPr>
                  <a:spLocks noChangeArrowheads="1"/>
                </p:cNvSpPr>
                <p:nvPr/>
              </p:nvSpPr>
              <p:spPr bwMode="auto">
                <a:xfrm>
                  <a:off x="2584" y="362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9515" name="Freeform 123"/>
              <p:cNvSpPr>
                <a:spLocks/>
              </p:cNvSpPr>
              <p:nvPr/>
            </p:nvSpPr>
            <p:spPr bwMode="auto">
              <a:xfrm>
                <a:off x="3101" y="3605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16" name="Rectangle 124"/>
              <p:cNvSpPr>
                <a:spLocks noChangeArrowheads="1"/>
              </p:cNvSpPr>
              <p:nvPr/>
            </p:nvSpPr>
            <p:spPr bwMode="auto">
              <a:xfrm>
                <a:off x="3097" y="360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17" name="Rectangle 125"/>
              <p:cNvSpPr>
                <a:spLocks noChangeArrowheads="1"/>
              </p:cNvSpPr>
              <p:nvPr/>
            </p:nvSpPr>
            <p:spPr bwMode="auto">
              <a:xfrm>
                <a:off x="3104" y="368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18" name="Rectangle 126"/>
              <p:cNvSpPr>
                <a:spLocks noChangeArrowheads="1"/>
              </p:cNvSpPr>
              <p:nvPr/>
            </p:nvSpPr>
            <p:spPr bwMode="auto">
              <a:xfrm>
                <a:off x="2921" y="368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9396" name="Group 127"/>
              <p:cNvGrpSpPr>
                <a:grpSpLocks/>
              </p:cNvGrpSpPr>
              <p:nvPr/>
            </p:nvGrpSpPr>
            <p:grpSpPr bwMode="auto">
              <a:xfrm>
                <a:off x="2919" y="3433"/>
                <a:ext cx="194" cy="364"/>
                <a:chOff x="2919" y="3433"/>
                <a:chExt cx="194" cy="364"/>
              </a:xfrm>
            </p:grpSpPr>
            <p:sp>
              <p:nvSpPr>
                <p:cNvPr id="59520" name="Oval 128"/>
                <p:cNvSpPr>
                  <a:spLocks noChangeArrowheads="1"/>
                </p:cNvSpPr>
                <p:nvPr/>
              </p:nvSpPr>
              <p:spPr bwMode="auto">
                <a:xfrm>
                  <a:off x="2995" y="343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521" name="Freeform 129"/>
                <p:cNvSpPr>
                  <a:spLocks/>
                </p:cNvSpPr>
                <p:nvPr/>
              </p:nvSpPr>
              <p:spPr bwMode="auto">
                <a:xfrm>
                  <a:off x="2919" y="3501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59522" name="Rectangle 130"/>
          <p:cNvSpPr>
            <a:spLocks noChangeArrowheads="1"/>
          </p:cNvSpPr>
          <p:nvPr/>
        </p:nvSpPr>
        <p:spPr bwMode="auto">
          <a:xfrm>
            <a:off x="0" y="228600"/>
            <a:ext cx="348615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 b="1">
                <a:solidFill>
                  <a:srgbClr val="FF3300"/>
                </a:solidFill>
              </a:rPr>
              <a:t>What Is Pipelining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On-screen Show (4:3)</PresentationFormat>
  <Paragraphs>126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Pipelining</vt:lpstr>
      <vt:lpstr>What Is Pipelining</vt:lpstr>
      <vt:lpstr>What Is Pipelining</vt:lpstr>
      <vt:lpstr>What Is Pipelining  Start work ASAP</vt:lpstr>
      <vt:lpstr>Pipelining Lessons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VIVEK</dc:creator>
  <cp:lastModifiedBy>VIVEK</cp:lastModifiedBy>
  <cp:revision>1</cp:revision>
  <dcterms:created xsi:type="dcterms:W3CDTF">2006-08-16T00:00:00Z</dcterms:created>
  <dcterms:modified xsi:type="dcterms:W3CDTF">2018-10-08T08:27:15Z</dcterms:modified>
</cp:coreProperties>
</file>