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65" r:id="rId14"/>
    <p:sldId id="266" r:id="rId15"/>
    <p:sldId id="271" r:id="rId16"/>
    <p:sldId id="272" r:id="rId17"/>
    <p:sldId id="276"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Advanced Computer Architecture </a:t>
            </a:r>
            <a:r>
              <a:rPr lang="en-IN" smtClean="0"/>
              <a:t>Numericals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Need for Parallel Computing:</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143000"/>
            <a:ext cx="8001000" cy="3048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4038600"/>
            <a:ext cx="78486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of Sequential Machine:</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304800" y="1371600"/>
            <a:ext cx="84582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381000" y="1752600"/>
            <a:ext cx="8458200" cy="3825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Multiprocessor </a:t>
            </a:r>
            <a:r>
              <a:rPr lang="en-IN" dirty="0" err="1" smtClean="0"/>
              <a:t>vs</a:t>
            </a:r>
            <a:r>
              <a:rPr lang="en-IN" dirty="0" smtClean="0"/>
              <a:t> Multicomputer</a:t>
            </a:r>
            <a:endParaRPr lang="en-IN" dirty="0"/>
          </a:p>
        </p:txBody>
      </p:sp>
      <p:pic>
        <p:nvPicPr>
          <p:cNvPr id="1026" name="Picture 2"/>
          <p:cNvPicPr>
            <a:picLocks noGrp="1" noChangeAspect="1" noChangeArrowheads="1"/>
          </p:cNvPicPr>
          <p:nvPr>
            <p:ph idx="1"/>
          </p:nvPr>
        </p:nvPicPr>
        <p:blipFill>
          <a:blip r:embed="rId2"/>
          <a:srcRect l="36748" t="33672" r="18763" b="17503"/>
          <a:stretch>
            <a:fillRect/>
          </a:stretch>
        </p:blipFill>
        <p:spPr bwMode="auto">
          <a:xfrm>
            <a:off x="304800" y="1447800"/>
            <a:ext cx="85344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Vector Supercomputer or Multicomputer	</a:t>
            </a:r>
            <a:endParaRPr lang="en-IN" dirty="0"/>
          </a:p>
        </p:txBody>
      </p:sp>
      <p:pic>
        <p:nvPicPr>
          <p:cNvPr id="2050" name="Picture 2"/>
          <p:cNvPicPr>
            <a:picLocks noGrp="1" noChangeAspect="1" noChangeArrowheads="1"/>
          </p:cNvPicPr>
          <p:nvPr>
            <p:ph idx="1"/>
          </p:nvPr>
        </p:nvPicPr>
        <p:blipFill>
          <a:blip r:embed="rId2"/>
          <a:srcRect l="36748" t="37040" r="17816" b="36022"/>
          <a:stretch>
            <a:fillRect/>
          </a:stretch>
        </p:blipFill>
        <p:spPr bwMode="auto">
          <a:xfrm>
            <a:off x="381000" y="1828800"/>
            <a:ext cx="87630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a:srcRect/>
          <a:stretch>
            <a:fillRect/>
          </a:stretch>
        </p:blipFill>
        <p:spPr bwMode="auto">
          <a:xfrm>
            <a:off x="228600" y="152400"/>
            <a:ext cx="84582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srcRect/>
          <a:stretch>
            <a:fillRect/>
          </a:stretch>
        </p:blipFill>
        <p:spPr bwMode="auto">
          <a:xfrm>
            <a:off x="304800" y="533400"/>
            <a:ext cx="85344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err="1" smtClean="0"/>
              <a:t>Feng’s</a:t>
            </a:r>
            <a:r>
              <a:rPr lang="en-IN" u="sng" dirty="0" smtClean="0"/>
              <a:t> Classification</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457200" y="1371600"/>
            <a:ext cx="8077200" cy="4800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srcRect/>
          <a:stretch>
            <a:fillRect/>
          </a:stretch>
        </p:blipFill>
        <p:spPr bwMode="auto">
          <a:xfrm>
            <a:off x="381000" y="381000"/>
            <a:ext cx="83820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u="sng" dirty="0" smtClean="0"/>
              <a:t>Handler’s Classification:</a:t>
            </a:r>
            <a:endParaRPr lang="en-IN" u="sng" dirty="0"/>
          </a:p>
        </p:txBody>
      </p:sp>
      <p:sp>
        <p:nvSpPr>
          <p:cNvPr id="3" name="Content Placeholder 2"/>
          <p:cNvSpPr>
            <a:spLocks noGrp="1"/>
          </p:cNvSpPr>
          <p:nvPr>
            <p:ph idx="1"/>
          </p:nvPr>
        </p:nvSpPr>
        <p:spPr>
          <a:xfrm>
            <a:off x="457200" y="1066800"/>
            <a:ext cx="8229600" cy="5059363"/>
          </a:xfrm>
        </p:spPr>
        <p:txBody>
          <a:bodyPr lIns="0"/>
          <a:lstStyle/>
          <a:p>
            <a:pPr marL="0">
              <a:buNone/>
            </a:pPr>
            <a:r>
              <a:rPr lang="en-IN" dirty="0" smtClean="0"/>
              <a:t>In 1977, Wolfgang Handler proposed an elaborate notation for expressing the pipelining and parallelism of computers. Handler's classification addresses the computer at three distinct levels:</a:t>
            </a:r>
          </a:p>
          <a:p>
            <a:r>
              <a:rPr lang="en-IN" dirty="0" smtClean="0"/>
              <a:t>Processor control unit (PCU), </a:t>
            </a:r>
          </a:p>
          <a:p>
            <a:r>
              <a:rPr lang="en-IN" dirty="0" smtClean="0"/>
              <a:t>Arithmetic logic unit (ALU), </a:t>
            </a:r>
          </a:p>
          <a:p>
            <a:r>
              <a:rPr lang="en-IN" dirty="0" smtClean="0"/>
              <a:t>Bit-level circuit (BLC). </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lstStyle/>
          <a:p>
            <a:pPr>
              <a:buNone/>
            </a:pPr>
            <a:endParaRPr lang="en-IN" sz="2000" dirty="0" smtClean="0"/>
          </a:p>
          <a:p>
            <a:pPr>
              <a:buNone/>
            </a:pPr>
            <a:r>
              <a:rPr lang="en-IN" sz="2000" dirty="0" smtClean="0"/>
              <a:t>Q1. A program is run on 40 MHZ </a:t>
            </a:r>
            <a:r>
              <a:rPr lang="en-IN" sz="2000" dirty="0" err="1" smtClean="0"/>
              <a:t>cpu</a:t>
            </a:r>
            <a:r>
              <a:rPr lang="en-IN" sz="2000" dirty="0" smtClean="0"/>
              <a:t> with the instruction mix and corresponding clock cycle count as given in the table below. Determine</a:t>
            </a:r>
          </a:p>
          <a:p>
            <a:pPr marL="514350" indent="-514350">
              <a:buAutoNum type="alphaLcParenR"/>
            </a:pPr>
            <a:r>
              <a:rPr lang="en-IN" sz="2000" dirty="0" smtClean="0"/>
              <a:t>Effective CPI.</a:t>
            </a:r>
          </a:p>
          <a:p>
            <a:pPr marL="514350" indent="-514350">
              <a:buAutoNum type="alphaLcParenR"/>
            </a:pPr>
            <a:r>
              <a:rPr lang="en-IN" sz="2000" dirty="0" smtClean="0"/>
              <a:t>Execution time.</a:t>
            </a:r>
          </a:p>
          <a:p>
            <a:pPr marL="514350" indent="-514350">
              <a:buAutoNum type="alphaLcParenR"/>
            </a:pPr>
            <a:r>
              <a:rPr lang="en-IN" sz="2000" dirty="0" smtClean="0"/>
              <a:t>MIPS rate for the program.</a:t>
            </a:r>
          </a:p>
          <a:p>
            <a:pPr marL="514350" indent="-514350">
              <a:buNone/>
            </a:pPr>
            <a:endParaRPr lang="en-IN" sz="2000" dirty="0" smtClean="0"/>
          </a:p>
          <a:p>
            <a:pPr marL="514350" indent="-514350">
              <a:buNone/>
            </a:pPr>
            <a:endParaRPr lang="en-IN" sz="2000" dirty="0"/>
          </a:p>
        </p:txBody>
      </p:sp>
      <p:graphicFrame>
        <p:nvGraphicFramePr>
          <p:cNvPr id="4" name="Table 3"/>
          <p:cNvGraphicFramePr>
            <a:graphicFrameLocks noGrp="1"/>
          </p:cNvGraphicFramePr>
          <p:nvPr/>
        </p:nvGraphicFramePr>
        <p:xfrm>
          <a:off x="762000" y="2895600"/>
          <a:ext cx="7543800" cy="2743200"/>
        </p:xfrm>
        <a:graphic>
          <a:graphicData uri="http://schemas.openxmlformats.org/drawingml/2006/table">
            <a:tbl>
              <a:tblPr firstRow="1" bandRow="1">
                <a:tableStyleId>{5C22544A-7EE6-4342-B048-85BDC9FD1C3A}</a:tableStyleId>
              </a:tblPr>
              <a:tblGrid>
                <a:gridCol w="2514600"/>
                <a:gridCol w="2514600"/>
                <a:gridCol w="2514600"/>
              </a:tblGrid>
              <a:tr h="548640">
                <a:tc>
                  <a:txBody>
                    <a:bodyPr/>
                    <a:lstStyle/>
                    <a:p>
                      <a:pPr algn="ctr"/>
                      <a:r>
                        <a:rPr lang="en-IN" dirty="0" smtClean="0"/>
                        <a:t>Instruction Type</a:t>
                      </a:r>
                      <a:endParaRPr lang="en-IN" dirty="0"/>
                    </a:p>
                  </a:txBody>
                  <a:tcPr/>
                </a:tc>
                <a:tc>
                  <a:txBody>
                    <a:bodyPr/>
                    <a:lstStyle/>
                    <a:p>
                      <a:pPr algn="ctr"/>
                      <a:r>
                        <a:rPr lang="en-IN" dirty="0" smtClean="0"/>
                        <a:t>Clock Cycle Count</a:t>
                      </a:r>
                      <a:endParaRPr lang="en-IN" dirty="0"/>
                    </a:p>
                  </a:txBody>
                  <a:tcPr/>
                </a:tc>
                <a:tc>
                  <a:txBody>
                    <a:bodyPr/>
                    <a:lstStyle/>
                    <a:p>
                      <a:pPr algn="ctr"/>
                      <a:r>
                        <a:rPr lang="en-IN" dirty="0" smtClean="0"/>
                        <a:t>Instruction count</a:t>
                      </a:r>
                      <a:endParaRPr lang="en-IN" dirty="0"/>
                    </a:p>
                  </a:txBody>
                  <a:tcPr/>
                </a:tc>
              </a:tr>
              <a:tr h="548640">
                <a:tc>
                  <a:txBody>
                    <a:bodyPr/>
                    <a:lstStyle/>
                    <a:p>
                      <a:pPr algn="ctr"/>
                      <a:r>
                        <a:rPr lang="en-IN" dirty="0" smtClean="0"/>
                        <a:t>Integer Arithmetic</a:t>
                      </a:r>
                      <a:endParaRPr lang="en-IN" dirty="0"/>
                    </a:p>
                  </a:txBody>
                  <a:tcPr/>
                </a:tc>
                <a:tc>
                  <a:txBody>
                    <a:bodyPr/>
                    <a:lstStyle/>
                    <a:p>
                      <a:pPr algn="ctr"/>
                      <a:r>
                        <a:rPr lang="en-IN" dirty="0" smtClean="0"/>
                        <a:t>1</a:t>
                      </a:r>
                      <a:endParaRPr lang="en-IN" dirty="0"/>
                    </a:p>
                  </a:txBody>
                  <a:tcPr/>
                </a:tc>
                <a:tc>
                  <a:txBody>
                    <a:bodyPr/>
                    <a:lstStyle/>
                    <a:p>
                      <a:pPr algn="ctr"/>
                      <a:r>
                        <a:rPr lang="en-IN" dirty="0" smtClean="0"/>
                        <a:t>45000</a:t>
                      </a:r>
                      <a:endParaRPr lang="en-IN" dirty="0"/>
                    </a:p>
                  </a:txBody>
                  <a:tcPr/>
                </a:tc>
              </a:tr>
              <a:tr h="548640">
                <a:tc>
                  <a:txBody>
                    <a:bodyPr/>
                    <a:lstStyle/>
                    <a:p>
                      <a:pPr algn="ctr"/>
                      <a:r>
                        <a:rPr lang="en-IN" dirty="0" smtClean="0"/>
                        <a:t>Floating Point</a:t>
                      </a:r>
                      <a:endParaRPr lang="en-IN" dirty="0"/>
                    </a:p>
                  </a:txBody>
                  <a:tcPr/>
                </a:tc>
                <a:tc>
                  <a:txBody>
                    <a:bodyPr/>
                    <a:lstStyle/>
                    <a:p>
                      <a:pPr algn="ctr"/>
                      <a:r>
                        <a:rPr lang="en-IN" dirty="0" smtClean="0"/>
                        <a:t>2</a:t>
                      </a:r>
                      <a:endParaRPr lang="en-IN" dirty="0"/>
                    </a:p>
                  </a:txBody>
                  <a:tcPr/>
                </a:tc>
                <a:tc>
                  <a:txBody>
                    <a:bodyPr/>
                    <a:lstStyle/>
                    <a:p>
                      <a:pPr algn="ctr"/>
                      <a:r>
                        <a:rPr lang="en-IN" dirty="0" smtClean="0"/>
                        <a:t>32000</a:t>
                      </a:r>
                      <a:endParaRPr lang="en-IN" dirty="0"/>
                    </a:p>
                  </a:txBody>
                  <a:tcPr/>
                </a:tc>
              </a:tr>
              <a:tr h="548640">
                <a:tc>
                  <a:txBody>
                    <a:bodyPr/>
                    <a:lstStyle/>
                    <a:p>
                      <a:pPr algn="ctr"/>
                      <a:r>
                        <a:rPr lang="en-IN" dirty="0" smtClean="0"/>
                        <a:t>Data</a:t>
                      </a:r>
                      <a:r>
                        <a:rPr lang="en-IN" baseline="0" dirty="0" smtClean="0"/>
                        <a:t> Transfer</a:t>
                      </a:r>
                      <a:endParaRPr lang="en-IN" dirty="0"/>
                    </a:p>
                  </a:txBody>
                  <a:tcPr/>
                </a:tc>
                <a:tc>
                  <a:txBody>
                    <a:bodyPr/>
                    <a:lstStyle/>
                    <a:p>
                      <a:pPr algn="ctr"/>
                      <a:r>
                        <a:rPr lang="en-IN" dirty="0" smtClean="0"/>
                        <a:t>2</a:t>
                      </a:r>
                      <a:endParaRPr lang="en-IN" dirty="0"/>
                    </a:p>
                  </a:txBody>
                  <a:tcPr/>
                </a:tc>
                <a:tc>
                  <a:txBody>
                    <a:bodyPr/>
                    <a:lstStyle/>
                    <a:p>
                      <a:pPr algn="ctr"/>
                      <a:r>
                        <a:rPr lang="en-IN" dirty="0" smtClean="0"/>
                        <a:t>15000</a:t>
                      </a:r>
                      <a:endParaRPr lang="en-IN" dirty="0"/>
                    </a:p>
                  </a:txBody>
                  <a:tcPr/>
                </a:tc>
              </a:tr>
              <a:tr h="548640">
                <a:tc>
                  <a:txBody>
                    <a:bodyPr/>
                    <a:lstStyle/>
                    <a:p>
                      <a:pPr algn="ctr"/>
                      <a:r>
                        <a:rPr lang="en-IN" dirty="0" smtClean="0"/>
                        <a:t>Control Transfer</a:t>
                      </a:r>
                      <a:endParaRPr lang="en-IN" dirty="0"/>
                    </a:p>
                  </a:txBody>
                  <a:tcPr/>
                </a:tc>
                <a:tc>
                  <a:txBody>
                    <a:bodyPr/>
                    <a:lstStyle/>
                    <a:p>
                      <a:pPr algn="ctr"/>
                      <a:r>
                        <a:rPr lang="en-IN" dirty="0" smtClean="0"/>
                        <a:t>2</a:t>
                      </a:r>
                      <a:endParaRPr lang="en-IN" dirty="0"/>
                    </a:p>
                  </a:txBody>
                  <a:tcPr/>
                </a:tc>
                <a:tc>
                  <a:txBody>
                    <a:bodyPr/>
                    <a:lstStyle/>
                    <a:p>
                      <a:pPr algn="ctr"/>
                      <a:r>
                        <a:rPr lang="en-IN" dirty="0" smtClean="0"/>
                        <a:t>8000</a:t>
                      </a:r>
                      <a:endParaRPr lang="en-IN"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04800"/>
            <a:ext cx="8229600" cy="5821363"/>
          </a:xfrm>
        </p:spPr>
        <p:txBody>
          <a:bodyPr/>
          <a:lstStyle/>
          <a:p>
            <a:pPr marL="0">
              <a:buNone/>
            </a:pPr>
            <a:r>
              <a:rPr lang="en-IN" dirty="0" smtClean="0"/>
              <a:t>The PCU corresponds to a processor or CPU, the ALU corresponds to a functional unit or a processing element and the BLC corresponds to the logic circuit needed to perform one-bit operations in the ALU.</a:t>
            </a:r>
          </a:p>
          <a:p>
            <a:pPr>
              <a:buNone/>
            </a:pPr>
            <a:endParaRPr lang="en-IN" dirty="0" smtClean="0"/>
          </a:p>
          <a:p>
            <a:pPr marL="0">
              <a:buNone/>
            </a:pPr>
            <a:r>
              <a:rPr lang="en-IN" dirty="0" smtClean="0"/>
              <a:t>Handler's classification uses the following three pairs of integers to describe a computer: </a:t>
            </a:r>
          </a:p>
          <a:p>
            <a:pPr>
              <a:buNone/>
            </a:pPr>
            <a:r>
              <a:rPr lang="it-IT" dirty="0" smtClean="0"/>
              <a:t>             Computer = (p * p', a * a', b * b')</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28600"/>
            <a:ext cx="8229600" cy="5897563"/>
          </a:xfrm>
        </p:spPr>
        <p:txBody>
          <a:bodyPr>
            <a:normAutofit fontScale="92500"/>
          </a:bodyPr>
          <a:lstStyle/>
          <a:p>
            <a:pPr>
              <a:buNone/>
            </a:pPr>
            <a:r>
              <a:rPr lang="it-IT" dirty="0" smtClean="0"/>
              <a:t>             Computer = (p * p', a * a', b * b')</a:t>
            </a:r>
            <a:endParaRPr lang="en-IN" dirty="0" smtClean="0"/>
          </a:p>
          <a:p>
            <a:r>
              <a:rPr lang="en-IN" dirty="0" smtClean="0"/>
              <a:t>Where p = number of PCUs </a:t>
            </a:r>
          </a:p>
          <a:p>
            <a:r>
              <a:rPr lang="en-IN" dirty="0" smtClean="0"/>
              <a:t>Where p'= number of PCUs that can be pipelined </a:t>
            </a:r>
          </a:p>
          <a:p>
            <a:r>
              <a:rPr lang="en-IN" dirty="0" smtClean="0"/>
              <a:t>Where a = number of ALUs controlled by each PCU </a:t>
            </a:r>
          </a:p>
          <a:p>
            <a:r>
              <a:rPr lang="en-IN" dirty="0" smtClean="0"/>
              <a:t>Where a'= number of ALUs that can be pipelined </a:t>
            </a:r>
          </a:p>
          <a:p>
            <a:r>
              <a:rPr lang="en-IN" dirty="0" smtClean="0"/>
              <a:t>Where b = number of bits in ALU or processing element (PE) word </a:t>
            </a:r>
          </a:p>
          <a:p>
            <a:r>
              <a:rPr lang="en-IN" dirty="0" smtClean="0"/>
              <a:t>Where b'= number of pipeline segments on all ALUs or in a single PE</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IN" dirty="0" smtClean="0"/>
              <a:t>Texas Instrument's Advanced Scientific Computer (ASC) has one controller coordinating four arithmetic units. Each arithmetic unit is an eight stage pipeline with 64-bit words. Thus we have: </a:t>
            </a:r>
          </a:p>
          <a:p>
            <a:pPr>
              <a:buNone/>
            </a:pPr>
            <a:r>
              <a:rPr lang="it-IT" dirty="0" smtClean="0"/>
              <a:t>     ASC = (1, 4, 64 * 8)</a:t>
            </a:r>
          </a:p>
          <a:p>
            <a:pPr>
              <a:buNone/>
            </a:pPr>
            <a:endParaRPr lang="it-IT" dirty="0" smtClean="0"/>
          </a:p>
          <a:p>
            <a:r>
              <a:rPr lang="en-IN" dirty="0" smtClean="0"/>
              <a:t>The Cray-1 is a 64-bit single processor computer whose ALU has twelve functional units, eight of which can be chained together to from a pipeline. Different functional units have from 1 to 14 segments, which can also be pipelined. Handler's description of the Cray-1 is: </a:t>
            </a:r>
          </a:p>
          <a:p>
            <a:pPr>
              <a:buNone/>
            </a:pPr>
            <a:r>
              <a:rPr lang="en-IN" dirty="0" smtClean="0"/>
              <a:t>     Cray-1 = (1, 12 * 8, 64 * (1 ~ 14))</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a:srcRect/>
          <a:stretch>
            <a:fillRect/>
          </a:stretch>
        </p:blipFill>
        <p:spPr bwMode="auto">
          <a:xfrm>
            <a:off x="457200" y="304800"/>
            <a:ext cx="83058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srcRect/>
          <a:stretch>
            <a:fillRect/>
          </a:stretch>
        </p:blipFill>
        <p:spPr bwMode="auto">
          <a:xfrm>
            <a:off x="304800" y="304800"/>
            <a:ext cx="8458199" cy="6324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Classification based on grain size:</a:t>
            </a:r>
            <a:endParaRPr lang="en-IN" dirty="0"/>
          </a:p>
        </p:txBody>
      </p:sp>
      <p:sp>
        <p:nvSpPr>
          <p:cNvPr id="3" name="Content Placeholder 2"/>
          <p:cNvSpPr>
            <a:spLocks noGrp="1"/>
          </p:cNvSpPr>
          <p:nvPr>
            <p:ph idx="1"/>
          </p:nvPr>
        </p:nvSpPr>
        <p:spPr>
          <a:xfrm>
            <a:off x="228600" y="1295400"/>
            <a:ext cx="8763000" cy="4953000"/>
          </a:xfrm>
        </p:spPr>
        <p:txBody>
          <a:bodyPr>
            <a:normAutofit fontScale="92500" lnSpcReduction="10000"/>
          </a:bodyPr>
          <a:lstStyle/>
          <a:p>
            <a:pPr marL="0">
              <a:buNone/>
            </a:pPr>
            <a:r>
              <a:rPr lang="en-IN" sz="2800" dirty="0" smtClean="0"/>
              <a:t>Grain Size: The quantum of work done by PE    before it communicates with other processor is called grain size.</a:t>
            </a:r>
          </a:p>
          <a:p>
            <a:pPr marL="0">
              <a:buNone/>
            </a:pPr>
            <a:r>
              <a:rPr lang="en-IN" sz="2800" dirty="0" smtClean="0"/>
              <a:t>This will corresponds to the number of instruction executed by PE before it sends result to cooperating PE.</a:t>
            </a:r>
          </a:p>
          <a:p>
            <a:pPr marL="0">
              <a:buNone/>
            </a:pPr>
            <a:endParaRPr lang="en-IN" sz="2800" dirty="0" smtClean="0"/>
          </a:p>
          <a:p>
            <a:pPr marL="0">
              <a:buNone/>
            </a:pPr>
            <a:r>
              <a:rPr lang="en-IN" sz="2800" dirty="0" smtClean="0"/>
              <a:t>Grain Size is classified as:</a:t>
            </a:r>
          </a:p>
          <a:p>
            <a:pPr marL="0"/>
            <a:r>
              <a:rPr lang="en-IN" sz="2800" dirty="0" smtClean="0"/>
              <a:t>Very fine grain.</a:t>
            </a:r>
          </a:p>
          <a:p>
            <a:pPr marL="0"/>
            <a:r>
              <a:rPr lang="en-IN" sz="2800" dirty="0" smtClean="0"/>
              <a:t>Fine grain.</a:t>
            </a:r>
          </a:p>
          <a:p>
            <a:pPr marL="0"/>
            <a:r>
              <a:rPr lang="en-IN" sz="2800" dirty="0" smtClean="0"/>
              <a:t>Medium grain.</a:t>
            </a:r>
          </a:p>
          <a:p>
            <a:pPr marL="0"/>
            <a:r>
              <a:rPr lang="en-IN" sz="2800" dirty="0" smtClean="0"/>
              <a:t>Course grain.</a:t>
            </a:r>
          </a:p>
          <a:p>
            <a:pPr marL="0">
              <a:buNone/>
            </a:pPr>
            <a:r>
              <a:rPr lang="en-IN" dirty="0" smtClean="0"/>
              <a:t> </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04800"/>
            <a:ext cx="8229600" cy="6248400"/>
          </a:xfrm>
        </p:spPr>
        <p:txBody>
          <a:bodyPr>
            <a:normAutofit fontScale="55000" lnSpcReduction="20000"/>
          </a:bodyPr>
          <a:lstStyle/>
          <a:p>
            <a:endParaRPr lang="en-IN" dirty="0" smtClean="0"/>
          </a:p>
          <a:p>
            <a:pPr marL="216000" indent="-514350" algn="just">
              <a:buNone/>
            </a:pPr>
            <a:r>
              <a:rPr lang="en-IN" dirty="0" smtClean="0"/>
              <a:t>1) </a:t>
            </a:r>
            <a:r>
              <a:rPr lang="en-IN" b="1" dirty="0" smtClean="0"/>
              <a:t>Very fine grain or Instruction level: </a:t>
            </a:r>
            <a:r>
              <a:rPr lang="en-IN" dirty="0" smtClean="0"/>
              <a:t>This is the lowest level and the degree of parallelism is highest at this level. The fine grain size is used at instruction or statement level as only few instructions form the grain size here. For example, for scientific applications, the instruction level grain size may be higher. As the higher degree of parallelism can be achieved at this level, the overhead for a programmer will be more. </a:t>
            </a:r>
          </a:p>
          <a:p>
            <a:pPr marL="514350" indent="-514350" algn="just">
              <a:buNone/>
            </a:pPr>
            <a:endParaRPr lang="en-IN" dirty="0" smtClean="0"/>
          </a:p>
          <a:p>
            <a:pPr algn="just">
              <a:buNone/>
            </a:pPr>
            <a:r>
              <a:rPr lang="en-IN" b="1" dirty="0" smtClean="0"/>
              <a:t>2) Fine grain or Loop Level : </a:t>
            </a:r>
            <a:r>
              <a:rPr lang="en-IN" dirty="0" smtClean="0"/>
              <a:t>This is another level of parallelism where iterative loop instructions can be parallelized. Simple loops in a program are easy to parallelize whereas the recursive loops are difficult. This type of parallelism can be achieved through the compilers. </a:t>
            </a:r>
          </a:p>
          <a:p>
            <a:pPr algn="just">
              <a:buNone/>
            </a:pPr>
            <a:endParaRPr lang="en-IN" dirty="0" smtClean="0"/>
          </a:p>
          <a:p>
            <a:pPr algn="just">
              <a:buNone/>
            </a:pPr>
            <a:r>
              <a:rPr lang="en-IN" b="1" dirty="0" smtClean="0"/>
              <a:t>3) Medium grain or Procedure/ Sub Program Level: </a:t>
            </a:r>
            <a:r>
              <a:rPr lang="en-IN" dirty="0" smtClean="0"/>
              <a:t>This level consists of procedures, subroutines or subprograms. This level contains some thousands of instructions in a procedure. Multiprogramming is implemented at this level. Parallelism at this level has been exploited by programmers but not through compilers. Parallelism through compilers has not been achieved at the medium and coarse grain size. </a:t>
            </a:r>
          </a:p>
          <a:p>
            <a:pPr algn="just">
              <a:buNone/>
            </a:pPr>
            <a:endParaRPr lang="en-IN" dirty="0" smtClean="0"/>
          </a:p>
          <a:p>
            <a:pPr algn="just">
              <a:buNone/>
            </a:pPr>
            <a:r>
              <a:rPr lang="en-IN" b="1" dirty="0" smtClean="0"/>
              <a:t>4)  Course grain or Program Level: </a:t>
            </a:r>
            <a:r>
              <a:rPr lang="en-IN" dirty="0" smtClean="0"/>
              <a:t>It is the last level consisting of independent programs for parallelism. This level contains tens of thousands of instructions. Time sharing is achieved at this level of parallelism. Parallelism at this level has been exploited through the operating system. </a:t>
            </a:r>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Grp="1" noChangeAspect="1" noChangeArrowheads="1"/>
          </p:cNvPicPr>
          <p:nvPr>
            <p:ph idx="1"/>
          </p:nvPr>
        </p:nvPicPr>
        <p:blipFill>
          <a:blip r:embed="rId2"/>
          <a:srcRect/>
          <a:stretch>
            <a:fillRect/>
          </a:stretch>
        </p:blipFill>
        <p:spPr bwMode="auto">
          <a:xfrm>
            <a:off x="381000" y="533400"/>
            <a:ext cx="83058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srcRect/>
          <a:stretch>
            <a:fillRect/>
          </a:stretch>
        </p:blipFill>
        <p:spPr bwMode="auto">
          <a:xfrm>
            <a:off x="533400" y="685800"/>
            <a:ext cx="8153400" cy="5486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srcRect/>
          <a:stretch>
            <a:fillRect/>
          </a:stretch>
        </p:blipFill>
        <p:spPr bwMode="auto">
          <a:xfrm>
            <a:off x="609600" y="1600200"/>
            <a:ext cx="74676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lstStyle/>
          <a:p>
            <a:pPr>
              <a:buNone/>
            </a:pPr>
            <a:endParaRPr lang="en-IN" sz="2000" dirty="0" smtClean="0"/>
          </a:p>
          <a:p>
            <a:pPr>
              <a:buNone/>
            </a:pPr>
            <a:r>
              <a:rPr lang="en-IN" sz="2000" dirty="0" smtClean="0"/>
              <a:t>Q2. Calculate the average CPI when the following conditions are given:</a:t>
            </a:r>
          </a:p>
          <a:p>
            <a:pPr marL="514350" indent="-514350">
              <a:buNone/>
            </a:pPr>
            <a:endParaRPr lang="en-IN" sz="2000" dirty="0"/>
          </a:p>
        </p:txBody>
      </p:sp>
      <p:graphicFrame>
        <p:nvGraphicFramePr>
          <p:cNvPr id="4" name="Table 3"/>
          <p:cNvGraphicFramePr>
            <a:graphicFrameLocks noGrp="1"/>
          </p:cNvGraphicFramePr>
          <p:nvPr/>
        </p:nvGraphicFramePr>
        <p:xfrm>
          <a:off x="685800" y="1981200"/>
          <a:ext cx="7543800" cy="2743200"/>
        </p:xfrm>
        <a:graphic>
          <a:graphicData uri="http://schemas.openxmlformats.org/drawingml/2006/table">
            <a:tbl>
              <a:tblPr firstRow="1" bandRow="1">
                <a:tableStyleId>{5C22544A-7EE6-4342-B048-85BDC9FD1C3A}</a:tableStyleId>
              </a:tblPr>
              <a:tblGrid>
                <a:gridCol w="2514600"/>
                <a:gridCol w="2514600"/>
                <a:gridCol w="2514600"/>
              </a:tblGrid>
              <a:tr h="548640">
                <a:tc>
                  <a:txBody>
                    <a:bodyPr/>
                    <a:lstStyle/>
                    <a:p>
                      <a:pPr algn="ctr"/>
                      <a:r>
                        <a:rPr lang="en-IN" dirty="0" smtClean="0"/>
                        <a:t>Instruction Type</a:t>
                      </a:r>
                      <a:endParaRPr lang="en-IN" dirty="0"/>
                    </a:p>
                  </a:txBody>
                  <a:tcPr/>
                </a:tc>
                <a:tc>
                  <a:txBody>
                    <a:bodyPr/>
                    <a:lstStyle/>
                    <a:p>
                      <a:pPr algn="ctr"/>
                      <a:r>
                        <a:rPr lang="en-IN" dirty="0" smtClean="0"/>
                        <a:t>Clock Cycle Count</a:t>
                      </a:r>
                      <a:endParaRPr lang="en-IN" dirty="0"/>
                    </a:p>
                  </a:txBody>
                  <a:tcPr/>
                </a:tc>
                <a:tc>
                  <a:txBody>
                    <a:bodyPr/>
                    <a:lstStyle/>
                    <a:p>
                      <a:pPr algn="ctr"/>
                      <a:r>
                        <a:rPr lang="en-IN" dirty="0" smtClean="0"/>
                        <a:t>Relative Frequency</a:t>
                      </a:r>
                      <a:endParaRPr lang="en-IN" dirty="0"/>
                    </a:p>
                  </a:txBody>
                  <a:tcPr/>
                </a:tc>
              </a:tr>
              <a:tr h="548640">
                <a:tc>
                  <a:txBody>
                    <a:bodyPr/>
                    <a:lstStyle/>
                    <a:p>
                      <a:pPr algn="ctr"/>
                      <a:r>
                        <a:rPr lang="en-IN" dirty="0" smtClean="0"/>
                        <a:t>I</a:t>
                      </a:r>
                      <a:endParaRPr lang="en-IN" dirty="0"/>
                    </a:p>
                  </a:txBody>
                  <a:tcPr/>
                </a:tc>
                <a:tc>
                  <a:txBody>
                    <a:bodyPr/>
                    <a:lstStyle/>
                    <a:p>
                      <a:pPr algn="ctr"/>
                      <a:r>
                        <a:rPr lang="en-IN" dirty="0" smtClean="0"/>
                        <a:t>2</a:t>
                      </a:r>
                      <a:endParaRPr lang="en-IN" dirty="0"/>
                    </a:p>
                  </a:txBody>
                  <a:tcPr/>
                </a:tc>
                <a:tc>
                  <a:txBody>
                    <a:bodyPr/>
                    <a:lstStyle/>
                    <a:p>
                      <a:pPr algn="ctr"/>
                      <a:r>
                        <a:rPr lang="en-IN" dirty="0" smtClean="0"/>
                        <a:t>30%</a:t>
                      </a:r>
                      <a:endParaRPr lang="en-IN" dirty="0"/>
                    </a:p>
                  </a:txBody>
                  <a:tcPr/>
                </a:tc>
              </a:tr>
              <a:tr h="548640">
                <a:tc>
                  <a:txBody>
                    <a:bodyPr/>
                    <a:lstStyle/>
                    <a:p>
                      <a:pPr algn="ctr"/>
                      <a:r>
                        <a:rPr lang="en-IN" dirty="0" smtClean="0"/>
                        <a:t>II</a:t>
                      </a:r>
                      <a:endParaRPr lang="en-IN" dirty="0"/>
                    </a:p>
                  </a:txBody>
                  <a:tcPr/>
                </a:tc>
                <a:tc>
                  <a:txBody>
                    <a:bodyPr/>
                    <a:lstStyle/>
                    <a:p>
                      <a:pPr algn="ctr"/>
                      <a:r>
                        <a:rPr lang="en-IN" dirty="0" smtClean="0"/>
                        <a:t>3</a:t>
                      </a:r>
                      <a:endParaRPr lang="en-IN" dirty="0"/>
                    </a:p>
                  </a:txBody>
                  <a:tcPr/>
                </a:tc>
                <a:tc>
                  <a:txBody>
                    <a:bodyPr/>
                    <a:lstStyle/>
                    <a:p>
                      <a:pPr algn="ctr"/>
                      <a:r>
                        <a:rPr lang="en-IN" dirty="0" smtClean="0"/>
                        <a:t>25%</a:t>
                      </a:r>
                      <a:endParaRPr lang="en-IN" dirty="0"/>
                    </a:p>
                  </a:txBody>
                  <a:tcPr/>
                </a:tc>
              </a:tr>
              <a:tr h="548640">
                <a:tc>
                  <a:txBody>
                    <a:bodyPr/>
                    <a:lstStyle/>
                    <a:p>
                      <a:pPr algn="ctr"/>
                      <a:r>
                        <a:rPr lang="en-IN" dirty="0" smtClean="0"/>
                        <a:t>III</a:t>
                      </a:r>
                      <a:endParaRPr lang="en-IN" dirty="0"/>
                    </a:p>
                  </a:txBody>
                  <a:tcPr/>
                </a:tc>
                <a:tc>
                  <a:txBody>
                    <a:bodyPr/>
                    <a:lstStyle/>
                    <a:p>
                      <a:pPr algn="ctr"/>
                      <a:r>
                        <a:rPr lang="en-IN" dirty="0" smtClean="0"/>
                        <a:t>5</a:t>
                      </a:r>
                      <a:endParaRPr lang="en-IN" dirty="0"/>
                    </a:p>
                  </a:txBody>
                  <a:tcPr/>
                </a:tc>
                <a:tc>
                  <a:txBody>
                    <a:bodyPr/>
                    <a:lstStyle/>
                    <a:p>
                      <a:pPr algn="ctr"/>
                      <a:r>
                        <a:rPr lang="en-IN" dirty="0" smtClean="0"/>
                        <a:t>40%</a:t>
                      </a:r>
                      <a:endParaRPr lang="en-IN" dirty="0"/>
                    </a:p>
                  </a:txBody>
                  <a:tcPr/>
                </a:tc>
              </a:tr>
              <a:tr h="548640">
                <a:tc>
                  <a:txBody>
                    <a:bodyPr/>
                    <a:lstStyle/>
                    <a:p>
                      <a:pPr algn="ctr"/>
                      <a:r>
                        <a:rPr lang="en-IN" dirty="0" smtClean="0"/>
                        <a:t>IV</a:t>
                      </a:r>
                      <a:endParaRPr lang="en-IN" dirty="0"/>
                    </a:p>
                  </a:txBody>
                  <a:tcPr/>
                </a:tc>
                <a:tc>
                  <a:txBody>
                    <a:bodyPr/>
                    <a:lstStyle/>
                    <a:p>
                      <a:pPr algn="ctr"/>
                      <a:r>
                        <a:rPr lang="en-IN" dirty="0" smtClean="0"/>
                        <a:t>10</a:t>
                      </a:r>
                      <a:endParaRPr lang="en-IN" dirty="0"/>
                    </a:p>
                  </a:txBody>
                  <a:tcPr/>
                </a:tc>
                <a:tc>
                  <a:txBody>
                    <a:bodyPr/>
                    <a:lstStyle/>
                    <a:p>
                      <a:pPr algn="ctr"/>
                      <a:r>
                        <a:rPr lang="en-IN" dirty="0" smtClean="0"/>
                        <a:t>5%</a:t>
                      </a:r>
                      <a:endParaRPr lang="en-IN"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2"/>
          <p:cNvPicPr>
            <a:picLocks noGrp="1" noChangeAspect="1" noChangeArrowheads="1"/>
          </p:cNvPicPr>
          <p:nvPr>
            <p:ph idx="1"/>
          </p:nvPr>
        </p:nvPicPr>
        <p:blipFill>
          <a:blip r:embed="rId2"/>
          <a:srcRect/>
          <a:stretch>
            <a:fillRect/>
          </a:stretch>
        </p:blipFill>
        <p:spPr bwMode="auto">
          <a:xfrm>
            <a:off x="685800" y="1600200"/>
            <a:ext cx="7848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2800" dirty="0" smtClean="0"/>
              <a:t>Q3. Suppose that the same program is executed on two different machines A and B. Compilers and data sets on both the computer are same. Given that-</a:t>
            </a:r>
          </a:p>
          <a:p>
            <a:pPr>
              <a:buNone/>
            </a:pPr>
            <a:r>
              <a:rPr lang="en-IN" sz="2800" dirty="0" smtClean="0"/>
              <a:t>Machine –A: </a:t>
            </a:r>
            <a:r>
              <a:rPr lang="en-IN" sz="2800" dirty="0" err="1" smtClean="0"/>
              <a:t>Avg</a:t>
            </a:r>
            <a:r>
              <a:rPr lang="en-IN" sz="2800" dirty="0" smtClean="0"/>
              <a:t> CPI= 3.5, Cycle time= 1.0ns.</a:t>
            </a:r>
          </a:p>
          <a:p>
            <a:pPr>
              <a:buNone/>
            </a:pPr>
            <a:r>
              <a:rPr lang="en-IN" sz="2800" dirty="0" smtClean="0"/>
              <a:t>Machine- B: </a:t>
            </a:r>
            <a:r>
              <a:rPr lang="en-IN" sz="2800" dirty="0" err="1" smtClean="0"/>
              <a:t>Avg</a:t>
            </a:r>
            <a:r>
              <a:rPr lang="en-IN" sz="2800" dirty="0" smtClean="0"/>
              <a:t> CPI= 1.2, Cycle time= 0.5ns.</a:t>
            </a:r>
          </a:p>
          <a:p>
            <a:pPr>
              <a:buNone/>
            </a:pPr>
            <a:r>
              <a:rPr lang="en-IN" sz="2800" dirty="0" smtClean="0"/>
              <a:t>Which of the machine is slower?</a:t>
            </a:r>
          </a:p>
          <a:p>
            <a:pPr>
              <a:buNone/>
            </a:pPr>
            <a:endParaRPr lang="en-IN" sz="2800" dirty="0" smtClean="0"/>
          </a:p>
          <a:p>
            <a:pPr>
              <a:buNone/>
            </a:pPr>
            <a:r>
              <a:rPr lang="en-IN" sz="2800" dirty="0" smtClean="0"/>
              <a:t>Q4. A CPU renders a graphic image in 100ms with graphic card –A and 125ms with graphic card-B. What is the speed up?</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248400"/>
          </a:xfrm>
        </p:spPr>
        <p:txBody>
          <a:bodyPr>
            <a:normAutofit fontScale="92500" lnSpcReduction="20000"/>
          </a:bodyPr>
          <a:lstStyle/>
          <a:p>
            <a:pPr>
              <a:buNone/>
            </a:pPr>
            <a:r>
              <a:rPr lang="en-IN" sz="2800" dirty="0" smtClean="0"/>
              <a:t>Q5. </a:t>
            </a:r>
            <a:r>
              <a:rPr lang="en-IN" sz="2800" dirty="0" smtClean="0"/>
              <a:t>Consider </a:t>
            </a:r>
            <a:r>
              <a:rPr lang="en-IN" sz="2800" dirty="0" smtClean="0"/>
              <a:t>the execution of object code with 200,000 instruction on a </a:t>
            </a:r>
            <a:r>
              <a:rPr lang="en-IN" sz="2800" dirty="0" smtClean="0"/>
              <a:t>40 MHz processor. </a:t>
            </a:r>
            <a:r>
              <a:rPr lang="en-IN" sz="2800" dirty="0" smtClean="0"/>
              <a:t>The program consists of four major types of instruction. The instruction mix and number of cycles(CPI) needed for each instruction type are given below:</a:t>
            </a:r>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a:p>
            <a:pPr>
              <a:buNone/>
            </a:pPr>
            <a:endParaRPr lang="en-IN" sz="2800" dirty="0" smtClean="0"/>
          </a:p>
          <a:p>
            <a:pPr>
              <a:buNone/>
            </a:pPr>
            <a:r>
              <a:rPr lang="en-IN" sz="3000" dirty="0" smtClean="0"/>
              <a:t>Calculate the </a:t>
            </a:r>
            <a:r>
              <a:rPr lang="en-IN" sz="3000" dirty="0" err="1" smtClean="0"/>
              <a:t>avg</a:t>
            </a:r>
            <a:r>
              <a:rPr lang="en-IN" sz="3000" dirty="0" smtClean="0"/>
              <a:t> CPI and MIPS.</a:t>
            </a:r>
          </a:p>
          <a:p>
            <a:pPr>
              <a:buNone/>
            </a:pPr>
            <a:r>
              <a:rPr lang="en-IN" dirty="0" smtClean="0"/>
              <a:t> </a:t>
            </a:r>
            <a:endParaRPr lang="en-IN" dirty="0"/>
          </a:p>
        </p:txBody>
      </p:sp>
      <p:graphicFrame>
        <p:nvGraphicFramePr>
          <p:cNvPr id="4" name="Table 3"/>
          <p:cNvGraphicFramePr>
            <a:graphicFrameLocks noGrp="1"/>
          </p:cNvGraphicFramePr>
          <p:nvPr/>
        </p:nvGraphicFramePr>
        <p:xfrm>
          <a:off x="533400" y="2133600"/>
          <a:ext cx="8229600" cy="3261360"/>
        </p:xfrm>
        <a:graphic>
          <a:graphicData uri="http://schemas.openxmlformats.org/drawingml/2006/table">
            <a:tbl>
              <a:tblPr firstRow="1" bandRow="1">
                <a:tableStyleId>{5C22544A-7EE6-4342-B048-85BDC9FD1C3A}</a:tableStyleId>
              </a:tblPr>
              <a:tblGrid>
                <a:gridCol w="2743200"/>
                <a:gridCol w="2743200"/>
                <a:gridCol w="2743200"/>
              </a:tblGrid>
              <a:tr h="640080">
                <a:tc>
                  <a:txBody>
                    <a:bodyPr/>
                    <a:lstStyle/>
                    <a:p>
                      <a:pPr algn="ctr"/>
                      <a:r>
                        <a:rPr lang="en-IN" sz="2000" dirty="0" smtClean="0"/>
                        <a:t>Instruction Types</a:t>
                      </a:r>
                      <a:endParaRPr lang="en-IN" sz="2000" dirty="0"/>
                    </a:p>
                  </a:txBody>
                  <a:tcPr/>
                </a:tc>
                <a:tc>
                  <a:txBody>
                    <a:bodyPr/>
                    <a:lstStyle/>
                    <a:p>
                      <a:pPr algn="ctr"/>
                      <a:r>
                        <a:rPr lang="en-IN" sz="2000" dirty="0" smtClean="0"/>
                        <a:t>CPI</a:t>
                      </a:r>
                      <a:endParaRPr lang="en-IN" sz="2000" dirty="0"/>
                    </a:p>
                  </a:txBody>
                  <a:tcPr/>
                </a:tc>
                <a:tc>
                  <a:txBody>
                    <a:bodyPr/>
                    <a:lstStyle/>
                    <a:p>
                      <a:pPr algn="ctr"/>
                      <a:r>
                        <a:rPr lang="en-IN" sz="2000" dirty="0" smtClean="0"/>
                        <a:t>Instruction Mix</a:t>
                      </a:r>
                      <a:endParaRPr lang="en-IN" sz="2000" dirty="0"/>
                    </a:p>
                  </a:txBody>
                  <a:tcPr/>
                </a:tc>
              </a:tr>
              <a:tr h="640080">
                <a:tc>
                  <a:txBody>
                    <a:bodyPr/>
                    <a:lstStyle/>
                    <a:p>
                      <a:pPr algn="l"/>
                      <a:r>
                        <a:rPr lang="en-IN" sz="2000" dirty="0" smtClean="0"/>
                        <a:t>Arithmetic and logic</a:t>
                      </a:r>
                      <a:endParaRPr lang="en-IN" sz="2000" dirty="0"/>
                    </a:p>
                  </a:txBody>
                  <a:tcPr/>
                </a:tc>
                <a:tc>
                  <a:txBody>
                    <a:bodyPr/>
                    <a:lstStyle/>
                    <a:p>
                      <a:pPr algn="ctr"/>
                      <a:r>
                        <a:rPr lang="en-IN" sz="2000" dirty="0" smtClean="0"/>
                        <a:t>1</a:t>
                      </a:r>
                      <a:endParaRPr lang="en-IN" sz="2000" dirty="0"/>
                    </a:p>
                  </a:txBody>
                  <a:tcPr/>
                </a:tc>
                <a:tc>
                  <a:txBody>
                    <a:bodyPr/>
                    <a:lstStyle/>
                    <a:p>
                      <a:pPr algn="ctr"/>
                      <a:r>
                        <a:rPr lang="en-IN" sz="2000" dirty="0" smtClean="0"/>
                        <a:t>60%</a:t>
                      </a:r>
                      <a:endParaRPr lang="en-IN" sz="2000" dirty="0"/>
                    </a:p>
                  </a:txBody>
                  <a:tcPr/>
                </a:tc>
              </a:tr>
              <a:tr h="640080">
                <a:tc>
                  <a:txBody>
                    <a:bodyPr/>
                    <a:lstStyle/>
                    <a:p>
                      <a:pPr algn="l"/>
                      <a:r>
                        <a:rPr lang="en-IN" sz="2000" dirty="0" smtClean="0"/>
                        <a:t>Load/ store and cache</a:t>
                      </a:r>
                      <a:r>
                        <a:rPr lang="en-IN" sz="2000" baseline="0" dirty="0" smtClean="0"/>
                        <a:t> hit</a:t>
                      </a:r>
                      <a:endParaRPr lang="en-IN" sz="2000" dirty="0"/>
                    </a:p>
                  </a:txBody>
                  <a:tcPr/>
                </a:tc>
                <a:tc>
                  <a:txBody>
                    <a:bodyPr/>
                    <a:lstStyle/>
                    <a:p>
                      <a:pPr algn="ctr"/>
                      <a:r>
                        <a:rPr lang="en-IN" sz="2000" dirty="0" smtClean="0"/>
                        <a:t>2</a:t>
                      </a:r>
                      <a:endParaRPr lang="en-IN" sz="2000" dirty="0"/>
                    </a:p>
                  </a:txBody>
                  <a:tcPr/>
                </a:tc>
                <a:tc>
                  <a:txBody>
                    <a:bodyPr/>
                    <a:lstStyle/>
                    <a:p>
                      <a:pPr algn="ctr"/>
                      <a:r>
                        <a:rPr lang="en-IN" sz="2000" dirty="0" smtClean="0"/>
                        <a:t>18%</a:t>
                      </a:r>
                      <a:endParaRPr lang="en-IN" sz="2000" dirty="0"/>
                    </a:p>
                  </a:txBody>
                  <a:tcPr/>
                </a:tc>
              </a:tr>
              <a:tr h="640080">
                <a:tc>
                  <a:txBody>
                    <a:bodyPr/>
                    <a:lstStyle/>
                    <a:p>
                      <a:pPr algn="l"/>
                      <a:r>
                        <a:rPr lang="en-IN" sz="2000" dirty="0" smtClean="0"/>
                        <a:t>Branch</a:t>
                      </a:r>
                      <a:endParaRPr lang="en-IN" sz="2000" dirty="0"/>
                    </a:p>
                  </a:txBody>
                  <a:tcPr/>
                </a:tc>
                <a:tc>
                  <a:txBody>
                    <a:bodyPr/>
                    <a:lstStyle/>
                    <a:p>
                      <a:pPr algn="ctr"/>
                      <a:r>
                        <a:rPr lang="en-IN" sz="2000" dirty="0" smtClean="0"/>
                        <a:t>4</a:t>
                      </a:r>
                      <a:endParaRPr lang="en-IN" sz="2000" dirty="0"/>
                    </a:p>
                  </a:txBody>
                  <a:tcPr/>
                </a:tc>
                <a:tc>
                  <a:txBody>
                    <a:bodyPr/>
                    <a:lstStyle/>
                    <a:p>
                      <a:pPr algn="ctr"/>
                      <a:r>
                        <a:rPr lang="en-IN" sz="2000" dirty="0" smtClean="0"/>
                        <a:t>12%</a:t>
                      </a:r>
                      <a:endParaRPr lang="en-IN" sz="2000" dirty="0"/>
                    </a:p>
                  </a:txBody>
                  <a:tcPr/>
                </a:tc>
              </a:tr>
              <a:tr h="640080">
                <a:tc>
                  <a:txBody>
                    <a:bodyPr/>
                    <a:lstStyle/>
                    <a:p>
                      <a:pPr algn="l"/>
                      <a:r>
                        <a:rPr lang="en-IN" sz="2000" dirty="0" smtClean="0"/>
                        <a:t>Memory reference</a:t>
                      </a:r>
                      <a:endParaRPr lang="en-IN" sz="2000" dirty="0"/>
                    </a:p>
                  </a:txBody>
                  <a:tcPr/>
                </a:tc>
                <a:tc>
                  <a:txBody>
                    <a:bodyPr/>
                    <a:lstStyle/>
                    <a:p>
                      <a:pPr algn="ctr"/>
                      <a:r>
                        <a:rPr lang="en-IN" sz="2000" dirty="0" smtClean="0"/>
                        <a:t>8</a:t>
                      </a:r>
                      <a:endParaRPr lang="en-IN" sz="2000" dirty="0"/>
                    </a:p>
                  </a:txBody>
                  <a:tcPr/>
                </a:tc>
                <a:tc>
                  <a:txBody>
                    <a:bodyPr/>
                    <a:lstStyle/>
                    <a:p>
                      <a:pPr algn="ctr"/>
                      <a:r>
                        <a:rPr lang="en-IN" sz="2000" dirty="0" smtClean="0"/>
                        <a:t>10%</a:t>
                      </a:r>
                      <a:endParaRPr lang="en-IN" sz="20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IN" dirty="0" smtClean="0"/>
              <a:t>Q6. Consider the following data for two machines A and B.</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	Compare A and B in terms of </a:t>
            </a:r>
            <a:r>
              <a:rPr lang="en-IN" smtClean="0"/>
              <a:t>CPI </a:t>
            </a:r>
            <a:r>
              <a:rPr lang="en-IN" smtClean="0"/>
              <a:t>and </a:t>
            </a:r>
            <a:r>
              <a:rPr lang="en-IN" dirty="0" smtClean="0"/>
              <a:t>clock cycles.</a:t>
            </a:r>
          </a:p>
          <a:p>
            <a:pPr>
              <a:buNone/>
            </a:pPr>
            <a:endParaRPr lang="en-IN" dirty="0"/>
          </a:p>
        </p:txBody>
      </p:sp>
      <p:graphicFrame>
        <p:nvGraphicFramePr>
          <p:cNvPr id="4" name="Table 3"/>
          <p:cNvGraphicFramePr>
            <a:graphicFrameLocks noGrp="1"/>
          </p:cNvGraphicFramePr>
          <p:nvPr/>
        </p:nvGraphicFramePr>
        <p:xfrm>
          <a:off x="381000" y="1600199"/>
          <a:ext cx="8305800" cy="3220720"/>
        </p:xfrm>
        <a:graphic>
          <a:graphicData uri="http://schemas.openxmlformats.org/drawingml/2006/table">
            <a:tbl>
              <a:tblPr firstRow="1" bandRow="1">
                <a:tableStyleId>{5C22544A-7EE6-4342-B048-85BDC9FD1C3A}</a:tableStyleId>
              </a:tblPr>
              <a:tblGrid>
                <a:gridCol w="2076450"/>
                <a:gridCol w="2076450"/>
                <a:gridCol w="2076450"/>
                <a:gridCol w="2076450"/>
              </a:tblGrid>
              <a:tr h="1016000">
                <a:tc>
                  <a:txBody>
                    <a:bodyPr/>
                    <a:lstStyle/>
                    <a:p>
                      <a:endParaRPr lang="en-IN" dirty="0"/>
                    </a:p>
                  </a:txBody>
                  <a:tcPr/>
                </a:tc>
                <a:tc>
                  <a:txBody>
                    <a:bodyPr/>
                    <a:lstStyle/>
                    <a:p>
                      <a:r>
                        <a:rPr lang="en-IN" dirty="0" smtClean="0"/>
                        <a:t>#k register</a:t>
                      </a:r>
                      <a:r>
                        <a:rPr lang="en-IN" baseline="0" dirty="0" smtClean="0"/>
                        <a:t> instruction(1 cycle each)</a:t>
                      </a:r>
                      <a:endParaRPr lang="en-IN" dirty="0"/>
                    </a:p>
                  </a:txBody>
                  <a:tcPr/>
                </a:tc>
                <a:tc>
                  <a:txBody>
                    <a:bodyPr/>
                    <a:lstStyle/>
                    <a:p>
                      <a:r>
                        <a:rPr lang="en-IN" dirty="0" smtClean="0"/>
                        <a:t>#k Memory</a:t>
                      </a:r>
                      <a:r>
                        <a:rPr lang="en-IN" baseline="0" dirty="0" smtClean="0"/>
                        <a:t> Access instruction(2 cycle each)</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#k floating</a:t>
                      </a:r>
                      <a:r>
                        <a:rPr lang="en-IN" baseline="0" dirty="0" smtClean="0"/>
                        <a:t> point instruction(3 cycle each)</a:t>
                      </a:r>
                      <a:endParaRPr lang="en-IN" dirty="0" smtClean="0"/>
                    </a:p>
                    <a:p>
                      <a:endParaRPr lang="en-IN" dirty="0"/>
                    </a:p>
                  </a:txBody>
                  <a:tcPr/>
                </a:tc>
              </a:tr>
              <a:tr h="1016000">
                <a:tc>
                  <a:txBody>
                    <a:bodyPr/>
                    <a:lstStyle/>
                    <a:p>
                      <a:r>
                        <a:rPr lang="en-IN" dirty="0" smtClean="0"/>
                        <a:t>Machine A</a:t>
                      </a:r>
                      <a:endParaRPr lang="en-IN" dirty="0"/>
                    </a:p>
                  </a:txBody>
                  <a:tcPr/>
                </a:tc>
                <a:tc>
                  <a:txBody>
                    <a:bodyPr/>
                    <a:lstStyle/>
                    <a:p>
                      <a:pPr algn="ctr"/>
                      <a:r>
                        <a:rPr lang="en-IN" dirty="0" smtClean="0"/>
                        <a:t>2</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r>
              <a:tr h="1016000">
                <a:tc>
                  <a:txBody>
                    <a:bodyPr/>
                    <a:lstStyle/>
                    <a:p>
                      <a:r>
                        <a:rPr lang="en-IN" dirty="0" smtClean="0"/>
                        <a:t>Machine B</a:t>
                      </a:r>
                      <a:endParaRPr lang="en-IN" dirty="0"/>
                    </a:p>
                  </a:txBody>
                  <a:tcPr/>
                </a:tc>
                <a:tc>
                  <a:txBody>
                    <a:bodyPr/>
                    <a:lstStyle/>
                    <a:p>
                      <a:pPr algn="ctr"/>
                      <a:r>
                        <a:rPr lang="en-IN" dirty="0" smtClean="0"/>
                        <a:t>4</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IN" dirty="0" smtClean="0"/>
              <a:t>Q7. A hardware manufacturer company increases the frequency from 700 MHZ to 1.2 GHZ. What is the potential speed- up achieved?</a:t>
            </a:r>
          </a:p>
          <a:p>
            <a:pPr>
              <a:buNone/>
            </a:pPr>
            <a:endParaRPr lang="en-IN" dirty="0" smtClean="0"/>
          </a:p>
          <a:p>
            <a:pPr>
              <a:buNone/>
            </a:pPr>
            <a:r>
              <a:rPr lang="en-IN" dirty="0" smtClean="0"/>
              <a:t>Q8. Machine A has clock cycle time of 1 ns and an </a:t>
            </a:r>
            <a:r>
              <a:rPr lang="en-IN" dirty="0" err="1" smtClean="0"/>
              <a:t>avg</a:t>
            </a:r>
            <a:r>
              <a:rPr lang="en-IN" dirty="0" smtClean="0"/>
              <a:t> CPI of 2. Machine B has clock cycle time of 2 ns and an </a:t>
            </a:r>
            <a:r>
              <a:rPr lang="en-IN" dirty="0" err="1" smtClean="0"/>
              <a:t>avg</a:t>
            </a:r>
            <a:r>
              <a:rPr lang="en-IN" dirty="0" smtClean="0"/>
              <a:t> CPI of 1.2. Instruction count is same, then which of the two machines is faster?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IN" dirty="0" smtClean="0"/>
              <a:t>Q9. Which of the two computers appears faster if it is used to run </a:t>
            </a:r>
            <a:r>
              <a:rPr lang="en-IN" dirty="0" err="1" smtClean="0"/>
              <a:t>prog</a:t>
            </a:r>
            <a:r>
              <a:rPr lang="en-IN" dirty="0" smtClean="0"/>
              <a:t>-x and </a:t>
            </a:r>
            <a:r>
              <a:rPr lang="en-IN" dirty="0" err="1" smtClean="0"/>
              <a:t>prog</a:t>
            </a:r>
            <a:r>
              <a:rPr lang="en-IN" dirty="0" smtClean="0"/>
              <a:t>-y:</a:t>
            </a:r>
          </a:p>
          <a:p>
            <a:pPr>
              <a:buNone/>
            </a:pPr>
            <a:endParaRPr lang="en-IN" dirty="0" smtClean="0"/>
          </a:p>
          <a:p>
            <a:pPr>
              <a:buNone/>
            </a:pPr>
            <a:endParaRPr lang="en-IN" dirty="0" smtClean="0"/>
          </a:p>
          <a:p>
            <a:pPr>
              <a:buNone/>
            </a:pPr>
            <a:endParaRPr lang="en-IN" dirty="0" smtClean="0"/>
          </a:p>
          <a:p>
            <a:pPr>
              <a:buNone/>
            </a:pPr>
            <a:endParaRPr lang="en-IN" dirty="0" smtClean="0"/>
          </a:p>
          <a:p>
            <a:pPr marL="514350" indent="-514350">
              <a:buAutoNum type="alphaLcParenR"/>
            </a:pPr>
            <a:r>
              <a:rPr lang="en-IN" dirty="0" smtClean="0"/>
              <a:t>50% of the time.</a:t>
            </a:r>
          </a:p>
          <a:p>
            <a:pPr marL="514350" indent="-514350">
              <a:buAutoNum type="alphaLcParenR"/>
            </a:pPr>
            <a:r>
              <a:rPr lang="en-IN" dirty="0" smtClean="0"/>
              <a:t>90% and 10% of the time respectively.</a:t>
            </a:r>
            <a:endParaRPr lang="en-IN" smtClean="0"/>
          </a:p>
          <a:p>
            <a:pPr marL="514350" indent="-514350">
              <a:buAutoNum type="alphaLcParenR"/>
            </a:pPr>
            <a:r>
              <a:rPr lang="en-IN" smtClean="0"/>
              <a:t>When </a:t>
            </a:r>
            <a:r>
              <a:rPr lang="en-IN" dirty="0" smtClean="0"/>
              <a:t>would computer-A appear faster than computer- B?</a:t>
            </a:r>
            <a:endParaRPr lang="en-IN" dirty="0"/>
          </a:p>
        </p:txBody>
      </p:sp>
      <p:graphicFrame>
        <p:nvGraphicFramePr>
          <p:cNvPr id="4" name="Table 3"/>
          <p:cNvGraphicFramePr>
            <a:graphicFrameLocks noGrp="1"/>
          </p:cNvGraphicFramePr>
          <p:nvPr/>
        </p:nvGraphicFramePr>
        <p:xfrm>
          <a:off x="1524000" y="1828800"/>
          <a:ext cx="6096000" cy="1371600"/>
        </p:xfrm>
        <a:graphic>
          <a:graphicData uri="http://schemas.openxmlformats.org/drawingml/2006/table">
            <a:tbl>
              <a:tblPr firstRow="1" bandRow="1">
                <a:tableStyleId>{5C22544A-7EE6-4342-B048-85BDC9FD1C3A}</a:tableStyleId>
              </a:tblPr>
              <a:tblGrid>
                <a:gridCol w="2032000"/>
                <a:gridCol w="2032000"/>
                <a:gridCol w="2032000"/>
              </a:tblGrid>
              <a:tr h="475354">
                <a:tc>
                  <a:txBody>
                    <a:bodyPr/>
                    <a:lstStyle/>
                    <a:p>
                      <a:endParaRPr lang="en-IN" dirty="0"/>
                    </a:p>
                  </a:txBody>
                  <a:tcPr/>
                </a:tc>
                <a:tc>
                  <a:txBody>
                    <a:bodyPr/>
                    <a:lstStyle/>
                    <a:p>
                      <a:r>
                        <a:rPr lang="en-IN" dirty="0" smtClean="0"/>
                        <a:t>Time on Comp- A</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Time on Comp- B</a:t>
                      </a:r>
                    </a:p>
                    <a:p>
                      <a:endParaRPr lang="en-IN" dirty="0"/>
                    </a:p>
                  </a:txBody>
                  <a:tcPr/>
                </a:tc>
              </a:tr>
              <a:tr h="275403">
                <a:tc>
                  <a:txBody>
                    <a:bodyPr/>
                    <a:lstStyle/>
                    <a:p>
                      <a:r>
                        <a:rPr lang="en-IN" dirty="0" err="1" smtClean="0"/>
                        <a:t>Prog</a:t>
                      </a:r>
                      <a:r>
                        <a:rPr lang="en-IN" dirty="0" smtClean="0"/>
                        <a:t>- x</a:t>
                      </a:r>
                      <a:endParaRPr lang="en-IN" dirty="0"/>
                    </a:p>
                  </a:txBody>
                  <a:tcPr/>
                </a:tc>
                <a:tc>
                  <a:txBody>
                    <a:bodyPr/>
                    <a:lstStyle/>
                    <a:p>
                      <a:pPr algn="ctr"/>
                      <a:r>
                        <a:rPr lang="en-IN" dirty="0" smtClean="0"/>
                        <a:t>1</a:t>
                      </a:r>
                      <a:endParaRPr lang="en-IN" dirty="0"/>
                    </a:p>
                  </a:txBody>
                  <a:tcPr/>
                </a:tc>
                <a:tc>
                  <a:txBody>
                    <a:bodyPr/>
                    <a:lstStyle/>
                    <a:p>
                      <a:pPr algn="ctr"/>
                      <a:r>
                        <a:rPr lang="en-IN" dirty="0" smtClean="0"/>
                        <a:t>10</a:t>
                      </a:r>
                      <a:endParaRPr lang="en-IN" dirty="0"/>
                    </a:p>
                  </a:txBody>
                  <a:tcPr/>
                </a:tc>
              </a:tr>
              <a:tr h="275403">
                <a:tc>
                  <a:txBody>
                    <a:bodyPr/>
                    <a:lstStyle/>
                    <a:p>
                      <a:r>
                        <a:rPr lang="en-IN" dirty="0" err="1" smtClean="0"/>
                        <a:t>Prog</a:t>
                      </a:r>
                      <a:r>
                        <a:rPr lang="en-IN" dirty="0" smtClean="0"/>
                        <a:t>-y</a:t>
                      </a:r>
                      <a:endParaRPr lang="en-IN" dirty="0"/>
                    </a:p>
                  </a:txBody>
                  <a:tcPr/>
                </a:tc>
                <a:tc>
                  <a:txBody>
                    <a:bodyPr/>
                    <a:lstStyle/>
                    <a:p>
                      <a:pPr algn="ctr"/>
                      <a:r>
                        <a:rPr lang="en-IN" dirty="0" smtClean="0"/>
                        <a:t>1000</a:t>
                      </a:r>
                      <a:endParaRPr lang="en-IN" dirty="0"/>
                    </a:p>
                  </a:txBody>
                  <a:tcPr/>
                </a:tc>
                <a:tc>
                  <a:txBody>
                    <a:bodyPr/>
                    <a:lstStyle/>
                    <a:p>
                      <a:pPr algn="ctr"/>
                      <a:r>
                        <a:rPr lang="en-IN" dirty="0" smtClean="0"/>
                        <a:t>100</a:t>
                      </a:r>
                      <a:endParaRPr lang="en-IN"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IN" dirty="0" smtClean="0"/>
              <a:t>Q10. For a RISC machine with the following instruction mix:</a:t>
            </a:r>
          </a:p>
          <a:p>
            <a:pPr>
              <a:buNone/>
            </a:pPr>
            <a:endParaRPr lang="en-IN" dirty="0" smtClean="0"/>
          </a:p>
          <a:p>
            <a:pPr>
              <a:buNone/>
            </a:pPr>
            <a:endParaRPr lang="en-IN" dirty="0" smtClean="0"/>
          </a:p>
          <a:p>
            <a:pPr>
              <a:buNone/>
            </a:pPr>
            <a:endParaRPr lang="en-IN" dirty="0" smtClean="0"/>
          </a:p>
          <a:p>
            <a:pPr>
              <a:buNone/>
            </a:pPr>
            <a:endParaRPr lang="en-IN" dirty="0" smtClean="0"/>
          </a:p>
          <a:p>
            <a:pPr marL="0">
              <a:buNone/>
            </a:pPr>
            <a:r>
              <a:rPr lang="en-IN" dirty="0" smtClean="0"/>
              <a:t>If a CPU design enhancement improves the CPI of load instruction from 5 to 2, what is the performance improvement from this enhancement?</a:t>
            </a:r>
          </a:p>
          <a:p>
            <a:pPr>
              <a:buNone/>
            </a:pPr>
            <a:endParaRPr lang="en-IN" dirty="0"/>
          </a:p>
        </p:txBody>
      </p:sp>
      <p:graphicFrame>
        <p:nvGraphicFramePr>
          <p:cNvPr id="4" name="Table 3"/>
          <p:cNvGraphicFramePr>
            <a:graphicFrameLocks noGrp="1"/>
          </p:cNvGraphicFramePr>
          <p:nvPr/>
        </p:nvGraphicFramePr>
        <p:xfrm>
          <a:off x="1524000" y="1397000"/>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t>Operation</a:t>
                      </a:r>
                      <a:endParaRPr lang="en-IN" dirty="0"/>
                    </a:p>
                  </a:txBody>
                  <a:tcPr/>
                </a:tc>
                <a:tc>
                  <a:txBody>
                    <a:bodyPr/>
                    <a:lstStyle/>
                    <a:p>
                      <a:r>
                        <a:rPr lang="en-IN" dirty="0" smtClean="0"/>
                        <a:t>Frequency</a:t>
                      </a:r>
                      <a:endParaRPr lang="en-IN" dirty="0"/>
                    </a:p>
                  </a:txBody>
                  <a:tcPr/>
                </a:tc>
                <a:tc>
                  <a:txBody>
                    <a:bodyPr/>
                    <a:lstStyle/>
                    <a:p>
                      <a:r>
                        <a:rPr lang="en-IN" dirty="0" smtClean="0"/>
                        <a:t>Cycles</a:t>
                      </a:r>
                      <a:endParaRPr lang="en-IN" dirty="0"/>
                    </a:p>
                  </a:txBody>
                  <a:tcPr/>
                </a:tc>
                <a:tc>
                  <a:txBody>
                    <a:bodyPr/>
                    <a:lstStyle/>
                    <a:p>
                      <a:r>
                        <a:rPr lang="en-IN" dirty="0" smtClean="0"/>
                        <a:t>%Time</a:t>
                      </a:r>
                      <a:endParaRPr lang="en-IN" dirty="0"/>
                    </a:p>
                  </a:txBody>
                  <a:tcPr/>
                </a:tc>
              </a:tr>
              <a:tr h="370840">
                <a:tc>
                  <a:txBody>
                    <a:bodyPr/>
                    <a:lstStyle/>
                    <a:p>
                      <a:r>
                        <a:rPr lang="en-IN" dirty="0" smtClean="0"/>
                        <a:t>ALU</a:t>
                      </a:r>
                      <a:endParaRPr lang="en-IN" dirty="0"/>
                    </a:p>
                  </a:txBody>
                  <a:tcPr/>
                </a:tc>
                <a:tc>
                  <a:txBody>
                    <a:bodyPr/>
                    <a:lstStyle/>
                    <a:p>
                      <a:r>
                        <a:rPr lang="en-IN" dirty="0" smtClean="0"/>
                        <a:t>50%</a:t>
                      </a:r>
                      <a:endParaRPr lang="en-IN" dirty="0"/>
                    </a:p>
                  </a:txBody>
                  <a:tcPr/>
                </a:tc>
                <a:tc>
                  <a:txBody>
                    <a:bodyPr/>
                    <a:lstStyle/>
                    <a:p>
                      <a:r>
                        <a:rPr lang="en-IN" dirty="0" smtClean="0"/>
                        <a:t>1</a:t>
                      </a:r>
                      <a:endParaRPr lang="en-IN" dirty="0"/>
                    </a:p>
                  </a:txBody>
                  <a:tcPr/>
                </a:tc>
                <a:tc>
                  <a:txBody>
                    <a:bodyPr/>
                    <a:lstStyle/>
                    <a:p>
                      <a:r>
                        <a:rPr lang="en-IN" dirty="0" smtClean="0"/>
                        <a:t>23%</a:t>
                      </a:r>
                      <a:endParaRPr lang="en-IN" dirty="0"/>
                    </a:p>
                  </a:txBody>
                  <a:tcPr/>
                </a:tc>
              </a:tr>
              <a:tr h="370840">
                <a:tc>
                  <a:txBody>
                    <a:bodyPr/>
                    <a:lstStyle/>
                    <a:p>
                      <a:r>
                        <a:rPr lang="en-IN" dirty="0" smtClean="0"/>
                        <a:t>Load</a:t>
                      </a:r>
                      <a:endParaRPr lang="en-IN" dirty="0"/>
                    </a:p>
                  </a:txBody>
                  <a:tcPr/>
                </a:tc>
                <a:tc>
                  <a:txBody>
                    <a:bodyPr/>
                    <a:lstStyle/>
                    <a:p>
                      <a:r>
                        <a:rPr lang="en-IN" dirty="0" smtClean="0"/>
                        <a:t>20%</a:t>
                      </a:r>
                      <a:endParaRPr lang="en-IN" dirty="0"/>
                    </a:p>
                  </a:txBody>
                  <a:tcPr/>
                </a:tc>
                <a:tc>
                  <a:txBody>
                    <a:bodyPr/>
                    <a:lstStyle/>
                    <a:p>
                      <a:r>
                        <a:rPr lang="en-IN" dirty="0" smtClean="0"/>
                        <a:t>5</a:t>
                      </a:r>
                      <a:endParaRPr lang="en-IN" dirty="0"/>
                    </a:p>
                  </a:txBody>
                  <a:tcPr/>
                </a:tc>
                <a:tc>
                  <a:txBody>
                    <a:bodyPr/>
                    <a:lstStyle/>
                    <a:p>
                      <a:r>
                        <a:rPr lang="en-IN" dirty="0" smtClean="0"/>
                        <a:t>45%</a:t>
                      </a:r>
                      <a:endParaRPr lang="en-IN" dirty="0"/>
                    </a:p>
                  </a:txBody>
                  <a:tcPr/>
                </a:tc>
              </a:tr>
              <a:tr h="370840">
                <a:tc>
                  <a:txBody>
                    <a:bodyPr/>
                    <a:lstStyle/>
                    <a:p>
                      <a:r>
                        <a:rPr lang="en-IN" dirty="0" smtClean="0"/>
                        <a:t>Store</a:t>
                      </a:r>
                      <a:endParaRPr lang="en-IN" dirty="0"/>
                    </a:p>
                  </a:txBody>
                  <a:tcPr/>
                </a:tc>
                <a:tc>
                  <a:txBody>
                    <a:bodyPr/>
                    <a:lstStyle/>
                    <a:p>
                      <a:r>
                        <a:rPr lang="en-IN" dirty="0" smtClean="0"/>
                        <a:t>10%</a:t>
                      </a:r>
                      <a:endParaRPr lang="en-IN" dirty="0"/>
                    </a:p>
                  </a:txBody>
                  <a:tcPr/>
                </a:tc>
                <a:tc>
                  <a:txBody>
                    <a:bodyPr/>
                    <a:lstStyle/>
                    <a:p>
                      <a:r>
                        <a:rPr lang="en-IN" dirty="0" smtClean="0"/>
                        <a:t>3</a:t>
                      </a:r>
                      <a:endParaRPr lang="en-IN" dirty="0"/>
                    </a:p>
                  </a:txBody>
                  <a:tcPr/>
                </a:tc>
                <a:tc>
                  <a:txBody>
                    <a:bodyPr/>
                    <a:lstStyle/>
                    <a:p>
                      <a:r>
                        <a:rPr lang="en-IN" dirty="0" smtClean="0"/>
                        <a:t>14%</a:t>
                      </a:r>
                      <a:endParaRPr lang="en-IN" dirty="0"/>
                    </a:p>
                  </a:txBody>
                  <a:tcPr/>
                </a:tc>
              </a:tr>
              <a:tr h="370840">
                <a:tc>
                  <a:txBody>
                    <a:bodyPr/>
                    <a:lstStyle/>
                    <a:p>
                      <a:r>
                        <a:rPr lang="en-IN" dirty="0" smtClean="0"/>
                        <a:t>Branch</a:t>
                      </a:r>
                      <a:endParaRPr lang="en-IN" dirty="0"/>
                    </a:p>
                  </a:txBody>
                  <a:tcPr/>
                </a:tc>
                <a:tc>
                  <a:txBody>
                    <a:bodyPr/>
                    <a:lstStyle/>
                    <a:p>
                      <a:r>
                        <a:rPr lang="en-IN" dirty="0" smtClean="0"/>
                        <a:t>20%</a:t>
                      </a:r>
                      <a:endParaRPr lang="en-IN" dirty="0"/>
                    </a:p>
                  </a:txBody>
                  <a:tcPr/>
                </a:tc>
                <a:tc>
                  <a:txBody>
                    <a:bodyPr/>
                    <a:lstStyle/>
                    <a:p>
                      <a:r>
                        <a:rPr lang="en-IN" dirty="0" smtClean="0"/>
                        <a:t>2</a:t>
                      </a:r>
                      <a:endParaRPr lang="en-IN" dirty="0"/>
                    </a:p>
                  </a:txBody>
                  <a:tcPr/>
                </a:tc>
                <a:tc>
                  <a:txBody>
                    <a:bodyPr/>
                    <a:lstStyle/>
                    <a:p>
                      <a:r>
                        <a:rPr lang="en-IN" dirty="0" smtClean="0"/>
                        <a:t>18%</a:t>
                      </a:r>
                      <a:endParaRPr lang="en-IN"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1164</Words>
  <Application>Microsoft Office PowerPoint</Application>
  <PresentationFormat>On-screen Show (4:3)</PresentationFormat>
  <Paragraphs>179</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Advanced Computer Architecture Numericals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for Parallel Computing:</vt:lpstr>
      <vt:lpstr>Limitations of Sequential Machine:</vt:lpstr>
      <vt:lpstr>PowerPoint Presentation</vt:lpstr>
      <vt:lpstr>Multiprocessor vs Multicomputer</vt:lpstr>
      <vt:lpstr>Types of Vector Supercomputer or Multicomputer </vt:lpstr>
      <vt:lpstr>PowerPoint Presentation</vt:lpstr>
      <vt:lpstr>PowerPoint Presentation</vt:lpstr>
      <vt:lpstr>Feng’s Classification</vt:lpstr>
      <vt:lpstr>PowerPoint Presentation</vt:lpstr>
      <vt:lpstr>Handler’s Classification:</vt:lpstr>
      <vt:lpstr>PowerPoint Presentation</vt:lpstr>
      <vt:lpstr>PowerPoint Presentation</vt:lpstr>
      <vt:lpstr>PowerPoint Presentation</vt:lpstr>
      <vt:lpstr>PowerPoint Presentation</vt:lpstr>
      <vt:lpstr>PowerPoint Presentation</vt:lpstr>
      <vt:lpstr>Classification based on grain size: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VIVEK</dc:creator>
  <cp:lastModifiedBy>Manishilpi</cp:lastModifiedBy>
  <cp:revision>25</cp:revision>
  <dcterms:created xsi:type="dcterms:W3CDTF">2006-08-16T00:00:00Z</dcterms:created>
  <dcterms:modified xsi:type="dcterms:W3CDTF">2019-08-20T08:01:01Z</dcterms:modified>
</cp:coreProperties>
</file>