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73" r:id="rId2"/>
    <p:sldId id="274" r:id="rId3"/>
    <p:sldId id="269" r:id="rId4"/>
    <p:sldId id="271" r:id="rId5"/>
    <p:sldId id="272" r:id="rId6"/>
    <p:sldId id="279" r:id="rId7"/>
    <p:sldId id="277" r:id="rId8"/>
    <p:sldId id="278" r:id="rId9"/>
    <p:sldId id="280" r:id="rId10"/>
    <p:sldId id="276" r:id="rId11"/>
    <p:sldId id="289" r:id="rId12"/>
    <p:sldId id="262" r:id="rId13"/>
    <p:sldId id="281" r:id="rId14"/>
    <p:sldId id="26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2" r:id="rId25"/>
    <p:sldId id="294" r:id="rId26"/>
    <p:sldId id="293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0000"/>
    <a:srgbClr val="009900"/>
    <a:srgbClr val="F4F49C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0E8133E-A0C3-42EB-A516-920095B88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BEE7-FAA8-4C6F-ACAD-3CC08509AB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B905-AD85-426F-8916-9057719A38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526DB-1801-455E-A3A1-D6B0BF14F4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75E0D5-3AD7-4F24-A663-8DFC396CE5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C115D-6351-42E4-B2B9-5C31017D02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F7C07-4216-4B83-B0B1-EA26F75D7F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ECD0F-4F59-40F4-AFC8-F7C810472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7C797-4774-43BA-AE58-5E7B5735B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FE5F9-CEA5-4594-B480-C4EB81C8BA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61B60307-FC39-495D-A31D-8C274072BC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62095EAC-6422-460D-AF49-530BB57213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3366FF"/>
                </a:solidFill>
              </a:rPr>
              <a:t>ALGORITHM</a:t>
            </a:r>
            <a:r>
              <a:rPr lang="en-US" sz="4800" dirty="0" smtClean="0">
                <a:solidFill>
                  <a:srgbClr val="3366FF"/>
                </a:solidFill>
                <a:latin typeface="Impact" pitchFamily="34" charset="0"/>
              </a:rPr>
              <a:t/>
            </a:r>
            <a:br>
              <a:rPr lang="en-US" sz="4800" dirty="0" smtClean="0">
                <a:solidFill>
                  <a:srgbClr val="3366FF"/>
                </a:solidFill>
                <a:latin typeface="Impact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endParaRPr lang="en-US" dirty="0" smtClean="0">
              <a:solidFill>
                <a:srgbClr val="3366FF"/>
              </a:solidFill>
            </a:endParaRPr>
          </a:p>
          <a:p>
            <a:pPr marL="609600" indent="-609600">
              <a:buNone/>
            </a:pPr>
            <a:r>
              <a:rPr lang="en-US" dirty="0" smtClean="0"/>
              <a:t>	</a:t>
            </a:r>
          </a:p>
          <a:p>
            <a:pPr marL="609600" indent="-609600" algn="just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 finite set of instructions which if followed accomplish a particular task.</a:t>
            </a:r>
          </a:p>
          <a:p>
            <a:pPr marL="609600" indent="-609600" algn="just">
              <a:buNone/>
            </a:pP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609600" indent="-609600" algn="just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609600" indent="-609600" algn="just">
              <a:buNone/>
            </a:pPr>
            <a:r>
              <a:rPr lang="en-US" dirty="0" smtClean="0"/>
              <a:t>	In addition every algorithm must satisfy following criteria: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551836"/>
            <a:ext cx="754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Sum(</a:t>
            </a:r>
            <a:r>
              <a:rPr lang="en-IN" sz="3600" dirty="0" err="1" smtClean="0">
                <a:solidFill>
                  <a:srgbClr val="002060"/>
                </a:solidFill>
              </a:rPr>
              <a:t>A,n</a:t>
            </a:r>
            <a:r>
              <a:rPr lang="en-IN" sz="3600" dirty="0" smtClean="0">
                <a:solidFill>
                  <a:srgbClr val="002060"/>
                </a:solidFill>
              </a:rPr>
              <a:t>)</a:t>
            </a:r>
          </a:p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{	s=0;           </a:t>
            </a:r>
          </a:p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	for(</a:t>
            </a:r>
            <a:r>
              <a:rPr lang="en-IN" sz="3600" dirty="0" err="1" smtClean="0">
                <a:solidFill>
                  <a:srgbClr val="002060"/>
                </a:solidFill>
              </a:rPr>
              <a:t>i</a:t>
            </a:r>
            <a:r>
              <a:rPr lang="en-IN" sz="3600" dirty="0" smtClean="0">
                <a:solidFill>
                  <a:srgbClr val="002060"/>
                </a:solidFill>
              </a:rPr>
              <a:t>=0;i&lt;</a:t>
            </a:r>
            <a:r>
              <a:rPr lang="en-IN" sz="3600" dirty="0" err="1" smtClean="0">
                <a:solidFill>
                  <a:srgbClr val="002060"/>
                </a:solidFill>
              </a:rPr>
              <a:t>n;i</a:t>
            </a:r>
            <a:r>
              <a:rPr lang="en-IN" sz="3600" dirty="0" smtClean="0">
                <a:solidFill>
                  <a:srgbClr val="002060"/>
                </a:solidFill>
              </a:rPr>
              <a:t>++)</a:t>
            </a:r>
          </a:p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    { 	s=</a:t>
            </a:r>
            <a:r>
              <a:rPr lang="en-IN" sz="3600" dirty="0" err="1" smtClean="0">
                <a:solidFill>
                  <a:srgbClr val="002060"/>
                </a:solidFill>
              </a:rPr>
              <a:t>s+A</a:t>
            </a:r>
            <a:r>
              <a:rPr lang="en-IN" sz="3600" dirty="0" smtClean="0">
                <a:solidFill>
                  <a:srgbClr val="002060"/>
                </a:solidFill>
              </a:rPr>
              <a:t>[</a:t>
            </a:r>
            <a:r>
              <a:rPr lang="en-IN" sz="3600" dirty="0" err="1" smtClean="0">
                <a:solidFill>
                  <a:srgbClr val="002060"/>
                </a:solidFill>
              </a:rPr>
              <a:t>i</a:t>
            </a:r>
            <a:r>
              <a:rPr lang="en-IN" sz="3600" dirty="0" smtClean="0">
                <a:solidFill>
                  <a:srgbClr val="002060"/>
                </a:solidFill>
              </a:rPr>
              <a:t>];</a:t>
            </a:r>
          </a:p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    }</a:t>
            </a:r>
          </a:p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return s;</a:t>
            </a:r>
          </a:p>
          <a:p>
            <a:pPr algn="l">
              <a:buNone/>
            </a:pPr>
            <a:r>
              <a:rPr lang="en-IN" sz="3600" dirty="0" smtClean="0">
                <a:solidFill>
                  <a:srgbClr val="002060"/>
                </a:solidFill>
              </a:rPr>
              <a:t>}</a:t>
            </a:r>
            <a:endParaRPr lang="en-IN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72200" y="1981200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3200" b="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3002280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0" y="3657600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3200" b="0" dirty="0" smtClean="0">
                          <a:solidFill>
                            <a:schemeClr val="tx1"/>
                          </a:solidFill>
                        </a:rPr>
                        <a:t>n+1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4191000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32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0" y="5257800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10200" y="6096000"/>
          <a:ext cx="20574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28600">
                <a:tc>
                  <a:txBody>
                    <a:bodyPr/>
                    <a:lstStyle/>
                    <a:p>
                      <a:r>
                        <a:rPr lang="en-IN" sz="3200" b="0" baseline="0" dirty="0" smtClean="0">
                          <a:solidFill>
                            <a:schemeClr val="tx1"/>
                          </a:solidFill>
                        </a:rPr>
                        <a:t> f</a:t>
                      </a:r>
                      <a:r>
                        <a:rPr lang="en-IN" sz="3200" b="0" dirty="0" smtClean="0">
                          <a:solidFill>
                            <a:schemeClr val="tx1"/>
                          </a:solidFill>
                        </a:rPr>
                        <a:t>(n)=2n+3 </a:t>
                      </a:r>
                      <a:endParaRPr lang="en-IN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4114800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</a:tblGrid>
              <a:tr h="434975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Add</a:t>
                      </a:r>
                      <a:r>
                        <a:rPr lang="en-IN" sz="2800" baseline="0" dirty="0" smtClean="0"/>
                        <a:t> (</a:t>
                      </a:r>
                      <a:r>
                        <a:rPr lang="en-IN" sz="2800" baseline="0" dirty="0" err="1" smtClean="0"/>
                        <a:t>A,B,n</a:t>
                      </a:r>
                      <a:r>
                        <a:rPr lang="en-IN" sz="2800" baseline="0" dirty="0" smtClean="0"/>
                        <a:t>)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{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for(</a:t>
                      </a:r>
                      <a:r>
                        <a:rPr lang="en-IN" sz="2800" dirty="0" err="1" smtClean="0"/>
                        <a:t>i</a:t>
                      </a:r>
                      <a:r>
                        <a:rPr lang="en-IN" sz="2800" dirty="0" smtClean="0"/>
                        <a:t>=0;i&lt;</a:t>
                      </a:r>
                      <a:r>
                        <a:rPr lang="en-IN" sz="2800" dirty="0" err="1" smtClean="0"/>
                        <a:t>n;i</a:t>
                      </a:r>
                      <a:r>
                        <a:rPr lang="en-IN" sz="2800" dirty="0" smtClean="0"/>
                        <a:t>++)</a:t>
                      </a:r>
                    </a:p>
                    <a:p>
                      <a:r>
                        <a:rPr lang="en-IN" sz="2800" dirty="0" smtClean="0"/>
                        <a:t>       {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      for(j=0;j&lt;</a:t>
                      </a:r>
                      <a:r>
                        <a:rPr lang="en-IN" sz="2800" dirty="0" err="1" smtClean="0"/>
                        <a:t>n;j</a:t>
                      </a:r>
                      <a:r>
                        <a:rPr lang="en-IN" sz="2800" dirty="0" smtClean="0"/>
                        <a:t>++)</a:t>
                      </a:r>
                    </a:p>
                    <a:p>
                      <a:r>
                        <a:rPr lang="en-IN" sz="2800" dirty="0" smtClean="0"/>
                        <a:t>            {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            c[</a:t>
                      </a:r>
                      <a:r>
                        <a:rPr lang="en-IN" sz="2800" dirty="0" err="1" smtClean="0"/>
                        <a:t>i,j</a:t>
                      </a:r>
                      <a:r>
                        <a:rPr lang="en-IN" sz="2800" dirty="0" smtClean="0"/>
                        <a:t>]=A[</a:t>
                      </a:r>
                      <a:r>
                        <a:rPr lang="en-IN" sz="2800" dirty="0" err="1" smtClean="0"/>
                        <a:t>i,j</a:t>
                      </a:r>
                      <a:r>
                        <a:rPr lang="en-IN" sz="2800" dirty="0" smtClean="0"/>
                        <a:t>]+B[</a:t>
                      </a:r>
                      <a:r>
                        <a:rPr lang="en-IN" sz="2800" dirty="0" err="1" smtClean="0"/>
                        <a:t>i,j</a:t>
                      </a:r>
                      <a:r>
                        <a:rPr lang="en-IN" sz="2800" dirty="0" smtClean="0"/>
                        <a:t>];</a:t>
                      </a:r>
                    </a:p>
                    <a:p>
                      <a:r>
                        <a:rPr lang="en-IN" sz="2800" dirty="0" smtClean="0"/>
                        <a:t>            }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     }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}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0" y="3886200"/>
          <a:ext cx="2286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n</a:t>
                      </a:r>
                      <a:r>
                        <a:rPr lang="en-IN" sz="2800" baseline="0" dirty="0" smtClean="0"/>
                        <a:t> x </a:t>
                      </a:r>
                      <a:r>
                        <a:rPr lang="en-IN" sz="2800" dirty="0" smtClean="0"/>
                        <a:t> (n+1)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0" y="2819400"/>
          <a:ext cx="96234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34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baseline="0" dirty="0" smtClean="0"/>
                        <a:t>  n+1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4724400"/>
          <a:ext cx="15240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n x n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91200" y="1752600"/>
          <a:ext cx="2209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Frequency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67400" y="5715000"/>
          <a:ext cx="2971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</a:t>
                      </a:r>
                      <a:r>
                        <a:rPr lang="en-IN" sz="2800" baseline="0" dirty="0" smtClean="0"/>
                        <a:t> f</a:t>
                      </a:r>
                      <a:r>
                        <a:rPr lang="en-IN" sz="2800" dirty="0" smtClean="0"/>
                        <a:t>(n)= </a:t>
                      </a:r>
                      <a:r>
                        <a:rPr lang="en-US" sz="2800" dirty="0" smtClean="0"/>
                        <a:t>2n</a:t>
                      </a:r>
                      <a:r>
                        <a:rPr lang="en-US" sz="2800" baseline="30000" dirty="0" smtClean="0"/>
                        <a:t>2</a:t>
                      </a:r>
                      <a:r>
                        <a:rPr lang="en-IN" sz="2800" dirty="0" smtClean="0"/>
                        <a:t>+2n+1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an algorithm </a:t>
            </a:r>
            <a:endParaRPr lang="en-IN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 </a:t>
            </a:r>
            <a:r>
              <a:rPr lang="en-US" b="1" dirty="0" smtClean="0"/>
              <a:t>Worst case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The maximum value of f(n) for any possible input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Average case: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The expected value of f(n)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Best case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The minimum possible value of f(n)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0ABD4F-9DEC-4EA9-B051-5DFCB82CF7B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a measure of efficiency of algorithms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Asymptotic notations are mathematical tools to represent time complexity of algorithms for asymptotic analysis.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is a method of describing limiting </a:t>
            </a:r>
            <a:r>
              <a:rPr lang="en-IN" dirty="0" err="1" smtClean="0"/>
              <a:t>behavior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z="4000" dirty="0" smtClean="0">
                <a:cs typeface="Arial" charset="0"/>
              </a:rPr>
              <a:t>Asymptotic  Analysis</a:t>
            </a:r>
            <a:endParaRPr lang="el-GR" sz="4000" dirty="0" smtClean="0"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Suppose that we are interested in the properties of a function </a:t>
            </a: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 as </a:t>
            </a:r>
            <a:r>
              <a:rPr lang="en-IN" i="1" dirty="0" smtClean="0"/>
              <a:t>n</a:t>
            </a:r>
            <a:r>
              <a:rPr lang="en-IN" dirty="0" smtClean="0"/>
              <a:t> becomes very large.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 If </a:t>
            </a: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 = </a:t>
            </a:r>
            <a:r>
              <a:rPr lang="en-IN" i="1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+ 3</a:t>
            </a:r>
            <a:r>
              <a:rPr lang="en-IN" i="1" dirty="0" smtClean="0"/>
              <a:t>n</a:t>
            </a:r>
            <a:r>
              <a:rPr lang="en-IN" dirty="0" smtClean="0"/>
              <a:t>, then as </a:t>
            </a:r>
            <a:r>
              <a:rPr lang="en-IN" i="1" dirty="0" smtClean="0"/>
              <a:t>n</a:t>
            </a:r>
            <a:r>
              <a:rPr lang="en-IN" dirty="0" smtClean="0"/>
              <a:t> becomes very large, the term 3</a:t>
            </a:r>
            <a:r>
              <a:rPr lang="en-IN" i="1" dirty="0" smtClean="0"/>
              <a:t>n</a:t>
            </a:r>
            <a:r>
              <a:rPr lang="en-IN" dirty="0" smtClean="0"/>
              <a:t> becomes insignificant compared to </a:t>
            </a:r>
            <a:r>
              <a:rPr lang="en-IN" i="1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. The function </a:t>
            </a:r>
            <a:r>
              <a:rPr lang="en-IN" i="1" dirty="0" smtClean="0"/>
              <a:t>f</a:t>
            </a:r>
            <a:r>
              <a:rPr lang="en-IN" dirty="0" smtClean="0"/>
              <a:t>(</a:t>
            </a:r>
            <a:r>
              <a:rPr lang="en-IN" i="1" dirty="0" smtClean="0"/>
              <a:t>n</a:t>
            </a:r>
            <a:r>
              <a:rPr lang="en-IN" dirty="0" smtClean="0"/>
              <a:t>) is said to be "</a:t>
            </a:r>
            <a:r>
              <a:rPr lang="en-IN" i="1" dirty="0" smtClean="0"/>
              <a:t>asymptotically equivalent</a:t>
            </a:r>
            <a:r>
              <a:rPr lang="en-IN" dirty="0" smtClean="0"/>
              <a:t> to </a:t>
            </a:r>
            <a:r>
              <a:rPr lang="en-IN" i="1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, as </a:t>
            </a:r>
            <a:r>
              <a:rPr lang="en-IN" i="1" dirty="0" smtClean="0"/>
              <a:t>n</a:t>
            </a:r>
            <a:r>
              <a:rPr lang="en-IN" dirty="0" smtClean="0"/>
              <a:t> → ∞“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The following 3 asymptotic notations are mostly used to represent time complexity of algorithms:</a:t>
            </a:r>
          </a:p>
          <a:p>
            <a:endParaRPr lang="en-IN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3F7E13-D6B9-46B8-B737-24976FC4F57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Big O or Oh Notation (O)</a:t>
            </a:r>
          </a:p>
          <a:p>
            <a:endParaRPr lang="en-IN" b="1" dirty="0" smtClean="0"/>
          </a:p>
          <a:p>
            <a:r>
              <a:rPr lang="en-IN" b="1" dirty="0" smtClean="0"/>
              <a:t>Big Omega</a:t>
            </a:r>
            <a:r>
              <a:rPr lang="el-GR" b="1" dirty="0" smtClean="0"/>
              <a:t> </a:t>
            </a:r>
            <a:r>
              <a:rPr lang="en-IN" b="1" dirty="0" smtClean="0"/>
              <a:t>Notation(</a:t>
            </a:r>
            <a:r>
              <a:rPr lang="el-GR" b="1" dirty="0" smtClean="0"/>
              <a:t>Ω</a:t>
            </a:r>
            <a:r>
              <a:rPr lang="en-IN" b="1" dirty="0" smtClean="0"/>
              <a:t>)</a:t>
            </a:r>
          </a:p>
          <a:p>
            <a:endParaRPr lang="en-IN" b="1" dirty="0" smtClean="0"/>
          </a:p>
          <a:p>
            <a:r>
              <a:rPr lang="en-IN" b="1" dirty="0" smtClean="0"/>
              <a:t>Big Theta Notation(</a:t>
            </a:r>
            <a:r>
              <a:rPr lang="el-GR" b="1" dirty="0" smtClean="0"/>
              <a:t>Θ</a:t>
            </a:r>
            <a:r>
              <a:rPr lang="en-IN" b="1" dirty="0" smtClean="0"/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O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2800" dirty="0" smtClean="0"/>
              <a:t>For function </a:t>
            </a:r>
            <a:r>
              <a:rPr kumimoji="1" lang="en-US" sz="2800" i="1" dirty="0" smtClean="0"/>
              <a:t>g</a:t>
            </a:r>
            <a:r>
              <a:rPr kumimoji="1" lang="en-US" sz="2800" dirty="0" smtClean="0"/>
              <a:t>(</a:t>
            </a:r>
            <a:r>
              <a:rPr kumimoji="1" lang="en-US" sz="2800" i="1" dirty="0" smtClean="0"/>
              <a:t>n</a:t>
            </a:r>
            <a:r>
              <a:rPr kumimoji="1" lang="en-US" sz="2800" dirty="0" smtClean="0"/>
              <a:t>), </a:t>
            </a:r>
            <a:r>
              <a:rPr lang="en-US" sz="2800" i="1" dirty="0" smtClean="0">
                <a:solidFill>
                  <a:srgbClr val="010000"/>
                </a:solidFill>
                <a:sym typeface="Symbol" pitchFamily="16" charset="2"/>
              </a:rPr>
              <a:t>O</a:t>
            </a:r>
            <a:r>
              <a:rPr kumimoji="1" lang="en-US" sz="2800" dirty="0" smtClean="0"/>
              <a:t>(</a:t>
            </a:r>
            <a:r>
              <a:rPr kumimoji="1" lang="en-US" sz="2800" i="1" dirty="0" smtClean="0"/>
              <a:t>g</a:t>
            </a:r>
            <a:r>
              <a:rPr kumimoji="1" lang="en-US" sz="2800" dirty="0" smtClean="0"/>
              <a:t>(</a:t>
            </a:r>
            <a:r>
              <a:rPr kumimoji="1" lang="en-US" sz="2800" i="1" dirty="0" smtClean="0"/>
              <a:t>n</a:t>
            </a:r>
            <a:r>
              <a:rPr kumimoji="1" lang="en-US" sz="2800" dirty="0" smtClean="0"/>
              <a:t>)) is given by:</a:t>
            </a:r>
          </a:p>
          <a:p>
            <a:endParaRPr lang="en-US" sz="2800" i="1" dirty="0" smtClean="0">
              <a:solidFill>
                <a:schemeClr val="accent1"/>
              </a:solidFill>
              <a:sym typeface="Symbol" pitchFamily="16" charset="2"/>
            </a:endParaRPr>
          </a:p>
          <a:p>
            <a:pPr>
              <a:buNone/>
            </a:pPr>
            <a:r>
              <a:rPr lang="en-US" sz="3000" i="1" dirty="0" smtClean="0">
                <a:solidFill>
                  <a:schemeClr val="accent1"/>
                </a:solidFill>
                <a:sym typeface="Symbol" pitchFamily="16" charset="2"/>
              </a:rPr>
              <a:t>O</a:t>
            </a:r>
            <a:r>
              <a:rPr kumimoji="1" lang="en-US" sz="3000" dirty="0" smtClean="0">
                <a:solidFill>
                  <a:schemeClr val="accent1"/>
                </a:solidFill>
              </a:rPr>
              <a:t>(</a:t>
            </a:r>
            <a:r>
              <a:rPr kumimoji="1" lang="en-US" sz="3000" i="1" dirty="0" smtClean="0">
                <a:solidFill>
                  <a:schemeClr val="accent1"/>
                </a:solidFill>
              </a:rPr>
              <a:t>g</a:t>
            </a:r>
            <a:r>
              <a:rPr kumimoji="1" lang="en-US" sz="3000" dirty="0" smtClean="0">
                <a:solidFill>
                  <a:schemeClr val="accent1"/>
                </a:solidFill>
              </a:rPr>
              <a:t>(</a:t>
            </a:r>
            <a:r>
              <a:rPr kumimoji="1" lang="en-US" sz="3000" i="1" dirty="0" smtClean="0">
                <a:solidFill>
                  <a:schemeClr val="accent1"/>
                </a:solidFill>
              </a:rPr>
              <a:t>n</a:t>
            </a:r>
            <a:r>
              <a:rPr kumimoji="1" lang="en-US" sz="3000" dirty="0" smtClean="0">
                <a:solidFill>
                  <a:schemeClr val="accent1"/>
                </a:solidFill>
              </a:rPr>
              <a:t>)) =</a:t>
            </a:r>
            <a:r>
              <a:rPr kumimoji="1" lang="en-US" sz="3000" dirty="0" smtClean="0">
                <a:solidFill>
                  <a:schemeClr val="hlink"/>
                </a:solidFill>
              </a:rPr>
              <a:t> {</a:t>
            </a:r>
            <a:r>
              <a:rPr kumimoji="1" lang="en-US" sz="3000" i="1" dirty="0" smtClean="0">
                <a:solidFill>
                  <a:schemeClr val="hlink"/>
                </a:solidFill>
              </a:rPr>
              <a:t>f</a:t>
            </a:r>
            <a:r>
              <a:rPr kumimoji="1" lang="en-US" sz="3000" dirty="0" smtClean="0">
                <a:solidFill>
                  <a:schemeClr val="hlink"/>
                </a:solidFill>
              </a:rPr>
              <a:t>(</a:t>
            </a:r>
            <a:r>
              <a:rPr kumimoji="1" lang="en-US" sz="3000" i="1" dirty="0" smtClean="0">
                <a:solidFill>
                  <a:schemeClr val="hlink"/>
                </a:solidFill>
              </a:rPr>
              <a:t>n</a:t>
            </a:r>
            <a:r>
              <a:rPr kumimoji="1" lang="en-US" sz="3000" dirty="0" smtClean="0">
                <a:solidFill>
                  <a:schemeClr val="hlink"/>
                </a:solidFill>
              </a:rPr>
              <a:t>): </a:t>
            </a:r>
            <a:r>
              <a:rPr kumimoji="1" lang="en-US" sz="3000" b="1" dirty="0" smtClean="0">
                <a:solidFill>
                  <a:srgbClr val="FF3300"/>
                </a:solidFill>
                <a:sym typeface="Symbol" pitchFamily="16" charset="2"/>
              </a:rPr>
              <a:t></a:t>
            </a:r>
            <a:r>
              <a:rPr kumimoji="1" lang="en-US" sz="3000" dirty="0" smtClean="0">
                <a:solidFill>
                  <a:schemeClr val="hlink"/>
                </a:solidFill>
                <a:sym typeface="Symbol" pitchFamily="16" charset="2"/>
              </a:rPr>
              <a:t> </a:t>
            </a:r>
            <a:r>
              <a:rPr kumimoji="1" lang="en-US" sz="3000" dirty="0" smtClean="0">
                <a:solidFill>
                  <a:srgbClr val="CC0000"/>
                </a:solidFill>
              </a:rPr>
              <a:t>+</a:t>
            </a:r>
            <a:r>
              <a:rPr kumimoji="1" lang="en-US" sz="3000" dirty="0" err="1" smtClean="0">
                <a:solidFill>
                  <a:srgbClr val="CC0000"/>
                </a:solidFill>
              </a:rPr>
              <a:t>ve</a:t>
            </a:r>
            <a:r>
              <a:rPr kumimoji="1" lang="en-US" sz="3000" dirty="0" smtClean="0">
                <a:solidFill>
                  <a:srgbClr val="CC0000"/>
                </a:solidFill>
              </a:rPr>
              <a:t> constants</a:t>
            </a:r>
          </a:p>
          <a:p>
            <a:pPr>
              <a:buNone/>
            </a:pPr>
            <a:r>
              <a:rPr kumimoji="1" lang="en-US" sz="3000" dirty="0" smtClean="0">
                <a:solidFill>
                  <a:schemeClr val="hlink"/>
                </a:solidFill>
              </a:rPr>
              <a:t> </a:t>
            </a:r>
            <a:r>
              <a:rPr kumimoji="1" lang="en-US" sz="3000" i="1" dirty="0" smtClean="0">
                <a:solidFill>
                  <a:srgbClr val="CC0000"/>
                </a:solidFill>
              </a:rPr>
              <a:t>c</a:t>
            </a:r>
            <a:r>
              <a:rPr kumimoji="1" lang="en-US" sz="3000" dirty="0" smtClean="0">
                <a:solidFill>
                  <a:srgbClr val="CC0000"/>
                </a:solidFill>
              </a:rPr>
              <a:t> and </a:t>
            </a:r>
            <a:r>
              <a:rPr kumimoji="1" lang="en-US" sz="3000" i="1" dirty="0" smtClean="0">
                <a:solidFill>
                  <a:srgbClr val="CC0000"/>
                </a:solidFill>
              </a:rPr>
              <a:t>n</a:t>
            </a:r>
            <a:r>
              <a:rPr kumimoji="1" lang="en-US" sz="3000" baseline="-25000" dirty="0" smtClean="0">
                <a:solidFill>
                  <a:srgbClr val="CC0000"/>
                </a:solidFill>
              </a:rPr>
              <a:t>0</a:t>
            </a:r>
            <a:r>
              <a:rPr kumimoji="1" lang="en-US" sz="3000" dirty="0" smtClean="0">
                <a:solidFill>
                  <a:schemeClr val="hlink"/>
                </a:solidFill>
              </a:rPr>
              <a:t> such that 0 </a:t>
            </a:r>
            <a:r>
              <a:rPr kumimoji="1" lang="en-US" sz="3000" dirty="0" smtClean="0">
                <a:solidFill>
                  <a:schemeClr val="hlink"/>
                </a:solidFill>
                <a:sym typeface="Symbol" pitchFamily="16" charset="2"/>
              </a:rPr>
              <a:t></a:t>
            </a:r>
            <a:r>
              <a:rPr kumimoji="1" lang="en-US" sz="3000" dirty="0" smtClean="0">
                <a:solidFill>
                  <a:schemeClr val="hlink"/>
                </a:solidFill>
              </a:rPr>
              <a:t> </a:t>
            </a:r>
            <a:r>
              <a:rPr kumimoji="1" lang="en-US" sz="3000" i="1" dirty="0" smtClean="0">
                <a:solidFill>
                  <a:schemeClr val="hlink"/>
                </a:solidFill>
              </a:rPr>
              <a:t>f</a:t>
            </a:r>
            <a:r>
              <a:rPr kumimoji="1" lang="en-US" sz="3000" dirty="0" smtClean="0">
                <a:solidFill>
                  <a:schemeClr val="hlink"/>
                </a:solidFill>
              </a:rPr>
              <a:t>(</a:t>
            </a:r>
            <a:r>
              <a:rPr kumimoji="1" lang="en-US" sz="3000" i="1" dirty="0" smtClean="0">
                <a:solidFill>
                  <a:schemeClr val="hlink"/>
                </a:solidFill>
              </a:rPr>
              <a:t>n</a:t>
            </a:r>
            <a:r>
              <a:rPr kumimoji="1" lang="en-US" sz="3000" dirty="0" smtClean="0">
                <a:solidFill>
                  <a:schemeClr val="hlink"/>
                </a:solidFill>
              </a:rPr>
              <a:t>)</a:t>
            </a:r>
            <a:r>
              <a:rPr kumimoji="1" lang="en-US" sz="3000" i="1" dirty="0" smtClean="0">
                <a:solidFill>
                  <a:schemeClr val="hlink"/>
                </a:solidFill>
              </a:rPr>
              <a:t> </a:t>
            </a:r>
            <a:r>
              <a:rPr kumimoji="1" lang="en-US" sz="3000" dirty="0" smtClean="0">
                <a:solidFill>
                  <a:schemeClr val="hlink"/>
                </a:solidFill>
                <a:sym typeface="Symbol" pitchFamily="16" charset="2"/>
              </a:rPr>
              <a:t></a:t>
            </a:r>
            <a:r>
              <a:rPr kumimoji="1" lang="en-US" sz="3000" dirty="0" smtClean="0">
                <a:solidFill>
                  <a:schemeClr val="hlink"/>
                </a:solidFill>
              </a:rPr>
              <a:t> </a:t>
            </a:r>
            <a:r>
              <a:rPr kumimoji="1" lang="en-US" sz="3000" i="1" dirty="0" smtClean="0">
                <a:solidFill>
                  <a:schemeClr val="hlink"/>
                </a:solidFill>
              </a:rPr>
              <a:t>cg</a:t>
            </a:r>
            <a:r>
              <a:rPr kumimoji="1" lang="en-US" sz="3000" dirty="0" smtClean="0">
                <a:solidFill>
                  <a:schemeClr val="hlink"/>
                </a:solidFill>
              </a:rPr>
              <a:t>(</a:t>
            </a:r>
            <a:r>
              <a:rPr kumimoji="1" lang="en-US" sz="3000" i="1" dirty="0" smtClean="0">
                <a:solidFill>
                  <a:schemeClr val="hlink"/>
                </a:solidFill>
              </a:rPr>
              <a:t>n</a:t>
            </a:r>
            <a:r>
              <a:rPr kumimoji="1" lang="en-US" sz="3000" dirty="0" smtClean="0">
                <a:solidFill>
                  <a:schemeClr val="hlink"/>
                </a:solidFill>
              </a:rPr>
              <a:t>), </a:t>
            </a:r>
          </a:p>
          <a:p>
            <a:pPr>
              <a:buNone/>
            </a:pPr>
            <a:r>
              <a:rPr kumimoji="1" lang="en-US" sz="3000" b="1" dirty="0" smtClean="0">
                <a:solidFill>
                  <a:srgbClr val="FF3300"/>
                </a:solidFill>
                <a:sym typeface="Symbol" pitchFamily="16" charset="2"/>
              </a:rPr>
              <a:t></a:t>
            </a:r>
            <a:r>
              <a:rPr kumimoji="1" lang="en-US" sz="3000" i="1" dirty="0" smtClean="0">
                <a:solidFill>
                  <a:schemeClr val="hlink"/>
                </a:solidFill>
              </a:rPr>
              <a:t>n </a:t>
            </a:r>
            <a:r>
              <a:rPr kumimoji="1" lang="en-US" sz="3000" dirty="0" smtClean="0">
                <a:solidFill>
                  <a:schemeClr val="hlink"/>
                </a:solidFill>
                <a:sym typeface="Symbol" pitchFamily="16" charset="2"/>
              </a:rPr>
              <a:t></a:t>
            </a:r>
            <a:r>
              <a:rPr kumimoji="1" lang="en-US" sz="3000" i="1" baseline="-25000" dirty="0" smtClean="0">
                <a:solidFill>
                  <a:schemeClr val="hlink"/>
                </a:solidFill>
              </a:rPr>
              <a:t>  </a:t>
            </a:r>
            <a:r>
              <a:rPr kumimoji="1" lang="en-US" sz="3000" i="1" dirty="0" smtClean="0">
                <a:solidFill>
                  <a:schemeClr val="hlink"/>
                </a:solidFill>
              </a:rPr>
              <a:t>n</a:t>
            </a:r>
            <a:r>
              <a:rPr kumimoji="1" lang="en-US" sz="3000" baseline="-25000" dirty="0" smtClean="0">
                <a:solidFill>
                  <a:schemeClr val="hlink"/>
                </a:solidFill>
              </a:rPr>
              <a:t>0</a:t>
            </a:r>
            <a:r>
              <a:rPr kumimoji="1" lang="en-US" sz="3000" i="1" baseline="-25000" dirty="0" smtClean="0">
                <a:solidFill>
                  <a:schemeClr val="hlink"/>
                </a:solidFill>
              </a:rPr>
              <a:t> </a:t>
            </a:r>
            <a:r>
              <a:rPr kumimoji="1" lang="en-US" sz="3000" dirty="0" smtClean="0">
                <a:solidFill>
                  <a:schemeClr val="hlink"/>
                </a:solidFill>
              </a:rPr>
              <a:t>}</a:t>
            </a:r>
          </a:p>
          <a:p>
            <a:endParaRPr kumimoji="1" lang="en-US" sz="2800" dirty="0" smtClean="0"/>
          </a:p>
          <a:p>
            <a:endParaRPr kumimoji="1" lang="en-US" dirty="0" smtClean="0"/>
          </a:p>
          <a:p>
            <a:pPr>
              <a:buNone/>
            </a:pPr>
            <a:endParaRPr lang="en-US" sz="2800" b="1" i="1" dirty="0" smtClean="0">
              <a:solidFill>
                <a:srgbClr val="FF3300"/>
              </a:solidFill>
            </a:endParaRPr>
          </a:p>
          <a:p>
            <a:pPr algn="just">
              <a:buNone/>
            </a:pPr>
            <a:r>
              <a:rPr lang="en-US" sz="2800" b="1" i="1" dirty="0" smtClean="0">
                <a:solidFill>
                  <a:srgbClr val="FF3300"/>
                </a:solidFill>
              </a:rPr>
              <a:t>    Intuitively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accent1"/>
                </a:solidFill>
              </a:rPr>
              <a:t>Set of all functions 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    whose </a:t>
            </a:r>
            <a:r>
              <a:rPr lang="en-US" sz="2800" i="1" dirty="0" smtClean="0">
                <a:solidFill>
                  <a:srgbClr val="FF3300"/>
                </a:solidFill>
              </a:rPr>
              <a:t>rate of growth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is the </a:t>
            </a:r>
            <a:r>
              <a:rPr lang="en-US" sz="2800" dirty="0" smtClean="0">
                <a:solidFill>
                  <a:schemeClr val="hlink"/>
                </a:solidFill>
              </a:rPr>
              <a:t>same as 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    or lower than</a:t>
            </a:r>
            <a:r>
              <a:rPr lang="en-US" sz="2800" dirty="0" smtClean="0">
                <a:solidFill>
                  <a:schemeClr val="accent1"/>
                </a:solidFill>
              </a:rPr>
              <a:t> that of </a:t>
            </a:r>
            <a:r>
              <a:rPr lang="en-US" sz="2800" i="1" dirty="0" smtClean="0">
                <a:solidFill>
                  <a:schemeClr val="accent1"/>
                </a:solidFill>
              </a:rPr>
              <a:t>g</a:t>
            </a:r>
            <a:r>
              <a:rPr lang="en-US" sz="2800" dirty="0" smtClean="0">
                <a:solidFill>
                  <a:schemeClr val="accent1"/>
                </a:solidFill>
              </a:rPr>
              <a:t>(</a:t>
            </a:r>
            <a:r>
              <a:rPr lang="en-US" sz="2800" i="1" dirty="0" smtClean="0">
                <a:solidFill>
                  <a:schemeClr val="accent1"/>
                </a:solidFill>
              </a:rPr>
              <a:t>n</a:t>
            </a:r>
            <a:r>
              <a:rPr lang="en-US" sz="2800" dirty="0" smtClean="0">
                <a:solidFill>
                  <a:schemeClr val="accent1"/>
                </a:solidFill>
              </a:rPr>
              <a:t>).  </a:t>
            </a:r>
          </a:p>
          <a:p>
            <a:endParaRPr kumimoji="1" lang="en-US" sz="2800" b="1" i="1" dirty="0" smtClean="0"/>
          </a:p>
          <a:p>
            <a:r>
              <a:rPr kumimoji="1" lang="en-US" sz="2800" b="1" i="1" dirty="0" smtClean="0"/>
              <a:t>g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 is an </a:t>
            </a:r>
            <a:r>
              <a:rPr kumimoji="1" lang="en-US" sz="2800" b="1" i="1" dirty="0" smtClean="0">
                <a:solidFill>
                  <a:srgbClr val="CC0000"/>
                </a:solidFill>
              </a:rPr>
              <a:t>asymptotic upper bound</a:t>
            </a:r>
            <a:r>
              <a:rPr kumimoji="1" lang="en-US" sz="2800" b="1" dirty="0" smtClean="0"/>
              <a:t> for </a:t>
            </a:r>
            <a:r>
              <a:rPr kumimoji="1" lang="en-US" sz="2800" b="1" i="1" dirty="0" smtClean="0"/>
              <a:t>f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7" descr="graph_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4691" y="2406650"/>
            <a:ext cx="2969584" cy="307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  <a:sym typeface="Symbol" pitchFamily="16" charset="2"/>
              </a:rPr>
              <a:t>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sz="2400" dirty="0" smtClean="0"/>
              <a:t>For function </a:t>
            </a:r>
            <a:r>
              <a:rPr kumimoji="1" lang="en-US" sz="2400" i="1" dirty="0" smtClean="0"/>
              <a:t>g</a:t>
            </a:r>
            <a:r>
              <a:rPr kumimoji="1" lang="en-US" sz="2400" dirty="0" smtClean="0"/>
              <a:t>(</a:t>
            </a:r>
            <a:r>
              <a:rPr kumimoji="1" lang="en-US" sz="2400" i="1" dirty="0" smtClean="0"/>
              <a:t>n</a:t>
            </a:r>
            <a:r>
              <a:rPr kumimoji="1" lang="en-US" sz="2400" dirty="0" smtClean="0"/>
              <a:t>), </a:t>
            </a:r>
            <a:r>
              <a:rPr lang="en-US" sz="2400" dirty="0" smtClean="0">
                <a:solidFill>
                  <a:srgbClr val="010000"/>
                </a:solidFill>
                <a:sym typeface="Symbol" pitchFamily="16" charset="2"/>
              </a:rPr>
              <a:t></a:t>
            </a:r>
            <a:r>
              <a:rPr kumimoji="1" lang="en-US" sz="2400" dirty="0" smtClean="0"/>
              <a:t>(</a:t>
            </a:r>
            <a:r>
              <a:rPr kumimoji="1" lang="en-US" sz="2400" i="1" dirty="0" smtClean="0"/>
              <a:t>g</a:t>
            </a:r>
            <a:r>
              <a:rPr kumimoji="1" lang="en-US" sz="2400" dirty="0" smtClean="0"/>
              <a:t>(</a:t>
            </a:r>
            <a:r>
              <a:rPr kumimoji="1" lang="en-US" sz="2400" i="1" dirty="0" smtClean="0"/>
              <a:t>n</a:t>
            </a:r>
            <a:r>
              <a:rPr kumimoji="1" lang="en-US" sz="2400" dirty="0" smtClean="0"/>
              <a:t>)) is given by:</a:t>
            </a:r>
          </a:p>
          <a:p>
            <a:pPr>
              <a:buNone/>
            </a:pPr>
            <a:endParaRPr kumimoji="1" lang="en-US" sz="2400" dirty="0" smtClean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  <a:sym typeface="Symbol" pitchFamily="16" charset="2"/>
              </a:rPr>
              <a:t></a:t>
            </a:r>
            <a:r>
              <a:rPr kumimoji="1" lang="en-US" sz="2800" dirty="0" smtClean="0">
                <a:solidFill>
                  <a:schemeClr val="accent1"/>
                </a:solidFill>
              </a:rPr>
              <a:t>(</a:t>
            </a:r>
            <a:r>
              <a:rPr kumimoji="1" lang="en-US" sz="2800" i="1" dirty="0" smtClean="0">
                <a:solidFill>
                  <a:schemeClr val="accent1"/>
                </a:solidFill>
              </a:rPr>
              <a:t>g</a:t>
            </a:r>
            <a:r>
              <a:rPr kumimoji="1" lang="en-US" sz="2800" dirty="0" smtClean="0">
                <a:solidFill>
                  <a:schemeClr val="accent1"/>
                </a:solidFill>
              </a:rPr>
              <a:t>(</a:t>
            </a:r>
            <a:r>
              <a:rPr kumimoji="1" lang="en-US" sz="2800" i="1" dirty="0" smtClean="0">
                <a:solidFill>
                  <a:schemeClr val="accent1"/>
                </a:solidFill>
              </a:rPr>
              <a:t>n</a:t>
            </a:r>
            <a:r>
              <a:rPr kumimoji="1" lang="en-US" sz="2800" dirty="0" smtClean="0">
                <a:solidFill>
                  <a:schemeClr val="accent1"/>
                </a:solidFill>
              </a:rPr>
              <a:t>)) =</a:t>
            </a:r>
            <a:r>
              <a:rPr kumimoji="1" lang="en-US" sz="2800" dirty="0" smtClean="0">
                <a:solidFill>
                  <a:schemeClr val="hlink"/>
                </a:solidFill>
              </a:rPr>
              <a:t> {</a:t>
            </a:r>
            <a:r>
              <a:rPr kumimoji="1" lang="en-US" sz="2800" i="1" dirty="0" smtClean="0">
                <a:solidFill>
                  <a:schemeClr val="hlink"/>
                </a:solidFill>
              </a:rPr>
              <a:t>f</a:t>
            </a:r>
            <a:r>
              <a:rPr kumimoji="1" lang="en-US" sz="2800" dirty="0" smtClean="0">
                <a:solidFill>
                  <a:schemeClr val="hlink"/>
                </a:solidFill>
              </a:rPr>
              <a:t>(</a:t>
            </a:r>
            <a:r>
              <a:rPr kumimoji="1" lang="en-US" sz="2800" i="1" dirty="0" smtClean="0">
                <a:solidFill>
                  <a:schemeClr val="hlink"/>
                </a:solidFill>
              </a:rPr>
              <a:t>n</a:t>
            </a:r>
            <a:r>
              <a:rPr kumimoji="1" lang="en-US" sz="2800" dirty="0" smtClean="0">
                <a:solidFill>
                  <a:schemeClr val="hlink"/>
                </a:solidFill>
              </a:rPr>
              <a:t>): </a:t>
            </a:r>
            <a:r>
              <a:rPr kumimoji="1" lang="en-US" sz="2800" b="1" dirty="0" smtClean="0">
                <a:solidFill>
                  <a:srgbClr val="FF3300"/>
                </a:solidFill>
                <a:sym typeface="Symbol" pitchFamily="16" charset="2"/>
              </a:rPr>
              <a:t></a:t>
            </a:r>
            <a:r>
              <a:rPr kumimoji="1" lang="en-US" sz="2800" dirty="0" smtClean="0">
                <a:solidFill>
                  <a:schemeClr val="hlink"/>
                </a:solidFill>
                <a:sym typeface="Symbol" pitchFamily="16" charset="2"/>
              </a:rPr>
              <a:t> </a:t>
            </a:r>
            <a:r>
              <a:rPr kumimoji="1" lang="en-US" sz="2800" dirty="0" smtClean="0">
                <a:solidFill>
                  <a:srgbClr val="CC0000"/>
                </a:solidFill>
              </a:rPr>
              <a:t>+</a:t>
            </a:r>
            <a:r>
              <a:rPr kumimoji="1" lang="en-US" sz="2800" dirty="0" err="1" smtClean="0">
                <a:solidFill>
                  <a:srgbClr val="CC0000"/>
                </a:solidFill>
              </a:rPr>
              <a:t>ve</a:t>
            </a:r>
            <a:r>
              <a:rPr kumimoji="1" lang="en-US" sz="2800" dirty="0" smtClean="0">
                <a:solidFill>
                  <a:srgbClr val="CC0000"/>
                </a:solidFill>
              </a:rPr>
              <a:t> constants</a:t>
            </a:r>
            <a:r>
              <a:rPr kumimoji="1" lang="en-US" sz="2800" dirty="0" smtClean="0">
                <a:solidFill>
                  <a:schemeClr val="hlink"/>
                </a:solidFill>
              </a:rPr>
              <a:t> </a:t>
            </a:r>
            <a:r>
              <a:rPr kumimoji="1" lang="en-US" sz="2800" i="1" dirty="0" smtClean="0">
                <a:solidFill>
                  <a:srgbClr val="CC0000"/>
                </a:solidFill>
              </a:rPr>
              <a:t>c</a:t>
            </a:r>
            <a:r>
              <a:rPr kumimoji="1" lang="en-US" sz="2800" dirty="0" smtClean="0">
                <a:solidFill>
                  <a:srgbClr val="CC0000"/>
                </a:solidFill>
              </a:rPr>
              <a:t> </a:t>
            </a:r>
          </a:p>
          <a:p>
            <a:pPr>
              <a:buNone/>
            </a:pPr>
            <a:r>
              <a:rPr kumimoji="1" lang="en-US" sz="2800" dirty="0" smtClean="0">
                <a:solidFill>
                  <a:srgbClr val="CC0000"/>
                </a:solidFill>
              </a:rPr>
              <a:t>and </a:t>
            </a:r>
            <a:r>
              <a:rPr kumimoji="1" lang="en-US" sz="2800" i="1" dirty="0" smtClean="0">
                <a:solidFill>
                  <a:srgbClr val="CC0000"/>
                </a:solidFill>
              </a:rPr>
              <a:t>n</a:t>
            </a:r>
            <a:r>
              <a:rPr kumimoji="1" lang="en-US" sz="2800" baseline="-25000" dirty="0" smtClean="0">
                <a:solidFill>
                  <a:srgbClr val="CC0000"/>
                </a:solidFill>
              </a:rPr>
              <a:t>0 </a:t>
            </a:r>
            <a:r>
              <a:rPr kumimoji="1" lang="en-US" sz="2800" dirty="0" smtClean="0">
                <a:solidFill>
                  <a:schemeClr val="hlink"/>
                </a:solidFill>
              </a:rPr>
              <a:t>such that 0 </a:t>
            </a:r>
            <a:r>
              <a:rPr kumimoji="1" lang="en-US" sz="2800" dirty="0" smtClean="0">
                <a:solidFill>
                  <a:schemeClr val="hlink"/>
                </a:solidFill>
                <a:sym typeface="Symbol" pitchFamily="16" charset="2"/>
              </a:rPr>
              <a:t></a:t>
            </a:r>
            <a:r>
              <a:rPr kumimoji="1" lang="en-US" sz="2800" dirty="0" smtClean="0">
                <a:solidFill>
                  <a:schemeClr val="hlink"/>
                </a:solidFill>
              </a:rPr>
              <a:t> </a:t>
            </a:r>
            <a:r>
              <a:rPr kumimoji="1" lang="en-US" sz="2800" i="1" dirty="0" smtClean="0">
                <a:solidFill>
                  <a:schemeClr val="hlink"/>
                </a:solidFill>
              </a:rPr>
              <a:t>cg</a:t>
            </a:r>
            <a:r>
              <a:rPr kumimoji="1" lang="en-US" sz="2800" dirty="0" smtClean="0">
                <a:solidFill>
                  <a:schemeClr val="hlink"/>
                </a:solidFill>
              </a:rPr>
              <a:t>(</a:t>
            </a:r>
            <a:r>
              <a:rPr kumimoji="1" lang="en-US" sz="2800" i="1" dirty="0" smtClean="0">
                <a:solidFill>
                  <a:schemeClr val="hlink"/>
                </a:solidFill>
              </a:rPr>
              <a:t>n</a:t>
            </a:r>
            <a:r>
              <a:rPr kumimoji="1" lang="en-US" sz="2800" dirty="0" smtClean="0">
                <a:solidFill>
                  <a:schemeClr val="hlink"/>
                </a:solidFill>
              </a:rPr>
              <a:t>) </a:t>
            </a:r>
            <a:r>
              <a:rPr kumimoji="1" lang="en-US" sz="2800" dirty="0" smtClean="0">
                <a:solidFill>
                  <a:schemeClr val="hlink"/>
                </a:solidFill>
                <a:sym typeface="Symbol" pitchFamily="16" charset="2"/>
              </a:rPr>
              <a:t> </a:t>
            </a:r>
            <a:r>
              <a:rPr kumimoji="1" lang="en-US" sz="2800" i="1" dirty="0" smtClean="0">
                <a:solidFill>
                  <a:schemeClr val="hlink"/>
                </a:solidFill>
              </a:rPr>
              <a:t>f</a:t>
            </a:r>
            <a:r>
              <a:rPr kumimoji="1" lang="en-US" sz="2800" dirty="0" smtClean="0">
                <a:solidFill>
                  <a:schemeClr val="hlink"/>
                </a:solidFill>
              </a:rPr>
              <a:t>(</a:t>
            </a:r>
            <a:r>
              <a:rPr kumimoji="1" lang="en-US" sz="2800" i="1" dirty="0" smtClean="0">
                <a:solidFill>
                  <a:schemeClr val="hlink"/>
                </a:solidFill>
              </a:rPr>
              <a:t>n</a:t>
            </a:r>
            <a:r>
              <a:rPr kumimoji="1" lang="en-US" sz="2800" dirty="0" smtClean="0">
                <a:solidFill>
                  <a:schemeClr val="hlink"/>
                </a:solidFill>
              </a:rPr>
              <a:t>), </a:t>
            </a:r>
          </a:p>
          <a:p>
            <a:pPr>
              <a:buNone/>
            </a:pPr>
            <a:r>
              <a:rPr kumimoji="1" lang="en-US" sz="2800" b="1" dirty="0" smtClean="0">
                <a:solidFill>
                  <a:srgbClr val="FF3300"/>
                </a:solidFill>
                <a:sym typeface="Symbol" pitchFamily="16" charset="2"/>
              </a:rPr>
              <a:t></a:t>
            </a:r>
            <a:r>
              <a:rPr kumimoji="1" lang="en-US" sz="2800" i="1" dirty="0" smtClean="0">
                <a:solidFill>
                  <a:schemeClr val="hlink"/>
                </a:solidFill>
              </a:rPr>
              <a:t>n </a:t>
            </a:r>
            <a:r>
              <a:rPr kumimoji="1" lang="en-US" sz="2800" dirty="0" smtClean="0">
                <a:solidFill>
                  <a:schemeClr val="hlink"/>
                </a:solidFill>
                <a:sym typeface="Symbol" pitchFamily="16" charset="2"/>
              </a:rPr>
              <a:t></a:t>
            </a:r>
            <a:r>
              <a:rPr kumimoji="1" lang="en-US" sz="2800" i="1" baseline="-25000" dirty="0" smtClean="0">
                <a:solidFill>
                  <a:schemeClr val="hlink"/>
                </a:solidFill>
              </a:rPr>
              <a:t>  </a:t>
            </a:r>
            <a:r>
              <a:rPr kumimoji="1" lang="en-US" sz="2800" i="1" dirty="0" smtClean="0">
                <a:solidFill>
                  <a:schemeClr val="hlink"/>
                </a:solidFill>
              </a:rPr>
              <a:t>n</a:t>
            </a:r>
            <a:r>
              <a:rPr kumimoji="1" lang="en-US" sz="2800" baseline="-25000" dirty="0" smtClean="0">
                <a:solidFill>
                  <a:schemeClr val="hlink"/>
                </a:solidFill>
              </a:rPr>
              <a:t>0</a:t>
            </a:r>
            <a:r>
              <a:rPr kumimoji="1" lang="en-US" sz="2800" i="1" baseline="-25000" dirty="0" smtClean="0">
                <a:solidFill>
                  <a:schemeClr val="hlink"/>
                </a:solidFill>
              </a:rPr>
              <a:t> </a:t>
            </a:r>
            <a:r>
              <a:rPr kumimoji="1" lang="en-US" sz="2800" dirty="0" smtClean="0">
                <a:solidFill>
                  <a:schemeClr val="hlink"/>
                </a:solidFill>
              </a:rPr>
              <a:t>}</a:t>
            </a:r>
          </a:p>
          <a:p>
            <a:endParaRPr lang="en-IN" dirty="0" smtClean="0"/>
          </a:p>
          <a:p>
            <a:pPr>
              <a:buNone/>
            </a:pPr>
            <a:r>
              <a:rPr lang="en-US" sz="2400" b="1" i="1" dirty="0" smtClean="0">
                <a:solidFill>
                  <a:srgbClr val="FF3300"/>
                </a:solidFill>
              </a:rPr>
              <a:t>Intuitively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/>
                </a:solidFill>
              </a:rPr>
              <a:t>Set of all functions whose 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3300"/>
                </a:solidFill>
              </a:rPr>
              <a:t>rate of growth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is the </a:t>
            </a:r>
            <a:r>
              <a:rPr lang="en-US" sz="2400" dirty="0" smtClean="0">
                <a:solidFill>
                  <a:schemeClr val="hlink"/>
                </a:solidFill>
              </a:rPr>
              <a:t>same as or higher </a:t>
            </a:r>
          </a:p>
          <a:p>
            <a:pPr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than</a:t>
            </a:r>
            <a:r>
              <a:rPr lang="en-US" sz="2400" dirty="0" smtClean="0">
                <a:solidFill>
                  <a:schemeClr val="accent1"/>
                </a:solidFill>
              </a:rPr>
              <a:t> that of </a:t>
            </a:r>
            <a:r>
              <a:rPr lang="en-US" sz="2400" i="1" dirty="0" smtClean="0">
                <a:solidFill>
                  <a:schemeClr val="accent1"/>
                </a:solidFill>
              </a:rPr>
              <a:t>g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i="1" dirty="0" smtClean="0">
                <a:solidFill>
                  <a:schemeClr val="accent1"/>
                </a:solidFill>
              </a:rPr>
              <a:t>n</a:t>
            </a:r>
            <a:r>
              <a:rPr lang="en-US" sz="2400" dirty="0" smtClean="0">
                <a:solidFill>
                  <a:schemeClr val="accent1"/>
                </a:solidFill>
              </a:rPr>
              <a:t>).</a:t>
            </a:r>
          </a:p>
          <a:p>
            <a:pPr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kumimoji="1" lang="en-US" sz="2800" b="1" i="1" dirty="0" smtClean="0"/>
              <a:t>g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 is an </a:t>
            </a:r>
            <a:r>
              <a:rPr kumimoji="1" lang="en-US" sz="2800" b="1" i="1" dirty="0" smtClean="0">
                <a:solidFill>
                  <a:srgbClr val="CC0000"/>
                </a:solidFill>
              </a:rPr>
              <a:t>asymptotic lower bound</a:t>
            </a:r>
            <a:r>
              <a:rPr kumimoji="1" lang="en-US" sz="2800" b="1" dirty="0" smtClean="0"/>
              <a:t> for </a:t>
            </a:r>
            <a:r>
              <a:rPr kumimoji="1" lang="en-US" sz="2800" b="1" i="1" dirty="0" smtClean="0"/>
              <a:t>f</a:t>
            </a:r>
            <a:r>
              <a:rPr kumimoji="1" lang="en-US" sz="2800" b="1" dirty="0" smtClean="0"/>
              <a:t>(</a:t>
            </a:r>
            <a:r>
              <a:rPr kumimoji="1" lang="en-US" sz="2800" b="1" i="1" dirty="0" smtClean="0"/>
              <a:t>n</a:t>
            </a:r>
            <a:r>
              <a:rPr kumimoji="1" lang="en-US" sz="2800" b="1" dirty="0" smtClean="0"/>
              <a:t>).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 descr="graph_Omeg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1" y="1600201"/>
            <a:ext cx="3048000" cy="3124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en-US" sz="2400" dirty="0" smtClean="0"/>
              <a:t>For function </a:t>
            </a:r>
            <a:r>
              <a:rPr kumimoji="1" lang="en-US" sz="2400" i="1" dirty="0" smtClean="0"/>
              <a:t>g</a:t>
            </a:r>
            <a:r>
              <a:rPr kumimoji="1" lang="en-US" sz="2400" dirty="0" smtClean="0"/>
              <a:t>(</a:t>
            </a:r>
            <a:r>
              <a:rPr kumimoji="1" lang="en-US" sz="2400" i="1" dirty="0" smtClean="0"/>
              <a:t>n</a:t>
            </a:r>
            <a:r>
              <a:rPr kumimoji="1" lang="en-US" sz="2400" dirty="0" smtClean="0"/>
              <a:t>), </a:t>
            </a:r>
            <a:r>
              <a:rPr kumimoji="1" lang="en-US" sz="2400" dirty="0" smtClean="0">
                <a:sym typeface="Symbol" pitchFamily="16" charset="2"/>
              </a:rPr>
              <a:t></a:t>
            </a:r>
            <a:r>
              <a:rPr kumimoji="1" lang="en-US" sz="2400" dirty="0" smtClean="0"/>
              <a:t>(</a:t>
            </a:r>
            <a:r>
              <a:rPr kumimoji="1" lang="en-US" sz="2400" i="1" dirty="0" smtClean="0"/>
              <a:t>g</a:t>
            </a:r>
            <a:r>
              <a:rPr kumimoji="1" lang="en-US" sz="2400" dirty="0" smtClean="0"/>
              <a:t>(</a:t>
            </a:r>
            <a:r>
              <a:rPr kumimoji="1" lang="en-US" sz="2400" i="1" dirty="0" smtClean="0"/>
              <a:t>n</a:t>
            </a:r>
            <a:r>
              <a:rPr kumimoji="1" lang="en-US" sz="2400" dirty="0" smtClean="0"/>
              <a:t>))</a:t>
            </a:r>
          </a:p>
          <a:p>
            <a:pPr>
              <a:buNone/>
            </a:pPr>
            <a:r>
              <a:rPr kumimoji="1" lang="en-US" sz="2400" dirty="0" smtClean="0"/>
              <a:t> is given by:</a:t>
            </a:r>
          </a:p>
          <a:p>
            <a:pPr>
              <a:buNone/>
            </a:pPr>
            <a:endParaRPr kumimoji="1" lang="en-US" sz="2000" dirty="0" smtClean="0"/>
          </a:p>
          <a:p>
            <a:pPr>
              <a:spcAft>
                <a:spcPct val="20000"/>
              </a:spcAft>
              <a:buClr>
                <a:srgbClr val="FF6600"/>
              </a:buClr>
              <a:buNone/>
            </a:pPr>
            <a:r>
              <a:rPr kumimoji="1" lang="en-US" sz="2400" b="1" dirty="0" smtClean="0">
                <a:solidFill>
                  <a:schemeClr val="accent1"/>
                </a:solidFill>
                <a:sym typeface="Symbol" pitchFamily="16" charset="2"/>
              </a:rPr>
              <a:t></a:t>
            </a:r>
            <a:r>
              <a:rPr kumimoji="1" lang="en-US" sz="2400" b="1" dirty="0" smtClean="0">
                <a:solidFill>
                  <a:schemeClr val="accent1"/>
                </a:solidFill>
              </a:rPr>
              <a:t>(</a:t>
            </a:r>
            <a:r>
              <a:rPr kumimoji="1" lang="en-US" sz="2400" b="1" i="1" dirty="0" smtClean="0">
                <a:solidFill>
                  <a:schemeClr val="accent1"/>
                </a:solidFill>
              </a:rPr>
              <a:t>g</a:t>
            </a:r>
            <a:r>
              <a:rPr kumimoji="1" lang="en-US" sz="2400" b="1" dirty="0" smtClean="0">
                <a:solidFill>
                  <a:schemeClr val="accent1"/>
                </a:solidFill>
              </a:rPr>
              <a:t>(</a:t>
            </a:r>
            <a:r>
              <a:rPr kumimoji="1" lang="en-US" sz="2400" b="1" i="1" dirty="0" smtClean="0">
                <a:solidFill>
                  <a:schemeClr val="accent1"/>
                </a:solidFill>
              </a:rPr>
              <a:t>n</a:t>
            </a:r>
            <a:r>
              <a:rPr kumimoji="1" lang="en-US" sz="2400" b="1" dirty="0" smtClean="0">
                <a:solidFill>
                  <a:schemeClr val="accent1"/>
                </a:solidFill>
              </a:rPr>
              <a:t>)) =</a:t>
            </a:r>
            <a:r>
              <a:rPr kumimoji="1" lang="en-US" sz="2400" b="1" dirty="0" smtClean="0">
                <a:solidFill>
                  <a:schemeClr val="hlink"/>
                </a:solidFill>
              </a:rPr>
              <a:t> {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f</a:t>
            </a:r>
            <a:r>
              <a:rPr kumimoji="1" lang="en-US" sz="2400" b="1" dirty="0" smtClean="0">
                <a:solidFill>
                  <a:schemeClr val="hlink"/>
                </a:solidFill>
              </a:rPr>
              <a:t>(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n</a:t>
            </a:r>
            <a:r>
              <a:rPr kumimoji="1" lang="en-US" sz="2400" b="1" dirty="0" smtClean="0">
                <a:solidFill>
                  <a:schemeClr val="hlink"/>
                </a:solidFill>
              </a:rPr>
              <a:t>): </a:t>
            </a:r>
            <a:r>
              <a:rPr kumimoji="1" lang="en-US" sz="2400" b="1" dirty="0" smtClean="0">
                <a:solidFill>
                  <a:srgbClr val="FF3300"/>
                </a:solidFill>
                <a:sym typeface="Symbol" pitchFamily="16" charset="2"/>
              </a:rPr>
              <a:t></a:t>
            </a:r>
            <a:r>
              <a:rPr kumimoji="1" lang="en-US" sz="2400" b="1" dirty="0" smtClean="0">
                <a:solidFill>
                  <a:schemeClr val="hlink"/>
                </a:solidFill>
                <a:sym typeface="Symbol" pitchFamily="16" charset="2"/>
              </a:rPr>
              <a:t> </a:t>
            </a:r>
            <a:r>
              <a:rPr kumimoji="1" lang="en-US" sz="2400" b="1" dirty="0" smtClean="0">
                <a:solidFill>
                  <a:srgbClr val="CC0000"/>
                </a:solidFill>
              </a:rPr>
              <a:t>+</a:t>
            </a:r>
            <a:r>
              <a:rPr kumimoji="1" lang="en-US" sz="2400" b="1" dirty="0" err="1" smtClean="0">
                <a:solidFill>
                  <a:srgbClr val="CC0000"/>
                </a:solidFill>
              </a:rPr>
              <a:t>ve</a:t>
            </a:r>
            <a:r>
              <a:rPr kumimoji="1" lang="en-US" sz="2400" b="1" dirty="0" smtClean="0">
                <a:solidFill>
                  <a:srgbClr val="CC0000"/>
                </a:solidFill>
              </a:rPr>
              <a:t> constants</a:t>
            </a:r>
            <a:r>
              <a:rPr kumimoji="1" lang="en-US" sz="2400" b="1" dirty="0" smtClean="0">
                <a:solidFill>
                  <a:schemeClr val="hlink"/>
                </a:solidFill>
              </a:rPr>
              <a:t> 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None/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c</a:t>
            </a:r>
            <a:r>
              <a:rPr kumimoji="1" lang="en-US" sz="2400" b="1" baseline="-25000" dirty="0" smtClean="0">
                <a:solidFill>
                  <a:srgbClr val="CC0000"/>
                </a:solidFill>
              </a:rPr>
              <a:t>1</a:t>
            </a:r>
            <a:r>
              <a:rPr kumimoji="1" lang="en-US" sz="2400" b="1" dirty="0" smtClean="0">
                <a:solidFill>
                  <a:srgbClr val="CC0000"/>
                </a:solidFill>
              </a:rPr>
              <a:t>, </a:t>
            </a:r>
            <a:r>
              <a:rPr kumimoji="1" lang="en-US" sz="2400" b="1" i="1" dirty="0" smtClean="0">
                <a:solidFill>
                  <a:srgbClr val="CC0000"/>
                </a:solidFill>
              </a:rPr>
              <a:t>c</a:t>
            </a:r>
            <a:r>
              <a:rPr kumimoji="1" lang="en-US" sz="2400" b="1" baseline="-25000" dirty="0" smtClean="0">
                <a:solidFill>
                  <a:srgbClr val="CC0000"/>
                </a:solidFill>
              </a:rPr>
              <a:t>2</a:t>
            </a:r>
            <a:r>
              <a:rPr kumimoji="1" lang="en-US" sz="2400" b="1" dirty="0" smtClean="0">
                <a:solidFill>
                  <a:srgbClr val="CC0000"/>
                </a:solidFill>
              </a:rPr>
              <a:t> and </a:t>
            </a:r>
            <a:r>
              <a:rPr kumimoji="1" lang="en-US" sz="2400" b="1" i="1" dirty="0" smtClean="0">
                <a:solidFill>
                  <a:srgbClr val="CC0000"/>
                </a:solidFill>
              </a:rPr>
              <a:t>n</a:t>
            </a:r>
            <a:r>
              <a:rPr kumimoji="1" lang="en-US" sz="2400" b="1" baseline="-25000" dirty="0" smtClean="0">
                <a:solidFill>
                  <a:srgbClr val="CC0000"/>
                </a:solidFill>
              </a:rPr>
              <a:t>0</a:t>
            </a:r>
            <a:r>
              <a:rPr kumimoji="1" lang="en-US" sz="2400" b="1" dirty="0" smtClean="0">
                <a:solidFill>
                  <a:schemeClr val="hlink"/>
                </a:solidFill>
              </a:rPr>
              <a:t> such that 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None/>
            </a:pPr>
            <a:r>
              <a:rPr kumimoji="1" lang="en-US" sz="2400" b="1" dirty="0" smtClean="0">
                <a:solidFill>
                  <a:schemeClr val="hlink"/>
                </a:solidFill>
              </a:rPr>
              <a:t>0 </a:t>
            </a:r>
            <a:r>
              <a:rPr kumimoji="1" lang="en-US" sz="2400" b="1" dirty="0" smtClean="0">
                <a:solidFill>
                  <a:schemeClr val="hlink"/>
                </a:solidFill>
                <a:sym typeface="Symbol" pitchFamily="16" charset="2"/>
              </a:rPr>
              <a:t></a:t>
            </a:r>
            <a:r>
              <a:rPr kumimoji="1" lang="en-US" sz="2400" b="1" dirty="0" smtClean="0">
                <a:solidFill>
                  <a:schemeClr val="hlink"/>
                </a:solidFill>
              </a:rPr>
              <a:t> 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c</a:t>
            </a:r>
            <a:r>
              <a:rPr kumimoji="1" lang="en-US" sz="2400" b="1" baseline="-25000" dirty="0" smtClean="0">
                <a:solidFill>
                  <a:schemeClr val="hlink"/>
                </a:solidFill>
              </a:rPr>
              <a:t>1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g</a:t>
            </a:r>
            <a:r>
              <a:rPr kumimoji="1" lang="en-US" sz="2400" b="1" dirty="0" smtClean="0">
                <a:solidFill>
                  <a:schemeClr val="hlink"/>
                </a:solidFill>
              </a:rPr>
              <a:t>(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n</a:t>
            </a:r>
            <a:r>
              <a:rPr kumimoji="1" lang="en-US" sz="2400" b="1" dirty="0" smtClean="0">
                <a:solidFill>
                  <a:schemeClr val="hlink"/>
                </a:solidFill>
              </a:rPr>
              <a:t>) </a:t>
            </a:r>
            <a:r>
              <a:rPr kumimoji="1" lang="en-US" sz="2400" b="1" dirty="0" smtClean="0">
                <a:solidFill>
                  <a:schemeClr val="hlink"/>
                </a:solidFill>
                <a:sym typeface="Symbol" pitchFamily="16" charset="2"/>
              </a:rPr>
              <a:t> </a:t>
            </a:r>
            <a:r>
              <a:rPr kumimoji="1" lang="en-US" sz="2400" b="1" dirty="0" smtClean="0">
                <a:solidFill>
                  <a:schemeClr val="hlink"/>
                </a:solidFill>
              </a:rPr>
              <a:t> 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f</a:t>
            </a:r>
            <a:r>
              <a:rPr kumimoji="1" lang="en-US" sz="2400" b="1" dirty="0" smtClean="0">
                <a:solidFill>
                  <a:schemeClr val="hlink"/>
                </a:solidFill>
              </a:rPr>
              <a:t>(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n</a:t>
            </a:r>
            <a:r>
              <a:rPr kumimoji="1" lang="en-US" sz="2400" b="1" dirty="0" smtClean="0">
                <a:solidFill>
                  <a:schemeClr val="hlink"/>
                </a:solidFill>
              </a:rPr>
              <a:t>)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 </a:t>
            </a:r>
            <a:r>
              <a:rPr kumimoji="1" lang="en-US" sz="2400" b="1" dirty="0" smtClean="0">
                <a:solidFill>
                  <a:schemeClr val="hlink"/>
                </a:solidFill>
                <a:sym typeface="Symbol" pitchFamily="16" charset="2"/>
              </a:rPr>
              <a:t></a:t>
            </a:r>
            <a:r>
              <a:rPr kumimoji="1" lang="en-US" sz="2400" b="1" dirty="0" smtClean="0">
                <a:solidFill>
                  <a:schemeClr val="hlink"/>
                </a:solidFill>
              </a:rPr>
              <a:t> 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c</a:t>
            </a:r>
            <a:r>
              <a:rPr kumimoji="1" lang="en-US" sz="2400" b="1" baseline="-25000" dirty="0" smtClean="0">
                <a:solidFill>
                  <a:schemeClr val="hlink"/>
                </a:solidFill>
              </a:rPr>
              <a:t>2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g</a:t>
            </a:r>
            <a:r>
              <a:rPr kumimoji="1" lang="en-US" sz="2400" b="1" dirty="0" smtClean="0">
                <a:solidFill>
                  <a:schemeClr val="hlink"/>
                </a:solidFill>
              </a:rPr>
              <a:t>(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n</a:t>
            </a:r>
            <a:r>
              <a:rPr kumimoji="1" lang="en-US" sz="2400" b="1" dirty="0" smtClean="0">
                <a:solidFill>
                  <a:schemeClr val="hlink"/>
                </a:solidFill>
              </a:rPr>
              <a:t>),</a:t>
            </a:r>
            <a:r>
              <a:rPr kumimoji="1" lang="en-US" sz="2400" b="1" dirty="0" smtClean="0">
                <a:solidFill>
                  <a:srgbClr val="FF3300"/>
                </a:solidFill>
                <a:sym typeface="Symbol" pitchFamily="16" charset="2"/>
              </a:rPr>
              <a:t>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n </a:t>
            </a:r>
            <a:r>
              <a:rPr kumimoji="1" lang="en-US" sz="2400" b="1" dirty="0" smtClean="0">
                <a:solidFill>
                  <a:schemeClr val="hlink"/>
                </a:solidFill>
                <a:sym typeface="Symbol" pitchFamily="16" charset="2"/>
              </a:rPr>
              <a:t></a:t>
            </a:r>
            <a:r>
              <a:rPr kumimoji="1" lang="en-US" sz="2400" b="1" i="1" baseline="-25000" dirty="0" smtClean="0">
                <a:solidFill>
                  <a:schemeClr val="hlink"/>
                </a:solidFill>
              </a:rPr>
              <a:t>  </a:t>
            </a:r>
            <a:r>
              <a:rPr kumimoji="1" lang="en-US" sz="2400" b="1" i="1" dirty="0" smtClean="0">
                <a:solidFill>
                  <a:schemeClr val="hlink"/>
                </a:solidFill>
              </a:rPr>
              <a:t>n</a:t>
            </a:r>
            <a:r>
              <a:rPr kumimoji="1" lang="en-US" sz="2400" b="1" baseline="-25000" dirty="0" smtClean="0">
                <a:solidFill>
                  <a:schemeClr val="hlink"/>
                </a:solidFill>
              </a:rPr>
              <a:t>0</a:t>
            </a:r>
            <a:r>
              <a:rPr kumimoji="1" lang="en-US" sz="2400" b="1" i="1" baseline="-25000" dirty="0" smtClean="0">
                <a:solidFill>
                  <a:schemeClr val="hlink"/>
                </a:solidFill>
              </a:rPr>
              <a:t> </a:t>
            </a:r>
            <a:r>
              <a:rPr kumimoji="1" lang="en-US" sz="2400" b="1" dirty="0" smtClean="0">
                <a:solidFill>
                  <a:schemeClr val="hlink"/>
                </a:solidFill>
              </a:rPr>
              <a:t>}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None/>
            </a:pPr>
            <a:endParaRPr kumimoji="1" lang="en-US" sz="2000" b="1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FF3300"/>
                </a:solidFill>
              </a:rPr>
              <a:t>Intuitively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/>
                </a:solidFill>
              </a:rPr>
              <a:t>Set of all functions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that have the </a:t>
            </a:r>
            <a:r>
              <a:rPr lang="en-US" sz="2400" dirty="0" smtClean="0">
                <a:solidFill>
                  <a:schemeClr val="hlink"/>
                </a:solidFill>
              </a:rPr>
              <a:t>same </a:t>
            </a:r>
            <a:r>
              <a:rPr lang="en-US" sz="2400" i="1" dirty="0" smtClean="0">
                <a:solidFill>
                  <a:srgbClr val="FF3300"/>
                </a:solidFill>
              </a:rPr>
              <a:t>rate of growth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 as </a:t>
            </a:r>
            <a:r>
              <a:rPr lang="en-US" sz="2400" i="1" dirty="0" smtClean="0">
                <a:solidFill>
                  <a:schemeClr val="accent1"/>
                </a:solidFill>
              </a:rPr>
              <a:t>g</a:t>
            </a:r>
            <a:r>
              <a:rPr lang="en-US" sz="2400" dirty="0" smtClean="0">
                <a:solidFill>
                  <a:schemeClr val="accent1"/>
                </a:solidFill>
              </a:rPr>
              <a:t>(</a:t>
            </a:r>
            <a:r>
              <a:rPr lang="en-US" sz="2400" i="1" dirty="0" smtClean="0">
                <a:solidFill>
                  <a:schemeClr val="accent1"/>
                </a:solidFill>
              </a:rPr>
              <a:t>n</a:t>
            </a:r>
            <a:r>
              <a:rPr lang="en-US" sz="2400" dirty="0" smtClean="0">
                <a:solidFill>
                  <a:schemeClr val="accent1"/>
                </a:solidFill>
              </a:rPr>
              <a:t>).</a:t>
            </a:r>
          </a:p>
          <a:p>
            <a:endParaRPr kumimoji="1" lang="en-US" sz="2000" b="1" i="1" dirty="0" smtClean="0"/>
          </a:p>
          <a:p>
            <a:pPr>
              <a:buNone/>
            </a:pPr>
            <a:r>
              <a:rPr kumimoji="1" lang="en-US" sz="2400" b="1" i="1" dirty="0" smtClean="0"/>
              <a:t>g</a:t>
            </a:r>
            <a:r>
              <a:rPr kumimoji="1" lang="en-US" sz="2400" b="1" dirty="0" smtClean="0"/>
              <a:t>(</a:t>
            </a:r>
            <a:r>
              <a:rPr kumimoji="1" lang="en-US" sz="2400" b="1" i="1" dirty="0" smtClean="0"/>
              <a:t>n</a:t>
            </a:r>
            <a:r>
              <a:rPr kumimoji="1" lang="en-US" sz="2400" b="1" dirty="0" smtClean="0"/>
              <a:t>) is an </a:t>
            </a:r>
            <a:r>
              <a:rPr kumimoji="1" lang="en-US" sz="2400" b="1" i="1" dirty="0" smtClean="0">
                <a:solidFill>
                  <a:srgbClr val="CC0000"/>
                </a:solidFill>
              </a:rPr>
              <a:t>asymptotically tight bound</a:t>
            </a:r>
            <a:r>
              <a:rPr kumimoji="1" lang="en-US" sz="2400" b="1" dirty="0" smtClean="0"/>
              <a:t> for </a:t>
            </a:r>
            <a:r>
              <a:rPr kumimoji="1" lang="en-US" sz="2400" b="1" i="1" dirty="0" smtClean="0"/>
              <a:t>f</a:t>
            </a:r>
            <a:r>
              <a:rPr kumimoji="1" lang="en-US" sz="2400" b="1" dirty="0" smtClean="0"/>
              <a:t>(</a:t>
            </a:r>
            <a:r>
              <a:rPr kumimoji="1" lang="en-US" sz="2400" b="1" i="1" dirty="0" smtClean="0"/>
              <a:t>n</a:t>
            </a:r>
            <a:r>
              <a:rPr kumimoji="1" lang="en-US" sz="2400" b="1" dirty="0" smtClean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685800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6" charset="2"/>
              </a:rPr>
              <a:t>-notation</a:t>
            </a:r>
            <a:endParaRPr kumimoji="0" lang="en-US" sz="4500" b="1" i="0" u="none" strike="noStrike" kern="1200" cap="none" spc="0" normalizeH="0" baseline="0" noProof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  <a:sym typeface="Symbol" pitchFamily="16" charset="2"/>
            </a:endParaRPr>
          </a:p>
        </p:txBody>
      </p:sp>
      <p:pic>
        <p:nvPicPr>
          <p:cNvPr id="6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676400"/>
            <a:ext cx="3725863" cy="4179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Notations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2" name="Picture 3" descr="graph_th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</p:spPr>
      </p:pic>
      <p:pic>
        <p:nvPicPr>
          <p:cNvPr id="13" name="Picture 4" descr="graph_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</p:spPr>
      </p:pic>
      <p:pic>
        <p:nvPicPr>
          <p:cNvPr id="14" name="Picture 5" descr="graph_Omeg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3366FF"/>
                </a:solidFill>
                <a:latin typeface="+mn-lt"/>
              </a:rPr>
              <a:t>ALGORITHM</a:t>
            </a:r>
            <a:endParaRPr lang="en-IN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en-US" dirty="0" smtClean="0">
                <a:solidFill>
                  <a:srgbClr val="3366FF"/>
                </a:solidFill>
                <a:latin typeface="Times New Roman" pitchFamily="18" charset="0"/>
              </a:rPr>
              <a:t>Input</a:t>
            </a:r>
            <a:r>
              <a:rPr lang="en-US" dirty="0" smtClean="0"/>
              <a:t>: zero or more quantities externally supplied</a:t>
            </a:r>
          </a:p>
          <a:p>
            <a:pPr marL="609600" indent="-609600" algn="just">
              <a:buFontTx/>
              <a:buAutoNum type="arabicPeriod"/>
            </a:pPr>
            <a:r>
              <a:rPr lang="en-US" dirty="0" smtClean="0">
                <a:solidFill>
                  <a:srgbClr val="3366FF"/>
                </a:solidFill>
                <a:latin typeface="Times New Roman" pitchFamily="18" charset="0"/>
              </a:rPr>
              <a:t>Output</a:t>
            </a:r>
            <a:r>
              <a:rPr lang="en-US" dirty="0" smtClean="0"/>
              <a:t>: at least one quantity is produced</a:t>
            </a:r>
          </a:p>
          <a:p>
            <a:pPr marL="609600" indent="-609600" algn="just">
              <a:buNone/>
            </a:pPr>
            <a:r>
              <a:rPr lang="en-US" dirty="0" smtClean="0">
                <a:solidFill>
                  <a:srgbClr val="3366FF"/>
                </a:solidFill>
              </a:rPr>
              <a:t>3.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3366FF"/>
                </a:solidFill>
                <a:latin typeface="Times New Roman" pitchFamily="18" charset="0"/>
              </a:rPr>
              <a:t>Definiteness</a:t>
            </a:r>
            <a:r>
              <a:rPr lang="en-US" dirty="0" smtClean="0"/>
              <a:t>: Each instruction must be clear and unambiguous.</a:t>
            </a:r>
          </a:p>
          <a:p>
            <a:pPr marL="609600" indent="-609600" algn="just">
              <a:buNone/>
            </a:pPr>
            <a:r>
              <a:rPr lang="en-US" dirty="0" smtClean="0">
                <a:solidFill>
                  <a:srgbClr val="3366FF"/>
                </a:solidFill>
              </a:rPr>
              <a:t>4.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3366FF"/>
                </a:solidFill>
                <a:latin typeface="Times New Roman" pitchFamily="18" charset="0"/>
              </a:rPr>
              <a:t>Finiteness</a:t>
            </a:r>
            <a:r>
              <a:rPr lang="en-US" dirty="0" smtClean="0"/>
              <a:t>: In all cases algorithm must       terminate after finite number of steps.</a:t>
            </a:r>
          </a:p>
          <a:p>
            <a:pPr marL="609600" indent="-609600" algn="just">
              <a:buNone/>
            </a:pPr>
            <a:r>
              <a:rPr lang="en-US" dirty="0" smtClean="0">
                <a:solidFill>
                  <a:srgbClr val="3366FF"/>
                </a:solidFill>
              </a:rPr>
              <a:t>5.</a:t>
            </a:r>
            <a:r>
              <a:rPr lang="en-US" dirty="0" smtClean="0"/>
              <a:t> 	</a:t>
            </a:r>
            <a:r>
              <a:rPr lang="en-US" dirty="0" smtClean="0">
                <a:solidFill>
                  <a:srgbClr val="3366FF"/>
                </a:solidFill>
                <a:latin typeface="Times New Roman" pitchFamily="18" charset="0"/>
              </a:rPr>
              <a:t>Effectiveness</a:t>
            </a:r>
            <a:r>
              <a:rPr lang="en-US" dirty="0" smtClean="0"/>
              <a:t>: n0 unnecessary statement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Categories of algorithm efficiency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6" name="Picture 2" descr="C:\Users\My pc\Desktop\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18" y="1774825"/>
            <a:ext cx="5981763" cy="4625975"/>
          </a:xfrm>
          <a:prstGeom prst="rect">
            <a:avLst/>
          </a:prstGeom>
          <a:noFill/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1676400" y="2286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Excersise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/>
              <a:t>Reorder the following complexity from smallest to largest:</a:t>
            </a:r>
          </a:p>
          <a:p>
            <a:pPr marL="533400" indent="-533400">
              <a:lnSpc>
                <a:spcPct val="90000"/>
              </a:lnSpc>
              <a:buFontTx/>
              <a:buAutoNum type="alphaLcParenBoth"/>
            </a:pPr>
            <a:r>
              <a:rPr lang="en-US" dirty="0" smtClean="0"/>
              <a:t>n 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</a:p>
          <a:p>
            <a:pPr marL="533400" indent="-533400">
              <a:lnSpc>
                <a:spcPct val="90000"/>
              </a:lnSpc>
              <a:buFontTx/>
              <a:buAutoNum type="alphaLcParenBoth"/>
            </a:pPr>
            <a:r>
              <a:rPr lang="en-US" dirty="0" smtClean="0"/>
              <a:t> n + n</a:t>
            </a:r>
            <a:r>
              <a:rPr lang="en-US" baseline="30000" dirty="0" smtClean="0"/>
              <a:t>2</a:t>
            </a:r>
            <a:r>
              <a:rPr lang="en-US" dirty="0" smtClean="0"/>
              <a:t> + n</a:t>
            </a:r>
            <a:r>
              <a:rPr lang="en-US" baseline="30000" dirty="0" smtClean="0"/>
              <a:t>3</a:t>
            </a:r>
          </a:p>
          <a:p>
            <a:pPr marL="533400" indent="-533400">
              <a:lnSpc>
                <a:spcPct val="90000"/>
              </a:lnSpc>
              <a:buFontTx/>
              <a:buAutoNum type="alphaLcParenBoth"/>
            </a:pP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endParaRPr lang="en-US" dirty="0" smtClean="0"/>
          </a:p>
          <a:p>
            <a:pPr marL="533400" indent="-533400">
              <a:lnSpc>
                <a:spcPct val="90000"/>
              </a:lnSpc>
              <a:buFontTx/>
              <a:buAutoNum type="alphaLcParenBoth"/>
            </a:pPr>
            <a:r>
              <a:rPr lang="en-US" dirty="0" smtClean="0"/>
              <a:t> </a:t>
            </a:r>
            <a:r>
              <a:rPr lang="en-US" dirty="0" smtClean="0">
                <a:sym typeface="Symbol" pitchFamily="16" charset="2"/>
              </a:rPr>
              <a:t></a:t>
            </a:r>
            <a:r>
              <a:rPr lang="en-US" dirty="0" smtClean="0"/>
              <a:t>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63DE8"/>
                </a:solidFill>
              </a:rPr>
              <a:t>Answer :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C0128"/>
                </a:solidFill>
              </a:rPr>
              <a:t>(a) 2</a:t>
            </a:r>
            <a:r>
              <a:rPr lang="en-US" baseline="30000" dirty="0" smtClean="0">
                <a:solidFill>
                  <a:srgbClr val="FC0128"/>
                </a:solidFill>
              </a:rPr>
              <a:t>4</a:t>
            </a:r>
            <a:endParaRPr lang="en-US" dirty="0" smtClean="0">
              <a:solidFill>
                <a:srgbClr val="FC0128"/>
              </a:solidFill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C0128"/>
                </a:solidFill>
              </a:rPr>
              <a:t>(b) </a:t>
            </a:r>
            <a:r>
              <a:rPr lang="en-US" dirty="0" smtClean="0">
                <a:solidFill>
                  <a:srgbClr val="FC0128"/>
                </a:solidFill>
                <a:sym typeface="Symbol" pitchFamily="16" charset="2"/>
              </a:rPr>
              <a:t></a:t>
            </a:r>
            <a:r>
              <a:rPr lang="en-US" dirty="0" smtClean="0">
                <a:solidFill>
                  <a:srgbClr val="FC0128"/>
                </a:solidFill>
              </a:rPr>
              <a:t>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C0128"/>
                </a:solidFill>
              </a:rPr>
              <a:t>(c</a:t>
            </a:r>
            <a:r>
              <a:rPr lang="en-US" smtClean="0">
                <a:solidFill>
                  <a:srgbClr val="FC0128"/>
                </a:solidFill>
              </a:rPr>
              <a:t>) n </a:t>
            </a:r>
            <a:r>
              <a:rPr lang="en-US" dirty="0" smtClean="0">
                <a:solidFill>
                  <a:srgbClr val="FC0128"/>
                </a:solidFill>
              </a:rPr>
              <a:t>log</a:t>
            </a:r>
            <a:r>
              <a:rPr lang="en-US" baseline="-25000" dirty="0" smtClean="0">
                <a:solidFill>
                  <a:srgbClr val="FC0128"/>
                </a:solidFill>
              </a:rPr>
              <a:t>2</a:t>
            </a:r>
            <a:r>
              <a:rPr lang="en-US" dirty="0" smtClean="0">
                <a:solidFill>
                  <a:srgbClr val="FC0128"/>
                </a:solidFill>
              </a:rPr>
              <a:t>(n)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C0128"/>
                </a:solidFill>
              </a:rPr>
              <a:t>(d) n + n</a:t>
            </a:r>
            <a:r>
              <a:rPr lang="en-US" baseline="30000" dirty="0" smtClean="0">
                <a:solidFill>
                  <a:srgbClr val="FC0128"/>
                </a:solidFill>
              </a:rPr>
              <a:t>2</a:t>
            </a:r>
            <a:r>
              <a:rPr lang="en-US" dirty="0" smtClean="0">
                <a:solidFill>
                  <a:srgbClr val="FC0128"/>
                </a:solidFill>
              </a:rPr>
              <a:t> + n</a:t>
            </a:r>
            <a:r>
              <a:rPr lang="en-US" baseline="30000" dirty="0" smtClean="0">
                <a:solidFill>
                  <a:srgbClr val="FC0128"/>
                </a:solidFill>
              </a:rPr>
              <a:t>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f(n)=2n+3</a:t>
            </a:r>
          </a:p>
          <a:p>
            <a:r>
              <a:rPr lang="en-IN" dirty="0" smtClean="0"/>
              <a:t>        =&gt; O(n)</a:t>
            </a:r>
          </a:p>
          <a:p>
            <a:endParaRPr lang="en-IN" dirty="0" smtClean="0"/>
          </a:p>
          <a:p>
            <a:r>
              <a:rPr lang="en-IN" dirty="0" smtClean="0"/>
              <a:t> f(n)=O(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IN" dirty="0" smtClean="0"/>
              <a:t>)</a:t>
            </a:r>
          </a:p>
          <a:p>
            <a:r>
              <a:rPr lang="en-IN" dirty="0" smtClean="0"/>
              <a:t> f(n) =O(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All are correct , but we choose the closer one which is  f(n)=O(n)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f(n)=</a:t>
            </a:r>
            <a:r>
              <a:rPr lang="el-GR" dirty="0" smtClean="0"/>
              <a:t> </a:t>
            </a:r>
            <a:r>
              <a:rPr lang="en-IN" dirty="0" smtClean="0"/>
              <a:t>2n+3</a:t>
            </a:r>
          </a:p>
          <a:p>
            <a:r>
              <a:rPr lang="en-IN" dirty="0" smtClean="0"/>
              <a:t>        =&gt;</a:t>
            </a:r>
            <a:r>
              <a:rPr lang="el-GR" dirty="0" smtClean="0"/>
              <a:t>Ω</a:t>
            </a:r>
            <a:r>
              <a:rPr lang="en-IN" dirty="0" smtClean="0"/>
              <a:t>(n)</a:t>
            </a:r>
          </a:p>
          <a:p>
            <a:endParaRPr lang="en-IN" dirty="0" smtClean="0"/>
          </a:p>
          <a:p>
            <a:r>
              <a:rPr lang="en-IN" dirty="0" smtClean="0"/>
              <a:t> f(n)=</a:t>
            </a:r>
            <a:r>
              <a:rPr lang="el-GR" dirty="0" smtClean="0"/>
              <a:t> Ω</a:t>
            </a:r>
            <a:r>
              <a:rPr lang="en-IN" dirty="0" smtClean="0"/>
              <a:t>(log n)              </a:t>
            </a:r>
            <a:r>
              <a:rPr lang="en-US" dirty="0" smtClean="0">
                <a:solidFill>
                  <a:srgbClr val="33CC33"/>
                </a:solidFill>
              </a:rPr>
              <a:t>√</a:t>
            </a:r>
            <a:endParaRPr lang="en-IN" dirty="0" smtClean="0">
              <a:solidFill>
                <a:srgbClr val="33CC33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 f(n)=</a:t>
            </a:r>
            <a:r>
              <a:rPr lang="el-GR" dirty="0" smtClean="0"/>
              <a:t> Ω</a:t>
            </a:r>
            <a:r>
              <a:rPr lang="en-IN" dirty="0" smtClean="0"/>
              <a:t>(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)                   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But nearest one is useful i.e. f(n)=</a:t>
            </a:r>
            <a:r>
              <a:rPr lang="el-GR" dirty="0" smtClean="0"/>
              <a:t>Ω</a:t>
            </a:r>
            <a:r>
              <a:rPr lang="en-IN" dirty="0" smtClean="0"/>
              <a:t>(n)</a:t>
            </a:r>
          </a:p>
          <a:p>
            <a:r>
              <a:rPr lang="en-IN" dirty="0" smtClean="0"/>
              <a:t>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f(n)=2n+3</a:t>
            </a:r>
          </a:p>
          <a:p>
            <a:r>
              <a:rPr lang="en-IN" dirty="0" smtClean="0"/>
              <a:t>        =&gt;</a:t>
            </a:r>
            <a:r>
              <a:rPr lang="el-GR" dirty="0" smtClean="0"/>
              <a:t>Θ</a:t>
            </a:r>
            <a:r>
              <a:rPr lang="en-IN" dirty="0" smtClean="0"/>
              <a:t>(n)</a:t>
            </a:r>
          </a:p>
          <a:p>
            <a:endParaRPr lang="en-IN" dirty="0" smtClean="0"/>
          </a:p>
          <a:p>
            <a:r>
              <a:rPr lang="en-IN" dirty="0" smtClean="0"/>
              <a:t>It is tight bound so it can only take one value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Space Trade-off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There is usually a trade-off between optimal memory use and runtime performance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Space </a:t>
            </a:r>
            <a:r>
              <a:rPr lang="en-IN" dirty="0" smtClean="0"/>
              <a:t>efficiency and time efficiency reach at two opposite ends and each point in between them has a certain time and space efficiency. So, the more time efficiency you have, the less space efficiency you have and vice versa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Mergesort</a:t>
            </a:r>
            <a:r>
              <a:rPr lang="en-IN" dirty="0" smtClean="0"/>
              <a:t> algorithm is exceedingly fast but requires a lot of space to do the operations. On the other side, Bubble Sort is exceedingly slow but requires the minimum space.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Space Trade-off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15455" t="24260" r="39986" b="30643"/>
          <a:stretch>
            <a:fillRect/>
          </a:stretch>
        </p:blipFill>
        <p:spPr bwMode="auto">
          <a:xfrm>
            <a:off x="990600" y="1371600"/>
            <a:ext cx="7315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IN" sz="4800" dirty="0" smtClean="0"/>
              <a:t>Efficiency of an Algorithm</a:t>
            </a:r>
            <a:endParaRPr lang="en-US" sz="4800" dirty="0" smtClean="0">
              <a:solidFill>
                <a:srgbClr val="3366FF"/>
              </a:solidFill>
              <a:latin typeface="Times New Roman" pitchFamily="18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Some questions to answer: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   How fast can we solve a problem?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   How much space is required ?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   There may be many algorithms for a given       problem. Which algorithm to use?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1E6A21-E61B-4687-B8CD-22783FF89CF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Efficiency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 Two measures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		</a:t>
            </a: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Time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		Space</a:t>
            </a:r>
          </a:p>
          <a:p>
            <a:pPr algn="just"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9900"/>
                </a:solidFill>
              </a:rPr>
              <a:t> A good algorithm is like a sharp knife, it does exactly what it is supposed to do with a minimum amount of effort</a:t>
            </a:r>
            <a:r>
              <a:rPr lang="en-US" dirty="0" smtClean="0"/>
              <a:t>.</a:t>
            </a: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complexity of an algorithm M is the function f(n) which gives the running time and/or space in terms of the input size n</a:t>
            </a:r>
          </a:p>
          <a:p>
            <a:pPr>
              <a:buNone/>
            </a:pPr>
            <a:r>
              <a:rPr lang="en-IN" dirty="0" smtClean="0"/>
              <a:t>				 </a:t>
            </a:r>
          </a:p>
          <a:p>
            <a:pPr>
              <a:buNone/>
            </a:pPr>
            <a:r>
              <a:rPr lang="en-IN" dirty="0" smtClean="0"/>
              <a:t>                                         or </a:t>
            </a:r>
          </a:p>
          <a:p>
            <a:endParaRPr lang="en-IN" dirty="0" smtClean="0"/>
          </a:p>
          <a:p>
            <a:r>
              <a:rPr lang="en-IN" dirty="0" smtClean="0"/>
              <a:t>Complexity shall refer to the running time of an algorithm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Assume that a simple statement takes 1 time unit</a:t>
            </a:r>
          </a:p>
          <a:p>
            <a:r>
              <a:rPr lang="en-IN" dirty="0" smtClean="0"/>
              <a:t>  </a:t>
            </a:r>
            <a:r>
              <a:rPr lang="en-IN" dirty="0" smtClean="0">
                <a:solidFill>
                  <a:srgbClr val="FF0000"/>
                </a:solidFill>
              </a:rPr>
              <a:t>x=5*a+6*b</a:t>
            </a:r>
          </a:p>
          <a:p>
            <a:r>
              <a:rPr lang="en-IN" dirty="0" smtClean="0"/>
              <a:t>time complexity,   is 1 unit time </a:t>
            </a:r>
          </a:p>
          <a:p>
            <a:r>
              <a:rPr lang="en-IN" dirty="0" smtClean="0"/>
              <a:t>Space complexity</a:t>
            </a:r>
          </a:p>
          <a:p>
            <a:r>
              <a:rPr lang="en-IN" dirty="0" smtClean="0"/>
              <a:t>  a</a:t>
            </a:r>
            <a:r>
              <a:rPr lang="en-IN" dirty="0" smtClean="0">
                <a:sym typeface="Wingdings" pitchFamily="2" charset="2"/>
              </a:rPr>
              <a:t> 1 word</a:t>
            </a:r>
          </a:p>
          <a:p>
            <a:r>
              <a:rPr lang="en-IN" dirty="0" smtClean="0">
                <a:sym typeface="Wingdings" pitchFamily="2" charset="2"/>
              </a:rPr>
              <a:t> b 1 word</a:t>
            </a:r>
          </a:p>
          <a:p>
            <a:r>
              <a:rPr lang="en-IN" dirty="0" smtClean="0">
                <a:sym typeface="Wingdings" pitchFamily="2" charset="2"/>
              </a:rPr>
              <a:t> x 1 word       </a:t>
            </a:r>
          </a:p>
          <a:p>
            <a:r>
              <a:rPr lang="en-IN" dirty="0" smtClean="0">
                <a:sym typeface="Wingdings" pitchFamily="2" charset="2"/>
              </a:rPr>
              <a:t>Space complexity is 3 words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dirty="0" smtClean="0"/>
              <a:t>	To analyze the real time complexity of a program we need  to determine two numbers for each statement in it: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 amount of time a single statement will take.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No. of times it is executed.</a:t>
            </a:r>
          </a:p>
          <a:p>
            <a:endParaRPr lang="en-US" dirty="0" smtClean="0"/>
          </a:p>
          <a:p>
            <a:r>
              <a:rPr lang="en-US" dirty="0" smtClean="0"/>
              <a:t>Product of these two, will be the  total time taken by the statement.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First no. depends upon the machine and compiler used , hence the real time complexity is machine dependent.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Complexity of an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rgbClr val="FF0000"/>
                </a:solidFill>
              </a:rPr>
              <a:t>Frequency count method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make analysis  machine  independent it is assumed that every instruction takes the same constant amount of time for execution.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Hence the determination of time complexity of a  program is the matter of summing the frequency counts of all the statements.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37273-F78F-4ED0-B278-8174E0DEE6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1800</TotalTime>
  <Words>940</Words>
  <Application>Microsoft Office PowerPoint</Application>
  <PresentationFormat>On-screen Show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Module</vt:lpstr>
      <vt:lpstr>ALGORITHM </vt:lpstr>
      <vt:lpstr>ALGORITHM</vt:lpstr>
      <vt:lpstr>Efficiency of an Algorithm</vt:lpstr>
      <vt:lpstr>Efficiency of an Algorithm</vt:lpstr>
      <vt:lpstr>Complexity of an algorithm</vt:lpstr>
      <vt:lpstr>Complexity of an algorithm</vt:lpstr>
      <vt:lpstr>Time Complexity of an algorithm</vt:lpstr>
      <vt:lpstr>Time Complexity of an algorithm</vt:lpstr>
      <vt:lpstr>Time Complexity of an algorithm</vt:lpstr>
      <vt:lpstr>Time Complexity of an algorithm</vt:lpstr>
      <vt:lpstr>Time Complexity</vt:lpstr>
      <vt:lpstr>Analysis of an algorithm </vt:lpstr>
      <vt:lpstr>Asymptotic Analysis</vt:lpstr>
      <vt:lpstr>Asymptotic  Analysis</vt:lpstr>
      <vt:lpstr>Asymptotic Notations</vt:lpstr>
      <vt:lpstr>Big O Notation</vt:lpstr>
      <vt:lpstr> Notation</vt:lpstr>
      <vt:lpstr>Slide 18</vt:lpstr>
      <vt:lpstr>Asymptotic Notations</vt:lpstr>
      <vt:lpstr>Categories of algorithm efficiency</vt:lpstr>
      <vt:lpstr>Excersise</vt:lpstr>
      <vt:lpstr>Time complexity</vt:lpstr>
      <vt:lpstr>Time complexity</vt:lpstr>
      <vt:lpstr>Time complexity</vt:lpstr>
      <vt:lpstr>Time Space Trade-off</vt:lpstr>
      <vt:lpstr>Time Space Trade-off</vt:lpstr>
    </vt:vector>
  </TitlesOfParts>
  <Company>MLNRC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 of algorithms</dc:title>
  <dc:creator>Mr. A. K. Agarwal</dc:creator>
  <cp:lastModifiedBy>My pc</cp:lastModifiedBy>
  <cp:revision>153</cp:revision>
  <dcterms:created xsi:type="dcterms:W3CDTF">2003-08-05T01:25:22Z</dcterms:created>
  <dcterms:modified xsi:type="dcterms:W3CDTF">2019-08-13T09:36:59Z</dcterms:modified>
</cp:coreProperties>
</file>