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142.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147.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s/slide150.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s/slide148.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55.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44.xml" ContentType="application/vnd.openxmlformats-officedocument.presentationml.slide+xml"/>
  <Override PartName="/ppt/slides/slide153.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Layouts/slideLayout12.xml" ContentType="application/vnd.openxmlformats-officedocument.presentationml.slideLayout+xml"/>
  <Override PartName="/ppt/slides/slide139.xml" ContentType="application/vnd.openxmlformats-officedocument.presentationml.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notesMasterIdLst>
    <p:notesMasterId r:id="rId157"/>
  </p:notesMasterIdLst>
  <p:sldIdLst>
    <p:sldId id="256" r:id="rId2"/>
    <p:sldId id="258" r:id="rId3"/>
    <p:sldId id="259" r:id="rId4"/>
    <p:sldId id="260" r:id="rId5"/>
    <p:sldId id="261" r:id="rId6"/>
    <p:sldId id="262" r:id="rId7"/>
    <p:sldId id="263" r:id="rId8"/>
    <p:sldId id="264" r:id="rId9"/>
    <p:sldId id="265" r:id="rId10"/>
    <p:sldId id="266" r:id="rId11"/>
    <p:sldId id="267" r:id="rId12"/>
    <p:sldId id="271" r:id="rId13"/>
    <p:sldId id="416" r:id="rId14"/>
    <p:sldId id="417" r:id="rId15"/>
    <p:sldId id="272" r:id="rId16"/>
    <p:sldId id="273" r:id="rId17"/>
    <p:sldId id="414" r:id="rId18"/>
    <p:sldId id="413" r:id="rId19"/>
    <p:sldId id="405" r:id="rId20"/>
    <p:sldId id="406" r:id="rId21"/>
    <p:sldId id="407" r:id="rId22"/>
    <p:sldId id="408" r:id="rId23"/>
    <p:sldId id="411" r:id="rId24"/>
    <p:sldId id="418" r:id="rId25"/>
    <p:sldId id="412" r:id="rId26"/>
    <p:sldId id="415"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92" r:id="rId41"/>
    <p:sldId id="287" r:id="rId42"/>
    <p:sldId id="288" r:id="rId43"/>
    <p:sldId id="289" r:id="rId44"/>
    <p:sldId id="291"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 id="317" r:id="rId70"/>
    <p:sldId id="318" r:id="rId71"/>
    <p:sldId id="329" r:id="rId72"/>
    <p:sldId id="330" r:id="rId73"/>
    <p:sldId id="331" r:id="rId74"/>
    <p:sldId id="319" r:id="rId75"/>
    <p:sldId id="332" r:id="rId76"/>
    <p:sldId id="333" r:id="rId77"/>
    <p:sldId id="334" r:id="rId78"/>
    <p:sldId id="335" r:id="rId79"/>
    <p:sldId id="336" r:id="rId80"/>
    <p:sldId id="337" r:id="rId81"/>
    <p:sldId id="320" r:id="rId82"/>
    <p:sldId id="338" r:id="rId83"/>
    <p:sldId id="339" r:id="rId84"/>
    <p:sldId id="340" r:id="rId85"/>
    <p:sldId id="341" r:id="rId86"/>
    <p:sldId id="342" r:id="rId87"/>
    <p:sldId id="343" r:id="rId88"/>
    <p:sldId id="344" r:id="rId89"/>
    <p:sldId id="321" r:id="rId90"/>
    <p:sldId id="345" r:id="rId91"/>
    <p:sldId id="346" r:id="rId92"/>
    <p:sldId id="347" r:id="rId93"/>
    <p:sldId id="348" r:id="rId94"/>
    <p:sldId id="349" r:id="rId95"/>
    <p:sldId id="350" r:id="rId96"/>
    <p:sldId id="351" r:id="rId97"/>
    <p:sldId id="352" r:id="rId98"/>
    <p:sldId id="353" r:id="rId99"/>
    <p:sldId id="354" r:id="rId100"/>
    <p:sldId id="322" r:id="rId101"/>
    <p:sldId id="355" r:id="rId102"/>
    <p:sldId id="323" r:id="rId103"/>
    <p:sldId id="356" r:id="rId104"/>
    <p:sldId id="357" r:id="rId105"/>
    <p:sldId id="358" r:id="rId106"/>
    <p:sldId id="359" r:id="rId107"/>
    <p:sldId id="324" r:id="rId108"/>
    <p:sldId id="360" r:id="rId109"/>
    <p:sldId id="361" r:id="rId110"/>
    <p:sldId id="362" r:id="rId111"/>
    <p:sldId id="325" r:id="rId112"/>
    <p:sldId id="363" r:id="rId113"/>
    <p:sldId id="364" r:id="rId114"/>
    <p:sldId id="365" r:id="rId115"/>
    <p:sldId id="366" r:id="rId116"/>
    <p:sldId id="326" r:id="rId117"/>
    <p:sldId id="367" r:id="rId118"/>
    <p:sldId id="368" r:id="rId119"/>
    <p:sldId id="369" r:id="rId120"/>
    <p:sldId id="327" r:id="rId121"/>
    <p:sldId id="370" r:id="rId122"/>
    <p:sldId id="371" r:id="rId123"/>
    <p:sldId id="372" r:id="rId124"/>
    <p:sldId id="373" r:id="rId125"/>
    <p:sldId id="374" r:id="rId126"/>
    <p:sldId id="375" r:id="rId127"/>
    <p:sldId id="376" r:id="rId128"/>
    <p:sldId id="377" r:id="rId129"/>
    <p:sldId id="328" r:id="rId130"/>
    <p:sldId id="378" r:id="rId131"/>
    <p:sldId id="379" r:id="rId132"/>
    <p:sldId id="380" r:id="rId133"/>
    <p:sldId id="381" r:id="rId134"/>
    <p:sldId id="382" r:id="rId135"/>
    <p:sldId id="383" r:id="rId136"/>
    <p:sldId id="384" r:id="rId137"/>
    <p:sldId id="385" r:id="rId138"/>
    <p:sldId id="386" r:id="rId139"/>
    <p:sldId id="387" r:id="rId140"/>
    <p:sldId id="389" r:id="rId141"/>
    <p:sldId id="388" r:id="rId142"/>
    <p:sldId id="390" r:id="rId143"/>
    <p:sldId id="392" r:id="rId144"/>
    <p:sldId id="393" r:id="rId145"/>
    <p:sldId id="394" r:id="rId146"/>
    <p:sldId id="395" r:id="rId147"/>
    <p:sldId id="396" r:id="rId148"/>
    <p:sldId id="397" r:id="rId149"/>
    <p:sldId id="398" r:id="rId150"/>
    <p:sldId id="399" r:id="rId151"/>
    <p:sldId id="400" r:id="rId152"/>
    <p:sldId id="401" r:id="rId153"/>
    <p:sldId id="402" r:id="rId154"/>
    <p:sldId id="403" r:id="rId155"/>
    <p:sldId id="404" r:id="rId156"/>
  </p:sldIdLst>
  <p:sldSz cx="9144000" cy="6858000" type="screen4x3"/>
  <p:notesSz cx="6858000" cy="9144000"/>
  <p:defaultTextStyle>
    <a:defPPr>
      <a:defRPr lang="fr-FR"/>
    </a:defPPr>
    <a:lvl1pPr algn="l" rtl="0" eaLnBrk="0" fontAlgn="base" hangingPunct="0">
      <a:spcBef>
        <a:spcPct val="0"/>
      </a:spcBef>
      <a:spcAft>
        <a:spcPct val="0"/>
      </a:spcAft>
      <a:defRPr sz="2400" kern="1200">
        <a:solidFill>
          <a:schemeClr val="tx1"/>
        </a:solidFill>
        <a:latin typeface="Arial" charset="0"/>
        <a:ea typeface="ヒラギノ角ゴ Pro W3" charset="-128"/>
        <a:cs typeface="+mn-cs"/>
      </a:defRPr>
    </a:lvl1pPr>
    <a:lvl2pPr marL="457200" algn="l" rtl="0" eaLnBrk="0" fontAlgn="base" hangingPunct="0">
      <a:spcBef>
        <a:spcPct val="0"/>
      </a:spcBef>
      <a:spcAft>
        <a:spcPct val="0"/>
      </a:spcAft>
      <a:defRPr sz="2400" kern="1200">
        <a:solidFill>
          <a:schemeClr val="tx1"/>
        </a:solidFill>
        <a:latin typeface="Arial" charset="0"/>
        <a:ea typeface="ヒラギノ角ゴ Pro W3" charset="-128"/>
        <a:cs typeface="+mn-cs"/>
      </a:defRPr>
    </a:lvl2pPr>
    <a:lvl3pPr marL="914400" algn="l" rtl="0" eaLnBrk="0" fontAlgn="base" hangingPunct="0">
      <a:spcBef>
        <a:spcPct val="0"/>
      </a:spcBef>
      <a:spcAft>
        <a:spcPct val="0"/>
      </a:spcAft>
      <a:defRPr sz="2400" kern="1200">
        <a:solidFill>
          <a:schemeClr val="tx1"/>
        </a:solidFill>
        <a:latin typeface="Arial" charset="0"/>
        <a:ea typeface="ヒラギノ角ゴ Pro W3" charset="-128"/>
        <a:cs typeface="+mn-cs"/>
      </a:defRPr>
    </a:lvl3pPr>
    <a:lvl4pPr marL="1371600" algn="l" rtl="0" eaLnBrk="0" fontAlgn="base" hangingPunct="0">
      <a:spcBef>
        <a:spcPct val="0"/>
      </a:spcBef>
      <a:spcAft>
        <a:spcPct val="0"/>
      </a:spcAft>
      <a:defRPr sz="2400" kern="1200">
        <a:solidFill>
          <a:schemeClr val="tx1"/>
        </a:solidFill>
        <a:latin typeface="Arial" charset="0"/>
        <a:ea typeface="ヒラギノ角ゴ Pro W3" charset="-128"/>
        <a:cs typeface="+mn-cs"/>
      </a:defRPr>
    </a:lvl4pPr>
    <a:lvl5pPr marL="1828800" algn="l" rtl="0" eaLnBrk="0" fontAlgn="base" hangingPunct="0">
      <a:spcBef>
        <a:spcPct val="0"/>
      </a:spcBef>
      <a:spcAft>
        <a:spcPct val="0"/>
      </a:spcAft>
      <a:defRPr sz="2400" kern="1200">
        <a:solidFill>
          <a:schemeClr val="tx1"/>
        </a:solidFill>
        <a:latin typeface="Arial" charset="0"/>
        <a:ea typeface="ヒラギノ角ゴ Pro W3" charset="-128"/>
        <a:cs typeface="+mn-cs"/>
      </a:defRPr>
    </a:lvl5pPr>
    <a:lvl6pPr marL="2286000" algn="l" defTabSz="914400" rtl="0" eaLnBrk="1" latinLnBrk="0" hangingPunct="1">
      <a:defRPr sz="2400" kern="1200">
        <a:solidFill>
          <a:schemeClr val="tx1"/>
        </a:solidFill>
        <a:latin typeface="Arial" charset="0"/>
        <a:ea typeface="ヒラギノ角ゴ Pro W3" charset="-128"/>
        <a:cs typeface="+mn-cs"/>
      </a:defRPr>
    </a:lvl6pPr>
    <a:lvl7pPr marL="2743200" algn="l" defTabSz="914400" rtl="0" eaLnBrk="1" latinLnBrk="0" hangingPunct="1">
      <a:defRPr sz="2400" kern="1200">
        <a:solidFill>
          <a:schemeClr val="tx1"/>
        </a:solidFill>
        <a:latin typeface="Arial" charset="0"/>
        <a:ea typeface="ヒラギノ角ゴ Pro W3" charset="-128"/>
        <a:cs typeface="+mn-cs"/>
      </a:defRPr>
    </a:lvl7pPr>
    <a:lvl8pPr marL="3200400" algn="l" defTabSz="914400" rtl="0" eaLnBrk="1" latinLnBrk="0" hangingPunct="1">
      <a:defRPr sz="2400" kern="1200">
        <a:solidFill>
          <a:schemeClr val="tx1"/>
        </a:solidFill>
        <a:latin typeface="Arial" charset="0"/>
        <a:ea typeface="ヒラギノ角ゴ Pro W3" charset="-128"/>
        <a:cs typeface="+mn-cs"/>
      </a:defRPr>
    </a:lvl8pPr>
    <a:lvl9pPr marL="3657600" algn="l" defTabSz="914400" rtl="0" eaLnBrk="1" latinLnBrk="0" hangingPunct="1">
      <a:defRPr sz="2400" kern="1200">
        <a:solidFill>
          <a:schemeClr val="tx1"/>
        </a:solidFill>
        <a:latin typeface="Arial" charset="0"/>
        <a:ea typeface="ヒラギノ角ゴ Pro W3"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CCCC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1416"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slide" Target="slides/slide152.xml"/><Relationship Id="rId16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60C860-012A-4274-A31D-AD587319B3A9}" type="datetimeFigureOut">
              <a:rPr lang="en-US" smtClean="0"/>
              <a:t>10/1/2018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D3DD8E-4270-4B1E-9CFF-1CA03C86FDA8}"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41AC71-719D-4464-936E-3ED740A79DBA}" type="slidenum">
              <a:rPr lang="en-US"/>
              <a:pPr/>
              <a:t>22</a:t>
            </a:fld>
            <a:endParaRPr lang="en-US"/>
          </a:p>
        </p:txBody>
      </p:sp>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5602" name="Picture 2" descr="B_angle"/>
          <p:cNvPicPr>
            <a:picLocks noChangeAspect="1" noChangeArrowheads="1"/>
          </p:cNvPicPr>
          <p:nvPr/>
        </p:nvPicPr>
        <p:blipFill>
          <a:blip r:embed="rId2"/>
          <a:srcRect t="17693"/>
          <a:stretch>
            <a:fillRect/>
          </a:stretch>
        </p:blipFill>
        <p:spPr bwMode="auto">
          <a:xfrm>
            <a:off x="1600200" y="3441700"/>
            <a:ext cx="3462338" cy="1358900"/>
          </a:xfrm>
          <a:prstGeom prst="rect">
            <a:avLst/>
          </a:prstGeom>
          <a:noFill/>
        </p:spPr>
      </p:pic>
      <p:sp>
        <p:nvSpPr>
          <p:cNvPr id="25603" name="Rectangle 3"/>
          <p:cNvSpPr>
            <a:spLocks noGrp="1" noChangeArrowheads="1"/>
          </p:cNvSpPr>
          <p:nvPr>
            <p:ph type="ctrTitle"/>
          </p:nvPr>
        </p:nvSpPr>
        <p:spPr>
          <a:xfrm>
            <a:off x="1785938" y="3390900"/>
            <a:ext cx="6934200" cy="723900"/>
          </a:xfrm>
        </p:spPr>
        <p:txBody>
          <a:bodyPr/>
          <a:lstStyle>
            <a:lvl1pPr>
              <a:defRPr/>
            </a:lvl1pPr>
          </a:lstStyle>
          <a:p>
            <a:r>
              <a:rPr lang="fr-FR"/>
              <a:t>Click to modify title</a:t>
            </a:r>
          </a:p>
        </p:txBody>
      </p:sp>
      <p:sp>
        <p:nvSpPr>
          <p:cNvPr id="25604" name="Rectangle 4"/>
          <p:cNvSpPr>
            <a:spLocks noGrp="1" noChangeArrowheads="1"/>
          </p:cNvSpPr>
          <p:nvPr>
            <p:ph type="subTitle" idx="1"/>
          </p:nvPr>
        </p:nvSpPr>
        <p:spPr>
          <a:xfrm>
            <a:off x="1828800" y="4114800"/>
            <a:ext cx="6934200" cy="457200"/>
          </a:xfrm>
        </p:spPr>
        <p:txBody>
          <a:bodyPr/>
          <a:lstStyle>
            <a:lvl1pPr marL="0" indent="0">
              <a:buFont typeface="Webdings" pitchFamily="18" charset="2"/>
              <a:buNone/>
              <a:defRPr sz="2000"/>
            </a:lvl1pPr>
          </a:lstStyle>
          <a:p>
            <a:r>
              <a:rPr lang="fr-FR"/>
              <a:t>Click to modify sub-title</a:t>
            </a:r>
          </a:p>
        </p:txBody>
      </p:sp>
      <p:sp>
        <p:nvSpPr>
          <p:cNvPr id="25605" name="Rectangle 5"/>
          <p:cNvSpPr>
            <a:spLocks noGrp="1" noChangeArrowheads="1"/>
          </p:cNvSpPr>
          <p:nvPr>
            <p:ph type="dt" sz="half" idx="2"/>
          </p:nvPr>
        </p:nvSpPr>
        <p:spPr bwMode="auto">
          <a:xfrm>
            <a:off x="685800" y="6248400"/>
            <a:ext cx="1905000" cy="457200"/>
          </a:xfrm>
          <a:prstGeom prst="rect">
            <a:avLst/>
          </a:prstGeom>
          <a:noFill/>
          <a:ln>
            <a:miter lim="800000"/>
            <a:headEnd/>
            <a:tailEnd/>
          </a:ln>
        </p:spPr>
        <p:txBody>
          <a:bodyPr vert="horz" wrap="square" lIns="91433" tIns="45716" rIns="91433" bIns="45716" numCol="1" anchor="t" anchorCtr="0" compatLnSpc="1">
            <a:prstTxWarp prst="textNoShape">
              <a:avLst/>
            </a:prstTxWarp>
          </a:bodyPr>
          <a:lstStyle>
            <a:lvl1pPr>
              <a:defRPr sz="1400"/>
            </a:lvl1pPr>
          </a:lstStyle>
          <a:p>
            <a:endParaRPr lang="fr-FR"/>
          </a:p>
        </p:txBody>
      </p:sp>
      <p:sp>
        <p:nvSpPr>
          <p:cNvPr id="25606" name="Rectangle 6"/>
          <p:cNvSpPr>
            <a:spLocks noGrp="1" noChangeArrowheads="1"/>
          </p:cNvSpPr>
          <p:nvPr>
            <p:ph type="ftr" sz="quarter" idx="3"/>
          </p:nvPr>
        </p:nvSpPr>
        <p:spPr bwMode="auto">
          <a:xfrm>
            <a:off x="3124200" y="6248400"/>
            <a:ext cx="2895600" cy="457200"/>
          </a:xfrm>
          <a:prstGeom prst="rect">
            <a:avLst/>
          </a:prstGeom>
          <a:noFill/>
          <a:ln>
            <a:miter lim="800000"/>
            <a:headEnd/>
            <a:tailEnd/>
          </a:ln>
        </p:spPr>
        <p:txBody>
          <a:bodyPr vert="horz" wrap="square" lIns="91433" tIns="45716" rIns="91433" bIns="45716" numCol="1" anchor="t" anchorCtr="0" compatLnSpc="1">
            <a:prstTxWarp prst="textNoShape">
              <a:avLst/>
            </a:prstTxWarp>
          </a:bodyPr>
          <a:lstStyle>
            <a:lvl1pPr algn="ctr">
              <a:defRPr sz="1400"/>
            </a:lvl1pPr>
          </a:lstStyle>
          <a:p>
            <a:endParaRPr lang="fr-FR"/>
          </a:p>
        </p:txBody>
      </p:sp>
      <p:sp>
        <p:nvSpPr>
          <p:cNvPr id="25607" name="Rectangle 7"/>
          <p:cNvSpPr>
            <a:spLocks noGrp="1" noChangeArrowheads="1"/>
          </p:cNvSpPr>
          <p:nvPr>
            <p:ph type="sldNum" sz="quarter" idx="4"/>
          </p:nvPr>
        </p:nvSpPr>
        <p:spPr bwMode="auto">
          <a:xfrm>
            <a:off x="6553200" y="6248400"/>
            <a:ext cx="1905000" cy="457200"/>
          </a:xfrm>
          <a:prstGeom prst="rect">
            <a:avLst/>
          </a:prstGeom>
          <a:noFill/>
          <a:ln>
            <a:miter lim="800000"/>
            <a:headEnd/>
            <a:tailEnd/>
          </a:ln>
        </p:spPr>
        <p:txBody>
          <a:bodyPr vert="horz" wrap="square" lIns="91433" tIns="45716" rIns="91433" bIns="45716" numCol="1" anchor="t" anchorCtr="0" compatLnSpc="1">
            <a:prstTxWarp prst="textNoShape">
              <a:avLst/>
            </a:prstTxWarp>
          </a:bodyPr>
          <a:lstStyle>
            <a:lvl1pPr algn="r">
              <a:defRPr sz="1400"/>
            </a:lvl1pPr>
          </a:lstStyle>
          <a:p>
            <a:fld id="{7413F039-4434-4D2A-BB2C-CC56F4D126D2}" type="slidenum">
              <a:rPr lang="fr-FR"/>
              <a:pPr/>
              <a:t>‹#›</a:t>
            </a:fld>
            <a:endParaRPr lang="fr-FR"/>
          </a:p>
        </p:txBody>
      </p:sp>
      <p:pic>
        <p:nvPicPr>
          <p:cNvPr id="25608" name="Picture 8" descr="B_bas depage"/>
          <p:cNvPicPr>
            <a:picLocks noChangeAspect="1" noChangeArrowheads="1"/>
          </p:cNvPicPr>
          <p:nvPr/>
        </p:nvPicPr>
        <p:blipFill>
          <a:blip r:embed="rId3"/>
          <a:srcRect/>
          <a:stretch>
            <a:fillRect/>
          </a:stretch>
        </p:blipFill>
        <p:spPr bwMode="auto">
          <a:xfrm>
            <a:off x="0" y="6119813"/>
            <a:ext cx="9144000" cy="738187"/>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38938" y="76200"/>
            <a:ext cx="2017712"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76200"/>
            <a:ext cx="5900738"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84250" y="76200"/>
            <a:ext cx="7772400"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524000"/>
            <a:ext cx="7772400" cy="4419600"/>
          </a:xfrm>
        </p:spPr>
        <p:txBody>
          <a:body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524000"/>
            <a:ext cx="38100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524000"/>
            <a:ext cx="38100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4578" name="Picture 2" descr="B_angle"/>
          <p:cNvPicPr>
            <a:picLocks noChangeAspect="1" noChangeArrowheads="1"/>
          </p:cNvPicPr>
          <p:nvPr/>
        </p:nvPicPr>
        <p:blipFill>
          <a:blip r:embed="rId14"/>
          <a:srcRect t="41537"/>
          <a:stretch>
            <a:fillRect/>
          </a:stretch>
        </p:blipFill>
        <p:spPr bwMode="auto">
          <a:xfrm>
            <a:off x="812800" y="25400"/>
            <a:ext cx="3197225" cy="965200"/>
          </a:xfrm>
          <a:prstGeom prst="rect">
            <a:avLst/>
          </a:prstGeom>
          <a:noFill/>
        </p:spPr>
      </p:pic>
      <p:pic>
        <p:nvPicPr>
          <p:cNvPr id="24579" name="Picture 3" descr="B_bas depage"/>
          <p:cNvPicPr>
            <a:picLocks noChangeAspect="1" noChangeArrowheads="1"/>
          </p:cNvPicPr>
          <p:nvPr/>
        </p:nvPicPr>
        <p:blipFill>
          <a:blip r:embed="rId15"/>
          <a:srcRect r="11667"/>
          <a:stretch>
            <a:fillRect/>
          </a:stretch>
        </p:blipFill>
        <p:spPr bwMode="auto">
          <a:xfrm>
            <a:off x="0" y="6119813"/>
            <a:ext cx="8077200" cy="738187"/>
          </a:xfrm>
          <a:prstGeom prst="rect">
            <a:avLst/>
          </a:prstGeom>
          <a:noFill/>
        </p:spPr>
      </p:pic>
      <p:sp>
        <p:nvSpPr>
          <p:cNvPr id="24580" name="Rectangle 4"/>
          <p:cNvSpPr>
            <a:spLocks noGrp="1" noChangeArrowheads="1"/>
          </p:cNvSpPr>
          <p:nvPr>
            <p:ph type="title"/>
          </p:nvPr>
        </p:nvSpPr>
        <p:spPr bwMode="auto">
          <a:xfrm>
            <a:off x="984250" y="76200"/>
            <a:ext cx="7772400" cy="838200"/>
          </a:xfrm>
          <a:prstGeom prst="rect">
            <a:avLst/>
          </a:prstGeom>
          <a:noFill/>
          <a:ln w="9525">
            <a:noFill/>
            <a:miter lim="800000"/>
            <a:headEnd/>
            <a:tailEnd/>
          </a:ln>
        </p:spPr>
        <p:txBody>
          <a:bodyPr vert="horz" wrap="square" lIns="91433" tIns="45716" rIns="91433" bIns="45716" numCol="1" anchor="ctr" anchorCtr="0" compatLnSpc="1">
            <a:prstTxWarp prst="textNoShape">
              <a:avLst/>
            </a:prstTxWarp>
          </a:bodyPr>
          <a:lstStyle/>
          <a:p>
            <a:pPr lvl="0"/>
            <a:r>
              <a:rPr lang="fr-FR" smtClean="0"/>
              <a:t>Click to modify title</a:t>
            </a:r>
          </a:p>
        </p:txBody>
      </p:sp>
      <p:sp>
        <p:nvSpPr>
          <p:cNvPr id="24581" name="Rectangle 5"/>
          <p:cNvSpPr>
            <a:spLocks noGrp="1" noChangeArrowheads="1"/>
          </p:cNvSpPr>
          <p:nvPr>
            <p:ph type="body" idx="1"/>
          </p:nvPr>
        </p:nvSpPr>
        <p:spPr bwMode="auto">
          <a:xfrm>
            <a:off x="685800" y="1524000"/>
            <a:ext cx="7772400" cy="4419600"/>
          </a:xfrm>
          <a:prstGeom prst="rect">
            <a:avLst/>
          </a:prstGeom>
          <a:noFill/>
          <a:ln w="9525">
            <a:noFill/>
            <a:miter lim="800000"/>
            <a:headEnd/>
            <a:tailEnd/>
          </a:ln>
        </p:spPr>
        <p:txBody>
          <a:bodyPr vert="horz" wrap="square" lIns="91433" tIns="45716" rIns="91433" bIns="45716" numCol="1" anchor="t" anchorCtr="0" compatLnSpc="1">
            <a:prstTxWarp prst="textNoShape">
              <a:avLst/>
            </a:prstTxWarp>
          </a:bodyPr>
          <a:lstStyle/>
          <a:p>
            <a:pPr lvl="0"/>
            <a:r>
              <a:rPr lang="fr-FR" smtClean="0"/>
              <a:t>Click to modify mask text style</a:t>
            </a:r>
          </a:p>
          <a:p>
            <a:pPr lvl="1"/>
            <a:r>
              <a:rPr lang="fr-FR" smtClean="0"/>
              <a:t>Second level</a:t>
            </a:r>
          </a:p>
          <a:p>
            <a:pPr lvl="2"/>
            <a:r>
              <a:rPr lang="fr-FR" smtClean="0"/>
              <a:t>Third level</a:t>
            </a:r>
          </a:p>
          <a:p>
            <a:pPr lvl="3"/>
            <a:r>
              <a:rPr lang="fr-FR" smtClean="0"/>
              <a:t>Forth level</a:t>
            </a:r>
          </a:p>
          <a:p>
            <a:pPr lvl="4"/>
            <a:r>
              <a:rPr lang="fr-FR" smtClean="0"/>
              <a:t>Fifth level</a:t>
            </a:r>
          </a:p>
        </p:txBody>
      </p:sp>
      <p:sp>
        <p:nvSpPr>
          <p:cNvPr id="24586" name="Text Box 10"/>
          <p:cNvSpPr txBox="1">
            <a:spLocks noChangeArrowheads="1"/>
          </p:cNvSpPr>
          <p:nvPr userDrawn="1"/>
        </p:nvSpPr>
        <p:spPr bwMode="auto">
          <a:xfrm>
            <a:off x="5292725" y="6597650"/>
            <a:ext cx="2682875" cy="244475"/>
          </a:xfrm>
          <a:prstGeom prst="rect">
            <a:avLst/>
          </a:prstGeom>
          <a:noFill/>
          <a:ln w="9525">
            <a:noFill/>
            <a:miter lim="800000"/>
            <a:headEnd/>
            <a:tailEnd/>
          </a:ln>
          <a:effectLst/>
        </p:spPr>
        <p:txBody>
          <a:bodyPr wrap="none">
            <a:spAutoFit/>
          </a:bodyPr>
          <a:lstStyle/>
          <a:p>
            <a:r>
              <a:rPr lang="fr-FR" sz="1000" dirty="0"/>
              <a:t>Introduction to High Performance Computing</a:t>
            </a:r>
          </a:p>
        </p:txBody>
      </p:sp>
      <p:sp>
        <p:nvSpPr>
          <p:cNvPr id="24587" name="Text Box 11"/>
          <p:cNvSpPr txBox="1">
            <a:spLocks noChangeArrowheads="1"/>
          </p:cNvSpPr>
          <p:nvPr userDrawn="1"/>
        </p:nvSpPr>
        <p:spPr bwMode="auto">
          <a:xfrm>
            <a:off x="0" y="6613525"/>
            <a:ext cx="741363" cy="244475"/>
          </a:xfrm>
          <a:prstGeom prst="rect">
            <a:avLst/>
          </a:prstGeom>
          <a:noFill/>
          <a:ln w="9525">
            <a:noFill/>
            <a:miter lim="800000"/>
            <a:headEnd/>
            <a:tailEnd/>
          </a:ln>
          <a:effectLst/>
        </p:spPr>
        <p:txBody>
          <a:bodyPr wrap="none">
            <a:spAutoFit/>
          </a:bodyPr>
          <a:lstStyle/>
          <a:p>
            <a:r>
              <a:rPr lang="fr-FR" sz="1000"/>
              <a:t>Page </a:t>
            </a:r>
            <a:fld id="{181E7782-F6BA-4400-AFA4-27ACF14293AA}" type="slidenum">
              <a:rPr lang="fr-FR" sz="1000"/>
              <a:pPr/>
              <a:t>‹#›</a:t>
            </a:fld>
            <a:endParaRPr lang="fr-FR" sz="1000"/>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Lst>
  <p:txStyles>
    <p:titleStyle>
      <a:lvl1pPr algn="l" rtl="0" fontAlgn="base">
        <a:spcBef>
          <a:spcPct val="0"/>
        </a:spcBef>
        <a:spcAft>
          <a:spcPct val="0"/>
        </a:spcAft>
        <a:defRPr sz="2800">
          <a:solidFill>
            <a:schemeClr val="tx2"/>
          </a:solidFill>
          <a:latin typeface="+mj-lt"/>
          <a:ea typeface="+mj-ea"/>
          <a:cs typeface="+mj-cs"/>
        </a:defRPr>
      </a:lvl1pPr>
      <a:lvl2pPr algn="l" rtl="0" fontAlgn="base">
        <a:spcBef>
          <a:spcPct val="0"/>
        </a:spcBef>
        <a:spcAft>
          <a:spcPct val="0"/>
        </a:spcAft>
        <a:defRPr sz="2800">
          <a:solidFill>
            <a:schemeClr val="tx2"/>
          </a:solidFill>
          <a:latin typeface="Arial" charset="0"/>
          <a:ea typeface="ヒラギノ角ゴ Pro W3" charset="-128"/>
        </a:defRPr>
      </a:lvl2pPr>
      <a:lvl3pPr algn="l" rtl="0" fontAlgn="base">
        <a:spcBef>
          <a:spcPct val="0"/>
        </a:spcBef>
        <a:spcAft>
          <a:spcPct val="0"/>
        </a:spcAft>
        <a:defRPr sz="2800">
          <a:solidFill>
            <a:schemeClr val="tx2"/>
          </a:solidFill>
          <a:latin typeface="Arial" charset="0"/>
          <a:ea typeface="ヒラギノ角ゴ Pro W3" charset="-128"/>
        </a:defRPr>
      </a:lvl3pPr>
      <a:lvl4pPr algn="l" rtl="0" fontAlgn="base">
        <a:spcBef>
          <a:spcPct val="0"/>
        </a:spcBef>
        <a:spcAft>
          <a:spcPct val="0"/>
        </a:spcAft>
        <a:defRPr sz="2800">
          <a:solidFill>
            <a:schemeClr val="tx2"/>
          </a:solidFill>
          <a:latin typeface="Arial" charset="0"/>
          <a:ea typeface="ヒラギノ角ゴ Pro W3" charset="-128"/>
        </a:defRPr>
      </a:lvl4pPr>
      <a:lvl5pPr algn="l" rtl="0" fontAlgn="base">
        <a:spcBef>
          <a:spcPct val="0"/>
        </a:spcBef>
        <a:spcAft>
          <a:spcPct val="0"/>
        </a:spcAft>
        <a:defRPr sz="2800">
          <a:solidFill>
            <a:schemeClr val="tx2"/>
          </a:solidFill>
          <a:latin typeface="Arial" charset="0"/>
          <a:ea typeface="ヒラギノ角ゴ Pro W3" charset="-128"/>
        </a:defRPr>
      </a:lvl5pPr>
      <a:lvl6pPr marL="457200" algn="l" rtl="0" fontAlgn="base">
        <a:spcBef>
          <a:spcPct val="0"/>
        </a:spcBef>
        <a:spcAft>
          <a:spcPct val="0"/>
        </a:spcAft>
        <a:defRPr sz="2800">
          <a:solidFill>
            <a:schemeClr val="tx2"/>
          </a:solidFill>
          <a:latin typeface="Arial" charset="0"/>
          <a:ea typeface="ヒラギノ角ゴ Pro W3" charset="-128"/>
        </a:defRPr>
      </a:lvl6pPr>
      <a:lvl7pPr marL="914400" algn="l" rtl="0" fontAlgn="base">
        <a:spcBef>
          <a:spcPct val="0"/>
        </a:spcBef>
        <a:spcAft>
          <a:spcPct val="0"/>
        </a:spcAft>
        <a:defRPr sz="2800">
          <a:solidFill>
            <a:schemeClr val="tx2"/>
          </a:solidFill>
          <a:latin typeface="Arial" charset="0"/>
          <a:ea typeface="ヒラギノ角ゴ Pro W3" charset="-128"/>
        </a:defRPr>
      </a:lvl7pPr>
      <a:lvl8pPr marL="1371600" algn="l" rtl="0" fontAlgn="base">
        <a:spcBef>
          <a:spcPct val="0"/>
        </a:spcBef>
        <a:spcAft>
          <a:spcPct val="0"/>
        </a:spcAft>
        <a:defRPr sz="2800">
          <a:solidFill>
            <a:schemeClr val="tx2"/>
          </a:solidFill>
          <a:latin typeface="Arial" charset="0"/>
          <a:ea typeface="ヒラギノ角ゴ Pro W3" charset="-128"/>
        </a:defRPr>
      </a:lvl8pPr>
      <a:lvl9pPr marL="1828800" algn="l" rtl="0" fontAlgn="base">
        <a:spcBef>
          <a:spcPct val="0"/>
        </a:spcBef>
        <a:spcAft>
          <a:spcPct val="0"/>
        </a:spcAft>
        <a:defRPr sz="2800">
          <a:solidFill>
            <a:schemeClr val="tx2"/>
          </a:solidFill>
          <a:latin typeface="Arial" charset="0"/>
          <a:ea typeface="ヒラギノ角ゴ Pro W3" charset="-128"/>
        </a:defRPr>
      </a:lvl9pPr>
    </p:titleStyle>
    <p:bodyStyle>
      <a:lvl1pPr marL="342900" indent="-342900" algn="l" rtl="0" fontAlgn="base">
        <a:spcBef>
          <a:spcPct val="20000"/>
        </a:spcBef>
        <a:spcAft>
          <a:spcPct val="0"/>
        </a:spcAft>
        <a:buClr>
          <a:srgbClr val="E47C23"/>
        </a:buClr>
        <a:buSzPct val="80000"/>
        <a:buFont typeface="Webdings" pitchFamily="18" charset="2"/>
        <a:buChar char="&lt;"/>
        <a:defRPr sz="2400">
          <a:solidFill>
            <a:schemeClr val="tx1"/>
          </a:solidFill>
          <a:latin typeface="+mn-lt"/>
          <a:ea typeface="+mn-ea"/>
          <a:cs typeface="+mn-cs"/>
        </a:defRPr>
      </a:lvl1pPr>
      <a:lvl2pPr marL="742950" indent="-285750" algn="l" rtl="0" fontAlgn="base">
        <a:spcBef>
          <a:spcPct val="20000"/>
        </a:spcBef>
        <a:spcAft>
          <a:spcPct val="0"/>
        </a:spcAft>
        <a:buClr>
          <a:srgbClr val="E47C23"/>
        </a:buClr>
        <a:buSzPct val="80000"/>
        <a:buChar char="–"/>
        <a:defRPr sz="2000">
          <a:solidFill>
            <a:schemeClr val="tx1"/>
          </a:solidFill>
          <a:latin typeface="+mn-lt"/>
          <a:ea typeface="+mn-ea"/>
        </a:defRPr>
      </a:lvl2pPr>
      <a:lvl3pPr marL="1143000" indent="-228600" algn="l" rtl="0" fontAlgn="base">
        <a:spcBef>
          <a:spcPct val="20000"/>
        </a:spcBef>
        <a:spcAft>
          <a:spcPct val="0"/>
        </a:spcAft>
        <a:buClr>
          <a:srgbClr val="E47C23"/>
        </a:buClr>
        <a:buSzPct val="80000"/>
        <a:buFont typeface="Symbol" pitchFamily="18" charset="2"/>
        <a:buChar char=""/>
        <a:defRPr>
          <a:solidFill>
            <a:schemeClr val="tx1"/>
          </a:solidFill>
          <a:latin typeface="+mn-lt"/>
          <a:ea typeface="+mn-ea"/>
        </a:defRPr>
      </a:lvl3pPr>
      <a:lvl4pPr marL="1562100" indent="-228600" algn="l" rtl="0" fontAlgn="base">
        <a:spcBef>
          <a:spcPct val="20000"/>
        </a:spcBef>
        <a:spcAft>
          <a:spcPct val="0"/>
        </a:spcAft>
        <a:buClr>
          <a:srgbClr val="E47C23"/>
        </a:buClr>
        <a:buSzPct val="80000"/>
        <a:buChar char="–"/>
        <a:defRPr sz="1600">
          <a:solidFill>
            <a:schemeClr val="tx1"/>
          </a:solidFill>
          <a:latin typeface="+mn-lt"/>
          <a:ea typeface="+mn-ea"/>
        </a:defRPr>
      </a:lvl4pPr>
      <a:lvl5pPr marL="1982788" indent="-230188" algn="l" rtl="0" fontAlgn="base">
        <a:spcBef>
          <a:spcPct val="20000"/>
        </a:spcBef>
        <a:spcAft>
          <a:spcPct val="0"/>
        </a:spcAft>
        <a:buClr>
          <a:srgbClr val="E47C23"/>
        </a:buClr>
        <a:buChar char="»"/>
        <a:defRPr sz="1400">
          <a:solidFill>
            <a:schemeClr val="tx1"/>
          </a:solidFill>
          <a:latin typeface="+mn-lt"/>
          <a:ea typeface="+mn-ea"/>
        </a:defRPr>
      </a:lvl5pPr>
      <a:lvl6pPr marL="2439988" indent="-230188" algn="l" rtl="0" fontAlgn="base">
        <a:spcBef>
          <a:spcPct val="20000"/>
        </a:spcBef>
        <a:spcAft>
          <a:spcPct val="0"/>
        </a:spcAft>
        <a:buClr>
          <a:srgbClr val="E47C23"/>
        </a:buClr>
        <a:buChar char="»"/>
        <a:defRPr sz="1400">
          <a:solidFill>
            <a:schemeClr val="tx1"/>
          </a:solidFill>
          <a:latin typeface="+mn-lt"/>
          <a:ea typeface="+mn-ea"/>
        </a:defRPr>
      </a:lvl6pPr>
      <a:lvl7pPr marL="2897188" indent="-230188" algn="l" rtl="0" fontAlgn="base">
        <a:spcBef>
          <a:spcPct val="20000"/>
        </a:spcBef>
        <a:spcAft>
          <a:spcPct val="0"/>
        </a:spcAft>
        <a:buClr>
          <a:srgbClr val="E47C23"/>
        </a:buClr>
        <a:buChar char="»"/>
        <a:defRPr sz="1400">
          <a:solidFill>
            <a:schemeClr val="tx1"/>
          </a:solidFill>
          <a:latin typeface="+mn-lt"/>
          <a:ea typeface="+mn-ea"/>
        </a:defRPr>
      </a:lvl7pPr>
      <a:lvl8pPr marL="3354388" indent="-230188" algn="l" rtl="0" fontAlgn="base">
        <a:spcBef>
          <a:spcPct val="20000"/>
        </a:spcBef>
        <a:spcAft>
          <a:spcPct val="0"/>
        </a:spcAft>
        <a:buClr>
          <a:srgbClr val="E47C23"/>
        </a:buClr>
        <a:buChar char="»"/>
        <a:defRPr sz="1400">
          <a:solidFill>
            <a:schemeClr val="tx1"/>
          </a:solidFill>
          <a:latin typeface="+mn-lt"/>
          <a:ea typeface="+mn-ea"/>
        </a:defRPr>
      </a:lvl8pPr>
      <a:lvl9pPr marL="3811588" indent="-230188" algn="l" rtl="0" fontAlgn="base">
        <a:spcBef>
          <a:spcPct val="20000"/>
        </a:spcBef>
        <a:spcAft>
          <a:spcPct val="0"/>
        </a:spcAft>
        <a:buClr>
          <a:srgbClr val="E47C23"/>
        </a:buClr>
        <a:buChar char="»"/>
        <a:defRPr sz="14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hyperlink" Target="http://www.llnl.gov/computing/tutorials/parallel_comp/images/amdahl1.gif" TargetMode="External"/><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hyperlink" Target="http://www.llnl.gov/computing/tutorials/performance_tools" TargetMode="Externa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hyperlink" Target="http://www.llnl.gov/computing/tutorials/parallel_comp/" TargetMode="Externa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147.xml.rels><?xml version="1.0" encoding="UTF-8" standalone="yes"?>
<Relationships xmlns="http://schemas.openxmlformats.org/package/2006/relationships"><Relationship Id="rId3" Type="http://schemas.openxmlformats.org/officeDocument/2006/relationships/hyperlink" Target="http://www.llnl.gov/computing/tutorials/parallel_comp/images/heat_edge.gif" TargetMode="External"/><Relationship Id="rId2" Type="http://schemas.openxmlformats.org/officeDocument/2006/relationships/hyperlink" Target="http://www.llnl.gov/computing/tutorials/parallel_comp/images/heat_interior.gif" TargetMode="Externa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14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15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6.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http://www.mcs.anl.gov/Projects/mpi/standard.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85720" y="3571876"/>
            <a:ext cx="6934200" cy="723900"/>
          </a:xfrm>
        </p:spPr>
        <p:txBody>
          <a:bodyPr/>
          <a:lstStyle/>
          <a:p>
            <a:pPr algn="r"/>
            <a:r>
              <a:rPr lang="fr-FR" dirty="0" smtClean="0"/>
              <a:t/>
            </a:r>
            <a:br>
              <a:rPr lang="fr-FR" dirty="0" smtClean="0"/>
            </a:br>
            <a:r>
              <a:rPr lang="fr-FR" dirty="0" smtClean="0"/>
              <a:t>Advanced Computer Architecture</a:t>
            </a:r>
            <a:br>
              <a:rPr lang="fr-FR" dirty="0" smtClean="0"/>
            </a:br>
            <a:r>
              <a:rPr lang="fr-FR" dirty="0" smtClean="0"/>
              <a:t/>
            </a:r>
            <a:br>
              <a:rPr lang="fr-FR" dirty="0" smtClean="0"/>
            </a:br>
            <a:r>
              <a:rPr lang="fr-FR" sz="2000" dirty="0" smtClean="0">
                <a:solidFill>
                  <a:srgbClr val="FF0000"/>
                </a:solidFill>
              </a:rPr>
              <a:t>Introduction </a:t>
            </a:r>
            <a:r>
              <a:rPr lang="fr-FR" sz="2000" dirty="0">
                <a:solidFill>
                  <a:srgbClr val="FF0000"/>
                </a:solidFill>
              </a:rPr>
              <a:t>to Parallel Computing</a:t>
            </a:r>
          </a:p>
        </p:txBody>
      </p:sp>
      <p:sp>
        <p:nvSpPr>
          <p:cNvPr id="2051" name="Rectangle 3"/>
          <p:cNvSpPr>
            <a:spLocks noGrp="1" noChangeArrowheads="1"/>
          </p:cNvSpPr>
          <p:nvPr>
            <p:ph type="subTitle" idx="1"/>
          </p:nvPr>
        </p:nvSpPr>
        <p:spPr>
          <a:xfrm>
            <a:off x="2000232" y="5929330"/>
            <a:ext cx="6934200" cy="457200"/>
          </a:xfrm>
        </p:spPr>
        <p:txBody>
          <a:bodyPr/>
          <a:lstStyle/>
          <a:p>
            <a:pPr algn="r"/>
            <a:r>
              <a:rPr lang="en-US" dirty="0" smtClean="0"/>
              <a:t>Akhilesh Kumar Singh</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fr-FR" dirty="0"/>
              <a:t>Why Parallel Computing? (2)</a:t>
            </a:r>
          </a:p>
        </p:txBody>
      </p:sp>
      <p:sp>
        <p:nvSpPr>
          <p:cNvPr id="34819" name="Rectangle 3"/>
          <p:cNvSpPr>
            <a:spLocks noGrp="1" noChangeArrowheads="1"/>
          </p:cNvSpPr>
          <p:nvPr>
            <p:ph type="body" idx="1"/>
          </p:nvPr>
        </p:nvSpPr>
        <p:spPr/>
        <p:txBody>
          <a:bodyPr/>
          <a:lstStyle/>
          <a:p>
            <a:r>
              <a:rPr lang="fr-FR"/>
              <a:t>Other reasons might include: </a:t>
            </a:r>
          </a:p>
          <a:p>
            <a:pPr lvl="1"/>
            <a:r>
              <a:rPr lang="en-GB"/>
              <a:t>Taking advantage of non-local resources - using available compute resources on a wide area network, or even the Internet when local compute resources are scarce. </a:t>
            </a:r>
            <a:endParaRPr lang="fr-FR"/>
          </a:p>
          <a:p>
            <a:pPr lvl="1"/>
            <a:r>
              <a:rPr lang="en-GB"/>
              <a:t>Cost savings - using multiple "cheap" computing resources instead of paying for time on a supercomputer. </a:t>
            </a:r>
            <a:endParaRPr lang="fr-FR"/>
          </a:p>
          <a:p>
            <a:pPr lvl="1"/>
            <a:r>
              <a:rPr lang="en-GB"/>
              <a:t>Overcoming memory constraints - single computers have very finite memory resources. For large problems, using the memories of multiple computers may overcome this obstacle. </a:t>
            </a:r>
            <a:endParaRPr lang="fr-FR"/>
          </a:p>
          <a:p>
            <a:endParaRPr lang="fr-F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fr-FR"/>
              <a:t>Agenda</a:t>
            </a:r>
          </a:p>
        </p:txBody>
      </p:sp>
      <p:sp>
        <p:nvSpPr>
          <p:cNvPr id="99331" name="Rectangle 3"/>
          <p:cNvSpPr>
            <a:spLocks noGrp="1" noChangeArrowheads="1"/>
          </p:cNvSpPr>
          <p:nvPr>
            <p:ph type="body" idx="1"/>
          </p:nvPr>
        </p:nvSpPr>
        <p:spPr/>
        <p:txBody>
          <a:bodyPr/>
          <a:lstStyle/>
          <a:p>
            <a:r>
              <a:rPr lang="fr-FR" sz="2000">
                <a:solidFill>
                  <a:schemeClr val="bg2"/>
                </a:solidFill>
              </a:rPr>
              <a:t>Automatic vs. Manual Parallelization</a:t>
            </a:r>
          </a:p>
          <a:p>
            <a:r>
              <a:rPr lang="en-GB" sz="2000">
                <a:solidFill>
                  <a:schemeClr val="bg2"/>
                </a:solidFill>
              </a:rPr>
              <a:t>Understand the Problem and the Program</a:t>
            </a:r>
            <a:endParaRPr lang="fr-FR" sz="2000">
              <a:solidFill>
                <a:schemeClr val="bg2"/>
              </a:solidFill>
            </a:endParaRPr>
          </a:p>
          <a:p>
            <a:r>
              <a:rPr lang="fr-FR" sz="2000">
                <a:solidFill>
                  <a:schemeClr val="bg2"/>
                </a:solidFill>
              </a:rPr>
              <a:t>Partitioning</a:t>
            </a:r>
          </a:p>
          <a:p>
            <a:r>
              <a:rPr lang="fr-FR" sz="2000">
                <a:solidFill>
                  <a:schemeClr val="bg2"/>
                </a:solidFill>
              </a:rPr>
              <a:t>Communications</a:t>
            </a:r>
          </a:p>
          <a:p>
            <a:r>
              <a:rPr lang="fr-FR" sz="2000"/>
              <a:t>Synchronization</a:t>
            </a:r>
          </a:p>
          <a:p>
            <a:r>
              <a:rPr lang="fr-FR" sz="2000">
                <a:solidFill>
                  <a:schemeClr val="bg2"/>
                </a:solidFill>
              </a:rPr>
              <a:t>Data Dependencies</a:t>
            </a:r>
          </a:p>
          <a:p>
            <a:r>
              <a:rPr lang="fr-FR" sz="2000">
                <a:solidFill>
                  <a:schemeClr val="bg2"/>
                </a:solidFill>
              </a:rPr>
              <a:t>Load Balancing</a:t>
            </a:r>
          </a:p>
          <a:p>
            <a:r>
              <a:rPr lang="fr-FR" sz="2000">
                <a:solidFill>
                  <a:schemeClr val="bg2"/>
                </a:solidFill>
              </a:rPr>
              <a:t>Granularity</a:t>
            </a:r>
          </a:p>
          <a:p>
            <a:r>
              <a:rPr lang="fr-FR" sz="2000">
                <a:solidFill>
                  <a:schemeClr val="bg2"/>
                </a:solidFill>
              </a:rPr>
              <a:t>I/O</a:t>
            </a:r>
          </a:p>
          <a:p>
            <a:r>
              <a:rPr lang="en-GB" sz="2000">
                <a:solidFill>
                  <a:schemeClr val="bg2"/>
                </a:solidFill>
              </a:rPr>
              <a:t>Limits and Costs of Parallel Programming</a:t>
            </a:r>
            <a:endParaRPr lang="fr-FR" sz="2000">
              <a:solidFill>
                <a:schemeClr val="bg2"/>
              </a:solidFill>
            </a:endParaRPr>
          </a:p>
          <a:p>
            <a:r>
              <a:rPr lang="fr-FR" sz="2000">
                <a:solidFill>
                  <a:schemeClr val="bg2"/>
                </a:solidFill>
              </a:rPr>
              <a:t>Performance Analysis and Tuning</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r>
              <a:rPr lang="fr-FR"/>
              <a:t>Types of Synchronization</a:t>
            </a:r>
          </a:p>
        </p:txBody>
      </p:sp>
      <p:sp>
        <p:nvSpPr>
          <p:cNvPr id="133123" name="Rectangle 3"/>
          <p:cNvSpPr>
            <a:spLocks noGrp="1" noChangeArrowheads="1"/>
          </p:cNvSpPr>
          <p:nvPr>
            <p:ph type="body" idx="1"/>
          </p:nvPr>
        </p:nvSpPr>
        <p:spPr>
          <a:xfrm>
            <a:off x="685800" y="1524000"/>
            <a:ext cx="7772400" cy="4713288"/>
          </a:xfrm>
        </p:spPr>
        <p:txBody>
          <a:bodyPr/>
          <a:lstStyle/>
          <a:p>
            <a:pPr>
              <a:lnSpc>
                <a:spcPct val="80000"/>
              </a:lnSpc>
            </a:pPr>
            <a:r>
              <a:rPr lang="fr-FR" sz="1600" b="1"/>
              <a:t>Barrier</a:t>
            </a:r>
            <a:r>
              <a:rPr lang="fr-FR" sz="1600"/>
              <a:t> </a:t>
            </a:r>
          </a:p>
          <a:p>
            <a:pPr lvl="1">
              <a:lnSpc>
                <a:spcPct val="80000"/>
              </a:lnSpc>
            </a:pPr>
            <a:r>
              <a:rPr lang="en-GB" sz="1400"/>
              <a:t>Usually implies that all tasks are involved </a:t>
            </a:r>
            <a:endParaRPr lang="fr-FR" sz="1400"/>
          </a:p>
          <a:p>
            <a:pPr lvl="1">
              <a:lnSpc>
                <a:spcPct val="80000"/>
              </a:lnSpc>
            </a:pPr>
            <a:r>
              <a:rPr lang="en-GB" sz="1400"/>
              <a:t>Each task performs its work until it reaches the barrier. It then stops, or "blocks". </a:t>
            </a:r>
            <a:endParaRPr lang="fr-FR" sz="1400"/>
          </a:p>
          <a:p>
            <a:pPr lvl="1">
              <a:lnSpc>
                <a:spcPct val="80000"/>
              </a:lnSpc>
            </a:pPr>
            <a:r>
              <a:rPr lang="en-GB" sz="1400"/>
              <a:t>When the last task reaches the barrier, all tasks are synchronized. </a:t>
            </a:r>
            <a:endParaRPr lang="fr-FR" sz="1400"/>
          </a:p>
          <a:p>
            <a:pPr lvl="1">
              <a:lnSpc>
                <a:spcPct val="80000"/>
              </a:lnSpc>
            </a:pPr>
            <a:r>
              <a:rPr lang="en-GB" sz="1400"/>
              <a:t>What happens from here varies. Often, a serial section of work must be done. In other cases, the tasks are automatically released to continue their work. </a:t>
            </a:r>
            <a:endParaRPr lang="fr-FR" sz="1400"/>
          </a:p>
          <a:p>
            <a:pPr>
              <a:lnSpc>
                <a:spcPct val="80000"/>
              </a:lnSpc>
            </a:pPr>
            <a:r>
              <a:rPr lang="fr-FR" sz="1600" b="1"/>
              <a:t>Lock / semaphore</a:t>
            </a:r>
            <a:r>
              <a:rPr lang="fr-FR" sz="1600"/>
              <a:t> </a:t>
            </a:r>
          </a:p>
          <a:p>
            <a:pPr lvl="1">
              <a:lnSpc>
                <a:spcPct val="80000"/>
              </a:lnSpc>
            </a:pPr>
            <a:r>
              <a:rPr lang="en-GB" sz="1400"/>
              <a:t>Can involve any number of tasks </a:t>
            </a:r>
            <a:endParaRPr lang="fr-FR" sz="1400"/>
          </a:p>
          <a:p>
            <a:pPr lvl="1">
              <a:lnSpc>
                <a:spcPct val="80000"/>
              </a:lnSpc>
            </a:pPr>
            <a:r>
              <a:rPr lang="en-GB" sz="1400"/>
              <a:t>Typically used to serialize (protect) access to global data or a section of code. Only one task at a time may use (own) the lock / semaphore / flag. </a:t>
            </a:r>
            <a:endParaRPr lang="fr-FR" sz="1400"/>
          </a:p>
          <a:p>
            <a:pPr lvl="1">
              <a:lnSpc>
                <a:spcPct val="80000"/>
              </a:lnSpc>
            </a:pPr>
            <a:r>
              <a:rPr lang="en-GB" sz="1400"/>
              <a:t>The first task to acquire the lock "sets" it. This task can then safely (serially) access the protected data or code. </a:t>
            </a:r>
            <a:endParaRPr lang="fr-FR" sz="1400"/>
          </a:p>
          <a:p>
            <a:pPr lvl="1">
              <a:lnSpc>
                <a:spcPct val="80000"/>
              </a:lnSpc>
            </a:pPr>
            <a:r>
              <a:rPr lang="en-GB" sz="1400"/>
              <a:t>Other tasks can attempt to acquire the lock but must wait until the task that owns the lock releases it. </a:t>
            </a:r>
            <a:endParaRPr lang="fr-FR" sz="1400"/>
          </a:p>
          <a:p>
            <a:pPr lvl="1">
              <a:lnSpc>
                <a:spcPct val="80000"/>
              </a:lnSpc>
            </a:pPr>
            <a:r>
              <a:rPr lang="en-GB" sz="1400"/>
              <a:t>Can be blocking or non-blocking </a:t>
            </a:r>
            <a:endParaRPr lang="fr-FR" sz="1400"/>
          </a:p>
          <a:p>
            <a:pPr>
              <a:lnSpc>
                <a:spcPct val="80000"/>
              </a:lnSpc>
            </a:pPr>
            <a:r>
              <a:rPr lang="fr-FR" sz="1600" b="1"/>
              <a:t>Synchronous communication operations</a:t>
            </a:r>
            <a:r>
              <a:rPr lang="fr-FR" sz="1600"/>
              <a:t> </a:t>
            </a:r>
          </a:p>
          <a:p>
            <a:pPr lvl="1">
              <a:lnSpc>
                <a:spcPct val="80000"/>
              </a:lnSpc>
            </a:pPr>
            <a:r>
              <a:rPr lang="en-GB" sz="1400"/>
              <a:t>Involves only those tasks executing a communication operation </a:t>
            </a:r>
            <a:endParaRPr lang="fr-FR" sz="1400"/>
          </a:p>
          <a:p>
            <a:pPr lvl="1">
              <a:lnSpc>
                <a:spcPct val="80000"/>
              </a:lnSpc>
            </a:pPr>
            <a:r>
              <a:rPr lang="en-GB" sz="1400"/>
              <a:t>When a task performs a communication operation, some form of coordination is required with the other task(s) participating in the communication. For example, before a task can perform a send operation, it must first receive an acknowledgment from the receiving task that it is OK to send. </a:t>
            </a:r>
            <a:endParaRPr lang="fr-FR" sz="1400"/>
          </a:p>
          <a:p>
            <a:pPr lvl="1">
              <a:lnSpc>
                <a:spcPct val="80000"/>
              </a:lnSpc>
            </a:pPr>
            <a:r>
              <a:rPr lang="en-GB" sz="1400"/>
              <a:t>Discussed previously in the Communications section.</a:t>
            </a:r>
            <a:endParaRPr lang="fr-FR" sz="140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fr-FR"/>
              <a:t>Agenda</a:t>
            </a:r>
          </a:p>
        </p:txBody>
      </p:sp>
      <p:sp>
        <p:nvSpPr>
          <p:cNvPr id="100355" name="Rectangle 3"/>
          <p:cNvSpPr>
            <a:spLocks noGrp="1" noChangeArrowheads="1"/>
          </p:cNvSpPr>
          <p:nvPr>
            <p:ph type="body" idx="1"/>
          </p:nvPr>
        </p:nvSpPr>
        <p:spPr/>
        <p:txBody>
          <a:bodyPr/>
          <a:lstStyle/>
          <a:p>
            <a:r>
              <a:rPr lang="fr-FR" sz="2000">
                <a:solidFill>
                  <a:schemeClr val="bg2"/>
                </a:solidFill>
              </a:rPr>
              <a:t>Automatic vs. Manual Parallelization</a:t>
            </a:r>
          </a:p>
          <a:p>
            <a:r>
              <a:rPr lang="en-GB" sz="2000">
                <a:solidFill>
                  <a:schemeClr val="bg2"/>
                </a:solidFill>
              </a:rPr>
              <a:t>Understand the Problem and the Program</a:t>
            </a:r>
            <a:endParaRPr lang="fr-FR" sz="2000">
              <a:solidFill>
                <a:schemeClr val="bg2"/>
              </a:solidFill>
            </a:endParaRPr>
          </a:p>
          <a:p>
            <a:r>
              <a:rPr lang="fr-FR" sz="2000">
                <a:solidFill>
                  <a:schemeClr val="bg2"/>
                </a:solidFill>
              </a:rPr>
              <a:t>Partitioning</a:t>
            </a:r>
          </a:p>
          <a:p>
            <a:r>
              <a:rPr lang="fr-FR" sz="2000">
                <a:solidFill>
                  <a:schemeClr val="bg2"/>
                </a:solidFill>
              </a:rPr>
              <a:t>Communications</a:t>
            </a:r>
          </a:p>
          <a:p>
            <a:r>
              <a:rPr lang="fr-FR" sz="2000">
                <a:solidFill>
                  <a:schemeClr val="bg2"/>
                </a:solidFill>
              </a:rPr>
              <a:t>Synchronization</a:t>
            </a:r>
          </a:p>
          <a:p>
            <a:r>
              <a:rPr lang="fr-FR" sz="2000"/>
              <a:t>Data Dependencies</a:t>
            </a:r>
          </a:p>
          <a:p>
            <a:r>
              <a:rPr lang="fr-FR" sz="2000">
                <a:solidFill>
                  <a:schemeClr val="bg2"/>
                </a:solidFill>
              </a:rPr>
              <a:t>Load Balancing</a:t>
            </a:r>
          </a:p>
          <a:p>
            <a:r>
              <a:rPr lang="fr-FR" sz="2000">
                <a:solidFill>
                  <a:schemeClr val="bg2"/>
                </a:solidFill>
              </a:rPr>
              <a:t>Granularity</a:t>
            </a:r>
          </a:p>
          <a:p>
            <a:r>
              <a:rPr lang="fr-FR" sz="2000">
                <a:solidFill>
                  <a:schemeClr val="bg2"/>
                </a:solidFill>
              </a:rPr>
              <a:t>I/O</a:t>
            </a:r>
          </a:p>
          <a:p>
            <a:r>
              <a:rPr lang="en-GB" sz="2000">
                <a:solidFill>
                  <a:schemeClr val="bg2"/>
                </a:solidFill>
              </a:rPr>
              <a:t>Limits and Costs of Parallel Programming</a:t>
            </a:r>
            <a:endParaRPr lang="fr-FR" sz="2000">
              <a:solidFill>
                <a:schemeClr val="bg2"/>
              </a:solidFill>
            </a:endParaRPr>
          </a:p>
          <a:p>
            <a:r>
              <a:rPr lang="fr-FR" sz="2000">
                <a:solidFill>
                  <a:schemeClr val="bg2"/>
                </a:solidFill>
              </a:rPr>
              <a:t>Performance Analysis and Tuning</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r>
              <a:rPr lang="fr-FR"/>
              <a:t>Definitions</a:t>
            </a:r>
          </a:p>
        </p:txBody>
      </p:sp>
      <p:sp>
        <p:nvSpPr>
          <p:cNvPr id="134147" name="Rectangle 3"/>
          <p:cNvSpPr>
            <a:spLocks noGrp="1" noChangeArrowheads="1"/>
          </p:cNvSpPr>
          <p:nvPr>
            <p:ph type="body" idx="1"/>
          </p:nvPr>
        </p:nvSpPr>
        <p:spPr/>
        <p:txBody>
          <a:bodyPr/>
          <a:lstStyle/>
          <a:p>
            <a:r>
              <a:rPr lang="en-GB"/>
              <a:t>A </a:t>
            </a:r>
            <a:r>
              <a:rPr lang="en-GB" b="1" i="1"/>
              <a:t>dependence</a:t>
            </a:r>
            <a:r>
              <a:rPr lang="en-GB"/>
              <a:t> exists between program statements when the order of statement execution affects the results of the program. </a:t>
            </a:r>
            <a:endParaRPr lang="fr-FR"/>
          </a:p>
          <a:p>
            <a:r>
              <a:rPr lang="en-GB"/>
              <a:t>A </a:t>
            </a:r>
            <a:r>
              <a:rPr lang="en-GB" b="1" i="1"/>
              <a:t>data dependence</a:t>
            </a:r>
            <a:r>
              <a:rPr lang="en-GB"/>
              <a:t> results from multiple use of the same location(s) in storage by different tasks. </a:t>
            </a:r>
            <a:endParaRPr lang="fr-FR"/>
          </a:p>
          <a:p>
            <a:r>
              <a:rPr lang="en-GB"/>
              <a:t>Dependencies are important to parallel programming because they are one of the primary inhibitors to parallelism.</a:t>
            </a:r>
            <a:endParaRPr lang="fr-F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r>
              <a:rPr lang="fr-FR"/>
              <a:t>Examples (1): Loop carried data dependence</a:t>
            </a:r>
          </a:p>
        </p:txBody>
      </p:sp>
      <p:sp>
        <p:nvSpPr>
          <p:cNvPr id="135171" name="Rectangle 3"/>
          <p:cNvSpPr>
            <a:spLocks noGrp="1" noChangeArrowheads="1"/>
          </p:cNvSpPr>
          <p:nvPr>
            <p:ph type="body" idx="1"/>
          </p:nvPr>
        </p:nvSpPr>
        <p:spPr>
          <a:xfrm>
            <a:off x="685800" y="2205038"/>
            <a:ext cx="7772400" cy="3738562"/>
          </a:xfrm>
        </p:spPr>
        <p:txBody>
          <a:bodyPr/>
          <a:lstStyle/>
          <a:p>
            <a:r>
              <a:rPr lang="en-GB"/>
              <a:t>The value of A(J-1) must be computed before the value of A(J), therefore A(J) exhibits a data dependency on A(J-1). Parallelism is inhibited. </a:t>
            </a:r>
          </a:p>
          <a:p>
            <a:r>
              <a:rPr lang="en-GB"/>
              <a:t>If Task 2 has A(J) and task 1 has A(J-1), computing the correct value of A(J) necessitates: </a:t>
            </a:r>
            <a:endParaRPr lang="fr-FR"/>
          </a:p>
          <a:p>
            <a:pPr lvl="1"/>
            <a:r>
              <a:rPr lang="en-GB"/>
              <a:t>Distributed memory architecture - task 2 must obtain the value of A(J-1) from task 1 after task 1 finishes its computation </a:t>
            </a:r>
            <a:endParaRPr lang="fr-FR"/>
          </a:p>
          <a:p>
            <a:pPr lvl="1"/>
            <a:r>
              <a:rPr lang="en-GB"/>
              <a:t>Shared memory architecture - task 2 must read A(J-1) after task 1 updates it</a:t>
            </a:r>
            <a:endParaRPr lang="fr-FR"/>
          </a:p>
        </p:txBody>
      </p:sp>
      <p:sp>
        <p:nvSpPr>
          <p:cNvPr id="135173" name="Text Box 5"/>
          <p:cNvSpPr txBox="1">
            <a:spLocks noChangeArrowheads="1"/>
          </p:cNvSpPr>
          <p:nvPr/>
        </p:nvSpPr>
        <p:spPr bwMode="auto">
          <a:xfrm>
            <a:off x="2771775" y="1125538"/>
            <a:ext cx="3606800" cy="925512"/>
          </a:xfrm>
          <a:prstGeom prst="rect">
            <a:avLst/>
          </a:prstGeom>
          <a:noFill/>
          <a:ln w="9525">
            <a:solidFill>
              <a:schemeClr val="tx1"/>
            </a:solidFill>
            <a:miter lim="800000"/>
            <a:headEnd/>
            <a:tailEnd/>
          </a:ln>
          <a:effectLst/>
        </p:spPr>
        <p:txBody>
          <a:bodyPr wrap="none">
            <a:spAutoFit/>
          </a:bodyPr>
          <a:lstStyle/>
          <a:p>
            <a:pPr lvl="2"/>
            <a:r>
              <a:rPr lang="fr-FR" sz="1800" b="1">
                <a:latin typeface="Courier New" pitchFamily="49" charset="0"/>
              </a:rPr>
              <a:t>DO 500 J = MYSTART,MYEND </a:t>
            </a:r>
          </a:p>
          <a:p>
            <a:pPr lvl="3"/>
            <a:r>
              <a:rPr lang="fr-FR" sz="1800" b="1">
                <a:latin typeface="Courier New" pitchFamily="49" charset="0"/>
              </a:rPr>
              <a:t>  A(J) = A(J-1) * 2.0</a:t>
            </a:r>
            <a:r>
              <a:rPr lang="fr-FR" altLang="ja-JP" sz="1800" b="1">
                <a:latin typeface="Courier New" pitchFamily="49" charset="0"/>
              </a:rPr>
              <a:t>500</a:t>
            </a:r>
          </a:p>
          <a:p>
            <a:pPr lvl="2"/>
            <a:r>
              <a:rPr lang="fr-FR" altLang="ja-JP" sz="1800" b="1">
                <a:latin typeface="Courier New" pitchFamily="49" charset="0"/>
              </a:rPr>
              <a:t>CONTINUE</a:t>
            </a:r>
            <a:endParaRPr lang="fr-FR" sz="1800" b="1">
              <a:latin typeface="Courier New" pitchFamily="49" charset="0"/>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r>
              <a:rPr lang="fr-FR" sz="2400"/>
              <a:t>Examples (2): </a:t>
            </a:r>
            <a:r>
              <a:rPr lang="fr-FR" sz="2400" b="1"/>
              <a:t>Loop independent data dependence</a:t>
            </a:r>
            <a:endParaRPr lang="fr-FR" sz="2400"/>
          </a:p>
        </p:txBody>
      </p:sp>
      <p:sp>
        <p:nvSpPr>
          <p:cNvPr id="136195" name="Rectangle 3"/>
          <p:cNvSpPr>
            <a:spLocks noGrp="1" noChangeArrowheads="1"/>
          </p:cNvSpPr>
          <p:nvPr>
            <p:ph type="body" idx="1"/>
          </p:nvPr>
        </p:nvSpPr>
        <p:spPr>
          <a:xfrm>
            <a:off x="685800" y="2708275"/>
            <a:ext cx="7772400" cy="3235325"/>
          </a:xfrm>
        </p:spPr>
        <p:txBody>
          <a:bodyPr/>
          <a:lstStyle/>
          <a:p>
            <a:r>
              <a:rPr lang="en-GB" sz="2000"/>
              <a:t>As with the previous example, parallelism is inhibited. The value of Y is dependent on: </a:t>
            </a:r>
            <a:endParaRPr lang="fr-FR" sz="2000"/>
          </a:p>
          <a:p>
            <a:pPr lvl="1"/>
            <a:r>
              <a:rPr lang="en-GB" sz="1800"/>
              <a:t>Distributed memory architecture - if or when the value of X is communicated between the tasks. </a:t>
            </a:r>
            <a:endParaRPr lang="fr-FR" sz="1800"/>
          </a:p>
          <a:p>
            <a:pPr lvl="1"/>
            <a:r>
              <a:rPr lang="en-GB" sz="1800"/>
              <a:t>Shared memory architecture - which task last stores the value of X. </a:t>
            </a:r>
            <a:endParaRPr lang="fr-FR" sz="1800"/>
          </a:p>
          <a:p>
            <a:r>
              <a:rPr lang="en-GB" sz="2000"/>
              <a:t>Although all data dependencies are important to identify when designing parallel programs, loop carried dependencies are particularly important since loops are possibly the most common target of parallelization efforts. </a:t>
            </a:r>
            <a:endParaRPr lang="fr-FR" sz="2000"/>
          </a:p>
        </p:txBody>
      </p:sp>
      <p:sp>
        <p:nvSpPr>
          <p:cNvPr id="136196" name="Text Box 4"/>
          <p:cNvSpPr txBox="1">
            <a:spLocks noChangeArrowheads="1"/>
          </p:cNvSpPr>
          <p:nvPr/>
        </p:nvSpPr>
        <p:spPr bwMode="auto">
          <a:xfrm>
            <a:off x="3184525" y="1103313"/>
            <a:ext cx="3005138" cy="1568450"/>
          </a:xfrm>
          <a:prstGeom prst="rect">
            <a:avLst/>
          </a:prstGeom>
          <a:solidFill>
            <a:schemeClr val="bg1"/>
          </a:solidFill>
          <a:ln w="9525">
            <a:solidFill>
              <a:schemeClr val="tx1"/>
            </a:solidFill>
            <a:miter lim="800000"/>
            <a:headEnd/>
            <a:tailEnd/>
          </a:ln>
          <a:effectLst/>
        </p:spPr>
        <p:txBody>
          <a:bodyPr wrap="none">
            <a:spAutoFit/>
          </a:bodyPr>
          <a:lstStyle/>
          <a:p>
            <a:r>
              <a:rPr lang="fr-FR" sz="1600" b="1">
                <a:latin typeface="Courier New" pitchFamily="49" charset="0"/>
              </a:rPr>
              <a:t>task 1        task 2</a:t>
            </a:r>
          </a:p>
          <a:p>
            <a:r>
              <a:rPr lang="fr-FR" sz="1600" b="1">
                <a:latin typeface="Courier New" pitchFamily="49" charset="0"/>
              </a:rPr>
              <a:t>------        ------</a:t>
            </a:r>
          </a:p>
          <a:p>
            <a:r>
              <a:rPr lang="fr-FR" sz="1600" b="1">
                <a:latin typeface="Courier New" pitchFamily="49" charset="0"/>
              </a:rPr>
              <a:t>X = 2         X = 4  </a:t>
            </a:r>
          </a:p>
          <a:p>
            <a:r>
              <a:rPr lang="fr-FR" sz="1600" b="1">
                <a:latin typeface="Courier New" pitchFamily="49" charset="0"/>
              </a:rPr>
              <a:t>.             .  </a:t>
            </a:r>
          </a:p>
          <a:p>
            <a:r>
              <a:rPr lang="fr-FR" sz="1600" b="1">
                <a:latin typeface="Courier New" pitchFamily="49" charset="0"/>
              </a:rPr>
              <a:t>.             .</a:t>
            </a:r>
          </a:p>
          <a:p>
            <a:r>
              <a:rPr lang="fr-FR" altLang="ja-JP" sz="1600" b="1">
                <a:latin typeface="Courier New" pitchFamily="49" charset="0"/>
              </a:rPr>
              <a:t>Y = X**2      Y = X**3 </a:t>
            </a:r>
            <a:endParaRPr lang="fr-FR" sz="1600" b="1">
              <a:latin typeface="Courier New" pitchFamily="49" charset="0"/>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r>
              <a:rPr lang="en-GB" altLang="ja-JP"/>
              <a:t>How to Handle Data Dependencies</a:t>
            </a:r>
            <a:r>
              <a:rPr lang="fr-FR" altLang="ja-JP"/>
              <a:t>?</a:t>
            </a:r>
            <a:endParaRPr lang="fr-FR"/>
          </a:p>
        </p:txBody>
      </p:sp>
      <p:sp>
        <p:nvSpPr>
          <p:cNvPr id="137219" name="Rectangle 3"/>
          <p:cNvSpPr>
            <a:spLocks noGrp="1" noChangeArrowheads="1"/>
          </p:cNvSpPr>
          <p:nvPr>
            <p:ph type="body" idx="1"/>
          </p:nvPr>
        </p:nvSpPr>
        <p:spPr/>
        <p:txBody>
          <a:bodyPr/>
          <a:lstStyle/>
          <a:p>
            <a:r>
              <a:rPr lang="en-GB"/>
              <a:t>Distributed memory architectures - communicate required data at synchronization points. </a:t>
            </a:r>
            <a:endParaRPr lang="fr-FR"/>
          </a:p>
          <a:p>
            <a:r>
              <a:rPr lang="en-GB"/>
              <a:t>Shared memory architectures -synchronize read/write operations between tasks. </a:t>
            </a:r>
            <a:endParaRPr lang="fr-F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fr-FR"/>
              <a:t>Agenda</a:t>
            </a:r>
          </a:p>
        </p:txBody>
      </p:sp>
      <p:sp>
        <p:nvSpPr>
          <p:cNvPr id="101379" name="Rectangle 3"/>
          <p:cNvSpPr>
            <a:spLocks noGrp="1" noChangeArrowheads="1"/>
          </p:cNvSpPr>
          <p:nvPr>
            <p:ph type="body" idx="1"/>
          </p:nvPr>
        </p:nvSpPr>
        <p:spPr/>
        <p:txBody>
          <a:bodyPr/>
          <a:lstStyle/>
          <a:p>
            <a:r>
              <a:rPr lang="fr-FR" sz="2000">
                <a:solidFill>
                  <a:schemeClr val="bg2"/>
                </a:solidFill>
              </a:rPr>
              <a:t>Automatic vs. Manual Parallelization</a:t>
            </a:r>
          </a:p>
          <a:p>
            <a:r>
              <a:rPr lang="en-GB" sz="2000">
                <a:solidFill>
                  <a:schemeClr val="bg2"/>
                </a:solidFill>
              </a:rPr>
              <a:t>Understand the Problem and the Program</a:t>
            </a:r>
            <a:endParaRPr lang="fr-FR" sz="2000">
              <a:solidFill>
                <a:schemeClr val="bg2"/>
              </a:solidFill>
            </a:endParaRPr>
          </a:p>
          <a:p>
            <a:r>
              <a:rPr lang="fr-FR" sz="2000">
                <a:solidFill>
                  <a:schemeClr val="bg2"/>
                </a:solidFill>
              </a:rPr>
              <a:t>Partitioning</a:t>
            </a:r>
          </a:p>
          <a:p>
            <a:r>
              <a:rPr lang="fr-FR" sz="2000">
                <a:solidFill>
                  <a:schemeClr val="bg2"/>
                </a:solidFill>
              </a:rPr>
              <a:t>Communications</a:t>
            </a:r>
          </a:p>
          <a:p>
            <a:r>
              <a:rPr lang="fr-FR" sz="2000">
                <a:solidFill>
                  <a:schemeClr val="bg2"/>
                </a:solidFill>
              </a:rPr>
              <a:t>Synchronization</a:t>
            </a:r>
          </a:p>
          <a:p>
            <a:r>
              <a:rPr lang="fr-FR" sz="2000">
                <a:solidFill>
                  <a:schemeClr val="bg2"/>
                </a:solidFill>
              </a:rPr>
              <a:t>Data Dependencies</a:t>
            </a:r>
          </a:p>
          <a:p>
            <a:r>
              <a:rPr lang="fr-FR" sz="2000"/>
              <a:t>Load Balancing</a:t>
            </a:r>
          </a:p>
          <a:p>
            <a:r>
              <a:rPr lang="fr-FR" sz="2000">
                <a:solidFill>
                  <a:schemeClr val="bg2"/>
                </a:solidFill>
              </a:rPr>
              <a:t>Granularity</a:t>
            </a:r>
          </a:p>
          <a:p>
            <a:r>
              <a:rPr lang="fr-FR" sz="2000">
                <a:solidFill>
                  <a:schemeClr val="bg2"/>
                </a:solidFill>
              </a:rPr>
              <a:t>I/O</a:t>
            </a:r>
          </a:p>
          <a:p>
            <a:r>
              <a:rPr lang="en-GB" sz="2000">
                <a:solidFill>
                  <a:schemeClr val="bg2"/>
                </a:solidFill>
              </a:rPr>
              <a:t>Limits and Costs of Parallel Programming</a:t>
            </a:r>
            <a:endParaRPr lang="fr-FR" sz="2000">
              <a:solidFill>
                <a:schemeClr val="bg2"/>
              </a:solidFill>
            </a:endParaRPr>
          </a:p>
          <a:p>
            <a:r>
              <a:rPr lang="fr-FR" sz="2000">
                <a:solidFill>
                  <a:schemeClr val="bg2"/>
                </a:solidFill>
              </a:rPr>
              <a:t>Performance Analysis and Tuning</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fr-FR"/>
              <a:t>Definition</a:t>
            </a:r>
          </a:p>
        </p:txBody>
      </p:sp>
      <p:sp>
        <p:nvSpPr>
          <p:cNvPr id="138243" name="Rectangle 3"/>
          <p:cNvSpPr>
            <a:spLocks noGrp="1" noChangeArrowheads="1"/>
          </p:cNvSpPr>
          <p:nvPr>
            <p:ph type="body" idx="1"/>
          </p:nvPr>
        </p:nvSpPr>
        <p:spPr/>
        <p:txBody>
          <a:bodyPr/>
          <a:lstStyle/>
          <a:p>
            <a:r>
              <a:rPr lang="en-GB" sz="2000"/>
              <a:t>Load balancing refers to the practice of distributing work among tasks so that </a:t>
            </a:r>
            <a:r>
              <a:rPr lang="en-GB" sz="2000" b="1" i="1"/>
              <a:t>all</a:t>
            </a:r>
            <a:r>
              <a:rPr lang="en-GB" sz="2000"/>
              <a:t> tasks are kept busy </a:t>
            </a:r>
            <a:r>
              <a:rPr lang="en-GB" sz="2000" b="1" i="1"/>
              <a:t>all</a:t>
            </a:r>
            <a:r>
              <a:rPr lang="en-GB" sz="2000"/>
              <a:t> of the time. It can be considered a minimization of task idle time. </a:t>
            </a:r>
            <a:endParaRPr lang="fr-FR" sz="2000"/>
          </a:p>
          <a:p>
            <a:r>
              <a:rPr lang="en-GB" sz="2000"/>
              <a:t>Load balancing is important to parallel programs for performance reasons. For example, if all tasks are subject to a barrier synchronization point, the slowest task will determine the overall performance. </a:t>
            </a:r>
            <a:endParaRPr lang="fr-FR" sz="2000"/>
          </a:p>
          <a:p>
            <a:endParaRPr lang="fr-FR" sz="2000"/>
          </a:p>
        </p:txBody>
      </p:sp>
      <p:pic>
        <p:nvPicPr>
          <p:cNvPr id="138244" name="Picture 4" descr="Load Imbalance"/>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331913" y="3795713"/>
            <a:ext cx="6264275" cy="2586037"/>
          </a:xfrm>
          <a:prstGeom prst="rect">
            <a:avLst/>
          </a:prstGeom>
          <a:noFill/>
          <a:ln w="9525">
            <a:noFill/>
            <a:miter lim="800000"/>
            <a:headEnd/>
            <a:tailEnd/>
          </a:ln>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GB" altLang="ja-JP"/>
              <a:t>How to Achieve Load Balance</a:t>
            </a:r>
            <a:r>
              <a:rPr lang="fr-FR" altLang="ja-JP"/>
              <a:t>? (1)</a:t>
            </a:r>
            <a:endParaRPr lang="fr-FR"/>
          </a:p>
        </p:txBody>
      </p:sp>
      <p:sp>
        <p:nvSpPr>
          <p:cNvPr id="139267" name="Rectangle 3"/>
          <p:cNvSpPr>
            <a:spLocks noGrp="1" noChangeArrowheads="1"/>
          </p:cNvSpPr>
          <p:nvPr>
            <p:ph type="body" idx="1"/>
          </p:nvPr>
        </p:nvSpPr>
        <p:spPr/>
        <p:txBody>
          <a:bodyPr/>
          <a:lstStyle/>
          <a:p>
            <a:r>
              <a:rPr lang="en-GB" b="1"/>
              <a:t>Equally partition the work each task receives</a:t>
            </a:r>
            <a:r>
              <a:rPr lang="en-GB"/>
              <a:t> </a:t>
            </a:r>
            <a:endParaRPr lang="fr-FR"/>
          </a:p>
          <a:p>
            <a:pPr lvl="1"/>
            <a:r>
              <a:rPr lang="en-GB"/>
              <a:t>For array/matrix operations where each task performs similar work, evenly distribute the data set among the tasks. </a:t>
            </a:r>
            <a:endParaRPr lang="fr-FR"/>
          </a:p>
          <a:p>
            <a:pPr lvl="1"/>
            <a:r>
              <a:rPr lang="en-GB"/>
              <a:t>For loop iterations where the work done in each iteration is similar, evenly distribute the iterations across the tasks. </a:t>
            </a:r>
            <a:endParaRPr lang="fr-FR"/>
          </a:p>
          <a:p>
            <a:pPr lvl="1"/>
            <a:r>
              <a:rPr lang="en-GB"/>
              <a:t>If a heterogeneous mix of machines with varying performance characteristics are being used, be sure to use some type of performance analysis tool to detect any load imbalances. </a:t>
            </a:r>
            <a:r>
              <a:rPr lang="fr-FR"/>
              <a:t>Adjust work accordingly.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fr-FR" dirty="0"/>
              <a:t>Limitations of Serial Computing</a:t>
            </a:r>
          </a:p>
        </p:txBody>
      </p:sp>
      <p:sp>
        <p:nvSpPr>
          <p:cNvPr id="35843" name="Rectangle 3"/>
          <p:cNvSpPr>
            <a:spLocks noGrp="1" noChangeArrowheads="1"/>
          </p:cNvSpPr>
          <p:nvPr>
            <p:ph type="body" idx="1"/>
          </p:nvPr>
        </p:nvSpPr>
        <p:spPr/>
        <p:txBody>
          <a:bodyPr/>
          <a:lstStyle/>
          <a:p>
            <a:pPr>
              <a:lnSpc>
                <a:spcPct val="90000"/>
              </a:lnSpc>
            </a:pPr>
            <a:r>
              <a:rPr lang="en-GB" sz="1800">
                <a:solidFill>
                  <a:schemeClr val="accent2"/>
                </a:solidFill>
              </a:rPr>
              <a:t>Limits to serial computing</a:t>
            </a:r>
            <a:r>
              <a:rPr lang="en-GB" sz="1800"/>
              <a:t> - both physical and practical reasons pose significant constraints to simply building ever faster serial computers.</a:t>
            </a:r>
            <a:endParaRPr lang="fr-FR" sz="1800"/>
          </a:p>
          <a:p>
            <a:pPr>
              <a:lnSpc>
                <a:spcPct val="90000"/>
              </a:lnSpc>
            </a:pPr>
            <a:r>
              <a:rPr lang="en-GB" sz="1800">
                <a:solidFill>
                  <a:schemeClr val="accent2"/>
                </a:solidFill>
              </a:rPr>
              <a:t>Transmission speeds</a:t>
            </a:r>
            <a:r>
              <a:rPr lang="en-GB" sz="1800"/>
              <a:t> - the speed of a serial computer is directly dependent upon how fast data can move through hardware. Absolute limits are the speed of light (30 cm/nanosecond) and the transmission limit of copper wire (9 cm/nanosecond). </a:t>
            </a:r>
            <a:r>
              <a:rPr lang="fr-FR" sz="1800"/>
              <a:t>Increasing speeds necessitate increasing proximity of processing elements. </a:t>
            </a:r>
          </a:p>
          <a:p>
            <a:pPr>
              <a:lnSpc>
                <a:spcPct val="90000"/>
              </a:lnSpc>
            </a:pPr>
            <a:r>
              <a:rPr lang="en-GB" sz="1800">
                <a:solidFill>
                  <a:schemeClr val="accent2"/>
                </a:solidFill>
              </a:rPr>
              <a:t>Limits to miniaturization</a:t>
            </a:r>
            <a:r>
              <a:rPr lang="en-GB" sz="1800"/>
              <a:t> - processor technology is allowing an increasing number of transistors to be placed on a chip. However, even with molecular or atomic-level components, a limit will be reached on how small components can be. </a:t>
            </a:r>
            <a:endParaRPr lang="fr-FR" sz="1800"/>
          </a:p>
          <a:p>
            <a:pPr>
              <a:lnSpc>
                <a:spcPct val="90000"/>
              </a:lnSpc>
            </a:pPr>
            <a:r>
              <a:rPr lang="en-GB" sz="1800">
                <a:solidFill>
                  <a:schemeClr val="accent2"/>
                </a:solidFill>
              </a:rPr>
              <a:t>Economic limitations</a:t>
            </a:r>
            <a:r>
              <a:rPr lang="en-GB" sz="1800"/>
              <a:t> - it is increasingly expensive to make a single processor faster. Using a larger number of moderately fast commodity processors to achieve the same (or better) performance is less expensive. </a:t>
            </a:r>
            <a:endParaRPr lang="fr-FR" sz="1800"/>
          </a:p>
          <a:p>
            <a:pPr>
              <a:lnSpc>
                <a:spcPct val="90000"/>
              </a:lnSpc>
            </a:pPr>
            <a:endParaRPr lang="fr-FR" sz="180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en-GB" altLang="ja-JP"/>
              <a:t>How to Achieve Load Balance</a:t>
            </a:r>
            <a:r>
              <a:rPr lang="fr-FR" altLang="ja-JP"/>
              <a:t>? (2)</a:t>
            </a:r>
            <a:endParaRPr lang="fr-FR"/>
          </a:p>
        </p:txBody>
      </p:sp>
      <p:sp>
        <p:nvSpPr>
          <p:cNvPr id="140292" name="Rectangle 4"/>
          <p:cNvSpPr>
            <a:spLocks noGrp="1" noChangeArrowheads="1"/>
          </p:cNvSpPr>
          <p:nvPr>
            <p:ph type="body" idx="1"/>
          </p:nvPr>
        </p:nvSpPr>
        <p:spPr/>
        <p:txBody>
          <a:bodyPr/>
          <a:lstStyle/>
          <a:p>
            <a:pPr>
              <a:lnSpc>
                <a:spcPct val="90000"/>
              </a:lnSpc>
            </a:pPr>
            <a:r>
              <a:rPr lang="fr-FR" sz="2000" b="1"/>
              <a:t>Use dynamic work assignment</a:t>
            </a:r>
            <a:r>
              <a:rPr lang="fr-FR" sz="2000"/>
              <a:t> </a:t>
            </a:r>
          </a:p>
          <a:p>
            <a:pPr lvl="1">
              <a:lnSpc>
                <a:spcPct val="90000"/>
              </a:lnSpc>
            </a:pPr>
            <a:r>
              <a:rPr lang="en-GB" sz="1800"/>
              <a:t>Certain classes of problems result in load imbalances even if data is evenly distributed among tasks: </a:t>
            </a:r>
            <a:endParaRPr lang="fr-FR" sz="1800"/>
          </a:p>
          <a:p>
            <a:pPr lvl="2">
              <a:lnSpc>
                <a:spcPct val="90000"/>
              </a:lnSpc>
            </a:pPr>
            <a:r>
              <a:rPr lang="en-GB" sz="1600"/>
              <a:t>Sparse arrays - some tasks will have actual data to work on while others have mostly "zeros". </a:t>
            </a:r>
            <a:endParaRPr lang="fr-FR" sz="1600"/>
          </a:p>
          <a:p>
            <a:pPr lvl="2">
              <a:lnSpc>
                <a:spcPct val="90000"/>
              </a:lnSpc>
            </a:pPr>
            <a:r>
              <a:rPr lang="en-GB" sz="1600"/>
              <a:t>Adaptive grid methods - some tasks may need to refine their mesh while others don't. </a:t>
            </a:r>
            <a:endParaRPr lang="fr-FR" sz="1600"/>
          </a:p>
          <a:p>
            <a:pPr lvl="2">
              <a:lnSpc>
                <a:spcPct val="90000"/>
              </a:lnSpc>
            </a:pPr>
            <a:r>
              <a:rPr lang="en-GB" sz="1600" i="1"/>
              <a:t>N</a:t>
            </a:r>
            <a:r>
              <a:rPr lang="en-GB" sz="1600"/>
              <a:t>-body simulations - where some particles may migrate to/from their original task domain to another task's; where the particles owned by some tasks require more work than those owned by other tasks. </a:t>
            </a:r>
            <a:endParaRPr lang="fr-FR" sz="1600"/>
          </a:p>
          <a:p>
            <a:pPr lvl="1">
              <a:lnSpc>
                <a:spcPct val="90000"/>
              </a:lnSpc>
            </a:pPr>
            <a:r>
              <a:rPr lang="en-GB" sz="1800"/>
              <a:t>When the amount of work each task will perform is intentionally variable, or is unable to be predicted, it may be helpful to use a </a:t>
            </a:r>
            <a:r>
              <a:rPr lang="en-GB" sz="1800" b="1" i="1"/>
              <a:t>scheduler - task pool</a:t>
            </a:r>
            <a:r>
              <a:rPr lang="en-GB" sz="1800"/>
              <a:t> approach. As each task finishes its work, it queues to get a new piece of work. </a:t>
            </a:r>
            <a:endParaRPr lang="fr-FR" sz="1800"/>
          </a:p>
          <a:p>
            <a:pPr lvl="1">
              <a:lnSpc>
                <a:spcPct val="90000"/>
              </a:lnSpc>
            </a:pPr>
            <a:r>
              <a:rPr lang="en-GB" sz="1800"/>
              <a:t>It may become necessary to design an algorithm which detects and handles load imbalances as they occur dynamically within the code. </a:t>
            </a:r>
            <a:endParaRPr lang="fr-FR" sz="180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fr-FR"/>
              <a:t>Agenda</a:t>
            </a:r>
          </a:p>
        </p:txBody>
      </p:sp>
      <p:sp>
        <p:nvSpPr>
          <p:cNvPr id="102403" name="Rectangle 3"/>
          <p:cNvSpPr>
            <a:spLocks noGrp="1" noChangeArrowheads="1"/>
          </p:cNvSpPr>
          <p:nvPr>
            <p:ph type="body" idx="1"/>
          </p:nvPr>
        </p:nvSpPr>
        <p:spPr/>
        <p:txBody>
          <a:bodyPr/>
          <a:lstStyle/>
          <a:p>
            <a:r>
              <a:rPr lang="fr-FR" sz="2000">
                <a:solidFill>
                  <a:schemeClr val="bg2"/>
                </a:solidFill>
              </a:rPr>
              <a:t>Automatic vs. Manual Parallelization</a:t>
            </a:r>
          </a:p>
          <a:p>
            <a:r>
              <a:rPr lang="en-GB" sz="2000">
                <a:solidFill>
                  <a:schemeClr val="bg2"/>
                </a:solidFill>
              </a:rPr>
              <a:t>Understand the Problem and the Program</a:t>
            </a:r>
            <a:endParaRPr lang="fr-FR" sz="2000">
              <a:solidFill>
                <a:schemeClr val="bg2"/>
              </a:solidFill>
            </a:endParaRPr>
          </a:p>
          <a:p>
            <a:r>
              <a:rPr lang="fr-FR" sz="2000">
                <a:solidFill>
                  <a:schemeClr val="bg2"/>
                </a:solidFill>
              </a:rPr>
              <a:t>Partitioning</a:t>
            </a:r>
          </a:p>
          <a:p>
            <a:r>
              <a:rPr lang="fr-FR" sz="2000">
                <a:solidFill>
                  <a:schemeClr val="bg2"/>
                </a:solidFill>
              </a:rPr>
              <a:t>Communications</a:t>
            </a:r>
          </a:p>
          <a:p>
            <a:r>
              <a:rPr lang="fr-FR" sz="2000">
                <a:solidFill>
                  <a:schemeClr val="bg2"/>
                </a:solidFill>
              </a:rPr>
              <a:t>Synchronization</a:t>
            </a:r>
          </a:p>
          <a:p>
            <a:r>
              <a:rPr lang="fr-FR" sz="2000">
                <a:solidFill>
                  <a:schemeClr val="bg2"/>
                </a:solidFill>
              </a:rPr>
              <a:t>Data Dependencies</a:t>
            </a:r>
          </a:p>
          <a:p>
            <a:r>
              <a:rPr lang="fr-FR" sz="2000">
                <a:solidFill>
                  <a:schemeClr val="bg2"/>
                </a:solidFill>
              </a:rPr>
              <a:t>Load Balancing</a:t>
            </a:r>
          </a:p>
          <a:p>
            <a:r>
              <a:rPr lang="fr-FR" sz="2000"/>
              <a:t>Granularity</a:t>
            </a:r>
          </a:p>
          <a:p>
            <a:r>
              <a:rPr lang="fr-FR" sz="2000">
                <a:solidFill>
                  <a:schemeClr val="bg2"/>
                </a:solidFill>
              </a:rPr>
              <a:t>I/O</a:t>
            </a:r>
          </a:p>
          <a:p>
            <a:r>
              <a:rPr lang="en-GB" sz="2000">
                <a:solidFill>
                  <a:schemeClr val="bg2"/>
                </a:solidFill>
              </a:rPr>
              <a:t>Limits and Costs of Parallel Programming</a:t>
            </a:r>
            <a:endParaRPr lang="fr-FR" sz="2000">
              <a:solidFill>
                <a:schemeClr val="bg2"/>
              </a:solidFill>
            </a:endParaRPr>
          </a:p>
          <a:p>
            <a:r>
              <a:rPr lang="fr-FR" sz="2000">
                <a:solidFill>
                  <a:schemeClr val="bg2"/>
                </a:solidFill>
              </a:rPr>
              <a:t>Performance Analysis and Tuning</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fr-FR"/>
              <a:t>Definitions</a:t>
            </a:r>
          </a:p>
        </p:txBody>
      </p:sp>
      <p:sp>
        <p:nvSpPr>
          <p:cNvPr id="141315" name="Rectangle 3"/>
          <p:cNvSpPr>
            <a:spLocks noGrp="1" noChangeArrowheads="1"/>
          </p:cNvSpPr>
          <p:nvPr>
            <p:ph type="body" idx="1"/>
          </p:nvPr>
        </p:nvSpPr>
        <p:spPr/>
        <p:txBody>
          <a:bodyPr/>
          <a:lstStyle/>
          <a:p>
            <a:r>
              <a:rPr lang="fr-FR"/>
              <a:t>Computation / Communication Ratio: </a:t>
            </a:r>
          </a:p>
          <a:p>
            <a:pPr lvl="1"/>
            <a:r>
              <a:rPr lang="en-GB"/>
              <a:t>In parallel computing, granularity is a qualitative measure of the ratio of computation to communication. </a:t>
            </a:r>
            <a:endParaRPr lang="fr-FR"/>
          </a:p>
          <a:p>
            <a:pPr lvl="1"/>
            <a:r>
              <a:rPr lang="en-GB"/>
              <a:t>Periods of computation are typically separated from periods of communication by synchronization events.</a:t>
            </a:r>
          </a:p>
          <a:p>
            <a:r>
              <a:rPr lang="fr-FR"/>
              <a:t>Fine grain parallelism</a:t>
            </a:r>
          </a:p>
          <a:p>
            <a:r>
              <a:rPr lang="fr-FR"/>
              <a:t>Coarse grain parallelism</a:t>
            </a:r>
          </a:p>
          <a:p>
            <a:endParaRPr lang="fr-F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fr-FR" altLang="ja-JP"/>
              <a:t>Fine-grain Parallelism </a:t>
            </a:r>
            <a:endParaRPr lang="fr-FR"/>
          </a:p>
        </p:txBody>
      </p:sp>
      <p:sp>
        <p:nvSpPr>
          <p:cNvPr id="142339" name="Rectangle 3"/>
          <p:cNvSpPr>
            <a:spLocks noGrp="1" noChangeArrowheads="1"/>
          </p:cNvSpPr>
          <p:nvPr>
            <p:ph type="body" idx="1"/>
          </p:nvPr>
        </p:nvSpPr>
        <p:spPr>
          <a:xfrm>
            <a:off x="685800" y="1524000"/>
            <a:ext cx="5902325" cy="4419600"/>
          </a:xfrm>
        </p:spPr>
        <p:txBody>
          <a:bodyPr/>
          <a:lstStyle/>
          <a:p>
            <a:r>
              <a:rPr lang="en-GB" sz="2000"/>
              <a:t>Relatively small amounts of computational work are done between communication events </a:t>
            </a:r>
            <a:endParaRPr lang="fr-FR" sz="2000"/>
          </a:p>
          <a:p>
            <a:r>
              <a:rPr lang="fr-FR" sz="2000"/>
              <a:t>Low computation to communication ratio </a:t>
            </a:r>
          </a:p>
          <a:p>
            <a:r>
              <a:rPr lang="fr-FR" sz="2000"/>
              <a:t>Facilitates load balancing </a:t>
            </a:r>
          </a:p>
          <a:p>
            <a:r>
              <a:rPr lang="en-GB" sz="2000"/>
              <a:t>Implies high communication overhead and less opportunity for performance enhancement </a:t>
            </a:r>
            <a:endParaRPr lang="fr-FR" sz="2000"/>
          </a:p>
          <a:p>
            <a:r>
              <a:rPr lang="en-GB" sz="2000"/>
              <a:t>If granularity is too fine it is possible that the overhead required for communications and synchronization between tasks takes longer than the computation. </a:t>
            </a:r>
            <a:endParaRPr lang="fr-FR" sz="2000"/>
          </a:p>
          <a:p>
            <a:endParaRPr lang="fr-FR" sz="2000"/>
          </a:p>
        </p:txBody>
      </p:sp>
      <p:pic>
        <p:nvPicPr>
          <p:cNvPr id="142341" name="Picture 5"/>
          <p:cNvPicPr>
            <a:picLocks noChangeAspect="1" noChangeArrowheads="1"/>
          </p:cNvPicPr>
          <p:nvPr/>
        </p:nvPicPr>
        <p:blipFill>
          <a:blip r:embed="rId2"/>
          <a:srcRect b="57007"/>
          <a:stretch>
            <a:fillRect/>
          </a:stretch>
        </p:blipFill>
        <p:spPr bwMode="auto">
          <a:xfrm>
            <a:off x="6905625" y="1628775"/>
            <a:ext cx="2238375" cy="3003550"/>
          </a:xfrm>
          <a:prstGeom prst="rect">
            <a:avLst/>
          </a:prstGeom>
          <a:noFill/>
          <a:ln w="9525">
            <a:noFill/>
            <a:miter lim="800000"/>
            <a:headEnd/>
            <a:tailEnd/>
          </a:ln>
          <a:effectLst/>
        </p:spPr>
      </p:pic>
      <p:pic>
        <p:nvPicPr>
          <p:cNvPr id="142342" name="Picture 6"/>
          <p:cNvPicPr>
            <a:picLocks noChangeAspect="1" noChangeArrowheads="1"/>
          </p:cNvPicPr>
          <p:nvPr/>
        </p:nvPicPr>
        <p:blipFill>
          <a:blip r:embed="rId2"/>
          <a:srcRect t="90988"/>
          <a:stretch>
            <a:fillRect/>
          </a:stretch>
        </p:blipFill>
        <p:spPr bwMode="auto">
          <a:xfrm>
            <a:off x="7019925" y="5157788"/>
            <a:ext cx="1647825" cy="463550"/>
          </a:xfrm>
          <a:prstGeom prst="rect">
            <a:avLst/>
          </a:prstGeom>
          <a:noFill/>
          <a:ln w="9525">
            <a:noFill/>
            <a:miter lim="800000"/>
            <a:headEnd/>
            <a:tailEnd/>
          </a:ln>
          <a:effectLst/>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r>
              <a:rPr lang="fr-FR" altLang="ja-JP"/>
              <a:t>Coarse-grain Parallelism</a:t>
            </a:r>
            <a:endParaRPr lang="fr-FR"/>
          </a:p>
        </p:txBody>
      </p:sp>
      <p:sp>
        <p:nvSpPr>
          <p:cNvPr id="143366" name="Rectangle 6"/>
          <p:cNvSpPr>
            <a:spLocks noGrp="1" noChangeArrowheads="1"/>
          </p:cNvSpPr>
          <p:nvPr>
            <p:ph type="body" idx="1"/>
          </p:nvPr>
        </p:nvSpPr>
        <p:spPr>
          <a:xfrm>
            <a:off x="685800" y="1524000"/>
            <a:ext cx="5902325" cy="4419600"/>
          </a:xfrm>
        </p:spPr>
        <p:txBody>
          <a:bodyPr/>
          <a:lstStyle/>
          <a:p>
            <a:r>
              <a:rPr lang="en-GB"/>
              <a:t>Relatively large amounts of computational work are done between communication/synchronization events </a:t>
            </a:r>
            <a:endParaRPr lang="fr-FR"/>
          </a:p>
          <a:p>
            <a:r>
              <a:rPr lang="fr-FR"/>
              <a:t>High computation to communication ratio </a:t>
            </a:r>
          </a:p>
          <a:p>
            <a:r>
              <a:rPr lang="en-GB"/>
              <a:t>Implies more opportunity for performance increase </a:t>
            </a:r>
            <a:endParaRPr lang="fr-FR"/>
          </a:p>
          <a:p>
            <a:r>
              <a:rPr lang="fr-FR" altLang="ja-JP"/>
              <a:t>Harder to load balance efficiently </a:t>
            </a:r>
            <a:endParaRPr lang="fr-FR"/>
          </a:p>
        </p:txBody>
      </p:sp>
      <p:pic>
        <p:nvPicPr>
          <p:cNvPr id="143367" name="Picture 7"/>
          <p:cNvPicPr>
            <a:picLocks noChangeAspect="1" noChangeArrowheads="1"/>
          </p:cNvPicPr>
          <p:nvPr/>
        </p:nvPicPr>
        <p:blipFill>
          <a:blip r:embed="rId2"/>
          <a:srcRect t="47592"/>
          <a:stretch>
            <a:fillRect/>
          </a:stretch>
        </p:blipFill>
        <p:spPr bwMode="auto">
          <a:xfrm>
            <a:off x="6659563" y="1557338"/>
            <a:ext cx="2220912" cy="3632200"/>
          </a:xfrm>
          <a:prstGeom prst="rect">
            <a:avLst/>
          </a:prstGeom>
          <a:noFill/>
          <a:ln w="9525">
            <a:noFill/>
            <a:miter lim="800000"/>
            <a:headEnd/>
            <a:tailEnd/>
          </a:ln>
          <a:effectLst/>
        </p:spPr>
      </p:pic>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fr-FR" dirty="0" err="1"/>
              <a:t>Which</a:t>
            </a:r>
            <a:r>
              <a:rPr lang="fr-FR" dirty="0"/>
              <a:t> is Best?</a:t>
            </a:r>
          </a:p>
        </p:txBody>
      </p:sp>
      <p:sp>
        <p:nvSpPr>
          <p:cNvPr id="144387" name="Rectangle 3"/>
          <p:cNvSpPr>
            <a:spLocks noGrp="1" noChangeArrowheads="1"/>
          </p:cNvSpPr>
          <p:nvPr>
            <p:ph type="body" idx="1"/>
          </p:nvPr>
        </p:nvSpPr>
        <p:spPr/>
        <p:txBody>
          <a:bodyPr/>
          <a:lstStyle/>
          <a:p>
            <a:r>
              <a:rPr lang="en-GB"/>
              <a:t>The most efficient granularity is dependent on the algorithm and the hardware environment in which it runs. </a:t>
            </a:r>
            <a:endParaRPr lang="fr-FR"/>
          </a:p>
          <a:p>
            <a:r>
              <a:rPr lang="en-GB"/>
              <a:t>In most cases the overhead associated with communications and synchronization is high relative to execution speed so it is advantageous to have coarse granularity. </a:t>
            </a:r>
            <a:endParaRPr lang="fr-FR"/>
          </a:p>
          <a:p>
            <a:r>
              <a:rPr lang="en-GB" altLang="ja-JP"/>
              <a:t>Fine-grain parallelism can help reduce overheads due to load imbalance. </a:t>
            </a:r>
            <a:endParaRPr lang="fr-F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fr-FR"/>
              <a:t>Agenda</a:t>
            </a:r>
          </a:p>
        </p:txBody>
      </p:sp>
      <p:sp>
        <p:nvSpPr>
          <p:cNvPr id="103427" name="Rectangle 3"/>
          <p:cNvSpPr>
            <a:spLocks noGrp="1" noChangeArrowheads="1"/>
          </p:cNvSpPr>
          <p:nvPr>
            <p:ph type="body" idx="1"/>
          </p:nvPr>
        </p:nvSpPr>
        <p:spPr/>
        <p:txBody>
          <a:bodyPr/>
          <a:lstStyle/>
          <a:p>
            <a:r>
              <a:rPr lang="fr-FR" sz="2000">
                <a:solidFill>
                  <a:schemeClr val="bg2"/>
                </a:solidFill>
              </a:rPr>
              <a:t>Automatic vs. Manual Parallelization</a:t>
            </a:r>
          </a:p>
          <a:p>
            <a:r>
              <a:rPr lang="en-GB" sz="2000">
                <a:solidFill>
                  <a:schemeClr val="bg2"/>
                </a:solidFill>
              </a:rPr>
              <a:t>Understand the Problem and the Program</a:t>
            </a:r>
            <a:endParaRPr lang="fr-FR" sz="2000">
              <a:solidFill>
                <a:schemeClr val="bg2"/>
              </a:solidFill>
            </a:endParaRPr>
          </a:p>
          <a:p>
            <a:r>
              <a:rPr lang="fr-FR" sz="2000">
                <a:solidFill>
                  <a:schemeClr val="bg2"/>
                </a:solidFill>
              </a:rPr>
              <a:t>Partitioning</a:t>
            </a:r>
          </a:p>
          <a:p>
            <a:r>
              <a:rPr lang="fr-FR" sz="2000">
                <a:solidFill>
                  <a:schemeClr val="bg2"/>
                </a:solidFill>
              </a:rPr>
              <a:t>Communications</a:t>
            </a:r>
          </a:p>
          <a:p>
            <a:r>
              <a:rPr lang="fr-FR" sz="2000">
                <a:solidFill>
                  <a:schemeClr val="bg2"/>
                </a:solidFill>
              </a:rPr>
              <a:t>Synchronization</a:t>
            </a:r>
          </a:p>
          <a:p>
            <a:r>
              <a:rPr lang="fr-FR" sz="2000">
                <a:solidFill>
                  <a:schemeClr val="bg2"/>
                </a:solidFill>
              </a:rPr>
              <a:t>Data Dependencies</a:t>
            </a:r>
          </a:p>
          <a:p>
            <a:r>
              <a:rPr lang="fr-FR" sz="2000">
                <a:solidFill>
                  <a:schemeClr val="bg2"/>
                </a:solidFill>
              </a:rPr>
              <a:t>Load Balancing</a:t>
            </a:r>
          </a:p>
          <a:p>
            <a:r>
              <a:rPr lang="fr-FR" sz="2000">
                <a:solidFill>
                  <a:schemeClr val="bg2"/>
                </a:solidFill>
              </a:rPr>
              <a:t>Granularity</a:t>
            </a:r>
          </a:p>
          <a:p>
            <a:r>
              <a:rPr lang="fr-FR" sz="2000"/>
              <a:t>I/O</a:t>
            </a:r>
          </a:p>
          <a:p>
            <a:r>
              <a:rPr lang="en-GB" sz="2000">
                <a:solidFill>
                  <a:schemeClr val="bg2"/>
                </a:solidFill>
              </a:rPr>
              <a:t>Limits and Costs of Parallel Programming</a:t>
            </a:r>
            <a:endParaRPr lang="fr-FR" sz="2000">
              <a:solidFill>
                <a:schemeClr val="bg2"/>
              </a:solidFill>
            </a:endParaRPr>
          </a:p>
          <a:p>
            <a:r>
              <a:rPr lang="fr-FR" sz="2000">
                <a:solidFill>
                  <a:schemeClr val="bg2"/>
                </a:solidFill>
              </a:rPr>
              <a:t>Performance Analysis and Tuning</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fr-FR"/>
              <a:t>The bad News</a:t>
            </a:r>
          </a:p>
        </p:txBody>
      </p:sp>
      <p:sp>
        <p:nvSpPr>
          <p:cNvPr id="145411" name="Rectangle 3"/>
          <p:cNvSpPr>
            <a:spLocks noGrp="1" noChangeArrowheads="1"/>
          </p:cNvSpPr>
          <p:nvPr>
            <p:ph type="body" idx="1"/>
          </p:nvPr>
        </p:nvSpPr>
        <p:spPr/>
        <p:txBody>
          <a:bodyPr/>
          <a:lstStyle/>
          <a:p>
            <a:r>
              <a:rPr lang="en-GB"/>
              <a:t>I/O operations are generally regarded as inhibitors to parallelism </a:t>
            </a:r>
            <a:endParaRPr lang="fr-FR"/>
          </a:p>
          <a:p>
            <a:r>
              <a:rPr lang="en-GB"/>
              <a:t>Parallel I/O systems are immature or not available for all platforms </a:t>
            </a:r>
            <a:endParaRPr lang="fr-FR"/>
          </a:p>
          <a:p>
            <a:r>
              <a:rPr lang="en-GB"/>
              <a:t>In an environment where all tasks see the same filespace, write operations will result in file overwriting </a:t>
            </a:r>
            <a:endParaRPr lang="fr-FR"/>
          </a:p>
          <a:p>
            <a:r>
              <a:rPr lang="en-GB"/>
              <a:t>Read operations will be affected by the fileserver's ability to handle multiple read requests at the same time </a:t>
            </a:r>
            <a:endParaRPr lang="fr-FR"/>
          </a:p>
          <a:p>
            <a:r>
              <a:rPr lang="en-GB"/>
              <a:t>I/O that must be conducted over the network (NFS, non-local) can cause severe bottlenecks</a:t>
            </a:r>
            <a:endParaRPr lang="fr-F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fr-FR"/>
              <a:t>The good News</a:t>
            </a:r>
          </a:p>
        </p:txBody>
      </p:sp>
      <p:sp>
        <p:nvSpPr>
          <p:cNvPr id="146435" name="Rectangle 3"/>
          <p:cNvSpPr>
            <a:spLocks noGrp="1" noChangeArrowheads="1"/>
          </p:cNvSpPr>
          <p:nvPr>
            <p:ph type="body" idx="1"/>
          </p:nvPr>
        </p:nvSpPr>
        <p:spPr/>
        <p:txBody>
          <a:bodyPr/>
          <a:lstStyle/>
          <a:p>
            <a:r>
              <a:rPr lang="en-GB" sz="2000"/>
              <a:t>Some parallel file systems are available. </a:t>
            </a:r>
            <a:r>
              <a:rPr lang="fr-FR" sz="2000"/>
              <a:t>For example: </a:t>
            </a:r>
          </a:p>
          <a:p>
            <a:pPr lvl="1"/>
            <a:r>
              <a:rPr lang="en-GB" sz="1800"/>
              <a:t>GPFS: General Parallel File System for AIX (IBM) </a:t>
            </a:r>
            <a:endParaRPr lang="fr-FR" sz="1800"/>
          </a:p>
          <a:p>
            <a:pPr lvl="1"/>
            <a:r>
              <a:rPr lang="en-GB" sz="1800"/>
              <a:t>Lustre: for Linux clusters (Cluster File Systems, Inc.) </a:t>
            </a:r>
            <a:endParaRPr lang="fr-FR" sz="1800"/>
          </a:p>
          <a:p>
            <a:pPr lvl="1"/>
            <a:r>
              <a:rPr lang="en-GB" sz="1800"/>
              <a:t>PVFS/PVFS2: Parallel Virtual File System for Linux clusters (Clemson/Argonne/Ohio State/others) </a:t>
            </a:r>
            <a:endParaRPr lang="fr-FR" sz="1800"/>
          </a:p>
          <a:p>
            <a:pPr lvl="1"/>
            <a:r>
              <a:rPr lang="fr-FR" sz="1800"/>
              <a:t>PanFS: Panasas ActiveScale File System for Linux clusters (Panasas, Inc.) </a:t>
            </a:r>
          </a:p>
          <a:p>
            <a:pPr lvl="1"/>
            <a:r>
              <a:rPr lang="en-GB" sz="1800"/>
              <a:t>HP SFS: HP StorageWorks Scalable File Share. Lustre based parallel file system (Global File System for Linux) product from HP </a:t>
            </a:r>
            <a:endParaRPr lang="fr-FR" sz="1800"/>
          </a:p>
          <a:p>
            <a:r>
              <a:rPr lang="en-GB" sz="2000"/>
              <a:t>The parallel I/O programming interface specification for MPI has been available since 1996 as part of MPI-2. </a:t>
            </a:r>
            <a:r>
              <a:rPr lang="fr-FR" sz="2000"/>
              <a:t>Vendor and "free" implementations are now commonly available. </a:t>
            </a:r>
          </a:p>
          <a:p>
            <a:endParaRPr lang="fr-FR" sz="200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r>
              <a:rPr lang="fr-FR"/>
              <a:t>Some Options</a:t>
            </a:r>
          </a:p>
        </p:txBody>
      </p:sp>
      <p:sp>
        <p:nvSpPr>
          <p:cNvPr id="147459" name="Rectangle 3"/>
          <p:cNvSpPr>
            <a:spLocks noGrp="1" noChangeArrowheads="1"/>
          </p:cNvSpPr>
          <p:nvPr>
            <p:ph type="body" idx="1"/>
          </p:nvPr>
        </p:nvSpPr>
        <p:spPr/>
        <p:txBody>
          <a:bodyPr/>
          <a:lstStyle/>
          <a:p>
            <a:pPr>
              <a:lnSpc>
                <a:spcPct val="90000"/>
              </a:lnSpc>
            </a:pPr>
            <a:r>
              <a:rPr lang="en-GB" sz="2000"/>
              <a:t>If you have access to a parallel file system, investigate using it. </a:t>
            </a:r>
            <a:r>
              <a:rPr lang="fr-FR" sz="2000"/>
              <a:t>If you don't, keep reading... </a:t>
            </a:r>
          </a:p>
          <a:p>
            <a:pPr>
              <a:lnSpc>
                <a:spcPct val="90000"/>
              </a:lnSpc>
            </a:pPr>
            <a:r>
              <a:rPr lang="en-GB" sz="2000"/>
              <a:t>Rule #1: Reduce overall I/O as much as possible </a:t>
            </a:r>
            <a:endParaRPr lang="fr-FR" sz="2000"/>
          </a:p>
          <a:p>
            <a:pPr>
              <a:lnSpc>
                <a:spcPct val="90000"/>
              </a:lnSpc>
            </a:pPr>
            <a:r>
              <a:rPr lang="en-GB" sz="2000"/>
              <a:t>Confine I/O to specific serial portions of the job, and then use parallel communications to distribute data to parallel tasks. For example, Task 1 could read an input file and then communicate required data to other tasks. Likewise, Task 1 could perform write operation after receiving required data from all other tasks. </a:t>
            </a:r>
            <a:endParaRPr lang="fr-FR" sz="2000"/>
          </a:p>
          <a:p>
            <a:pPr>
              <a:lnSpc>
                <a:spcPct val="90000"/>
              </a:lnSpc>
            </a:pPr>
            <a:r>
              <a:rPr lang="en-GB" sz="2000"/>
              <a:t>For distributed memory systems with shared filespace, perform I/O in local, non-shared filespace. For example, each processor may have /tmp filespace which can used. This is usually much more efficient than performing I/O over the network to one's home directory. </a:t>
            </a:r>
            <a:endParaRPr lang="fr-FR" sz="2000"/>
          </a:p>
          <a:p>
            <a:pPr>
              <a:lnSpc>
                <a:spcPct val="90000"/>
              </a:lnSpc>
            </a:pPr>
            <a:r>
              <a:rPr lang="en-GB" sz="2000"/>
              <a:t>Create unique filenames for each tasks' input/output file(s) </a:t>
            </a:r>
            <a:endParaRPr lang="fr-FR" sz="2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ctrTitle"/>
          </p:nvPr>
        </p:nvSpPr>
        <p:spPr/>
        <p:txBody>
          <a:bodyPr/>
          <a:lstStyle/>
          <a:p>
            <a:r>
              <a:rPr lang="fr-FR" altLang="ja-JP"/>
              <a:t>Concepts and Terminology</a:t>
            </a:r>
            <a:endParaRPr lang="fr-FR"/>
          </a:p>
        </p:txBody>
      </p:sp>
      <p:sp>
        <p:nvSpPr>
          <p:cNvPr id="40964" name="Rectangle 4"/>
          <p:cNvSpPr>
            <a:spLocks noGrp="1" noChangeArrowheads="1"/>
          </p:cNvSpPr>
          <p:nvPr>
            <p:ph type="subTitle" idx="1"/>
          </p:nvPr>
        </p:nvSpPr>
        <p:spPr/>
        <p:txBody>
          <a:bodyPr/>
          <a:lstStyle/>
          <a:p>
            <a:endParaRPr lang="en-US"/>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fr-FR"/>
              <a:t>Agenda</a:t>
            </a:r>
          </a:p>
        </p:txBody>
      </p:sp>
      <p:sp>
        <p:nvSpPr>
          <p:cNvPr id="104451" name="Rectangle 3"/>
          <p:cNvSpPr>
            <a:spLocks noGrp="1" noChangeArrowheads="1"/>
          </p:cNvSpPr>
          <p:nvPr>
            <p:ph type="body" idx="1"/>
          </p:nvPr>
        </p:nvSpPr>
        <p:spPr/>
        <p:txBody>
          <a:bodyPr/>
          <a:lstStyle/>
          <a:p>
            <a:r>
              <a:rPr lang="fr-FR" sz="2000">
                <a:solidFill>
                  <a:schemeClr val="bg2"/>
                </a:solidFill>
              </a:rPr>
              <a:t>Automatic vs. Manual Parallelization</a:t>
            </a:r>
          </a:p>
          <a:p>
            <a:r>
              <a:rPr lang="en-GB" sz="2000">
                <a:solidFill>
                  <a:schemeClr val="bg2"/>
                </a:solidFill>
              </a:rPr>
              <a:t>Understand the Problem and the Program</a:t>
            </a:r>
            <a:endParaRPr lang="fr-FR" sz="2000">
              <a:solidFill>
                <a:schemeClr val="bg2"/>
              </a:solidFill>
            </a:endParaRPr>
          </a:p>
          <a:p>
            <a:r>
              <a:rPr lang="fr-FR" sz="2000">
                <a:solidFill>
                  <a:schemeClr val="bg2"/>
                </a:solidFill>
              </a:rPr>
              <a:t>Partitioning</a:t>
            </a:r>
          </a:p>
          <a:p>
            <a:r>
              <a:rPr lang="fr-FR" sz="2000">
                <a:solidFill>
                  <a:schemeClr val="bg2"/>
                </a:solidFill>
              </a:rPr>
              <a:t>Communications</a:t>
            </a:r>
          </a:p>
          <a:p>
            <a:r>
              <a:rPr lang="fr-FR" sz="2000">
                <a:solidFill>
                  <a:schemeClr val="bg2"/>
                </a:solidFill>
              </a:rPr>
              <a:t>Synchronization</a:t>
            </a:r>
          </a:p>
          <a:p>
            <a:r>
              <a:rPr lang="fr-FR" sz="2000">
                <a:solidFill>
                  <a:schemeClr val="bg2"/>
                </a:solidFill>
              </a:rPr>
              <a:t>Data Dependencies</a:t>
            </a:r>
          </a:p>
          <a:p>
            <a:r>
              <a:rPr lang="fr-FR" sz="2000">
                <a:solidFill>
                  <a:schemeClr val="bg2"/>
                </a:solidFill>
              </a:rPr>
              <a:t>Load Balancing</a:t>
            </a:r>
          </a:p>
          <a:p>
            <a:r>
              <a:rPr lang="fr-FR" sz="2000">
                <a:solidFill>
                  <a:schemeClr val="bg2"/>
                </a:solidFill>
              </a:rPr>
              <a:t>Granularity</a:t>
            </a:r>
          </a:p>
          <a:p>
            <a:r>
              <a:rPr lang="fr-FR" sz="2000">
                <a:solidFill>
                  <a:schemeClr val="bg2"/>
                </a:solidFill>
              </a:rPr>
              <a:t>I/O</a:t>
            </a:r>
          </a:p>
          <a:p>
            <a:r>
              <a:rPr lang="en-GB" sz="2000"/>
              <a:t>Limits and Costs of Parallel Programming</a:t>
            </a:r>
            <a:endParaRPr lang="fr-FR" sz="2000"/>
          </a:p>
          <a:p>
            <a:r>
              <a:rPr lang="fr-FR" sz="2000">
                <a:solidFill>
                  <a:schemeClr val="bg2"/>
                </a:solidFill>
              </a:rPr>
              <a:t>Performance Analysis and Tuning</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6" name="Rectangle 6"/>
          <p:cNvSpPr>
            <a:spLocks noChangeArrowheads="1"/>
          </p:cNvSpPr>
          <p:nvPr/>
        </p:nvSpPr>
        <p:spPr bwMode="auto">
          <a:xfrm>
            <a:off x="1908175" y="2493963"/>
            <a:ext cx="3025775" cy="1295400"/>
          </a:xfrm>
          <a:prstGeom prst="rect">
            <a:avLst/>
          </a:prstGeom>
          <a:solidFill>
            <a:srgbClr val="CCCC00"/>
          </a:solidFill>
          <a:ln w="9525">
            <a:solidFill>
              <a:srgbClr val="CCCC00"/>
            </a:solidFill>
            <a:miter lim="800000"/>
            <a:headEnd/>
            <a:tailEnd/>
          </a:ln>
          <a:effectLst/>
        </p:spPr>
        <p:txBody>
          <a:bodyPr wrap="none" anchor="ctr"/>
          <a:lstStyle/>
          <a:p>
            <a:endParaRPr lang="en-US"/>
          </a:p>
        </p:txBody>
      </p:sp>
      <p:sp>
        <p:nvSpPr>
          <p:cNvPr id="148482" name="Rectangle 2"/>
          <p:cNvSpPr>
            <a:spLocks noGrp="1" noChangeArrowheads="1"/>
          </p:cNvSpPr>
          <p:nvPr>
            <p:ph type="title"/>
          </p:nvPr>
        </p:nvSpPr>
        <p:spPr/>
        <p:txBody>
          <a:bodyPr/>
          <a:lstStyle/>
          <a:p>
            <a:r>
              <a:rPr lang="fr-FR" altLang="ja-JP"/>
              <a:t>Amdahl's Law</a:t>
            </a:r>
            <a:endParaRPr lang="fr-FR"/>
          </a:p>
        </p:txBody>
      </p:sp>
      <p:sp>
        <p:nvSpPr>
          <p:cNvPr id="148483" name="Rectangle 3"/>
          <p:cNvSpPr>
            <a:spLocks noGrp="1" noChangeArrowheads="1"/>
          </p:cNvSpPr>
          <p:nvPr>
            <p:ph type="body" idx="1"/>
          </p:nvPr>
        </p:nvSpPr>
        <p:spPr>
          <a:xfrm>
            <a:off x="685800" y="2565400"/>
            <a:ext cx="7772400" cy="3816350"/>
          </a:xfrm>
        </p:spPr>
        <p:txBody>
          <a:bodyPr/>
          <a:lstStyle/>
          <a:p>
            <a:pPr>
              <a:buFont typeface="Webdings" pitchFamily="18" charset="2"/>
              <a:buNone/>
            </a:pPr>
            <a:r>
              <a:rPr lang="fr-FR" sz="1600" b="1">
                <a:latin typeface="Courier New" pitchFamily="49" charset="0"/>
              </a:rPr>
              <a:t>                            1</a:t>
            </a:r>
          </a:p>
          <a:p>
            <a:pPr lvl="3">
              <a:buFontTx/>
              <a:buNone/>
            </a:pPr>
            <a:r>
              <a:rPr lang="fr-FR" b="1">
                <a:latin typeface="Courier New" pitchFamily="49" charset="0"/>
              </a:rPr>
              <a:t>speedup   =   --------</a:t>
            </a:r>
          </a:p>
          <a:p>
            <a:pPr lvl="3">
              <a:buFontTx/>
              <a:buNone/>
            </a:pPr>
            <a:r>
              <a:rPr lang="fr-FR" b="1">
                <a:latin typeface="Courier New" pitchFamily="49" charset="0"/>
              </a:rPr>
              <a:t>               1  - P</a:t>
            </a:r>
            <a:endParaRPr lang="fr-FR">
              <a:latin typeface="Courier New" pitchFamily="49" charset="0"/>
            </a:endParaRPr>
          </a:p>
          <a:p>
            <a:endParaRPr lang="en-GB"/>
          </a:p>
          <a:p>
            <a:r>
              <a:rPr lang="en-GB"/>
              <a:t>If none of the code can be parallelized, P = 0 and the speedup = 1 (no speedup). If all of the code is parallelized, P = 1 and the speedup is infinite (in theory). </a:t>
            </a:r>
            <a:endParaRPr lang="fr-FR"/>
          </a:p>
          <a:p>
            <a:r>
              <a:rPr lang="en-GB"/>
              <a:t>If 50% of the code can be parallelized, maximum speedup = 2, meaning the code will run twice as fast. </a:t>
            </a:r>
            <a:endParaRPr lang="fr-FR"/>
          </a:p>
        </p:txBody>
      </p:sp>
      <p:pic>
        <p:nvPicPr>
          <p:cNvPr id="148484" name="Picture 4"/>
          <p:cNvPicPr>
            <a:picLocks noChangeAspect="1" noChangeArrowheads="1"/>
          </p:cNvPicPr>
          <p:nvPr/>
        </p:nvPicPr>
        <p:blipFill>
          <a:blip r:embed="rId2">
            <a:clrChange>
              <a:clrFrom>
                <a:srgbClr val="FFFFFF"/>
              </a:clrFrom>
              <a:clrTo>
                <a:srgbClr val="FFFFFF">
                  <a:alpha val="0"/>
                </a:srgbClr>
              </a:clrTo>
            </a:clrChange>
          </a:blip>
          <a:srcRect l="15915" t="31111" r="11031" b="5902"/>
          <a:stretch>
            <a:fillRect/>
          </a:stretch>
        </p:blipFill>
        <p:spPr bwMode="auto">
          <a:xfrm>
            <a:off x="5076825" y="0"/>
            <a:ext cx="4067175" cy="2709863"/>
          </a:xfrm>
          <a:prstGeom prst="rect">
            <a:avLst/>
          </a:prstGeom>
          <a:noFill/>
          <a:ln w="9525">
            <a:noFill/>
            <a:miter lim="800000"/>
            <a:headEnd/>
            <a:tailEnd/>
          </a:ln>
          <a:effectLst/>
        </p:spPr>
      </p:pic>
      <p:sp>
        <p:nvSpPr>
          <p:cNvPr id="148485" name="Text Box 5"/>
          <p:cNvSpPr txBox="1">
            <a:spLocks noChangeArrowheads="1"/>
          </p:cNvSpPr>
          <p:nvPr/>
        </p:nvSpPr>
        <p:spPr bwMode="auto">
          <a:xfrm>
            <a:off x="592138" y="1236663"/>
            <a:ext cx="4556125" cy="1616075"/>
          </a:xfrm>
          <a:prstGeom prst="rect">
            <a:avLst/>
          </a:prstGeom>
          <a:noFill/>
          <a:ln w="9525">
            <a:noFill/>
            <a:miter lim="800000"/>
            <a:headEnd/>
            <a:tailEnd/>
          </a:ln>
          <a:effectLst/>
        </p:spPr>
        <p:txBody>
          <a:bodyPr>
            <a:spAutoFit/>
          </a:bodyPr>
          <a:lstStyle/>
          <a:p>
            <a:pPr eaLnBrk="1" hangingPunct="1">
              <a:spcBef>
                <a:spcPct val="20000"/>
              </a:spcBef>
              <a:buClr>
                <a:srgbClr val="E47C23"/>
              </a:buClr>
              <a:buSzPct val="80000"/>
              <a:buFont typeface="Webdings" pitchFamily="18" charset="2"/>
              <a:buChar char="&lt;"/>
            </a:pPr>
            <a:r>
              <a:rPr lang="en-GB" sz="2000">
                <a:hlinkClick r:id="rId3"/>
              </a:rPr>
              <a:t>Amdahl's Law</a:t>
            </a:r>
            <a:r>
              <a:rPr lang="en-GB" sz="2000"/>
              <a:t> states that potential program speedup is defined by the fraction of code (P) that can be parallelized:</a:t>
            </a:r>
            <a:endParaRPr lang="fr-FR" sz="2000"/>
          </a:p>
          <a:p>
            <a:endParaRPr lang="fr-FR" sz="200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r>
              <a:rPr lang="fr-FR" altLang="ja-JP"/>
              <a:t>Amdahl's Law</a:t>
            </a:r>
            <a:endParaRPr lang="fr-FR"/>
          </a:p>
        </p:txBody>
      </p:sp>
      <p:sp>
        <p:nvSpPr>
          <p:cNvPr id="149507" name="Rectangle 3"/>
          <p:cNvSpPr>
            <a:spLocks noGrp="1" noChangeArrowheads="1"/>
          </p:cNvSpPr>
          <p:nvPr>
            <p:ph type="body" idx="1"/>
          </p:nvPr>
        </p:nvSpPr>
        <p:spPr/>
        <p:txBody>
          <a:bodyPr/>
          <a:lstStyle/>
          <a:p>
            <a:r>
              <a:rPr lang="en-GB" altLang="ja-JP"/>
              <a:t>Introducing the number of processors performing the parallel fraction of work, the relationship can be modeled by</a:t>
            </a:r>
          </a:p>
          <a:p>
            <a:endParaRPr lang="en-GB" altLang="ja-JP"/>
          </a:p>
          <a:p>
            <a:endParaRPr lang="fr-FR" altLang="ja-JP"/>
          </a:p>
          <a:p>
            <a:endParaRPr lang="en-GB" altLang="ja-JP"/>
          </a:p>
          <a:p>
            <a:r>
              <a:rPr lang="en-GB" altLang="ja-JP"/>
              <a:t>where P = parallel fraction, N = number of processors and S = serial fraction</a:t>
            </a:r>
            <a:r>
              <a:rPr lang="fr-FR" altLang="ja-JP"/>
              <a:t> </a:t>
            </a:r>
            <a:endParaRPr lang="fr-FR"/>
          </a:p>
        </p:txBody>
      </p:sp>
      <p:sp>
        <p:nvSpPr>
          <p:cNvPr id="149508" name="Text Box 4"/>
          <p:cNvSpPr txBox="1">
            <a:spLocks noChangeArrowheads="1"/>
          </p:cNvSpPr>
          <p:nvPr/>
        </p:nvSpPr>
        <p:spPr bwMode="auto">
          <a:xfrm>
            <a:off x="2843213" y="2565400"/>
            <a:ext cx="3384550" cy="1314450"/>
          </a:xfrm>
          <a:prstGeom prst="rect">
            <a:avLst/>
          </a:prstGeom>
          <a:solidFill>
            <a:srgbClr val="CCCC00"/>
          </a:solidFill>
          <a:ln w="9525">
            <a:noFill/>
            <a:miter lim="800000"/>
            <a:headEnd/>
            <a:tailEnd/>
          </a:ln>
          <a:effectLst/>
        </p:spPr>
        <p:txBody>
          <a:bodyPr>
            <a:spAutoFit/>
          </a:bodyPr>
          <a:lstStyle/>
          <a:p>
            <a:r>
              <a:rPr lang="en-GB" sz="1600" b="1">
                <a:latin typeface="Courier New" pitchFamily="49" charset="0"/>
              </a:rPr>
              <a:t>                    </a:t>
            </a:r>
            <a:r>
              <a:rPr lang="fr-FR" sz="1600" b="1">
                <a:latin typeface="Courier New" pitchFamily="49" charset="0"/>
              </a:rPr>
              <a:t>1      </a:t>
            </a:r>
          </a:p>
          <a:p>
            <a:r>
              <a:rPr lang="fr-FR" sz="1600" b="1">
                <a:latin typeface="Courier New" pitchFamily="49" charset="0"/>
              </a:rPr>
              <a:t>speedup   =   ------------</a:t>
            </a:r>
          </a:p>
          <a:p>
            <a:r>
              <a:rPr lang="fr-FR" sz="1600" b="1">
                <a:latin typeface="Courier New" pitchFamily="49" charset="0"/>
              </a:rPr>
              <a:t>                P   +  S                   </a:t>
            </a:r>
          </a:p>
          <a:p>
            <a:r>
              <a:rPr lang="fr-FR" sz="1600" b="1">
                <a:latin typeface="Courier New" pitchFamily="49" charset="0"/>
              </a:rPr>
              <a:t>               ---                    </a:t>
            </a:r>
          </a:p>
          <a:p>
            <a:r>
              <a:rPr lang="fr-FR" sz="1600" b="1">
                <a:latin typeface="Courier New" pitchFamily="49" charset="0"/>
              </a:rPr>
              <a:t>                N</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r>
              <a:rPr lang="fr-FR" altLang="ja-JP"/>
              <a:t>Amdahl's Law</a:t>
            </a:r>
            <a:endParaRPr lang="fr-FR"/>
          </a:p>
        </p:txBody>
      </p:sp>
      <p:sp>
        <p:nvSpPr>
          <p:cNvPr id="150531" name="Rectangle 3"/>
          <p:cNvSpPr>
            <a:spLocks noGrp="1" noChangeArrowheads="1"/>
          </p:cNvSpPr>
          <p:nvPr>
            <p:ph type="body" idx="1"/>
          </p:nvPr>
        </p:nvSpPr>
        <p:spPr/>
        <p:txBody>
          <a:bodyPr/>
          <a:lstStyle/>
          <a:p>
            <a:r>
              <a:rPr lang="en-GB" altLang="ja-JP"/>
              <a:t>It soon becomes obvious that there are limits to the scalability of parallelism. For example, at P = .50, .90 and .99 (50%, 90% and 99% of the code is parallelizable)</a:t>
            </a:r>
            <a:endParaRPr lang="fr-FR"/>
          </a:p>
        </p:txBody>
      </p:sp>
      <p:sp>
        <p:nvSpPr>
          <p:cNvPr id="150532" name="Text Box 4"/>
          <p:cNvSpPr txBox="1">
            <a:spLocks noChangeArrowheads="1"/>
          </p:cNvSpPr>
          <p:nvPr/>
        </p:nvSpPr>
        <p:spPr bwMode="auto">
          <a:xfrm>
            <a:off x="1652588" y="3325813"/>
            <a:ext cx="5440362" cy="2047875"/>
          </a:xfrm>
          <a:prstGeom prst="rect">
            <a:avLst/>
          </a:prstGeom>
          <a:noFill/>
          <a:ln w="9525">
            <a:noFill/>
            <a:miter lim="800000"/>
            <a:headEnd/>
            <a:tailEnd/>
          </a:ln>
          <a:effectLst/>
        </p:spPr>
        <p:txBody>
          <a:bodyPr wrap="none">
            <a:spAutoFit/>
          </a:bodyPr>
          <a:lstStyle/>
          <a:p>
            <a:r>
              <a:rPr lang="en-GB" sz="1600">
                <a:latin typeface="Courier New" pitchFamily="49" charset="0"/>
              </a:rPr>
              <a:t>                        </a:t>
            </a:r>
            <a:r>
              <a:rPr lang="en-GB" sz="1600" b="1">
                <a:latin typeface="Courier New" pitchFamily="49" charset="0"/>
              </a:rPr>
              <a:t>speedup</a:t>
            </a:r>
          </a:p>
          <a:p>
            <a:r>
              <a:rPr lang="en-GB" sz="1600" b="1">
                <a:latin typeface="Courier New" pitchFamily="49" charset="0"/>
              </a:rPr>
              <a:t>           --------------------------------</a:t>
            </a:r>
          </a:p>
          <a:p>
            <a:r>
              <a:rPr lang="en-GB" sz="1600" b="1">
                <a:latin typeface="Courier New" pitchFamily="49" charset="0"/>
              </a:rPr>
              <a:t>  N        P = .50      P = .90     P = .99</a:t>
            </a:r>
          </a:p>
          <a:p>
            <a:r>
              <a:rPr lang="fr-FR" sz="1600" b="1">
                <a:latin typeface="Courier New" pitchFamily="49" charset="0"/>
              </a:rPr>
              <a:t>-----      -------      -------     -------</a:t>
            </a:r>
          </a:p>
          <a:p>
            <a:r>
              <a:rPr lang="fr-FR" sz="1600" b="1">
                <a:latin typeface="Courier New" pitchFamily="49" charset="0"/>
              </a:rPr>
              <a:t>   10         1.82         5.26        9.17</a:t>
            </a:r>
          </a:p>
          <a:p>
            <a:r>
              <a:rPr lang="fr-FR" sz="1600" b="1">
                <a:latin typeface="Courier New" pitchFamily="49" charset="0"/>
              </a:rPr>
              <a:t>  100         1.98         9.17       50.25</a:t>
            </a:r>
          </a:p>
          <a:p>
            <a:r>
              <a:rPr lang="fr-FR" sz="1600" b="1">
                <a:latin typeface="Courier New" pitchFamily="49" charset="0"/>
              </a:rPr>
              <a:t> 1000         1.99         9.91       90.99</a:t>
            </a:r>
          </a:p>
          <a:p>
            <a:r>
              <a:rPr lang="fr-FR" sz="1600" b="1">
                <a:latin typeface="Courier New" pitchFamily="49" charset="0"/>
              </a:rPr>
              <a:t>10000         1.99         9.91       99.02</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r>
              <a:rPr lang="fr-FR" altLang="ja-JP"/>
              <a:t>Amdahl's Law</a:t>
            </a:r>
            <a:endParaRPr lang="fr-FR"/>
          </a:p>
        </p:txBody>
      </p:sp>
      <p:sp>
        <p:nvSpPr>
          <p:cNvPr id="151555" name="Rectangle 3"/>
          <p:cNvSpPr>
            <a:spLocks noGrp="1" noChangeArrowheads="1"/>
          </p:cNvSpPr>
          <p:nvPr>
            <p:ph type="body" idx="1"/>
          </p:nvPr>
        </p:nvSpPr>
        <p:spPr/>
        <p:txBody>
          <a:bodyPr/>
          <a:lstStyle/>
          <a:p>
            <a:r>
              <a:rPr lang="en-GB" sz="2000"/>
              <a:t>However, certain problems demonstrate increased performance by increasing the problem size. </a:t>
            </a:r>
            <a:r>
              <a:rPr lang="fr-FR" sz="2000"/>
              <a:t>For example: </a:t>
            </a:r>
          </a:p>
          <a:p>
            <a:pPr lvl="1"/>
            <a:r>
              <a:rPr lang="fr-FR" sz="1800" b="1"/>
              <a:t>2D Grid Calculations     85 seconds   85%</a:t>
            </a:r>
          </a:p>
          <a:p>
            <a:pPr lvl="1"/>
            <a:r>
              <a:rPr lang="fr-FR" sz="1800" b="1"/>
              <a:t>Serial fraction          15 seconds   15%</a:t>
            </a:r>
          </a:p>
          <a:p>
            <a:r>
              <a:rPr lang="en-GB" sz="2000"/>
              <a:t>We can increase the problem size by doubling the grid dimensions and halving the time step. This results in four times the number of grid points and twice the number of time steps. The timings then look like: </a:t>
            </a:r>
            <a:endParaRPr lang="fr-FR" sz="2000"/>
          </a:p>
          <a:p>
            <a:pPr lvl="1"/>
            <a:r>
              <a:rPr lang="en-GB" sz="1800" b="1"/>
              <a:t>2D Grid Calculations     680 seconds   97.84%    </a:t>
            </a:r>
          </a:p>
          <a:p>
            <a:pPr lvl="1"/>
            <a:r>
              <a:rPr lang="en-GB" sz="1800" b="1"/>
              <a:t>Serial fraction           15 seconds    2.16%</a:t>
            </a:r>
            <a:r>
              <a:rPr lang="fr-FR" sz="1800"/>
              <a:t> </a:t>
            </a:r>
          </a:p>
          <a:p>
            <a:r>
              <a:rPr lang="en-GB" sz="2000"/>
              <a:t>Problems that increase the percentage of parallel time with their size are more </a:t>
            </a:r>
            <a:r>
              <a:rPr lang="en-GB" sz="2000" b="1" i="1"/>
              <a:t>scalable</a:t>
            </a:r>
            <a:r>
              <a:rPr lang="en-GB" sz="2000"/>
              <a:t> than problems with a fixed percentage of parallel time. </a:t>
            </a:r>
            <a:endParaRPr lang="fr-FR" sz="2000"/>
          </a:p>
          <a:p>
            <a:endParaRPr lang="fr-FR" sz="200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r>
              <a:rPr lang="fr-FR"/>
              <a:t>Complexity</a:t>
            </a:r>
          </a:p>
        </p:txBody>
      </p:sp>
      <p:sp>
        <p:nvSpPr>
          <p:cNvPr id="152579" name="Rectangle 3"/>
          <p:cNvSpPr>
            <a:spLocks noGrp="1" noChangeArrowheads="1"/>
          </p:cNvSpPr>
          <p:nvPr>
            <p:ph type="body" idx="1"/>
          </p:nvPr>
        </p:nvSpPr>
        <p:spPr/>
        <p:txBody>
          <a:bodyPr/>
          <a:lstStyle/>
          <a:p>
            <a:pPr>
              <a:lnSpc>
                <a:spcPct val="80000"/>
              </a:lnSpc>
            </a:pPr>
            <a:r>
              <a:rPr lang="en-GB" sz="2000"/>
              <a:t>In general, parallel applications are much more complex than corresponding serial applications, perhaps an order of magnitude. Not only do you have multiple instruction streams executing at the same time, but you also have data flowing between them. </a:t>
            </a:r>
            <a:endParaRPr lang="fr-FR" sz="2000"/>
          </a:p>
          <a:p>
            <a:pPr>
              <a:lnSpc>
                <a:spcPct val="80000"/>
              </a:lnSpc>
            </a:pPr>
            <a:r>
              <a:rPr lang="en-GB" sz="2000"/>
              <a:t>The costs of complexity are measured in programmer time in virtually every aspect of the software development cycle: </a:t>
            </a:r>
            <a:endParaRPr lang="fr-FR" sz="2000"/>
          </a:p>
          <a:p>
            <a:pPr lvl="1">
              <a:lnSpc>
                <a:spcPct val="80000"/>
              </a:lnSpc>
            </a:pPr>
            <a:r>
              <a:rPr lang="fr-FR" sz="1800"/>
              <a:t>Design </a:t>
            </a:r>
          </a:p>
          <a:p>
            <a:pPr lvl="1">
              <a:lnSpc>
                <a:spcPct val="80000"/>
              </a:lnSpc>
            </a:pPr>
            <a:r>
              <a:rPr lang="fr-FR" sz="1800"/>
              <a:t>Coding </a:t>
            </a:r>
          </a:p>
          <a:p>
            <a:pPr lvl="1">
              <a:lnSpc>
                <a:spcPct val="80000"/>
              </a:lnSpc>
            </a:pPr>
            <a:r>
              <a:rPr lang="fr-FR" sz="1800"/>
              <a:t>Debugging </a:t>
            </a:r>
          </a:p>
          <a:p>
            <a:pPr lvl="1">
              <a:lnSpc>
                <a:spcPct val="80000"/>
              </a:lnSpc>
            </a:pPr>
            <a:r>
              <a:rPr lang="fr-FR" sz="1800"/>
              <a:t>Tuning </a:t>
            </a:r>
          </a:p>
          <a:p>
            <a:pPr lvl="1">
              <a:lnSpc>
                <a:spcPct val="80000"/>
              </a:lnSpc>
            </a:pPr>
            <a:r>
              <a:rPr lang="fr-FR" sz="1800"/>
              <a:t>Maintenance </a:t>
            </a:r>
          </a:p>
          <a:p>
            <a:pPr>
              <a:lnSpc>
                <a:spcPct val="80000"/>
              </a:lnSpc>
            </a:pPr>
            <a:r>
              <a:rPr lang="en-GB" sz="2000"/>
              <a:t>Adhering to "good" software development practices is essential when when working with parallel applications - especially if somebody besides you will have to work with the software.</a:t>
            </a:r>
            <a:endParaRPr lang="fr-FR" sz="200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r>
              <a:rPr lang="fr-FR"/>
              <a:t>Portability</a:t>
            </a:r>
          </a:p>
        </p:txBody>
      </p:sp>
      <p:sp>
        <p:nvSpPr>
          <p:cNvPr id="153603" name="Rectangle 3"/>
          <p:cNvSpPr>
            <a:spLocks noGrp="1" noChangeArrowheads="1"/>
          </p:cNvSpPr>
          <p:nvPr>
            <p:ph type="body" idx="1"/>
          </p:nvPr>
        </p:nvSpPr>
        <p:spPr/>
        <p:txBody>
          <a:bodyPr/>
          <a:lstStyle/>
          <a:p>
            <a:r>
              <a:rPr lang="en-GB" sz="2000"/>
              <a:t>Thanks to standardization in several APIs, such as MPI, POSIX threads, HPF and OpenMP, portability issues with parallel programs are not as serious as in years past. </a:t>
            </a:r>
            <a:r>
              <a:rPr lang="fr-FR" sz="2000"/>
              <a:t>However... </a:t>
            </a:r>
          </a:p>
          <a:p>
            <a:r>
              <a:rPr lang="en-GB" sz="2000"/>
              <a:t>All of the usual portability issues associated with serial programs apply to parallel programs. For example, if you use vendor "enhancements" to Fortran, C or C++, portability will be a problem. </a:t>
            </a:r>
            <a:endParaRPr lang="fr-FR" sz="2000"/>
          </a:p>
          <a:p>
            <a:r>
              <a:rPr lang="en-GB" sz="2000"/>
              <a:t>Even though standards exist for several APIs, implementations will differ in a number of details, sometimes to the point of requiring code modifications in order to effect portability. </a:t>
            </a:r>
            <a:endParaRPr lang="fr-FR" sz="2000"/>
          </a:p>
          <a:p>
            <a:r>
              <a:rPr lang="en-GB" sz="2000"/>
              <a:t>Operating systems can play a key role in code portability issues. </a:t>
            </a:r>
            <a:endParaRPr lang="fr-FR" sz="2000"/>
          </a:p>
          <a:p>
            <a:r>
              <a:rPr lang="en-GB" sz="2000"/>
              <a:t>Hardware architectures are characteristically highly variable and can affect portability. </a:t>
            </a:r>
            <a:endParaRPr lang="fr-FR" sz="200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r>
              <a:rPr lang="fr-FR" altLang="ja-JP"/>
              <a:t>Resource Requirements</a:t>
            </a:r>
            <a:endParaRPr lang="fr-FR"/>
          </a:p>
        </p:txBody>
      </p:sp>
      <p:sp>
        <p:nvSpPr>
          <p:cNvPr id="154627" name="Rectangle 3"/>
          <p:cNvSpPr>
            <a:spLocks noGrp="1" noChangeArrowheads="1"/>
          </p:cNvSpPr>
          <p:nvPr>
            <p:ph type="body" idx="1"/>
          </p:nvPr>
        </p:nvSpPr>
        <p:spPr/>
        <p:txBody>
          <a:bodyPr/>
          <a:lstStyle/>
          <a:p>
            <a:pPr>
              <a:lnSpc>
                <a:spcPct val="90000"/>
              </a:lnSpc>
            </a:pPr>
            <a:r>
              <a:rPr lang="en-GB" sz="2000"/>
              <a:t>The primary intent of parallel programming is to decrease execution wall clock time, however in order to accomplish this, more CPU time is required. For example, a parallel code that runs in 1 hour on 8 processors actually uses 8 hours of CPU time. </a:t>
            </a:r>
            <a:endParaRPr lang="fr-FR" sz="2000"/>
          </a:p>
          <a:p>
            <a:pPr>
              <a:lnSpc>
                <a:spcPct val="90000"/>
              </a:lnSpc>
            </a:pPr>
            <a:r>
              <a:rPr lang="en-GB" sz="2000"/>
              <a:t>The amount of memory required can be greater for parallel codes than serial codes, due to the need to replicate data and for overheads associated with parallel support libraries and subsystems. </a:t>
            </a:r>
            <a:endParaRPr lang="fr-FR" sz="2000"/>
          </a:p>
          <a:p>
            <a:pPr>
              <a:lnSpc>
                <a:spcPct val="90000"/>
              </a:lnSpc>
            </a:pPr>
            <a:r>
              <a:rPr lang="en-GB" sz="2000"/>
              <a:t>For short running parallel programs, there can actually be a decrease in performance compared to a similar serial implementation. The overhead costs associated with setting up the parallel environment, task creation, communications and task termination can comprise a significant portion of the total execution time for short runs. </a:t>
            </a:r>
            <a:endParaRPr lang="fr-FR" sz="200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r>
              <a:rPr lang="fr-FR" altLang="ja-JP"/>
              <a:t>Scalability</a:t>
            </a:r>
            <a:endParaRPr lang="fr-FR"/>
          </a:p>
        </p:txBody>
      </p:sp>
      <p:sp>
        <p:nvSpPr>
          <p:cNvPr id="155651" name="Rectangle 3"/>
          <p:cNvSpPr>
            <a:spLocks noGrp="1" noChangeArrowheads="1"/>
          </p:cNvSpPr>
          <p:nvPr>
            <p:ph type="body" idx="1"/>
          </p:nvPr>
        </p:nvSpPr>
        <p:spPr/>
        <p:txBody>
          <a:bodyPr/>
          <a:lstStyle/>
          <a:p>
            <a:pPr>
              <a:lnSpc>
                <a:spcPct val="80000"/>
              </a:lnSpc>
            </a:pPr>
            <a:r>
              <a:rPr lang="en-GB" sz="2000" dirty="0"/>
              <a:t>The ability of a parallel program's performance to scale is a result of a number of interrelated factors. </a:t>
            </a:r>
            <a:r>
              <a:rPr lang="fr-FR" sz="2000" dirty="0" err="1"/>
              <a:t>Simply</a:t>
            </a:r>
            <a:r>
              <a:rPr lang="fr-FR" sz="2000" dirty="0"/>
              <a:t> </a:t>
            </a:r>
            <a:r>
              <a:rPr lang="fr-FR" sz="2000" dirty="0" err="1"/>
              <a:t>adding</a:t>
            </a:r>
            <a:r>
              <a:rPr lang="fr-FR" sz="2000" dirty="0"/>
              <a:t> more machines is </a:t>
            </a:r>
            <a:r>
              <a:rPr lang="fr-FR" sz="2000" dirty="0" err="1"/>
              <a:t>rarely</a:t>
            </a:r>
            <a:r>
              <a:rPr lang="fr-FR" sz="2000" dirty="0"/>
              <a:t> the </a:t>
            </a:r>
            <a:r>
              <a:rPr lang="fr-FR" sz="2000" dirty="0" err="1"/>
              <a:t>answer</a:t>
            </a:r>
            <a:r>
              <a:rPr lang="fr-FR" sz="2000" dirty="0"/>
              <a:t>. </a:t>
            </a:r>
          </a:p>
          <a:p>
            <a:pPr>
              <a:lnSpc>
                <a:spcPct val="80000"/>
              </a:lnSpc>
            </a:pPr>
            <a:r>
              <a:rPr lang="en-GB" sz="2000" dirty="0"/>
              <a:t>The algorithm may have inherent limits to scalability. At some point, adding more resources causes performance to decrease. </a:t>
            </a:r>
            <a:r>
              <a:rPr lang="fr-FR" sz="2000" dirty="0"/>
              <a:t>Most </a:t>
            </a:r>
            <a:r>
              <a:rPr lang="fr-FR" sz="2000" dirty="0" err="1"/>
              <a:t>parallel</a:t>
            </a:r>
            <a:r>
              <a:rPr lang="fr-FR" sz="2000" dirty="0"/>
              <a:t> solutions </a:t>
            </a:r>
            <a:r>
              <a:rPr lang="fr-FR" sz="2000" dirty="0" err="1"/>
              <a:t>demonstrate</a:t>
            </a:r>
            <a:r>
              <a:rPr lang="fr-FR" sz="2000" dirty="0"/>
              <a:t> </a:t>
            </a:r>
            <a:r>
              <a:rPr lang="fr-FR" sz="2000" dirty="0" err="1"/>
              <a:t>this</a:t>
            </a:r>
            <a:r>
              <a:rPr lang="fr-FR" sz="2000" dirty="0"/>
              <a:t> </a:t>
            </a:r>
            <a:r>
              <a:rPr lang="fr-FR" sz="2000" dirty="0" err="1"/>
              <a:t>characteristic</a:t>
            </a:r>
            <a:r>
              <a:rPr lang="fr-FR" sz="2000" dirty="0"/>
              <a:t> </a:t>
            </a:r>
            <a:r>
              <a:rPr lang="fr-FR" sz="2000" dirty="0" err="1"/>
              <a:t>at</a:t>
            </a:r>
            <a:r>
              <a:rPr lang="fr-FR" sz="2000" dirty="0"/>
              <a:t> </a:t>
            </a:r>
            <a:r>
              <a:rPr lang="fr-FR" sz="2000" dirty="0" err="1"/>
              <a:t>some</a:t>
            </a:r>
            <a:r>
              <a:rPr lang="fr-FR" sz="2000" dirty="0"/>
              <a:t> point. </a:t>
            </a:r>
          </a:p>
          <a:p>
            <a:pPr>
              <a:lnSpc>
                <a:spcPct val="80000"/>
              </a:lnSpc>
            </a:pPr>
            <a:r>
              <a:rPr lang="en-GB" sz="2000" dirty="0"/>
              <a:t>Hardware factors play a significant role in scalability. </a:t>
            </a:r>
            <a:r>
              <a:rPr lang="fr-FR" sz="2000" dirty="0" err="1"/>
              <a:t>Examples</a:t>
            </a:r>
            <a:r>
              <a:rPr lang="fr-FR" sz="2000" dirty="0"/>
              <a:t>: </a:t>
            </a:r>
          </a:p>
          <a:p>
            <a:pPr lvl="1">
              <a:lnSpc>
                <a:spcPct val="80000"/>
              </a:lnSpc>
            </a:pPr>
            <a:r>
              <a:rPr lang="en-GB" sz="1800" dirty="0"/>
              <a:t>Memory-</a:t>
            </a:r>
            <a:r>
              <a:rPr lang="en-GB" sz="1800" dirty="0" err="1"/>
              <a:t>cpu</a:t>
            </a:r>
            <a:r>
              <a:rPr lang="en-GB" sz="1800" dirty="0"/>
              <a:t> bus bandwidth on an SMP machine </a:t>
            </a:r>
            <a:endParaRPr lang="fr-FR" sz="1800" dirty="0"/>
          </a:p>
          <a:p>
            <a:pPr lvl="1">
              <a:lnSpc>
                <a:spcPct val="80000"/>
              </a:lnSpc>
            </a:pPr>
            <a:r>
              <a:rPr lang="fr-FR" sz="1800" dirty="0"/>
              <a:t>Communications network </a:t>
            </a:r>
            <a:r>
              <a:rPr lang="fr-FR" sz="1800" dirty="0" err="1"/>
              <a:t>bandwidth</a:t>
            </a:r>
            <a:r>
              <a:rPr lang="fr-FR" sz="1800" dirty="0"/>
              <a:t> </a:t>
            </a:r>
          </a:p>
          <a:p>
            <a:pPr lvl="1">
              <a:lnSpc>
                <a:spcPct val="80000"/>
              </a:lnSpc>
            </a:pPr>
            <a:r>
              <a:rPr lang="en-GB" sz="1800" dirty="0"/>
              <a:t>Amount of memory available on any given machine or set of machines </a:t>
            </a:r>
            <a:endParaRPr lang="fr-FR" sz="1800" dirty="0"/>
          </a:p>
          <a:p>
            <a:pPr lvl="1">
              <a:lnSpc>
                <a:spcPct val="80000"/>
              </a:lnSpc>
            </a:pPr>
            <a:r>
              <a:rPr lang="fr-FR" sz="1800" dirty="0"/>
              <a:t>Processor clock speed </a:t>
            </a:r>
          </a:p>
          <a:p>
            <a:pPr>
              <a:lnSpc>
                <a:spcPct val="80000"/>
              </a:lnSpc>
            </a:pPr>
            <a:r>
              <a:rPr lang="en-GB" sz="2000" dirty="0"/>
              <a:t>Parallel support libraries and subsystems software can limit scalability independent of your application. </a:t>
            </a:r>
            <a:endParaRPr lang="fr-FR" sz="2000"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fr-FR"/>
              <a:t>Agenda</a:t>
            </a:r>
          </a:p>
        </p:txBody>
      </p:sp>
      <p:sp>
        <p:nvSpPr>
          <p:cNvPr id="105475" name="Rectangle 3"/>
          <p:cNvSpPr>
            <a:spLocks noGrp="1" noChangeArrowheads="1"/>
          </p:cNvSpPr>
          <p:nvPr>
            <p:ph type="body" idx="1"/>
          </p:nvPr>
        </p:nvSpPr>
        <p:spPr/>
        <p:txBody>
          <a:bodyPr/>
          <a:lstStyle/>
          <a:p>
            <a:r>
              <a:rPr lang="fr-FR" sz="2000">
                <a:solidFill>
                  <a:schemeClr val="bg2"/>
                </a:solidFill>
              </a:rPr>
              <a:t>Automatic vs. Manual Parallelization</a:t>
            </a:r>
          </a:p>
          <a:p>
            <a:r>
              <a:rPr lang="en-GB" sz="2000">
                <a:solidFill>
                  <a:schemeClr val="bg2"/>
                </a:solidFill>
              </a:rPr>
              <a:t>Understand the Problem and the Program</a:t>
            </a:r>
            <a:endParaRPr lang="fr-FR" sz="2000">
              <a:solidFill>
                <a:schemeClr val="bg2"/>
              </a:solidFill>
            </a:endParaRPr>
          </a:p>
          <a:p>
            <a:r>
              <a:rPr lang="fr-FR" sz="2000">
                <a:solidFill>
                  <a:schemeClr val="bg2"/>
                </a:solidFill>
              </a:rPr>
              <a:t>Partitioning</a:t>
            </a:r>
          </a:p>
          <a:p>
            <a:r>
              <a:rPr lang="fr-FR" sz="2000">
                <a:solidFill>
                  <a:schemeClr val="bg2"/>
                </a:solidFill>
              </a:rPr>
              <a:t>Communications</a:t>
            </a:r>
          </a:p>
          <a:p>
            <a:r>
              <a:rPr lang="fr-FR" sz="2000">
                <a:solidFill>
                  <a:schemeClr val="bg2"/>
                </a:solidFill>
              </a:rPr>
              <a:t>Synchronization</a:t>
            </a:r>
          </a:p>
          <a:p>
            <a:r>
              <a:rPr lang="fr-FR" sz="2000">
                <a:solidFill>
                  <a:schemeClr val="bg2"/>
                </a:solidFill>
              </a:rPr>
              <a:t>Data Dependencies</a:t>
            </a:r>
          </a:p>
          <a:p>
            <a:r>
              <a:rPr lang="fr-FR" sz="2000">
                <a:solidFill>
                  <a:schemeClr val="bg2"/>
                </a:solidFill>
              </a:rPr>
              <a:t>Load Balancing</a:t>
            </a:r>
          </a:p>
          <a:p>
            <a:r>
              <a:rPr lang="fr-FR" sz="2000">
                <a:solidFill>
                  <a:schemeClr val="bg2"/>
                </a:solidFill>
              </a:rPr>
              <a:t>Granularity</a:t>
            </a:r>
          </a:p>
          <a:p>
            <a:r>
              <a:rPr lang="fr-FR" sz="2000">
                <a:solidFill>
                  <a:schemeClr val="bg2"/>
                </a:solidFill>
              </a:rPr>
              <a:t>I/O</a:t>
            </a:r>
          </a:p>
          <a:p>
            <a:r>
              <a:rPr lang="en-GB" sz="2000">
                <a:solidFill>
                  <a:schemeClr val="bg2"/>
                </a:solidFill>
              </a:rPr>
              <a:t>Limits and Costs of Parallel Programming</a:t>
            </a:r>
            <a:endParaRPr lang="fr-FR" sz="2000">
              <a:solidFill>
                <a:schemeClr val="bg2"/>
              </a:solidFill>
            </a:endParaRPr>
          </a:p>
          <a:p>
            <a:r>
              <a:rPr lang="fr-FR" sz="2000"/>
              <a:t>Performance Analysis and Tuning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Elements of Modern Computer</a:t>
            </a:r>
            <a:endParaRPr lang="en-US" dirty="0"/>
          </a:p>
        </p:txBody>
      </p:sp>
      <p:pic>
        <p:nvPicPr>
          <p:cNvPr id="2050" name="Picture 2"/>
          <p:cNvPicPr>
            <a:picLocks noChangeAspect="1" noChangeArrowheads="1"/>
          </p:cNvPicPr>
          <p:nvPr/>
        </p:nvPicPr>
        <p:blipFill>
          <a:blip r:embed="rId2"/>
          <a:srcRect/>
          <a:stretch>
            <a:fillRect/>
          </a:stretch>
        </p:blipFill>
        <p:spPr bwMode="auto">
          <a:xfrm>
            <a:off x="57150" y="1381124"/>
            <a:ext cx="9029700" cy="4548205"/>
          </a:xfrm>
          <a:prstGeom prst="rect">
            <a:avLst/>
          </a:prstGeom>
          <a:noFill/>
          <a:ln w="9525">
            <a:noFill/>
            <a:miter lim="800000"/>
            <a:headEnd/>
            <a:tailEnd/>
          </a:ln>
          <a:effectLst/>
        </p:spPr>
      </p:pic>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endParaRPr lang="en-US"/>
          </a:p>
        </p:txBody>
      </p:sp>
      <p:sp>
        <p:nvSpPr>
          <p:cNvPr id="156675" name="Rectangle 3"/>
          <p:cNvSpPr>
            <a:spLocks noGrp="1" noChangeArrowheads="1"/>
          </p:cNvSpPr>
          <p:nvPr>
            <p:ph type="body" idx="1"/>
          </p:nvPr>
        </p:nvSpPr>
        <p:spPr/>
        <p:txBody>
          <a:bodyPr/>
          <a:lstStyle/>
          <a:p>
            <a:r>
              <a:rPr lang="en-GB"/>
              <a:t>As with debugging, monitoring and analyzing parallel program execution is significantly more of a challenge than for serial programs. </a:t>
            </a:r>
            <a:endParaRPr lang="fr-FR"/>
          </a:p>
          <a:p>
            <a:r>
              <a:rPr lang="en-GB"/>
              <a:t>A number of parallel tools for execution monitoring and program analysis are available. </a:t>
            </a:r>
            <a:endParaRPr lang="fr-FR"/>
          </a:p>
          <a:p>
            <a:r>
              <a:rPr lang="en-GB"/>
              <a:t>Some are quite useful; some are cross-platform also. </a:t>
            </a:r>
            <a:endParaRPr lang="fr-FR"/>
          </a:p>
          <a:p>
            <a:r>
              <a:rPr lang="en-GB"/>
              <a:t>One starting point: </a:t>
            </a:r>
            <a:r>
              <a:rPr lang="en-GB">
                <a:hlinkClick r:id="rId2"/>
              </a:rPr>
              <a:t>Performance Analysis Tools Tutorial</a:t>
            </a:r>
            <a:r>
              <a:rPr lang="en-GB"/>
              <a:t> </a:t>
            </a:r>
            <a:endParaRPr lang="fr-FR"/>
          </a:p>
          <a:p>
            <a:r>
              <a:rPr lang="en-GB"/>
              <a:t>Work remains to be done, particularly in the area of scalability. </a:t>
            </a:r>
            <a:endParaRPr lang="fr-F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700" name="Rectangle 4"/>
          <p:cNvSpPr>
            <a:spLocks noGrp="1" noChangeArrowheads="1"/>
          </p:cNvSpPr>
          <p:nvPr>
            <p:ph type="ctrTitle"/>
          </p:nvPr>
        </p:nvSpPr>
        <p:spPr/>
        <p:txBody>
          <a:bodyPr/>
          <a:lstStyle/>
          <a:p>
            <a:r>
              <a:rPr lang="fr-FR" dirty="0"/>
              <a:t>Parallel </a:t>
            </a:r>
            <a:r>
              <a:rPr lang="fr-FR" dirty="0" err="1"/>
              <a:t>Examples</a:t>
            </a:r>
            <a:endParaRPr lang="fr-FR" dirty="0"/>
          </a:p>
        </p:txBody>
      </p:sp>
      <p:sp>
        <p:nvSpPr>
          <p:cNvPr id="157701" name="Rectangle 5"/>
          <p:cNvSpPr>
            <a:spLocks noGrp="1" noChangeArrowheads="1"/>
          </p:cNvSpPr>
          <p:nvPr>
            <p:ph type="subTitle" idx="1"/>
          </p:nvPr>
        </p:nvSpPr>
        <p:spPr/>
        <p:txBody>
          <a:bodyPr/>
          <a:lstStyle/>
          <a:p>
            <a:endParaRPr lang="en-US"/>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r>
              <a:rPr lang="fr-FR"/>
              <a:t>Agenda</a:t>
            </a:r>
          </a:p>
        </p:txBody>
      </p:sp>
      <p:sp>
        <p:nvSpPr>
          <p:cNvPr id="159747" name="Rectangle 3"/>
          <p:cNvSpPr>
            <a:spLocks noGrp="1" noChangeArrowheads="1"/>
          </p:cNvSpPr>
          <p:nvPr>
            <p:ph type="body" idx="1"/>
          </p:nvPr>
        </p:nvSpPr>
        <p:spPr/>
        <p:txBody>
          <a:bodyPr/>
          <a:lstStyle/>
          <a:p>
            <a:r>
              <a:rPr lang="fr-FR" b="1"/>
              <a:t>Array Processing</a:t>
            </a:r>
          </a:p>
          <a:p>
            <a:r>
              <a:rPr lang="fr-FR" b="1"/>
              <a:t>PI Calculation</a:t>
            </a:r>
          </a:p>
          <a:p>
            <a:r>
              <a:rPr lang="fr-FR" b="1"/>
              <a:t>Simple Heat Equation</a:t>
            </a:r>
          </a:p>
          <a:p>
            <a:r>
              <a:rPr lang="fr-FR" b="1"/>
              <a:t>1-D Wave Equation</a:t>
            </a:r>
          </a:p>
          <a:p>
            <a:endParaRPr lang="fr-F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3" name="Rectangle 5"/>
          <p:cNvSpPr>
            <a:spLocks noChangeArrowheads="1"/>
          </p:cNvSpPr>
          <p:nvPr/>
        </p:nvSpPr>
        <p:spPr bwMode="auto">
          <a:xfrm>
            <a:off x="1187450" y="3284538"/>
            <a:ext cx="2808288" cy="1368425"/>
          </a:xfrm>
          <a:prstGeom prst="rect">
            <a:avLst/>
          </a:prstGeom>
          <a:solidFill>
            <a:srgbClr val="CCCC00"/>
          </a:solidFill>
          <a:ln w="9525">
            <a:solidFill>
              <a:srgbClr val="CCCC00"/>
            </a:solidFill>
            <a:miter lim="800000"/>
            <a:headEnd/>
            <a:tailEnd/>
          </a:ln>
          <a:effectLst/>
        </p:spPr>
        <p:txBody>
          <a:bodyPr wrap="none" anchor="ctr"/>
          <a:lstStyle/>
          <a:p>
            <a:endParaRPr lang="en-US"/>
          </a:p>
        </p:txBody>
      </p:sp>
      <p:sp>
        <p:nvSpPr>
          <p:cNvPr id="160770" name="Rectangle 2"/>
          <p:cNvSpPr>
            <a:spLocks noGrp="1" noChangeArrowheads="1"/>
          </p:cNvSpPr>
          <p:nvPr>
            <p:ph type="title"/>
          </p:nvPr>
        </p:nvSpPr>
        <p:spPr/>
        <p:txBody>
          <a:bodyPr/>
          <a:lstStyle/>
          <a:p>
            <a:r>
              <a:rPr lang="fr-FR"/>
              <a:t>Array Processing</a:t>
            </a:r>
          </a:p>
        </p:txBody>
      </p:sp>
      <p:sp>
        <p:nvSpPr>
          <p:cNvPr id="160771" name="Rectangle 3"/>
          <p:cNvSpPr>
            <a:spLocks noGrp="1" noChangeArrowheads="1"/>
          </p:cNvSpPr>
          <p:nvPr>
            <p:ph type="body" idx="1"/>
          </p:nvPr>
        </p:nvSpPr>
        <p:spPr>
          <a:xfrm>
            <a:off x="685800" y="1412875"/>
            <a:ext cx="7772400" cy="4419600"/>
          </a:xfrm>
        </p:spPr>
        <p:txBody>
          <a:bodyPr/>
          <a:lstStyle/>
          <a:p>
            <a:pPr>
              <a:lnSpc>
                <a:spcPct val="90000"/>
              </a:lnSpc>
            </a:pPr>
            <a:r>
              <a:rPr lang="en-GB" sz="2000"/>
              <a:t>This example demonstrates calculations on 2-dimensional array elements, with the computation on each array element being independent from other array elements. </a:t>
            </a:r>
            <a:endParaRPr lang="fr-FR" sz="2000"/>
          </a:p>
          <a:p>
            <a:pPr>
              <a:lnSpc>
                <a:spcPct val="90000"/>
              </a:lnSpc>
            </a:pPr>
            <a:r>
              <a:rPr lang="en-GB" sz="2000"/>
              <a:t>The serial program calculates one element at a time in sequential order. </a:t>
            </a:r>
            <a:endParaRPr lang="fr-FR" sz="2000"/>
          </a:p>
          <a:p>
            <a:pPr>
              <a:lnSpc>
                <a:spcPct val="90000"/>
              </a:lnSpc>
            </a:pPr>
            <a:r>
              <a:rPr lang="en-GB" sz="2000"/>
              <a:t>Serial code could be of the form: </a:t>
            </a:r>
            <a:endParaRPr lang="fr-FR" sz="2000"/>
          </a:p>
          <a:p>
            <a:pPr lvl="1">
              <a:lnSpc>
                <a:spcPct val="90000"/>
              </a:lnSpc>
              <a:buFontTx/>
              <a:buNone/>
            </a:pPr>
            <a:r>
              <a:rPr lang="fr-FR" sz="1800" b="1">
                <a:latin typeface="Courier New" pitchFamily="49" charset="0"/>
              </a:rPr>
              <a:t>do j = 1,n</a:t>
            </a:r>
          </a:p>
          <a:p>
            <a:pPr lvl="2">
              <a:lnSpc>
                <a:spcPct val="90000"/>
              </a:lnSpc>
              <a:buFont typeface="Symbol" pitchFamily="18" charset="2"/>
              <a:buNone/>
            </a:pPr>
            <a:r>
              <a:rPr lang="fr-FR" sz="1600" b="1">
                <a:latin typeface="Courier New" pitchFamily="49" charset="0"/>
              </a:rPr>
              <a:t>do i = 1,n  </a:t>
            </a:r>
          </a:p>
          <a:p>
            <a:pPr lvl="3">
              <a:lnSpc>
                <a:spcPct val="90000"/>
              </a:lnSpc>
              <a:buFontTx/>
              <a:buNone/>
            </a:pPr>
            <a:r>
              <a:rPr lang="fr-FR" sz="1400" b="1">
                <a:latin typeface="Courier New" pitchFamily="49" charset="0"/>
              </a:rPr>
              <a:t>a(i,j) = fcn(i,j)</a:t>
            </a:r>
          </a:p>
          <a:p>
            <a:pPr lvl="2">
              <a:lnSpc>
                <a:spcPct val="90000"/>
              </a:lnSpc>
              <a:buFont typeface="Symbol" pitchFamily="18" charset="2"/>
              <a:buNone/>
            </a:pPr>
            <a:r>
              <a:rPr lang="fr-FR" sz="1600" b="1">
                <a:latin typeface="Courier New" pitchFamily="49" charset="0"/>
              </a:rPr>
              <a:t>end do</a:t>
            </a:r>
          </a:p>
          <a:p>
            <a:pPr lvl="1">
              <a:lnSpc>
                <a:spcPct val="90000"/>
              </a:lnSpc>
              <a:buFontTx/>
              <a:buNone/>
            </a:pPr>
            <a:r>
              <a:rPr lang="fr-FR" sz="1800" b="1">
                <a:latin typeface="Courier New" pitchFamily="49" charset="0"/>
              </a:rPr>
              <a:t>end do</a:t>
            </a:r>
            <a:endParaRPr lang="fr-FR" sz="1800">
              <a:latin typeface="Courier New" pitchFamily="49" charset="0"/>
            </a:endParaRPr>
          </a:p>
          <a:p>
            <a:pPr>
              <a:lnSpc>
                <a:spcPct val="90000"/>
              </a:lnSpc>
            </a:pPr>
            <a:r>
              <a:rPr lang="en-GB" sz="2000"/>
              <a:t>The calculation of elements is independent of one another - leads to an embarrassingly parallel situation. </a:t>
            </a:r>
            <a:endParaRPr lang="fr-FR" sz="2000"/>
          </a:p>
          <a:p>
            <a:pPr>
              <a:lnSpc>
                <a:spcPct val="90000"/>
              </a:lnSpc>
            </a:pPr>
            <a:r>
              <a:rPr lang="en-GB" altLang="ja-JP" sz="2000"/>
              <a:t>The problem should be computationally intensive. </a:t>
            </a:r>
            <a:endParaRPr lang="fr-FR" sz="2000"/>
          </a:p>
        </p:txBody>
      </p:sp>
      <p:pic>
        <p:nvPicPr>
          <p:cNvPr id="160772" name="Picture 4" descr="Embarrassingly parallel array calculation"/>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6315075" y="2565400"/>
            <a:ext cx="2828925" cy="3514725"/>
          </a:xfrm>
          <a:prstGeom prst="rect">
            <a:avLst/>
          </a:prstGeom>
          <a:noFill/>
          <a:ln w="9525">
            <a:noFill/>
            <a:miter lim="800000"/>
            <a:headEnd/>
            <a:tailEnd/>
          </a:ln>
        </p:spPr>
      </p:pic>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7" name="Rectangle 5"/>
          <p:cNvSpPr>
            <a:spLocks noChangeArrowheads="1"/>
          </p:cNvSpPr>
          <p:nvPr/>
        </p:nvSpPr>
        <p:spPr bwMode="auto">
          <a:xfrm>
            <a:off x="1187450" y="4724400"/>
            <a:ext cx="2447925" cy="936625"/>
          </a:xfrm>
          <a:prstGeom prst="rect">
            <a:avLst/>
          </a:prstGeom>
          <a:solidFill>
            <a:srgbClr val="CCCC00"/>
          </a:solidFill>
          <a:ln w="9525">
            <a:solidFill>
              <a:srgbClr val="CCCC00"/>
            </a:solidFill>
            <a:miter lim="800000"/>
            <a:headEnd/>
            <a:tailEnd/>
          </a:ln>
          <a:effectLst/>
        </p:spPr>
        <p:txBody>
          <a:bodyPr wrap="none" anchor="ctr"/>
          <a:lstStyle/>
          <a:p>
            <a:endParaRPr lang="en-US"/>
          </a:p>
        </p:txBody>
      </p:sp>
      <p:sp>
        <p:nvSpPr>
          <p:cNvPr id="161794" name="Rectangle 2"/>
          <p:cNvSpPr>
            <a:spLocks noGrp="1" noChangeArrowheads="1"/>
          </p:cNvSpPr>
          <p:nvPr>
            <p:ph type="title"/>
          </p:nvPr>
        </p:nvSpPr>
        <p:spPr/>
        <p:txBody>
          <a:bodyPr/>
          <a:lstStyle/>
          <a:p>
            <a:r>
              <a:rPr lang="fr-FR"/>
              <a:t>Array Processing Solution 1</a:t>
            </a:r>
          </a:p>
        </p:txBody>
      </p:sp>
      <p:sp>
        <p:nvSpPr>
          <p:cNvPr id="161795" name="Rectangle 3"/>
          <p:cNvSpPr>
            <a:spLocks noGrp="1" noChangeArrowheads="1"/>
          </p:cNvSpPr>
          <p:nvPr>
            <p:ph type="body" idx="1"/>
          </p:nvPr>
        </p:nvSpPr>
        <p:spPr>
          <a:xfrm>
            <a:off x="685800" y="2322513"/>
            <a:ext cx="7772400" cy="3843337"/>
          </a:xfrm>
        </p:spPr>
        <p:txBody>
          <a:bodyPr/>
          <a:lstStyle/>
          <a:p>
            <a:pPr>
              <a:lnSpc>
                <a:spcPct val="80000"/>
              </a:lnSpc>
            </a:pPr>
            <a:r>
              <a:rPr lang="en-GB" sz="1600"/>
              <a:t>Arrays elements are distributed so that each processor owns a portion of an array (subarray). </a:t>
            </a:r>
            <a:endParaRPr lang="fr-FR" sz="1600"/>
          </a:p>
          <a:p>
            <a:pPr>
              <a:lnSpc>
                <a:spcPct val="80000"/>
              </a:lnSpc>
            </a:pPr>
            <a:r>
              <a:rPr lang="en-GB" sz="1600"/>
              <a:t>Independent calculation of array elements insures there is no need for communication between tasks. </a:t>
            </a:r>
            <a:endParaRPr lang="fr-FR" sz="1600"/>
          </a:p>
          <a:p>
            <a:pPr>
              <a:lnSpc>
                <a:spcPct val="80000"/>
              </a:lnSpc>
            </a:pPr>
            <a:r>
              <a:rPr lang="en-GB" sz="1600"/>
              <a:t>Distribution scheme is chosen by other criteria, e.g. unit stride (stride of 1) through the subarrays. </a:t>
            </a:r>
            <a:r>
              <a:rPr lang="fr-FR" sz="1600"/>
              <a:t>Unit stride maximizes cache/memory usage. </a:t>
            </a:r>
          </a:p>
          <a:p>
            <a:pPr>
              <a:lnSpc>
                <a:spcPct val="80000"/>
              </a:lnSpc>
            </a:pPr>
            <a:r>
              <a:rPr lang="en-GB" sz="1600"/>
              <a:t>Since it is desirable to have unit stride through the subarrays, the choice of a distribution scheme depends on the programming language. </a:t>
            </a:r>
            <a:r>
              <a:rPr lang="fr-FR" sz="1600"/>
              <a:t>See the </a:t>
            </a:r>
            <a:r>
              <a:rPr lang="fr-FR" sz="1600">
                <a:hlinkClick r:id="rId2"/>
              </a:rPr>
              <a:t>Block - Cyclic Distributions Diagram</a:t>
            </a:r>
            <a:r>
              <a:rPr lang="fr-FR" sz="1600"/>
              <a:t> for the options. </a:t>
            </a:r>
          </a:p>
          <a:p>
            <a:pPr>
              <a:lnSpc>
                <a:spcPct val="80000"/>
              </a:lnSpc>
            </a:pPr>
            <a:r>
              <a:rPr lang="en-GB" sz="1600"/>
              <a:t>After the array is distributed, each task executes the portion of the loop corresponding to the data it owns. </a:t>
            </a:r>
            <a:r>
              <a:rPr lang="fr-FR" sz="1600"/>
              <a:t>For example, with Fortran block distribution: </a:t>
            </a:r>
          </a:p>
          <a:p>
            <a:pPr lvl="1">
              <a:lnSpc>
                <a:spcPct val="80000"/>
              </a:lnSpc>
              <a:buFontTx/>
              <a:buNone/>
            </a:pPr>
            <a:r>
              <a:rPr lang="fr-FR" sz="1400" b="1">
                <a:latin typeface="Courier New" pitchFamily="49" charset="0"/>
              </a:rPr>
              <a:t>do j = mystart, myend</a:t>
            </a:r>
          </a:p>
          <a:p>
            <a:pPr lvl="2">
              <a:lnSpc>
                <a:spcPct val="80000"/>
              </a:lnSpc>
              <a:buFont typeface="Symbol" pitchFamily="18" charset="2"/>
              <a:buNone/>
            </a:pPr>
            <a:r>
              <a:rPr lang="fr-FR" sz="1200" b="1">
                <a:latin typeface="Courier New" pitchFamily="49" charset="0"/>
              </a:rPr>
              <a:t>do i = 1,n  </a:t>
            </a:r>
          </a:p>
          <a:p>
            <a:pPr lvl="3">
              <a:lnSpc>
                <a:spcPct val="80000"/>
              </a:lnSpc>
              <a:buFontTx/>
              <a:buNone/>
            </a:pPr>
            <a:r>
              <a:rPr lang="fr-FR" sz="1000" b="1">
                <a:latin typeface="Courier New" pitchFamily="49" charset="0"/>
              </a:rPr>
              <a:t>a(i,j) = fcn(i,j)</a:t>
            </a:r>
          </a:p>
          <a:p>
            <a:pPr lvl="2">
              <a:lnSpc>
                <a:spcPct val="80000"/>
              </a:lnSpc>
              <a:buFont typeface="Symbol" pitchFamily="18" charset="2"/>
              <a:buNone/>
            </a:pPr>
            <a:r>
              <a:rPr lang="fr-FR" sz="1200" b="1">
                <a:latin typeface="Courier New" pitchFamily="49" charset="0"/>
              </a:rPr>
              <a:t>end do</a:t>
            </a:r>
          </a:p>
          <a:p>
            <a:pPr lvl="1">
              <a:lnSpc>
                <a:spcPct val="80000"/>
              </a:lnSpc>
              <a:buFontTx/>
              <a:buNone/>
            </a:pPr>
            <a:r>
              <a:rPr lang="fr-FR" sz="1400" b="1">
                <a:latin typeface="Courier New" pitchFamily="49" charset="0"/>
              </a:rPr>
              <a:t>end do</a:t>
            </a:r>
          </a:p>
          <a:p>
            <a:pPr>
              <a:lnSpc>
                <a:spcPct val="80000"/>
              </a:lnSpc>
            </a:pPr>
            <a:r>
              <a:rPr lang="en-GB" altLang="ja-JP" sz="1600"/>
              <a:t>Notice that only the outer loop variables are different from the serial solution. </a:t>
            </a:r>
            <a:endParaRPr lang="fr-FR" sz="1600"/>
          </a:p>
        </p:txBody>
      </p:sp>
      <p:pic>
        <p:nvPicPr>
          <p:cNvPr id="161796" name="Picture 4" descr="Embarrassingly parallel array calculation data decomposition"/>
          <p:cNvPicPr>
            <a:picLocks noChangeAspect="1" noChangeArrowheads="1"/>
          </p:cNvPicPr>
          <p:nvPr/>
        </p:nvPicPr>
        <p:blipFill>
          <a:blip r:embed="rId3"/>
          <a:srcRect/>
          <a:stretch>
            <a:fillRect/>
          </a:stretch>
        </p:blipFill>
        <p:spPr bwMode="auto">
          <a:xfrm>
            <a:off x="6315075" y="0"/>
            <a:ext cx="2828925" cy="2352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r>
              <a:rPr lang="fr-FR" sz="2400"/>
              <a:t>Array Processing Solution 1 </a:t>
            </a:r>
            <a:br>
              <a:rPr lang="fr-FR" sz="2400"/>
            </a:br>
            <a:r>
              <a:rPr lang="fr-FR" sz="2400"/>
              <a:t>One possible implementation</a:t>
            </a:r>
          </a:p>
        </p:txBody>
      </p:sp>
      <p:sp>
        <p:nvSpPr>
          <p:cNvPr id="162820" name="Rectangle 4"/>
          <p:cNvSpPr>
            <a:spLocks noGrp="1" noChangeArrowheads="1"/>
          </p:cNvSpPr>
          <p:nvPr>
            <p:ph type="body" idx="1"/>
          </p:nvPr>
        </p:nvSpPr>
        <p:spPr/>
        <p:txBody>
          <a:bodyPr/>
          <a:lstStyle/>
          <a:p>
            <a:r>
              <a:rPr lang="fr-FR"/>
              <a:t>Implement as SPMD model. </a:t>
            </a:r>
          </a:p>
          <a:p>
            <a:r>
              <a:rPr lang="en-GB"/>
              <a:t>Master process initializes array, sends info to worker processes and receives results. </a:t>
            </a:r>
            <a:endParaRPr lang="fr-FR"/>
          </a:p>
          <a:p>
            <a:r>
              <a:rPr lang="en-GB"/>
              <a:t>Worker process receives info, performs its share of computation and sends results to master. </a:t>
            </a:r>
            <a:endParaRPr lang="fr-FR"/>
          </a:p>
          <a:p>
            <a:r>
              <a:rPr lang="en-GB"/>
              <a:t>Using the Fortran storage scheme, perform block distribution of the array. </a:t>
            </a:r>
            <a:endParaRPr lang="fr-FR"/>
          </a:p>
          <a:p>
            <a:r>
              <a:rPr lang="en-GB"/>
              <a:t>Pseudo code solution: </a:t>
            </a:r>
            <a:r>
              <a:rPr lang="en-GB" b="1">
                <a:solidFill>
                  <a:srgbClr val="FF0000"/>
                </a:solidFill>
              </a:rPr>
              <a:t>red</a:t>
            </a:r>
            <a:r>
              <a:rPr lang="en-GB"/>
              <a:t> highlights changes for parallelism. </a:t>
            </a:r>
            <a:endParaRPr lang="fr-F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r>
              <a:rPr lang="fr-FR" sz="2400"/>
              <a:t>Array Processing Solution 1 </a:t>
            </a:r>
            <a:br>
              <a:rPr lang="fr-FR" sz="2400"/>
            </a:br>
            <a:r>
              <a:rPr lang="fr-FR" sz="2400"/>
              <a:t>One possible implementation</a:t>
            </a:r>
          </a:p>
        </p:txBody>
      </p:sp>
      <p:pic>
        <p:nvPicPr>
          <p:cNvPr id="166916" name="Picture 4"/>
          <p:cNvPicPr>
            <a:picLocks noChangeAspect="1" noChangeArrowheads="1"/>
          </p:cNvPicPr>
          <p:nvPr/>
        </p:nvPicPr>
        <p:blipFill>
          <a:blip r:embed="rId2"/>
          <a:srcRect l="19882" t="15042" r="31693" b="12209"/>
          <a:stretch>
            <a:fillRect/>
          </a:stretch>
        </p:blipFill>
        <p:spPr bwMode="auto">
          <a:xfrm>
            <a:off x="1331913" y="1054100"/>
            <a:ext cx="5903912" cy="5543550"/>
          </a:xfrm>
          <a:prstGeom prst="rect">
            <a:avLst/>
          </a:prstGeom>
          <a:noFill/>
          <a:ln w="9525">
            <a:noFill/>
            <a:miter lim="800000"/>
            <a:headEnd/>
            <a:tailEnd/>
          </a:ln>
          <a:effectLst/>
        </p:spPr>
      </p:pic>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r>
              <a:rPr lang="fr-FR"/>
              <a:t>Array Processing Solution 2: </a:t>
            </a:r>
            <a:r>
              <a:rPr lang="en-GB" altLang="ja-JP"/>
              <a:t>Pool of Tasks</a:t>
            </a:r>
            <a:r>
              <a:rPr lang="fr-FR" altLang="ja-JP"/>
              <a:t> </a:t>
            </a:r>
            <a:endParaRPr lang="fr-FR"/>
          </a:p>
        </p:txBody>
      </p:sp>
      <p:sp>
        <p:nvSpPr>
          <p:cNvPr id="168963" name="Rectangle 3"/>
          <p:cNvSpPr>
            <a:spLocks noGrp="1" noChangeArrowheads="1"/>
          </p:cNvSpPr>
          <p:nvPr>
            <p:ph type="body" idx="1"/>
          </p:nvPr>
        </p:nvSpPr>
        <p:spPr/>
        <p:txBody>
          <a:bodyPr/>
          <a:lstStyle/>
          <a:p>
            <a:r>
              <a:rPr lang="en-GB"/>
              <a:t>The previous array solution demonstrated static load balancing: </a:t>
            </a:r>
            <a:endParaRPr lang="fr-FR"/>
          </a:p>
          <a:p>
            <a:pPr lvl="1"/>
            <a:r>
              <a:rPr lang="en-GB"/>
              <a:t>Each task has a fixed amount of work to do </a:t>
            </a:r>
            <a:endParaRPr lang="fr-FR"/>
          </a:p>
          <a:p>
            <a:pPr lvl="1"/>
            <a:r>
              <a:rPr lang="en-GB"/>
              <a:t>May be significant idle time for faster or more lightly loaded processors - slowest tasks determines overall performance. </a:t>
            </a:r>
            <a:endParaRPr lang="fr-FR"/>
          </a:p>
          <a:p>
            <a:r>
              <a:rPr lang="en-GB"/>
              <a:t>Static load balancing is not usually a major concern if all tasks are performing the same amount of work on identical machines. </a:t>
            </a:r>
            <a:endParaRPr lang="fr-FR"/>
          </a:p>
          <a:p>
            <a:r>
              <a:rPr lang="en-GB"/>
              <a:t>If you have a load balance problem (some tasks work faster than others), you may benefit by using a "pool of tasks" scheme. </a:t>
            </a:r>
            <a:endParaRPr lang="fr-F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lstStyle/>
          <a:p>
            <a:r>
              <a:rPr lang="fr-FR" sz="2400"/>
              <a:t>Array Processing Solution 2</a:t>
            </a:r>
            <a:r>
              <a:rPr lang="fr-FR" altLang="ja-JP" sz="2400"/>
              <a:t> </a:t>
            </a:r>
            <a:br>
              <a:rPr lang="fr-FR" altLang="ja-JP" sz="2400"/>
            </a:br>
            <a:r>
              <a:rPr lang="fr-FR" altLang="ja-JP" sz="2400"/>
              <a:t>Pool of Tasks Scheme</a:t>
            </a:r>
            <a:endParaRPr lang="fr-FR" sz="2400"/>
          </a:p>
        </p:txBody>
      </p:sp>
      <p:sp>
        <p:nvSpPr>
          <p:cNvPr id="169987" name="Rectangle 3"/>
          <p:cNvSpPr>
            <a:spLocks noGrp="1" noChangeArrowheads="1"/>
          </p:cNvSpPr>
          <p:nvPr>
            <p:ph type="body" idx="1"/>
          </p:nvPr>
        </p:nvSpPr>
        <p:spPr/>
        <p:txBody>
          <a:bodyPr/>
          <a:lstStyle/>
          <a:p>
            <a:pPr>
              <a:lnSpc>
                <a:spcPct val="90000"/>
              </a:lnSpc>
            </a:pPr>
            <a:r>
              <a:rPr lang="fr-FR" sz="2000"/>
              <a:t>Two processes are employed </a:t>
            </a:r>
          </a:p>
          <a:p>
            <a:pPr>
              <a:lnSpc>
                <a:spcPct val="90000"/>
              </a:lnSpc>
            </a:pPr>
            <a:r>
              <a:rPr lang="fr-FR" sz="2000"/>
              <a:t>Master Process: </a:t>
            </a:r>
          </a:p>
          <a:p>
            <a:pPr lvl="1">
              <a:lnSpc>
                <a:spcPct val="90000"/>
              </a:lnSpc>
            </a:pPr>
            <a:r>
              <a:rPr lang="en-GB" sz="1800"/>
              <a:t>Holds pool of tasks for worker processes to do </a:t>
            </a:r>
            <a:endParaRPr lang="fr-FR" sz="1800"/>
          </a:p>
          <a:p>
            <a:pPr lvl="1">
              <a:lnSpc>
                <a:spcPct val="90000"/>
              </a:lnSpc>
            </a:pPr>
            <a:r>
              <a:rPr lang="en-GB" sz="1800"/>
              <a:t>Sends worker a task when requested </a:t>
            </a:r>
            <a:endParaRPr lang="fr-FR" sz="1800"/>
          </a:p>
          <a:p>
            <a:pPr lvl="1">
              <a:lnSpc>
                <a:spcPct val="90000"/>
              </a:lnSpc>
            </a:pPr>
            <a:r>
              <a:rPr lang="fr-FR" sz="1800"/>
              <a:t>Collects results from workers </a:t>
            </a:r>
          </a:p>
          <a:p>
            <a:pPr>
              <a:lnSpc>
                <a:spcPct val="90000"/>
              </a:lnSpc>
            </a:pPr>
            <a:r>
              <a:rPr lang="en-GB" sz="2000"/>
              <a:t>Worker Process: repeatedly does the following </a:t>
            </a:r>
            <a:endParaRPr lang="fr-FR" sz="2000"/>
          </a:p>
          <a:p>
            <a:pPr lvl="1">
              <a:lnSpc>
                <a:spcPct val="90000"/>
              </a:lnSpc>
            </a:pPr>
            <a:r>
              <a:rPr lang="fr-FR" sz="1800"/>
              <a:t>Gets task from master process </a:t>
            </a:r>
          </a:p>
          <a:p>
            <a:pPr lvl="1">
              <a:lnSpc>
                <a:spcPct val="90000"/>
              </a:lnSpc>
            </a:pPr>
            <a:r>
              <a:rPr lang="fr-FR" sz="1800"/>
              <a:t>Performs computation </a:t>
            </a:r>
          </a:p>
          <a:p>
            <a:pPr lvl="1">
              <a:lnSpc>
                <a:spcPct val="90000"/>
              </a:lnSpc>
            </a:pPr>
            <a:r>
              <a:rPr lang="fr-FR" sz="1800"/>
              <a:t>Sends results to master </a:t>
            </a:r>
          </a:p>
          <a:p>
            <a:pPr>
              <a:lnSpc>
                <a:spcPct val="90000"/>
              </a:lnSpc>
            </a:pPr>
            <a:r>
              <a:rPr lang="en-GB" sz="2000"/>
              <a:t>Worker processes do not know before runtime which portion of array they will handle or how many tasks they will perform. </a:t>
            </a:r>
            <a:endParaRPr lang="fr-FR" sz="2000"/>
          </a:p>
          <a:p>
            <a:pPr>
              <a:lnSpc>
                <a:spcPct val="90000"/>
              </a:lnSpc>
            </a:pPr>
            <a:r>
              <a:rPr lang="en-GB" sz="2000"/>
              <a:t>Dynamic load balancing occurs at run time: the faster tasks will get more work to do. </a:t>
            </a:r>
            <a:endParaRPr lang="fr-FR" sz="2000"/>
          </a:p>
          <a:p>
            <a:pPr>
              <a:lnSpc>
                <a:spcPct val="90000"/>
              </a:lnSpc>
            </a:pPr>
            <a:r>
              <a:rPr lang="en-GB" sz="2000"/>
              <a:t>Pseudo code solution: </a:t>
            </a:r>
            <a:r>
              <a:rPr lang="en-GB" sz="2000" b="1">
                <a:solidFill>
                  <a:srgbClr val="FF0000"/>
                </a:solidFill>
              </a:rPr>
              <a:t>red</a:t>
            </a:r>
            <a:r>
              <a:rPr lang="en-GB" sz="2000"/>
              <a:t> highlights changes for parallelism. </a:t>
            </a:r>
            <a:endParaRPr lang="fr-FR" sz="200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r>
              <a:rPr lang="fr-FR" sz="2400"/>
              <a:t>Array Processing Solution 2</a:t>
            </a:r>
            <a:r>
              <a:rPr lang="fr-FR" altLang="ja-JP" sz="2400"/>
              <a:t> Pool of Tasks Scheme</a:t>
            </a:r>
            <a:endParaRPr lang="fr-FR" sz="2400"/>
          </a:p>
        </p:txBody>
      </p:sp>
      <p:pic>
        <p:nvPicPr>
          <p:cNvPr id="171012" name="Picture 4"/>
          <p:cNvPicPr>
            <a:picLocks noChangeAspect="1" noChangeArrowheads="1"/>
          </p:cNvPicPr>
          <p:nvPr/>
        </p:nvPicPr>
        <p:blipFill>
          <a:blip r:embed="rId2"/>
          <a:srcRect l="21054" t="20708" r="35820" b="11250"/>
          <a:stretch>
            <a:fillRect/>
          </a:stretch>
        </p:blipFill>
        <p:spPr bwMode="auto">
          <a:xfrm>
            <a:off x="1476375" y="984250"/>
            <a:ext cx="5616575" cy="5538788"/>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 of Computer Architecture</a:t>
            </a:r>
            <a:endParaRPr lang="en-US" dirty="0"/>
          </a:p>
        </p:txBody>
      </p:sp>
      <p:pic>
        <p:nvPicPr>
          <p:cNvPr id="3074" name="Picture 2"/>
          <p:cNvPicPr>
            <a:picLocks noChangeAspect="1" noChangeArrowheads="1"/>
          </p:cNvPicPr>
          <p:nvPr/>
        </p:nvPicPr>
        <p:blipFill>
          <a:blip r:embed="rId2"/>
          <a:srcRect/>
          <a:stretch>
            <a:fillRect/>
          </a:stretch>
        </p:blipFill>
        <p:spPr bwMode="auto">
          <a:xfrm>
            <a:off x="309563" y="1476374"/>
            <a:ext cx="8524875" cy="4452955"/>
          </a:xfrm>
          <a:prstGeom prst="rect">
            <a:avLst/>
          </a:prstGeom>
          <a:noFill/>
          <a:ln w="9525">
            <a:noFill/>
            <a:miter lim="800000"/>
            <a:headEnd/>
            <a:tailEnd/>
          </a:ln>
          <a:effectLst/>
        </p:spPr>
      </p:pic>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lstStyle/>
          <a:p>
            <a:r>
              <a:rPr lang="fr-FR"/>
              <a:t>Pi Calculation</a:t>
            </a:r>
          </a:p>
        </p:txBody>
      </p:sp>
      <p:sp>
        <p:nvSpPr>
          <p:cNvPr id="174083" name="Rectangle 3"/>
          <p:cNvSpPr>
            <a:spLocks noGrp="1" noChangeArrowheads="1"/>
          </p:cNvSpPr>
          <p:nvPr>
            <p:ph type="body" idx="1"/>
          </p:nvPr>
        </p:nvSpPr>
        <p:spPr/>
        <p:txBody>
          <a:bodyPr/>
          <a:lstStyle/>
          <a:p>
            <a:pPr>
              <a:lnSpc>
                <a:spcPct val="90000"/>
              </a:lnSpc>
            </a:pPr>
            <a:r>
              <a:rPr lang="en-GB"/>
              <a:t>The value of PI can be calculated in a number of ways. Consider the following method of approximating PI </a:t>
            </a:r>
            <a:endParaRPr lang="fr-FR"/>
          </a:p>
          <a:p>
            <a:pPr lvl="1">
              <a:lnSpc>
                <a:spcPct val="90000"/>
              </a:lnSpc>
            </a:pPr>
            <a:r>
              <a:rPr lang="en-GB"/>
              <a:t>Inscribe a circle in a square </a:t>
            </a:r>
            <a:endParaRPr lang="fr-FR"/>
          </a:p>
          <a:p>
            <a:pPr lvl="1">
              <a:lnSpc>
                <a:spcPct val="90000"/>
              </a:lnSpc>
            </a:pPr>
            <a:r>
              <a:rPr lang="en-GB"/>
              <a:t>Randomly generate points in the square </a:t>
            </a:r>
            <a:endParaRPr lang="fr-FR"/>
          </a:p>
          <a:p>
            <a:pPr lvl="1">
              <a:lnSpc>
                <a:spcPct val="90000"/>
              </a:lnSpc>
            </a:pPr>
            <a:r>
              <a:rPr lang="en-GB"/>
              <a:t>Determine the number of points in the square that are also in the circle </a:t>
            </a:r>
            <a:endParaRPr lang="fr-FR"/>
          </a:p>
          <a:p>
            <a:pPr lvl="1">
              <a:lnSpc>
                <a:spcPct val="90000"/>
              </a:lnSpc>
            </a:pPr>
            <a:r>
              <a:rPr lang="en-GB"/>
              <a:t>Let r be the number of points in the circle divided by the number of points in the square </a:t>
            </a:r>
            <a:endParaRPr lang="fr-FR"/>
          </a:p>
          <a:p>
            <a:pPr lvl="1">
              <a:lnSpc>
                <a:spcPct val="90000"/>
              </a:lnSpc>
            </a:pPr>
            <a:r>
              <a:rPr lang="fr-FR"/>
              <a:t>PI ~ 4 r </a:t>
            </a:r>
          </a:p>
          <a:p>
            <a:pPr>
              <a:lnSpc>
                <a:spcPct val="90000"/>
              </a:lnSpc>
            </a:pPr>
            <a:r>
              <a:rPr lang="en-GB" altLang="ja-JP"/>
              <a:t>Note that the more points generated, the better the approximation</a:t>
            </a:r>
            <a:r>
              <a:rPr lang="fr-FR" altLang="ja-JP"/>
              <a:t> </a:t>
            </a:r>
            <a:endParaRPr lang="fr-F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r>
              <a:rPr lang="fr-FR"/>
              <a:t>Discussion</a:t>
            </a:r>
          </a:p>
        </p:txBody>
      </p:sp>
      <p:sp>
        <p:nvSpPr>
          <p:cNvPr id="173059" name="Rectangle 3"/>
          <p:cNvSpPr>
            <a:spLocks noGrp="1" noChangeArrowheads="1"/>
          </p:cNvSpPr>
          <p:nvPr>
            <p:ph type="body" idx="1"/>
          </p:nvPr>
        </p:nvSpPr>
        <p:spPr/>
        <p:txBody>
          <a:bodyPr/>
          <a:lstStyle/>
          <a:p>
            <a:r>
              <a:rPr lang="en-GB" dirty="0"/>
              <a:t>In the above pool of tasks example, each task calculated an individual array element as a job. </a:t>
            </a:r>
            <a:r>
              <a:rPr lang="fr-FR" dirty="0"/>
              <a:t>The computation to communication ratio is </a:t>
            </a:r>
            <a:r>
              <a:rPr lang="fr-FR" dirty="0" err="1"/>
              <a:t>finely</a:t>
            </a:r>
            <a:r>
              <a:rPr lang="fr-FR" dirty="0"/>
              <a:t> </a:t>
            </a:r>
            <a:r>
              <a:rPr lang="fr-FR" dirty="0" err="1"/>
              <a:t>granular</a:t>
            </a:r>
            <a:r>
              <a:rPr lang="fr-FR" dirty="0"/>
              <a:t>. </a:t>
            </a:r>
          </a:p>
          <a:p>
            <a:r>
              <a:rPr lang="en-GB" dirty="0"/>
              <a:t>Finely granular solutions incur more communication overhead in order to reduce task idle time. </a:t>
            </a:r>
            <a:endParaRPr lang="fr-FR" dirty="0"/>
          </a:p>
          <a:p>
            <a:r>
              <a:rPr lang="en-GB" dirty="0"/>
              <a:t>A more optimal solution might be to distribute more work with each job. </a:t>
            </a:r>
            <a:r>
              <a:rPr lang="fr-FR" dirty="0"/>
              <a:t>The "right" </a:t>
            </a:r>
            <a:r>
              <a:rPr lang="fr-FR" dirty="0" err="1"/>
              <a:t>amount</a:t>
            </a:r>
            <a:r>
              <a:rPr lang="fr-FR" dirty="0"/>
              <a:t> of </a:t>
            </a:r>
            <a:r>
              <a:rPr lang="fr-FR" dirty="0" err="1"/>
              <a:t>work</a:t>
            </a:r>
            <a:r>
              <a:rPr lang="fr-FR" dirty="0"/>
              <a:t> is </a:t>
            </a:r>
            <a:r>
              <a:rPr lang="fr-FR" dirty="0" err="1"/>
              <a:t>problem</a:t>
            </a:r>
            <a:r>
              <a:rPr lang="fr-FR" dirty="0"/>
              <a:t> </a:t>
            </a:r>
            <a:r>
              <a:rPr lang="fr-FR" dirty="0" err="1"/>
              <a:t>dependent</a:t>
            </a:r>
            <a:r>
              <a:rPr lang="fr-FR" dirty="0"/>
              <a:t>. </a:t>
            </a: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r>
              <a:rPr lang="fr-FR"/>
              <a:t>Algorithm</a:t>
            </a:r>
          </a:p>
        </p:txBody>
      </p:sp>
      <p:sp>
        <p:nvSpPr>
          <p:cNvPr id="176131" name="Rectangle 3"/>
          <p:cNvSpPr>
            <a:spLocks noGrp="1" noChangeArrowheads="1"/>
          </p:cNvSpPr>
          <p:nvPr>
            <p:ph type="body" idx="1"/>
          </p:nvPr>
        </p:nvSpPr>
        <p:spPr>
          <a:xfrm>
            <a:off x="685800" y="1196975"/>
            <a:ext cx="4246563" cy="3024188"/>
          </a:xfrm>
          <a:ln>
            <a:solidFill>
              <a:srgbClr val="CCCC00"/>
            </a:solidFill>
          </a:ln>
        </p:spPr>
        <p:txBody>
          <a:bodyPr/>
          <a:lstStyle/>
          <a:p>
            <a:pPr>
              <a:buFont typeface="Webdings" pitchFamily="18" charset="2"/>
              <a:buNone/>
            </a:pPr>
            <a:r>
              <a:rPr lang="en-GB" sz="1400" b="1">
                <a:latin typeface="Courier New" pitchFamily="49" charset="0"/>
              </a:rPr>
              <a:t>npoints = 10000</a:t>
            </a:r>
          </a:p>
          <a:p>
            <a:pPr>
              <a:buFont typeface="Webdings" pitchFamily="18" charset="2"/>
              <a:buNone/>
            </a:pPr>
            <a:r>
              <a:rPr lang="en-GB" sz="1400" b="1">
                <a:latin typeface="Courier New" pitchFamily="49" charset="0"/>
              </a:rPr>
              <a:t>circle_count = 0</a:t>
            </a:r>
          </a:p>
          <a:p>
            <a:pPr>
              <a:buFont typeface="Webdings" pitchFamily="18" charset="2"/>
              <a:buNone/>
            </a:pPr>
            <a:r>
              <a:rPr lang="en-GB" sz="1400" b="1">
                <a:latin typeface="Courier New" pitchFamily="49" charset="0"/>
              </a:rPr>
              <a:t>do j = 1,npoints  </a:t>
            </a:r>
          </a:p>
          <a:p>
            <a:pPr>
              <a:buFont typeface="Webdings" pitchFamily="18" charset="2"/>
              <a:buNone/>
            </a:pPr>
            <a:r>
              <a:rPr lang="en-GB" sz="1400" b="1">
                <a:latin typeface="Courier New" pitchFamily="49" charset="0"/>
              </a:rPr>
              <a:t>	generate 2 random numbers between 0 and 1  </a:t>
            </a:r>
          </a:p>
          <a:p>
            <a:pPr>
              <a:buFont typeface="Webdings" pitchFamily="18" charset="2"/>
              <a:buNone/>
            </a:pPr>
            <a:r>
              <a:rPr lang="en-GB" sz="1400" b="1">
                <a:latin typeface="Courier New" pitchFamily="49" charset="0"/>
              </a:rPr>
              <a:t>	xcoordinate = random1 ; ycoordinate = random2  </a:t>
            </a:r>
          </a:p>
          <a:p>
            <a:pPr>
              <a:buFont typeface="Webdings" pitchFamily="18" charset="2"/>
              <a:buNone/>
            </a:pPr>
            <a:r>
              <a:rPr lang="en-GB" sz="1400" b="1">
                <a:latin typeface="Courier New" pitchFamily="49" charset="0"/>
              </a:rPr>
              <a:t>	if (xcoordinate, ycoordinate) inside circle  then circle_count = circle_count + 1</a:t>
            </a:r>
          </a:p>
          <a:p>
            <a:pPr>
              <a:buFont typeface="Webdings" pitchFamily="18" charset="2"/>
              <a:buNone/>
            </a:pPr>
            <a:r>
              <a:rPr lang="en-GB" sz="1400" b="1">
                <a:latin typeface="Courier New" pitchFamily="49" charset="0"/>
              </a:rPr>
              <a:t>end do</a:t>
            </a:r>
          </a:p>
          <a:p>
            <a:pPr>
              <a:buFont typeface="Webdings" pitchFamily="18" charset="2"/>
              <a:buNone/>
            </a:pPr>
            <a:r>
              <a:rPr lang="en-GB" sz="1400" b="1">
                <a:latin typeface="Courier New" pitchFamily="49" charset="0"/>
              </a:rPr>
              <a:t>PI = 4.0*circle_count/npoints</a:t>
            </a:r>
            <a:r>
              <a:rPr lang="fr-FR" sz="1400">
                <a:latin typeface="Courier New" pitchFamily="49" charset="0"/>
              </a:rPr>
              <a:t> </a:t>
            </a:r>
          </a:p>
        </p:txBody>
      </p:sp>
      <p:pic>
        <p:nvPicPr>
          <p:cNvPr id="176132" name="Picture 4" descr="One method of determining PI"/>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5337175" y="476250"/>
            <a:ext cx="3806825" cy="4927600"/>
          </a:xfrm>
          <a:prstGeom prst="rect">
            <a:avLst/>
          </a:prstGeom>
          <a:noFill/>
          <a:ln w="9525">
            <a:noFill/>
            <a:miter lim="800000"/>
            <a:headEnd/>
            <a:tailEnd/>
          </a:ln>
        </p:spPr>
      </p:pic>
      <p:sp>
        <p:nvSpPr>
          <p:cNvPr id="176133" name="Text Box 5"/>
          <p:cNvSpPr txBox="1">
            <a:spLocks noChangeArrowheads="1"/>
          </p:cNvSpPr>
          <p:nvPr/>
        </p:nvSpPr>
        <p:spPr bwMode="auto">
          <a:xfrm>
            <a:off x="663575" y="4508500"/>
            <a:ext cx="5637213" cy="1917700"/>
          </a:xfrm>
          <a:prstGeom prst="rect">
            <a:avLst/>
          </a:prstGeom>
          <a:noFill/>
          <a:ln w="9525" algn="ctr">
            <a:noFill/>
            <a:miter lim="800000"/>
            <a:headEnd/>
            <a:tailEnd/>
          </a:ln>
          <a:effectLst/>
        </p:spPr>
        <p:txBody>
          <a:bodyPr lIns="91433" tIns="45716" rIns="91433" bIns="45716"/>
          <a:lstStyle/>
          <a:p>
            <a:pPr marL="342900" indent="-342900" eaLnBrk="1" hangingPunct="1">
              <a:spcBef>
                <a:spcPct val="20000"/>
              </a:spcBef>
              <a:buClr>
                <a:srgbClr val="E47C23"/>
              </a:buClr>
              <a:buSzPct val="80000"/>
              <a:buFont typeface="Webdings" pitchFamily="18" charset="2"/>
              <a:buChar char="&lt;"/>
            </a:pPr>
            <a:r>
              <a:rPr lang="en-GB" sz="1800"/>
              <a:t>Note that most of the time in running this program would be spent executing the loop </a:t>
            </a:r>
            <a:endParaRPr lang="fr-FR" sz="1800"/>
          </a:p>
          <a:p>
            <a:pPr marL="342900" indent="-342900" eaLnBrk="1" hangingPunct="1">
              <a:spcBef>
                <a:spcPct val="20000"/>
              </a:spcBef>
              <a:buClr>
                <a:srgbClr val="E47C23"/>
              </a:buClr>
              <a:buSzPct val="80000"/>
              <a:buFont typeface="Webdings" pitchFamily="18" charset="2"/>
              <a:buChar char="&lt;"/>
            </a:pPr>
            <a:r>
              <a:rPr lang="en-GB" sz="1800"/>
              <a:t>Leads to an embarrassingly parallel solution </a:t>
            </a:r>
            <a:endParaRPr lang="fr-FR" sz="1800"/>
          </a:p>
          <a:p>
            <a:pPr marL="742950" lvl="1" indent="-285750" eaLnBrk="1" hangingPunct="1">
              <a:spcBef>
                <a:spcPct val="20000"/>
              </a:spcBef>
              <a:buClr>
                <a:srgbClr val="E47C23"/>
              </a:buClr>
              <a:buSzPct val="80000"/>
              <a:buFont typeface="Webdings" pitchFamily="18" charset="2"/>
              <a:buNone/>
            </a:pPr>
            <a:r>
              <a:rPr lang="fr-FR" sz="1800"/>
              <a:t>	- Computationally intensive </a:t>
            </a:r>
          </a:p>
          <a:p>
            <a:pPr marL="742950" lvl="1" indent="-285750" eaLnBrk="1" hangingPunct="1">
              <a:spcBef>
                <a:spcPct val="20000"/>
              </a:spcBef>
              <a:buClr>
                <a:srgbClr val="E47C23"/>
              </a:buClr>
              <a:buSzPct val="80000"/>
              <a:buFont typeface="Webdings" pitchFamily="18" charset="2"/>
              <a:buNone/>
            </a:pPr>
            <a:r>
              <a:rPr lang="fr-FR" sz="1800"/>
              <a:t>	- Minimal communication </a:t>
            </a:r>
          </a:p>
          <a:p>
            <a:pPr marL="342900" indent="-342900" eaLnBrk="1" hangingPunct="1">
              <a:spcBef>
                <a:spcPct val="20000"/>
              </a:spcBef>
              <a:buClr>
                <a:srgbClr val="E47C23"/>
              </a:buClr>
              <a:buSzPct val="80000"/>
              <a:buFont typeface="Webdings" pitchFamily="18" charset="2"/>
              <a:buNone/>
            </a:pPr>
            <a:r>
              <a:rPr lang="fr-FR" altLang="ja-JP" sz="1800"/>
              <a:t>		- Minimal I/O </a:t>
            </a:r>
            <a:endParaRPr lang="fr-FR" sz="180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r>
              <a:rPr lang="fr-FR" sz="2400" b="1" dirty="0"/>
              <a:t>PI </a:t>
            </a:r>
            <a:r>
              <a:rPr lang="fr-FR" sz="2400" b="1" dirty="0" err="1"/>
              <a:t>Calculation</a:t>
            </a:r>
            <a:r>
              <a:rPr lang="fr-FR" sz="2400" b="1" dirty="0"/>
              <a:t/>
            </a:r>
            <a:br>
              <a:rPr lang="fr-FR" sz="2400" b="1" dirty="0"/>
            </a:br>
            <a:r>
              <a:rPr lang="fr-FR" sz="2400" b="1" dirty="0"/>
              <a:t>Parallel Solution</a:t>
            </a:r>
          </a:p>
        </p:txBody>
      </p:sp>
      <p:sp>
        <p:nvSpPr>
          <p:cNvPr id="178179" name="Rectangle 3"/>
          <p:cNvSpPr>
            <a:spLocks noGrp="1" noChangeArrowheads="1"/>
          </p:cNvSpPr>
          <p:nvPr>
            <p:ph type="body" idx="1"/>
          </p:nvPr>
        </p:nvSpPr>
        <p:spPr>
          <a:xfrm>
            <a:off x="685800" y="1524000"/>
            <a:ext cx="4678363" cy="4419600"/>
          </a:xfrm>
        </p:spPr>
        <p:txBody>
          <a:bodyPr/>
          <a:lstStyle/>
          <a:p>
            <a:pPr>
              <a:lnSpc>
                <a:spcPct val="90000"/>
              </a:lnSpc>
            </a:pPr>
            <a:r>
              <a:rPr lang="en-GB" sz="2000"/>
              <a:t>Parallel strategy: break the loop into portions that can be executed by the tasks. </a:t>
            </a:r>
            <a:endParaRPr lang="fr-FR" sz="2000"/>
          </a:p>
          <a:p>
            <a:pPr>
              <a:lnSpc>
                <a:spcPct val="90000"/>
              </a:lnSpc>
            </a:pPr>
            <a:r>
              <a:rPr lang="en-GB" sz="2000"/>
              <a:t>For the task of approximating PI: </a:t>
            </a:r>
            <a:endParaRPr lang="fr-FR" sz="2000"/>
          </a:p>
          <a:p>
            <a:pPr lvl="1">
              <a:lnSpc>
                <a:spcPct val="90000"/>
              </a:lnSpc>
            </a:pPr>
            <a:r>
              <a:rPr lang="en-GB" sz="1800"/>
              <a:t>Each task executes its portion of the loop a number of times. </a:t>
            </a:r>
            <a:endParaRPr lang="fr-FR" sz="1800"/>
          </a:p>
          <a:p>
            <a:pPr lvl="1">
              <a:lnSpc>
                <a:spcPct val="90000"/>
              </a:lnSpc>
            </a:pPr>
            <a:r>
              <a:rPr lang="en-GB" sz="1800"/>
              <a:t>Each task can do its work without requiring any information from the other tasks (there are no data dependencies). </a:t>
            </a:r>
            <a:endParaRPr lang="fr-FR" sz="1800"/>
          </a:p>
          <a:p>
            <a:pPr lvl="1">
              <a:lnSpc>
                <a:spcPct val="90000"/>
              </a:lnSpc>
            </a:pPr>
            <a:r>
              <a:rPr lang="en-GB" sz="1800"/>
              <a:t>Uses the SPMD model. One task acts as master and collects the results. </a:t>
            </a:r>
            <a:endParaRPr lang="fr-FR" sz="1800"/>
          </a:p>
          <a:p>
            <a:pPr>
              <a:lnSpc>
                <a:spcPct val="90000"/>
              </a:lnSpc>
            </a:pPr>
            <a:r>
              <a:rPr lang="en-GB" altLang="ja-JP" sz="2000"/>
              <a:t>Pseudo code solution: </a:t>
            </a:r>
            <a:r>
              <a:rPr lang="en-GB" altLang="ja-JP" sz="2000" b="1">
                <a:solidFill>
                  <a:srgbClr val="FF0000"/>
                </a:solidFill>
              </a:rPr>
              <a:t>red</a:t>
            </a:r>
            <a:r>
              <a:rPr lang="en-GB" altLang="ja-JP" sz="2000"/>
              <a:t> highlights changes for parallelism. </a:t>
            </a:r>
            <a:endParaRPr lang="fr-FR" sz="2000"/>
          </a:p>
        </p:txBody>
      </p:sp>
      <p:pic>
        <p:nvPicPr>
          <p:cNvPr id="178180" name="Picture 4" descr="One method of determining PI"/>
          <p:cNvPicPr>
            <a:picLocks noChangeAspect="1" noChangeArrowheads="1"/>
          </p:cNvPicPr>
          <p:nvPr/>
        </p:nvPicPr>
        <p:blipFill>
          <a:blip r:embed="rId2"/>
          <a:srcRect/>
          <a:stretch>
            <a:fillRect/>
          </a:stretch>
        </p:blipFill>
        <p:spPr bwMode="auto">
          <a:xfrm>
            <a:off x="5337175" y="0"/>
            <a:ext cx="3806825" cy="4524375"/>
          </a:xfrm>
          <a:prstGeom prst="rect">
            <a:avLst/>
          </a:prstGeom>
          <a:noFill/>
          <a:ln w="9525">
            <a:noFill/>
            <a:miter lim="800000"/>
            <a:headEnd/>
            <a:tailEnd/>
          </a:ln>
        </p:spPr>
      </p:pic>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p:txBody>
          <a:bodyPr/>
          <a:lstStyle/>
          <a:p>
            <a:r>
              <a:rPr lang="fr-FR" sz="2400" b="1" dirty="0"/>
              <a:t>PI </a:t>
            </a:r>
            <a:r>
              <a:rPr lang="fr-FR" sz="2400" b="1" dirty="0" err="1"/>
              <a:t>Calculation</a:t>
            </a:r>
            <a:r>
              <a:rPr lang="fr-FR" sz="2400" b="1" dirty="0"/>
              <a:t/>
            </a:r>
            <a:br>
              <a:rPr lang="fr-FR" sz="2400" b="1" dirty="0"/>
            </a:br>
            <a:r>
              <a:rPr lang="fr-FR" sz="2400" b="1" dirty="0"/>
              <a:t>Parallel Solution</a:t>
            </a:r>
          </a:p>
        </p:txBody>
      </p:sp>
      <p:pic>
        <p:nvPicPr>
          <p:cNvPr id="179203" name="Picture 3"/>
          <p:cNvPicPr>
            <a:picLocks noGrp="1" noChangeAspect="1" noChangeArrowheads="1"/>
          </p:cNvPicPr>
          <p:nvPr>
            <p:ph type="body" idx="1"/>
          </p:nvPr>
        </p:nvPicPr>
        <p:blipFill>
          <a:blip r:embed="rId2"/>
          <a:srcRect/>
          <a:stretch>
            <a:fillRect/>
          </a:stretch>
        </p:blipFill>
        <p:spPr/>
      </p:pic>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r>
              <a:rPr lang="fr-FR"/>
              <a:t>Simple Heat Equation</a:t>
            </a:r>
          </a:p>
        </p:txBody>
      </p:sp>
      <p:sp>
        <p:nvSpPr>
          <p:cNvPr id="180227" name="Rectangle 3"/>
          <p:cNvSpPr>
            <a:spLocks noGrp="1" noChangeArrowheads="1"/>
          </p:cNvSpPr>
          <p:nvPr>
            <p:ph type="body" idx="1"/>
          </p:nvPr>
        </p:nvSpPr>
        <p:spPr/>
        <p:txBody>
          <a:bodyPr/>
          <a:lstStyle/>
          <a:p>
            <a:pPr>
              <a:lnSpc>
                <a:spcPct val="80000"/>
              </a:lnSpc>
            </a:pPr>
            <a:r>
              <a:rPr lang="en-GB" sz="2000"/>
              <a:t>Most problems in parallel computing require communication among the tasks. A number of common problems require communication with "neighbor" tasks. </a:t>
            </a:r>
            <a:endParaRPr lang="fr-FR" sz="2000"/>
          </a:p>
          <a:p>
            <a:pPr>
              <a:lnSpc>
                <a:spcPct val="80000"/>
              </a:lnSpc>
            </a:pPr>
            <a:r>
              <a:rPr lang="en-GB" sz="2000"/>
              <a:t>The heat equation describes the temperature</a:t>
            </a:r>
            <a:br>
              <a:rPr lang="en-GB" sz="2000"/>
            </a:br>
            <a:r>
              <a:rPr lang="en-GB" sz="2000"/>
              <a:t>change over time, given initial temperature </a:t>
            </a:r>
            <a:br>
              <a:rPr lang="en-GB" sz="2000"/>
            </a:br>
            <a:r>
              <a:rPr lang="en-GB" sz="2000"/>
              <a:t>distribution and boundary conditions. </a:t>
            </a:r>
            <a:endParaRPr lang="fr-FR" sz="2000"/>
          </a:p>
          <a:p>
            <a:pPr>
              <a:lnSpc>
                <a:spcPct val="80000"/>
              </a:lnSpc>
            </a:pPr>
            <a:r>
              <a:rPr lang="en-GB" sz="2000"/>
              <a:t>A finite differencing scheme is employed to </a:t>
            </a:r>
            <a:br>
              <a:rPr lang="en-GB" sz="2000"/>
            </a:br>
            <a:r>
              <a:rPr lang="en-GB" sz="2000"/>
              <a:t>solve the heat equation numerically on a </a:t>
            </a:r>
            <a:br>
              <a:rPr lang="en-GB" sz="2000"/>
            </a:br>
            <a:r>
              <a:rPr lang="en-GB" sz="2000"/>
              <a:t>square region. </a:t>
            </a:r>
            <a:endParaRPr lang="fr-FR" sz="2000"/>
          </a:p>
          <a:p>
            <a:pPr>
              <a:lnSpc>
                <a:spcPct val="80000"/>
              </a:lnSpc>
            </a:pPr>
            <a:r>
              <a:rPr lang="en-GB" sz="2000"/>
              <a:t>The initial temperature is zero on the </a:t>
            </a:r>
            <a:br>
              <a:rPr lang="en-GB" sz="2000"/>
            </a:br>
            <a:r>
              <a:rPr lang="en-GB" sz="2000"/>
              <a:t>boundaries and high in the middle. </a:t>
            </a:r>
            <a:endParaRPr lang="fr-FR" sz="2000"/>
          </a:p>
          <a:p>
            <a:pPr>
              <a:lnSpc>
                <a:spcPct val="80000"/>
              </a:lnSpc>
            </a:pPr>
            <a:r>
              <a:rPr lang="en-GB" sz="2000"/>
              <a:t>The boundary temperature is held at zero. </a:t>
            </a:r>
            <a:endParaRPr lang="fr-FR" sz="2000"/>
          </a:p>
          <a:p>
            <a:pPr>
              <a:lnSpc>
                <a:spcPct val="80000"/>
              </a:lnSpc>
            </a:pPr>
            <a:r>
              <a:rPr lang="en-GB" altLang="ja-JP" sz="2000"/>
              <a:t>For the fully explicit problem, a time stepping </a:t>
            </a:r>
            <a:br>
              <a:rPr lang="en-GB" altLang="ja-JP" sz="2000"/>
            </a:br>
            <a:r>
              <a:rPr lang="en-GB" altLang="ja-JP" sz="2000"/>
              <a:t>algorithm is used. The elements of a 2-dimensional array represent the temperature at points on the square.</a:t>
            </a:r>
            <a:r>
              <a:rPr lang="fr-FR" altLang="ja-JP" sz="2000"/>
              <a:t> </a:t>
            </a:r>
            <a:endParaRPr lang="fr-FR" sz="2000"/>
          </a:p>
        </p:txBody>
      </p:sp>
      <p:pic>
        <p:nvPicPr>
          <p:cNvPr id="180228" name="Picture 4" descr="Heat equation"/>
          <p:cNvPicPr>
            <a:picLocks noChangeAspect="1" noChangeArrowheads="1"/>
          </p:cNvPicPr>
          <p:nvPr/>
        </p:nvPicPr>
        <p:blipFill>
          <a:blip r:embed="rId2"/>
          <a:srcRect/>
          <a:stretch>
            <a:fillRect/>
          </a:stretch>
        </p:blipFill>
        <p:spPr bwMode="auto">
          <a:xfrm>
            <a:off x="6227763" y="2420938"/>
            <a:ext cx="2486025" cy="2457450"/>
          </a:xfrm>
          <a:prstGeom prst="rect">
            <a:avLst/>
          </a:prstGeom>
          <a:noFill/>
          <a:ln w="9525">
            <a:noFill/>
            <a:miter lim="800000"/>
            <a:headEnd/>
            <a:tailEnd/>
          </a:ln>
        </p:spPr>
      </p:pic>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a:lstStyle/>
          <a:p>
            <a:r>
              <a:rPr lang="fr-FR"/>
              <a:t>Simple Heat Equation</a:t>
            </a:r>
          </a:p>
        </p:txBody>
      </p:sp>
      <p:sp>
        <p:nvSpPr>
          <p:cNvPr id="181251" name="Rectangle 3"/>
          <p:cNvSpPr>
            <a:spLocks noGrp="1" noChangeArrowheads="1"/>
          </p:cNvSpPr>
          <p:nvPr>
            <p:ph type="body" idx="1"/>
          </p:nvPr>
        </p:nvSpPr>
        <p:spPr/>
        <p:txBody>
          <a:bodyPr/>
          <a:lstStyle/>
          <a:p>
            <a:r>
              <a:rPr lang="en-GB"/>
              <a:t>The calculation of an element is dependent upon neighbor element values.</a:t>
            </a:r>
            <a:br>
              <a:rPr lang="en-GB"/>
            </a:br>
            <a:r>
              <a:rPr lang="en-GB"/>
              <a:t/>
            </a:r>
            <a:br>
              <a:rPr lang="en-GB"/>
            </a:br>
            <a:r>
              <a:rPr lang="en-GB"/>
              <a:t/>
            </a:r>
            <a:br>
              <a:rPr lang="en-GB"/>
            </a:br>
            <a:endParaRPr lang="fr-FR"/>
          </a:p>
          <a:p>
            <a:r>
              <a:rPr lang="en-GB"/>
              <a:t>A serial program would contain code like: </a:t>
            </a:r>
            <a:endParaRPr lang="fr-FR"/>
          </a:p>
        </p:txBody>
      </p:sp>
      <p:pic>
        <p:nvPicPr>
          <p:cNvPr id="181252" name="Picture 4" descr="Initial heat conditions"/>
          <p:cNvPicPr>
            <a:picLocks noChangeAspect="1" noChangeArrowheads="1"/>
          </p:cNvPicPr>
          <p:nvPr/>
        </p:nvPicPr>
        <p:blipFill>
          <a:blip r:embed="rId2"/>
          <a:srcRect/>
          <a:stretch>
            <a:fillRect/>
          </a:stretch>
        </p:blipFill>
        <p:spPr bwMode="auto">
          <a:xfrm>
            <a:off x="6286500" y="0"/>
            <a:ext cx="2857500" cy="2867025"/>
          </a:xfrm>
          <a:prstGeom prst="rect">
            <a:avLst/>
          </a:prstGeom>
          <a:noFill/>
          <a:ln w="9525">
            <a:noFill/>
            <a:miter lim="800000"/>
            <a:headEnd/>
            <a:tailEnd/>
          </a:ln>
        </p:spPr>
      </p:pic>
      <p:pic>
        <p:nvPicPr>
          <p:cNvPr id="181253" name="Picture 5" descr="Heat equation"/>
          <p:cNvPicPr>
            <a:picLocks noChangeAspect="1" noChangeArrowheads="1"/>
          </p:cNvPicPr>
          <p:nvPr/>
        </p:nvPicPr>
        <p:blipFill>
          <a:blip r:embed="rId3"/>
          <a:srcRect/>
          <a:stretch>
            <a:fillRect/>
          </a:stretch>
        </p:blipFill>
        <p:spPr bwMode="auto">
          <a:xfrm>
            <a:off x="2195513" y="2349500"/>
            <a:ext cx="2627312" cy="1085850"/>
          </a:xfrm>
          <a:prstGeom prst="rect">
            <a:avLst/>
          </a:prstGeom>
          <a:noFill/>
          <a:ln w="9525">
            <a:noFill/>
            <a:miter lim="800000"/>
            <a:headEnd/>
            <a:tailEnd/>
          </a:ln>
        </p:spPr>
      </p:pic>
      <p:pic>
        <p:nvPicPr>
          <p:cNvPr id="181254" name="Picture 6"/>
          <p:cNvPicPr>
            <a:picLocks noChangeAspect="1" noChangeArrowheads="1"/>
          </p:cNvPicPr>
          <p:nvPr/>
        </p:nvPicPr>
        <p:blipFill>
          <a:blip r:embed="rId4"/>
          <a:srcRect r="25572"/>
          <a:stretch>
            <a:fillRect/>
          </a:stretch>
        </p:blipFill>
        <p:spPr bwMode="auto">
          <a:xfrm>
            <a:off x="1187450" y="3933825"/>
            <a:ext cx="6264275" cy="1670050"/>
          </a:xfrm>
          <a:prstGeom prst="rect">
            <a:avLst/>
          </a:prstGeom>
          <a:noFill/>
          <a:ln w="9525">
            <a:noFill/>
            <a:miter lim="800000"/>
            <a:headEnd/>
            <a:tailEnd/>
          </a:ln>
          <a:effectLst/>
        </p:spPr>
      </p:pic>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r>
              <a:rPr lang="fr-FR" dirty="0"/>
              <a:t>Parallel Solution 1</a:t>
            </a:r>
          </a:p>
        </p:txBody>
      </p:sp>
      <p:sp>
        <p:nvSpPr>
          <p:cNvPr id="182275" name="Rectangle 3"/>
          <p:cNvSpPr>
            <a:spLocks noGrp="1" noChangeArrowheads="1"/>
          </p:cNvSpPr>
          <p:nvPr>
            <p:ph type="body" idx="1"/>
          </p:nvPr>
        </p:nvSpPr>
        <p:spPr/>
        <p:txBody>
          <a:bodyPr/>
          <a:lstStyle/>
          <a:p>
            <a:r>
              <a:rPr lang="fr-FR" sz="2000"/>
              <a:t>Implement as an SPMD model </a:t>
            </a:r>
          </a:p>
          <a:p>
            <a:r>
              <a:rPr lang="en-GB" sz="2000"/>
              <a:t>The entire array is partitioned and distributed </a:t>
            </a:r>
            <a:br>
              <a:rPr lang="en-GB" sz="2000"/>
            </a:br>
            <a:r>
              <a:rPr lang="en-GB" sz="2000"/>
              <a:t>as subarrays to all tasks. </a:t>
            </a:r>
            <a:r>
              <a:rPr lang="fr-FR" sz="2000"/>
              <a:t>Each task owns a </a:t>
            </a:r>
            <a:br>
              <a:rPr lang="fr-FR" sz="2000"/>
            </a:br>
            <a:r>
              <a:rPr lang="fr-FR" sz="2000"/>
              <a:t>portion of the total array. </a:t>
            </a:r>
          </a:p>
          <a:p>
            <a:r>
              <a:rPr lang="fr-FR" sz="2000"/>
              <a:t>Determine data dependencies </a:t>
            </a:r>
          </a:p>
          <a:p>
            <a:pPr lvl="1"/>
            <a:r>
              <a:rPr lang="en-GB" sz="1800">
                <a:hlinkClick r:id="rId2"/>
              </a:rPr>
              <a:t>interior elements</a:t>
            </a:r>
            <a:r>
              <a:rPr lang="en-GB" sz="1800"/>
              <a:t> belonging to a task are independent of other tasks </a:t>
            </a:r>
            <a:endParaRPr lang="fr-FR" sz="1800"/>
          </a:p>
          <a:p>
            <a:pPr lvl="1"/>
            <a:r>
              <a:rPr lang="en-GB" sz="1800">
                <a:hlinkClick r:id="rId3"/>
              </a:rPr>
              <a:t>border elements</a:t>
            </a:r>
            <a:r>
              <a:rPr lang="en-GB" sz="1800"/>
              <a:t> are dependent upon a neighbor task's data, necessitating communication. </a:t>
            </a:r>
            <a:endParaRPr lang="fr-FR" sz="1800"/>
          </a:p>
          <a:p>
            <a:r>
              <a:rPr lang="en-GB" sz="2000"/>
              <a:t>Master process sends initial info to workers, checks for convergence and collects results </a:t>
            </a:r>
            <a:endParaRPr lang="fr-FR" sz="2000"/>
          </a:p>
          <a:p>
            <a:r>
              <a:rPr lang="en-GB" sz="2000"/>
              <a:t>Worker process calculates solution, communicating as necessary with neighbor processes </a:t>
            </a:r>
            <a:endParaRPr lang="fr-FR" sz="2000"/>
          </a:p>
          <a:p>
            <a:r>
              <a:rPr lang="en-GB" sz="2000"/>
              <a:t>Pseudo code solution: </a:t>
            </a:r>
            <a:r>
              <a:rPr lang="en-GB" sz="2000" b="1">
                <a:solidFill>
                  <a:srgbClr val="FF0000"/>
                </a:solidFill>
              </a:rPr>
              <a:t>red</a:t>
            </a:r>
            <a:r>
              <a:rPr lang="en-GB" sz="2000"/>
              <a:t> highlights changes for parallelism. </a:t>
            </a:r>
            <a:endParaRPr lang="fr-FR" sz="2000"/>
          </a:p>
        </p:txBody>
      </p:sp>
      <p:pic>
        <p:nvPicPr>
          <p:cNvPr id="182276" name="Picture 4" descr="Heat equation - partitioned data"/>
          <p:cNvPicPr>
            <a:picLocks noChangeAspect="1" noChangeArrowheads="1"/>
          </p:cNvPicPr>
          <p:nvPr/>
        </p:nvPicPr>
        <p:blipFill>
          <a:blip r:embed="rId4"/>
          <a:srcRect/>
          <a:stretch>
            <a:fillRect/>
          </a:stretch>
        </p:blipFill>
        <p:spPr bwMode="auto">
          <a:xfrm>
            <a:off x="6286500" y="0"/>
            <a:ext cx="2857500" cy="2867025"/>
          </a:xfrm>
          <a:prstGeom prst="rect">
            <a:avLst/>
          </a:prstGeom>
          <a:noFill/>
          <a:ln w="9525">
            <a:noFill/>
            <a:miter lim="800000"/>
            <a:headEnd/>
            <a:tailEnd/>
          </a:ln>
        </p:spPr>
      </p:pic>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301" name="Rectangle 5"/>
          <p:cNvSpPr>
            <a:spLocks noGrp="1" noChangeArrowheads="1"/>
          </p:cNvSpPr>
          <p:nvPr>
            <p:ph type="title"/>
          </p:nvPr>
        </p:nvSpPr>
        <p:spPr/>
        <p:txBody>
          <a:bodyPr/>
          <a:lstStyle/>
          <a:p>
            <a:r>
              <a:rPr lang="fr-FR" dirty="0"/>
              <a:t>Parallel Solution 1</a:t>
            </a:r>
          </a:p>
        </p:txBody>
      </p:sp>
      <p:pic>
        <p:nvPicPr>
          <p:cNvPr id="183300" name="Picture 4"/>
          <p:cNvPicPr>
            <a:picLocks noChangeAspect="1" noChangeArrowheads="1"/>
          </p:cNvPicPr>
          <p:nvPr/>
        </p:nvPicPr>
        <p:blipFill>
          <a:blip r:embed="rId2"/>
          <a:srcRect r="33855"/>
          <a:stretch>
            <a:fillRect/>
          </a:stretch>
        </p:blipFill>
        <p:spPr bwMode="auto">
          <a:xfrm>
            <a:off x="808038" y="1017588"/>
            <a:ext cx="4648200" cy="5435600"/>
          </a:xfrm>
          <a:prstGeom prst="rect">
            <a:avLst/>
          </a:prstGeom>
          <a:noFill/>
          <a:ln w="9525">
            <a:noFill/>
            <a:miter lim="800000"/>
            <a:headEnd/>
            <a:tailEnd/>
          </a:ln>
          <a:effectLst/>
        </p:spPr>
      </p:pic>
      <p:pic>
        <p:nvPicPr>
          <p:cNvPr id="183302" name="Picture 6" descr="Heat equation - partitioned data"/>
          <p:cNvPicPr>
            <a:picLocks noChangeAspect="1" noChangeArrowheads="1"/>
          </p:cNvPicPr>
          <p:nvPr/>
        </p:nvPicPr>
        <p:blipFill>
          <a:blip r:embed="rId3"/>
          <a:srcRect/>
          <a:stretch>
            <a:fillRect/>
          </a:stretch>
        </p:blipFill>
        <p:spPr bwMode="auto">
          <a:xfrm>
            <a:off x="6011863" y="2276475"/>
            <a:ext cx="2857500" cy="2867025"/>
          </a:xfrm>
          <a:prstGeom prst="rect">
            <a:avLst/>
          </a:prstGeom>
          <a:noFill/>
          <a:ln w="9525">
            <a:noFill/>
            <a:miter lim="800000"/>
            <a:headEnd/>
            <a:tailEnd/>
          </a:ln>
        </p:spPr>
      </p:pic>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p:txBody>
          <a:bodyPr/>
          <a:lstStyle/>
          <a:p>
            <a:r>
              <a:rPr lang="en-GB" altLang="ja-JP" sz="2400"/>
              <a:t>Parallel Solution 2</a:t>
            </a:r>
            <a:br>
              <a:rPr lang="en-GB" altLang="ja-JP" sz="2400"/>
            </a:br>
            <a:r>
              <a:rPr lang="en-GB" altLang="ja-JP" sz="2400"/>
              <a:t>Overlapping Communication and Computation</a:t>
            </a:r>
            <a:r>
              <a:rPr lang="fr-FR" altLang="ja-JP" sz="2400"/>
              <a:t> </a:t>
            </a:r>
            <a:endParaRPr lang="fr-FR" sz="2400"/>
          </a:p>
        </p:txBody>
      </p:sp>
      <p:sp>
        <p:nvSpPr>
          <p:cNvPr id="185347" name="Rectangle 3"/>
          <p:cNvSpPr>
            <a:spLocks noGrp="1" noChangeArrowheads="1"/>
          </p:cNvSpPr>
          <p:nvPr>
            <p:ph type="body" idx="1"/>
          </p:nvPr>
        </p:nvSpPr>
        <p:spPr/>
        <p:txBody>
          <a:bodyPr/>
          <a:lstStyle/>
          <a:p>
            <a:pPr>
              <a:lnSpc>
                <a:spcPct val="90000"/>
              </a:lnSpc>
            </a:pPr>
            <a:r>
              <a:rPr lang="en-GB" sz="2000"/>
              <a:t>In the previous solution, it was assumed that blocking communications were used by the worker tasks. Blocking communications wait for the communication process to complete before continuing to the next program instruction. </a:t>
            </a:r>
            <a:endParaRPr lang="fr-FR" sz="2000"/>
          </a:p>
          <a:p>
            <a:pPr>
              <a:lnSpc>
                <a:spcPct val="90000"/>
              </a:lnSpc>
            </a:pPr>
            <a:r>
              <a:rPr lang="en-GB" sz="2000"/>
              <a:t>In the previous solution, neighbor tasks communicated border data, then each process updated its portion of the array. </a:t>
            </a:r>
            <a:endParaRPr lang="fr-FR" sz="2000"/>
          </a:p>
          <a:p>
            <a:pPr>
              <a:lnSpc>
                <a:spcPct val="90000"/>
              </a:lnSpc>
            </a:pPr>
            <a:r>
              <a:rPr lang="en-GB" sz="2000"/>
              <a:t>Computing times can often be reduced by using non-blocking communication. Non-blocking communications allow work to be performed while communication is in progress. </a:t>
            </a:r>
            <a:endParaRPr lang="fr-FR" sz="2000"/>
          </a:p>
          <a:p>
            <a:pPr>
              <a:lnSpc>
                <a:spcPct val="90000"/>
              </a:lnSpc>
            </a:pPr>
            <a:r>
              <a:rPr lang="en-GB" sz="2000"/>
              <a:t>Each task could update the interior of its part of the solution array while the communication of border data is occurring, and update its border after communication has completed. </a:t>
            </a:r>
            <a:endParaRPr lang="fr-FR" sz="2000"/>
          </a:p>
          <a:p>
            <a:pPr>
              <a:lnSpc>
                <a:spcPct val="90000"/>
              </a:lnSpc>
            </a:pPr>
            <a:r>
              <a:rPr lang="en-GB" sz="2000"/>
              <a:t>Pseudo code for the second solution: </a:t>
            </a:r>
            <a:r>
              <a:rPr lang="en-GB" sz="2000" b="1">
                <a:solidFill>
                  <a:srgbClr val="FF0000"/>
                </a:solidFill>
              </a:rPr>
              <a:t>red</a:t>
            </a:r>
            <a:r>
              <a:rPr lang="en-GB" sz="2000"/>
              <a:t> highlights changes for non-blocking communications. </a:t>
            </a:r>
            <a:endParaRPr lang="fr-FR" sz="2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fr-FR"/>
              <a:t>Von Neumann Architecture</a:t>
            </a:r>
          </a:p>
        </p:txBody>
      </p:sp>
      <p:sp>
        <p:nvSpPr>
          <p:cNvPr id="43011" name="Rectangle 3"/>
          <p:cNvSpPr>
            <a:spLocks noGrp="1" noChangeArrowheads="1"/>
          </p:cNvSpPr>
          <p:nvPr>
            <p:ph type="body" idx="1"/>
          </p:nvPr>
        </p:nvSpPr>
        <p:spPr/>
        <p:txBody>
          <a:bodyPr/>
          <a:lstStyle/>
          <a:p>
            <a:r>
              <a:rPr lang="en-GB"/>
              <a:t>For over 40 years, virtually all computers have followed a common machine model known as the von Neumann computer. </a:t>
            </a:r>
            <a:r>
              <a:rPr lang="fr-FR"/>
              <a:t>Named after the Hungarian mathematician John von Neumann.</a:t>
            </a:r>
          </a:p>
          <a:p>
            <a:endParaRPr lang="fr-FR"/>
          </a:p>
          <a:p>
            <a:r>
              <a:rPr lang="en-GB"/>
              <a:t>A von Neumann computer uses the stored-program concept. The CPU executes a stored program that specifies a sequence of read and write operations on the memory. </a:t>
            </a:r>
            <a:endParaRPr lang="fr-FR"/>
          </a:p>
          <a:p>
            <a:pPr>
              <a:buFont typeface="Webdings" pitchFamily="18" charset="2"/>
              <a:buNone/>
            </a:pPr>
            <a:endParaRPr lang="fr-F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3" name="Rectangle 5"/>
          <p:cNvSpPr>
            <a:spLocks noGrp="1" noChangeArrowheads="1"/>
          </p:cNvSpPr>
          <p:nvPr>
            <p:ph type="title"/>
          </p:nvPr>
        </p:nvSpPr>
        <p:spPr/>
        <p:txBody>
          <a:bodyPr/>
          <a:lstStyle/>
          <a:p>
            <a:r>
              <a:rPr lang="en-GB" altLang="ja-JP" sz="2400"/>
              <a:t>Parallel Solution 2</a:t>
            </a:r>
            <a:br>
              <a:rPr lang="en-GB" altLang="ja-JP" sz="2400"/>
            </a:br>
            <a:r>
              <a:rPr lang="en-GB" altLang="ja-JP" sz="2400"/>
              <a:t>Overlapping Communication and Computation</a:t>
            </a:r>
            <a:endParaRPr lang="fr-FR" sz="2400"/>
          </a:p>
        </p:txBody>
      </p:sp>
      <p:pic>
        <p:nvPicPr>
          <p:cNvPr id="186372" name="Picture 4"/>
          <p:cNvPicPr>
            <a:picLocks noChangeAspect="1" noChangeArrowheads="1"/>
          </p:cNvPicPr>
          <p:nvPr/>
        </p:nvPicPr>
        <p:blipFill>
          <a:blip r:embed="rId2"/>
          <a:srcRect r="29922"/>
          <a:stretch>
            <a:fillRect/>
          </a:stretch>
        </p:blipFill>
        <p:spPr bwMode="auto">
          <a:xfrm>
            <a:off x="2195513" y="1052513"/>
            <a:ext cx="4271962" cy="5172075"/>
          </a:xfrm>
          <a:prstGeom prst="rect">
            <a:avLst/>
          </a:prstGeom>
          <a:noFill/>
          <a:ln w="9525">
            <a:noFill/>
            <a:miter lim="800000"/>
            <a:headEnd/>
            <a:tailEnd/>
          </a:ln>
          <a:effectLst/>
        </p:spPr>
      </p:pic>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p:txBody>
          <a:bodyPr/>
          <a:lstStyle/>
          <a:p>
            <a:r>
              <a:rPr lang="fr-FR"/>
              <a:t>1-D Wave Equation</a:t>
            </a:r>
          </a:p>
        </p:txBody>
      </p:sp>
      <p:sp>
        <p:nvSpPr>
          <p:cNvPr id="188419" name="Rectangle 3"/>
          <p:cNvSpPr>
            <a:spLocks noGrp="1" noChangeArrowheads="1"/>
          </p:cNvSpPr>
          <p:nvPr>
            <p:ph type="body" idx="1"/>
          </p:nvPr>
        </p:nvSpPr>
        <p:spPr/>
        <p:txBody>
          <a:bodyPr/>
          <a:lstStyle/>
          <a:p>
            <a:r>
              <a:rPr lang="en-GB"/>
              <a:t>In this example, the amplitude along a uniform, vibrating string is calculated after a specified amount of time has elapsed. </a:t>
            </a:r>
            <a:endParaRPr lang="fr-FR"/>
          </a:p>
          <a:p>
            <a:r>
              <a:rPr lang="fr-FR"/>
              <a:t>The calculation involves: </a:t>
            </a:r>
          </a:p>
          <a:p>
            <a:pPr lvl="1"/>
            <a:r>
              <a:rPr lang="en-GB"/>
              <a:t>the amplitude on the y axis </a:t>
            </a:r>
            <a:endParaRPr lang="fr-FR"/>
          </a:p>
          <a:p>
            <a:pPr lvl="1"/>
            <a:r>
              <a:rPr lang="en-GB"/>
              <a:t>i as the position index along the x axis </a:t>
            </a:r>
            <a:endParaRPr lang="fr-FR"/>
          </a:p>
          <a:p>
            <a:pPr lvl="1"/>
            <a:r>
              <a:rPr lang="en-GB"/>
              <a:t>node points imposed along the string </a:t>
            </a:r>
            <a:endParaRPr lang="fr-FR"/>
          </a:p>
          <a:p>
            <a:pPr lvl="1"/>
            <a:r>
              <a:rPr lang="en-GB"/>
              <a:t>update of the amplitude at discrete time steps. </a:t>
            </a:r>
            <a:endParaRPr lang="fr-FR"/>
          </a:p>
        </p:txBody>
      </p:sp>
      <p:pic>
        <p:nvPicPr>
          <p:cNvPr id="188420" name="Picture 4" descr="Wave equation"/>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403350" y="4475163"/>
            <a:ext cx="5832475" cy="2122487"/>
          </a:xfrm>
          <a:prstGeom prst="rect">
            <a:avLst/>
          </a:prstGeom>
          <a:noFill/>
          <a:ln w="9525">
            <a:noFill/>
            <a:miter lim="800000"/>
            <a:headEnd/>
            <a:tailEnd/>
          </a:ln>
        </p:spPr>
      </p:pic>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r>
              <a:rPr lang="fr-FR"/>
              <a:t>1-D Wave Equation</a:t>
            </a:r>
          </a:p>
        </p:txBody>
      </p:sp>
      <p:sp>
        <p:nvSpPr>
          <p:cNvPr id="189443" name="Rectangle 3"/>
          <p:cNvSpPr>
            <a:spLocks noGrp="1" noChangeArrowheads="1"/>
          </p:cNvSpPr>
          <p:nvPr>
            <p:ph type="body" idx="1"/>
          </p:nvPr>
        </p:nvSpPr>
        <p:spPr/>
        <p:txBody>
          <a:bodyPr/>
          <a:lstStyle/>
          <a:p>
            <a:r>
              <a:rPr lang="en-GB" dirty="0"/>
              <a:t>The equation to be solved is the one-dimensional wave equation:</a:t>
            </a:r>
            <a:br>
              <a:rPr lang="en-GB" dirty="0"/>
            </a:br>
            <a:r>
              <a:rPr lang="en-GB" dirty="0"/>
              <a:t/>
            </a:r>
            <a:br>
              <a:rPr lang="en-GB" dirty="0"/>
            </a:br>
            <a:r>
              <a:rPr lang="en-GB" dirty="0"/>
              <a:t> </a:t>
            </a:r>
            <a:r>
              <a:rPr lang="fr-FR" dirty="0"/>
              <a:t/>
            </a:r>
            <a:br>
              <a:rPr lang="fr-FR" dirty="0"/>
            </a:br>
            <a:r>
              <a:rPr lang="fr-FR" dirty="0" err="1"/>
              <a:t>where</a:t>
            </a:r>
            <a:r>
              <a:rPr lang="fr-FR" dirty="0"/>
              <a:t> c is a constant </a:t>
            </a:r>
          </a:p>
          <a:p>
            <a:endParaRPr lang="en-GB" dirty="0"/>
          </a:p>
          <a:p>
            <a:r>
              <a:rPr lang="en-GB" dirty="0"/>
              <a:t>Note that amplitude will depend on previous </a:t>
            </a:r>
            <a:r>
              <a:rPr lang="en-GB" dirty="0" err="1"/>
              <a:t>timesteps</a:t>
            </a:r>
            <a:r>
              <a:rPr lang="en-GB" dirty="0"/>
              <a:t> (t, t-1) and </a:t>
            </a:r>
            <a:r>
              <a:rPr lang="en-GB" dirty="0" err="1"/>
              <a:t>neighboring</a:t>
            </a:r>
            <a:r>
              <a:rPr lang="en-GB" dirty="0"/>
              <a:t> points (i-1, i+1). Data dependence will mean that a parallel solution will involve communications. </a:t>
            </a:r>
            <a:endParaRPr lang="fr-FR" dirty="0"/>
          </a:p>
          <a:p>
            <a:endParaRPr lang="fr-FR" dirty="0"/>
          </a:p>
        </p:txBody>
      </p:sp>
      <p:pic>
        <p:nvPicPr>
          <p:cNvPr id="189444" name="Picture 4"/>
          <p:cNvPicPr>
            <a:picLocks noChangeAspect="1" noChangeArrowheads="1"/>
          </p:cNvPicPr>
          <p:nvPr/>
        </p:nvPicPr>
        <p:blipFill>
          <a:blip r:embed="rId2"/>
          <a:srcRect l="13385" r="16927" b="-25926"/>
          <a:stretch>
            <a:fillRect/>
          </a:stretch>
        </p:blipFill>
        <p:spPr bwMode="auto">
          <a:xfrm>
            <a:off x="1042988" y="2276475"/>
            <a:ext cx="7777162" cy="790575"/>
          </a:xfrm>
          <a:prstGeom prst="rect">
            <a:avLst/>
          </a:prstGeom>
          <a:noFill/>
          <a:ln w="9525">
            <a:noFill/>
            <a:miter lim="800000"/>
            <a:headEnd/>
            <a:tailEnd/>
          </a:ln>
          <a:effectLst/>
        </p:spPr>
      </p:pic>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r>
              <a:rPr lang="fr-FR" sz="2400" dirty="0"/>
              <a:t>1-D </a:t>
            </a:r>
            <a:r>
              <a:rPr lang="fr-FR" sz="2400" dirty="0" err="1"/>
              <a:t>Wave</a:t>
            </a:r>
            <a:r>
              <a:rPr lang="fr-FR" sz="2400" dirty="0"/>
              <a:t> Equation</a:t>
            </a:r>
            <a:br>
              <a:rPr lang="fr-FR" sz="2400" dirty="0"/>
            </a:br>
            <a:r>
              <a:rPr lang="fr-FR" sz="2400" dirty="0"/>
              <a:t>Parallel Solution</a:t>
            </a:r>
          </a:p>
        </p:txBody>
      </p:sp>
      <p:sp>
        <p:nvSpPr>
          <p:cNvPr id="190467" name="Rectangle 3"/>
          <p:cNvSpPr>
            <a:spLocks noGrp="1" noChangeArrowheads="1"/>
          </p:cNvSpPr>
          <p:nvPr>
            <p:ph type="body" idx="1"/>
          </p:nvPr>
        </p:nvSpPr>
        <p:spPr>
          <a:xfrm>
            <a:off x="685800" y="1025525"/>
            <a:ext cx="7772400" cy="4419600"/>
          </a:xfrm>
        </p:spPr>
        <p:txBody>
          <a:bodyPr/>
          <a:lstStyle/>
          <a:p>
            <a:pPr>
              <a:lnSpc>
                <a:spcPct val="90000"/>
              </a:lnSpc>
            </a:pPr>
            <a:r>
              <a:rPr lang="fr-FR" sz="2000"/>
              <a:t>Implement as an SPMD model </a:t>
            </a:r>
          </a:p>
          <a:p>
            <a:pPr>
              <a:lnSpc>
                <a:spcPct val="90000"/>
              </a:lnSpc>
            </a:pPr>
            <a:r>
              <a:rPr lang="en-GB" sz="2000"/>
              <a:t>The entire amplitude array is partitioned and distributed as subarrays to all tasks. </a:t>
            </a:r>
            <a:r>
              <a:rPr lang="fr-FR" sz="2000"/>
              <a:t>Each task owns a portion of the total array. </a:t>
            </a:r>
          </a:p>
          <a:p>
            <a:pPr>
              <a:lnSpc>
                <a:spcPct val="90000"/>
              </a:lnSpc>
            </a:pPr>
            <a:r>
              <a:rPr lang="en-GB" sz="2000"/>
              <a:t>Load balancing: all points require equal work, so the points should be divided equally </a:t>
            </a:r>
            <a:endParaRPr lang="fr-FR" sz="2000"/>
          </a:p>
          <a:p>
            <a:pPr>
              <a:lnSpc>
                <a:spcPct val="90000"/>
              </a:lnSpc>
            </a:pPr>
            <a:r>
              <a:rPr lang="en-GB" sz="2000"/>
              <a:t>A block decomposition would have the work partitioned into the number of tasks as chunks, allowing each task to own mostly contiguous data points. </a:t>
            </a:r>
            <a:endParaRPr lang="fr-FR" sz="2000"/>
          </a:p>
          <a:p>
            <a:pPr>
              <a:lnSpc>
                <a:spcPct val="90000"/>
              </a:lnSpc>
            </a:pPr>
            <a:r>
              <a:rPr lang="en-GB" sz="2000"/>
              <a:t>Communication need only occur on data borders. The larger the block size the less the communication. </a:t>
            </a:r>
            <a:endParaRPr lang="fr-FR" sz="2000"/>
          </a:p>
        </p:txBody>
      </p:sp>
      <p:pic>
        <p:nvPicPr>
          <p:cNvPr id="190468" name="Picture 4" descr="Wave equation partition"/>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763713" y="4406900"/>
            <a:ext cx="5718175" cy="2335213"/>
          </a:xfrm>
          <a:prstGeom prst="rect">
            <a:avLst/>
          </a:prstGeom>
          <a:noFill/>
          <a:ln w="9525">
            <a:noFill/>
            <a:miter lim="800000"/>
            <a:headEnd/>
            <a:tailEnd/>
          </a:ln>
        </p:spPr>
      </p:pic>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3" name="Rectangle 5"/>
          <p:cNvSpPr>
            <a:spLocks noGrp="1" noChangeArrowheads="1"/>
          </p:cNvSpPr>
          <p:nvPr>
            <p:ph type="title"/>
          </p:nvPr>
        </p:nvSpPr>
        <p:spPr/>
        <p:txBody>
          <a:bodyPr/>
          <a:lstStyle/>
          <a:p>
            <a:r>
              <a:rPr lang="fr-FR" sz="2400" dirty="0"/>
              <a:t>1-D </a:t>
            </a:r>
            <a:r>
              <a:rPr lang="fr-FR" sz="2400" dirty="0" err="1"/>
              <a:t>Wave</a:t>
            </a:r>
            <a:r>
              <a:rPr lang="fr-FR" sz="2400" dirty="0"/>
              <a:t> Equation Parallel Solution</a:t>
            </a:r>
            <a:br>
              <a:rPr lang="fr-FR" sz="2400" dirty="0"/>
            </a:br>
            <a:endParaRPr lang="fr-FR" sz="2400" dirty="0"/>
          </a:p>
        </p:txBody>
      </p:sp>
      <p:pic>
        <p:nvPicPr>
          <p:cNvPr id="191492" name="Picture 4"/>
          <p:cNvPicPr>
            <a:picLocks noChangeAspect="1" noChangeArrowheads="1"/>
          </p:cNvPicPr>
          <p:nvPr/>
        </p:nvPicPr>
        <p:blipFill>
          <a:blip r:embed="rId2"/>
          <a:srcRect r="13385"/>
          <a:stretch>
            <a:fillRect/>
          </a:stretch>
        </p:blipFill>
        <p:spPr bwMode="auto">
          <a:xfrm>
            <a:off x="1908175" y="635000"/>
            <a:ext cx="5280025" cy="5962650"/>
          </a:xfrm>
          <a:prstGeom prst="rect">
            <a:avLst/>
          </a:prstGeom>
          <a:noFill/>
          <a:ln w="9525">
            <a:noFill/>
            <a:miter lim="800000"/>
            <a:headEnd/>
            <a:tailEnd/>
          </a:ln>
          <a:effectLst/>
        </p:spPr>
      </p:pic>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40" name="Text Box 4"/>
          <p:cNvSpPr txBox="1">
            <a:spLocks noChangeArrowheads="1"/>
          </p:cNvSpPr>
          <p:nvPr/>
        </p:nvSpPr>
        <p:spPr bwMode="auto">
          <a:xfrm>
            <a:off x="2916238" y="3236913"/>
            <a:ext cx="3065462" cy="457200"/>
          </a:xfrm>
          <a:prstGeom prst="rect">
            <a:avLst/>
          </a:prstGeom>
          <a:noFill/>
          <a:ln w="9525">
            <a:noFill/>
            <a:miter lim="800000"/>
            <a:headEnd/>
            <a:tailEnd/>
          </a:ln>
          <a:effectLst/>
        </p:spPr>
        <p:txBody>
          <a:bodyPr wrap="none">
            <a:spAutoFit/>
          </a:bodyPr>
          <a:lstStyle/>
          <a:p>
            <a:r>
              <a:rPr lang="fr-FR"/>
              <a:t>This ends this tutorial</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fr-FR"/>
              <a:t>Basic Design</a:t>
            </a:r>
          </a:p>
        </p:txBody>
      </p:sp>
      <p:sp>
        <p:nvSpPr>
          <p:cNvPr id="44035" name="Rectangle 3"/>
          <p:cNvSpPr>
            <a:spLocks noGrp="1" noChangeArrowheads="1"/>
          </p:cNvSpPr>
          <p:nvPr>
            <p:ph type="body" idx="1"/>
          </p:nvPr>
        </p:nvSpPr>
        <p:spPr>
          <a:xfrm>
            <a:off x="685800" y="1524000"/>
            <a:ext cx="5181600" cy="4419600"/>
          </a:xfrm>
        </p:spPr>
        <p:txBody>
          <a:bodyPr/>
          <a:lstStyle/>
          <a:p>
            <a:pPr>
              <a:lnSpc>
                <a:spcPct val="90000"/>
              </a:lnSpc>
            </a:pPr>
            <a:r>
              <a:rPr lang="fr-FR"/>
              <a:t>Basic design</a:t>
            </a:r>
          </a:p>
          <a:p>
            <a:pPr lvl="1">
              <a:lnSpc>
                <a:spcPct val="90000"/>
              </a:lnSpc>
            </a:pPr>
            <a:r>
              <a:rPr lang="en-GB"/>
              <a:t>Memory is used to store both program and data instructions </a:t>
            </a:r>
            <a:endParaRPr lang="fr-FR"/>
          </a:p>
          <a:p>
            <a:pPr lvl="1">
              <a:lnSpc>
                <a:spcPct val="90000"/>
              </a:lnSpc>
            </a:pPr>
            <a:r>
              <a:rPr lang="en-GB"/>
              <a:t>Program instructions are coded data which tell the computer to do something </a:t>
            </a:r>
            <a:endParaRPr lang="fr-FR"/>
          </a:p>
          <a:p>
            <a:pPr lvl="1">
              <a:lnSpc>
                <a:spcPct val="90000"/>
              </a:lnSpc>
            </a:pPr>
            <a:r>
              <a:rPr lang="en-GB"/>
              <a:t>Data is simply information to be used by the program </a:t>
            </a:r>
            <a:endParaRPr lang="fr-FR"/>
          </a:p>
          <a:p>
            <a:pPr>
              <a:lnSpc>
                <a:spcPct val="90000"/>
              </a:lnSpc>
            </a:pPr>
            <a:r>
              <a:rPr lang="en-GB" altLang="ja-JP"/>
              <a:t>A central processing unit (CPU) gets instructions and/or data from memory, decodes the instructions and then </a:t>
            </a:r>
            <a:r>
              <a:rPr lang="en-GB" altLang="ja-JP" b="1" i="1"/>
              <a:t>sequentially</a:t>
            </a:r>
            <a:r>
              <a:rPr lang="en-GB" altLang="ja-JP"/>
              <a:t> performs them.</a:t>
            </a:r>
            <a:r>
              <a:rPr lang="fr-FR" altLang="ja-JP"/>
              <a:t> </a:t>
            </a:r>
            <a:endParaRPr lang="fr-FR"/>
          </a:p>
        </p:txBody>
      </p:sp>
      <p:pic>
        <p:nvPicPr>
          <p:cNvPr id="44036" name="Picture 4" descr="von Neumann model"/>
          <p:cNvPicPr>
            <a:picLocks noChangeAspect="1" noChangeArrowheads="1"/>
          </p:cNvPicPr>
          <p:nvPr/>
        </p:nvPicPr>
        <p:blipFill>
          <a:blip r:embed="rId2"/>
          <a:srcRect/>
          <a:stretch>
            <a:fillRect/>
          </a:stretch>
        </p:blipFill>
        <p:spPr bwMode="auto">
          <a:xfrm>
            <a:off x="6011863" y="2492375"/>
            <a:ext cx="2620962" cy="1693863"/>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Constraints of conventional architecture</a:t>
            </a:r>
            <a:endParaRPr lang="en-US" sz="2800" dirty="0"/>
          </a:p>
        </p:txBody>
      </p:sp>
      <p:sp>
        <p:nvSpPr>
          <p:cNvPr id="4" name="Date Placeholder 3"/>
          <p:cNvSpPr>
            <a:spLocks noGrp="1"/>
          </p:cNvSpPr>
          <p:nvPr>
            <p:ph type="dt" sz="half" idx="4294967295"/>
          </p:nvPr>
        </p:nvSpPr>
        <p:spPr>
          <a:xfrm>
            <a:off x="685800" y="6248400"/>
            <a:ext cx="1905000" cy="457200"/>
          </a:xfrm>
          <a:prstGeom prst="rect">
            <a:avLst/>
          </a:prstGeom>
        </p:spPr>
        <p:txBody>
          <a:bodyPr/>
          <a:lstStyle/>
          <a:p>
            <a:r>
              <a:rPr lang="en-US" smtClean="0"/>
              <a:t> </a:t>
            </a:r>
            <a:endParaRPr lang="en-US" dirty="0"/>
          </a:p>
        </p:txBody>
      </p:sp>
      <p:sp>
        <p:nvSpPr>
          <p:cNvPr id="5" name="Footer Placeholder 4"/>
          <p:cNvSpPr>
            <a:spLocks noGrp="1"/>
          </p:cNvSpPr>
          <p:nvPr>
            <p:ph type="ftr" sz="quarter" idx="4294967295"/>
          </p:nvPr>
        </p:nvSpPr>
        <p:spPr>
          <a:xfrm>
            <a:off x="3124200" y="6248400"/>
            <a:ext cx="2895600" cy="457200"/>
          </a:xfrm>
          <a:prstGeom prst="rect">
            <a:avLst/>
          </a:prstGeom>
        </p:spPr>
        <p:txBody>
          <a:bodyPr/>
          <a:lstStyle/>
          <a:p>
            <a:r>
              <a:rPr lang="en-US" dirty="0" smtClean="0"/>
              <a:t> </a:t>
            </a:r>
            <a:endParaRPr lang="en-US" dirty="0"/>
          </a:p>
        </p:txBody>
      </p:sp>
      <p:sp>
        <p:nvSpPr>
          <p:cNvPr id="6" name="Slide Number Placeholder 5"/>
          <p:cNvSpPr>
            <a:spLocks noGrp="1"/>
          </p:cNvSpPr>
          <p:nvPr>
            <p:ph type="sldNum" sz="quarter" idx="4294967295"/>
          </p:nvPr>
        </p:nvSpPr>
        <p:spPr>
          <a:xfrm>
            <a:off x="6553200" y="6248400"/>
            <a:ext cx="1905000" cy="457200"/>
          </a:xfrm>
          <a:prstGeom prst="rect">
            <a:avLst/>
          </a:prstGeom>
        </p:spPr>
        <p:txBody>
          <a:bodyPr/>
          <a:lstStyle/>
          <a:p>
            <a:fld id="{01DB0CA6-0118-43F3-B294-CBBF6D40C6E9}" type="slidenum">
              <a:rPr lang="en-US" smtClean="0"/>
              <a:pPr/>
              <a:t>17</a:t>
            </a:fld>
            <a:endParaRPr lang="en-US"/>
          </a:p>
        </p:txBody>
      </p:sp>
      <p:sp>
        <p:nvSpPr>
          <p:cNvPr id="8" name="Content Placeholder 7"/>
          <p:cNvSpPr>
            <a:spLocks noGrp="1"/>
          </p:cNvSpPr>
          <p:nvPr>
            <p:ph idx="1"/>
          </p:nvPr>
        </p:nvSpPr>
        <p:spPr>
          <a:xfrm>
            <a:off x="685800" y="1447800"/>
            <a:ext cx="7772400" cy="4648200"/>
          </a:xfrm>
        </p:spPr>
        <p:txBody>
          <a:bodyPr/>
          <a:lstStyle/>
          <a:p>
            <a:r>
              <a:rPr lang="en-US" sz="2000" dirty="0" smtClean="0"/>
              <a:t>PE receives one instruction of program at a time, interprets it and executes it (Thus operation is </a:t>
            </a:r>
            <a:r>
              <a:rPr lang="en-US" sz="2000" dirty="0" smtClean="0">
                <a:solidFill>
                  <a:srgbClr val="FF0000"/>
                </a:solidFill>
              </a:rPr>
              <a:t>serial**</a:t>
            </a:r>
            <a:r>
              <a:rPr lang="en-US" sz="2000" dirty="0" smtClean="0"/>
              <a:t>)</a:t>
            </a:r>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r>
              <a:rPr lang="en-US" sz="2000" dirty="0" smtClean="0"/>
              <a:t>At a time PE executes </a:t>
            </a:r>
            <a:r>
              <a:rPr lang="en-US" sz="2000" dirty="0" smtClean="0">
                <a:solidFill>
                  <a:srgbClr val="FF0000"/>
                </a:solidFill>
              </a:rPr>
              <a:t>one** </a:t>
            </a:r>
            <a:r>
              <a:rPr lang="en-US" sz="2000" dirty="0" smtClean="0"/>
              <a:t>instruction (Thus the speed of sequential computer depends on the speed on which PE retrieves instruction and at which it process retrieved data.</a:t>
            </a:r>
          </a:p>
          <a:p>
            <a:endParaRPr lang="en-US" sz="2000" dirty="0" smtClean="0"/>
          </a:p>
          <a:p>
            <a:endParaRPr lang="en-US" sz="2000" dirty="0"/>
          </a:p>
        </p:txBody>
      </p:sp>
      <p:pic>
        <p:nvPicPr>
          <p:cNvPr id="9" name="Picture 2"/>
          <p:cNvPicPr>
            <a:picLocks noChangeAspect="1" noChangeArrowheads="1"/>
          </p:cNvPicPr>
          <p:nvPr/>
        </p:nvPicPr>
        <p:blipFill>
          <a:blip r:embed="rId2"/>
          <a:srcRect/>
          <a:stretch>
            <a:fillRect/>
          </a:stretch>
        </p:blipFill>
        <p:spPr bwMode="auto">
          <a:xfrm>
            <a:off x="1981200" y="2438400"/>
            <a:ext cx="5029200" cy="2667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Constraints of conventional architecture</a:t>
            </a:r>
            <a:endParaRPr lang="en-US" sz="2800" dirty="0"/>
          </a:p>
        </p:txBody>
      </p:sp>
      <p:sp>
        <p:nvSpPr>
          <p:cNvPr id="4" name="Date Placeholder 3"/>
          <p:cNvSpPr>
            <a:spLocks noGrp="1"/>
          </p:cNvSpPr>
          <p:nvPr>
            <p:ph type="dt" sz="half" idx="4294967295"/>
          </p:nvPr>
        </p:nvSpPr>
        <p:spPr>
          <a:xfrm>
            <a:off x="685800" y="6248400"/>
            <a:ext cx="1905000" cy="457200"/>
          </a:xfrm>
          <a:prstGeom prst="rect">
            <a:avLst/>
          </a:prstGeom>
        </p:spPr>
        <p:txBody>
          <a:bodyPr/>
          <a:lstStyle/>
          <a:p>
            <a:r>
              <a:rPr lang="en-US" smtClean="0"/>
              <a:t> </a:t>
            </a:r>
            <a:endParaRPr lang="en-US" dirty="0"/>
          </a:p>
        </p:txBody>
      </p:sp>
      <p:sp>
        <p:nvSpPr>
          <p:cNvPr id="5" name="Footer Placeholder 4"/>
          <p:cNvSpPr>
            <a:spLocks noGrp="1"/>
          </p:cNvSpPr>
          <p:nvPr>
            <p:ph type="ftr" sz="quarter" idx="4294967295"/>
          </p:nvPr>
        </p:nvSpPr>
        <p:spPr>
          <a:xfrm>
            <a:off x="3124200" y="6248400"/>
            <a:ext cx="2895600" cy="457200"/>
          </a:xfrm>
          <a:prstGeom prst="rect">
            <a:avLst/>
          </a:prstGeom>
        </p:spPr>
        <p:txBody>
          <a:bodyPr/>
          <a:lstStyle/>
          <a:p>
            <a:r>
              <a:rPr lang="en-US" dirty="0" smtClean="0"/>
              <a:t> </a:t>
            </a:r>
            <a:endParaRPr lang="en-US" dirty="0"/>
          </a:p>
        </p:txBody>
      </p:sp>
      <p:sp>
        <p:nvSpPr>
          <p:cNvPr id="6" name="Slide Number Placeholder 5"/>
          <p:cNvSpPr>
            <a:spLocks noGrp="1"/>
          </p:cNvSpPr>
          <p:nvPr>
            <p:ph type="sldNum" sz="quarter" idx="4294967295"/>
          </p:nvPr>
        </p:nvSpPr>
        <p:spPr>
          <a:xfrm>
            <a:off x="6553200" y="6248400"/>
            <a:ext cx="1905000" cy="457200"/>
          </a:xfrm>
          <a:prstGeom prst="rect">
            <a:avLst/>
          </a:prstGeom>
        </p:spPr>
        <p:txBody>
          <a:bodyPr/>
          <a:lstStyle/>
          <a:p>
            <a:fld id="{01DB0CA6-0118-43F3-B294-CBBF6D40C6E9}" type="slidenum">
              <a:rPr lang="en-US" smtClean="0"/>
              <a:pPr/>
              <a:t>18</a:t>
            </a:fld>
            <a:endParaRPr lang="en-US"/>
          </a:p>
        </p:txBody>
      </p:sp>
      <p:sp>
        <p:nvSpPr>
          <p:cNvPr id="8" name="Content Placeholder 7"/>
          <p:cNvSpPr>
            <a:spLocks noGrp="1"/>
          </p:cNvSpPr>
          <p:nvPr>
            <p:ph idx="1"/>
          </p:nvPr>
        </p:nvSpPr>
        <p:spPr>
          <a:xfrm>
            <a:off x="685800" y="1447800"/>
            <a:ext cx="8001000" cy="4648200"/>
          </a:xfrm>
        </p:spPr>
        <p:txBody>
          <a:bodyPr/>
          <a:lstStyle/>
          <a:p>
            <a:r>
              <a:rPr lang="en-US" sz="2000" dirty="0" smtClean="0"/>
              <a:t>To increase speed many such sequential computer works together.</a:t>
            </a: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r>
              <a:rPr lang="en-US" sz="2000" dirty="0" smtClean="0"/>
              <a:t>Such a computer which consists of number of interconnected sequential computers which </a:t>
            </a:r>
            <a:r>
              <a:rPr lang="en-US" sz="2000" dirty="0" smtClean="0">
                <a:solidFill>
                  <a:schemeClr val="accent6">
                    <a:lumMod val="75000"/>
                  </a:schemeClr>
                </a:solidFill>
              </a:rPr>
              <a:t>cooperatively?? </a:t>
            </a:r>
            <a:r>
              <a:rPr lang="en-US" sz="2000" dirty="0" smtClean="0"/>
              <a:t>Executes a single program to solve a problem is called </a:t>
            </a:r>
            <a:r>
              <a:rPr lang="en-US" sz="2000" dirty="0" smtClean="0">
                <a:solidFill>
                  <a:srgbClr val="FF0000"/>
                </a:solidFill>
              </a:rPr>
              <a:t>parallel computer.</a:t>
            </a:r>
          </a:p>
          <a:p>
            <a:endParaRPr lang="en-US" sz="2000" dirty="0" smtClean="0"/>
          </a:p>
          <a:p>
            <a:endParaRPr lang="en-US" sz="2000" dirty="0"/>
          </a:p>
        </p:txBody>
      </p:sp>
      <p:pic>
        <p:nvPicPr>
          <p:cNvPr id="9" name="Picture 2"/>
          <p:cNvPicPr>
            <a:picLocks noChangeAspect="1" noChangeArrowheads="1"/>
          </p:cNvPicPr>
          <p:nvPr/>
        </p:nvPicPr>
        <p:blipFill>
          <a:blip r:embed="rId2"/>
          <a:srcRect/>
          <a:stretch>
            <a:fillRect/>
          </a:stretch>
        </p:blipFill>
        <p:spPr bwMode="auto">
          <a:xfrm>
            <a:off x="1981200" y="2438400"/>
            <a:ext cx="5029200" cy="2667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maximize CPU Performance</a:t>
            </a:r>
            <a:endParaRPr lang="en-US" dirty="0"/>
          </a:p>
        </p:txBody>
      </p:sp>
      <p:sp>
        <p:nvSpPr>
          <p:cNvPr id="3" name="Content Placeholder 2"/>
          <p:cNvSpPr>
            <a:spLocks noGrp="1"/>
          </p:cNvSpPr>
          <p:nvPr>
            <p:ph idx="1"/>
          </p:nvPr>
        </p:nvSpPr>
        <p:spPr>
          <a:xfrm>
            <a:off x="685800" y="1600200"/>
            <a:ext cx="7772400" cy="4495800"/>
          </a:xfrm>
        </p:spPr>
        <p:txBody>
          <a:bodyPr/>
          <a:lstStyle/>
          <a:p>
            <a:r>
              <a:rPr lang="en-US" dirty="0" smtClean="0"/>
              <a:t>By improving the performance of a single computer [within CPU]</a:t>
            </a:r>
          </a:p>
          <a:p>
            <a:r>
              <a:rPr lang="en-US" dirty="0" smtClean="0"/>
              <a:t>(Uniprocessing/Conventional Approach/ Von Neumann Architecture)</a:t>
            </a:r>
          </a:p>
          <a:p>
            <a:r>
              <a:rPr lang="en-US" dirty="0" smtClean="0"/>
              <a:t>How?? </a:t>
            </a:r>
          </a:p>
          <a:p>
            <a:endParaRPr lang="en-US" dirty="0" smtClean="0">
              <a:solidFill>
                <a:srgbClr val="FF0000"/>
              </a:solidFill>
            </a:endParaRPr>
          </a:p>
          <a:p>
            <a:r>
              <a:rPr lang="en-US" dirty="0" smtClean="0">
                <a:solidFill>
                  <a:srgbClr val="FF0000"/>
                </a:solidFill>
              </a:rPr>
              <a:t>Increase clock rate, using faster memories and caches, pipelining at instruction level.</a:t>
            </a:r>
          </a:p>
          <a:p>
            <a:endParaRPr lang="en-US" dirty="0" smtClean="0"/>
          </a:p>
          <a:p>
            <a:endParaRPr lang="en-US" dirty="0" smtClean="0"/>
          </a:p>
          <a:p>
            <a:endParaRPr lang="en-US" dirty="0"/>
          </a:p>
        </p:txBody>
      </p:sp>
      <p:sp>
        <p:nvSpPr>
          <p:cNvPr id="4" name="Date Placeholder 3"/>
          <p:cNvSpPr>
            <a:spLocks noGrp="1"/>
          </p:cNvSpPr>
          <p:nvPr>
            <p:ph type="dt" sz="half" idx="4294967295"/>
          </p:nvPr>
        </p:nvSpPr>
        <p:spPr>
          <a:xfrm>
            <a:off x="685800" y="6248400"/>
            <a:ext cx="1905000" cy="457200"/>
          </a:xfrm>
          <a:prstGeom prst="rect">
            <a:avLst/>
          </a:prstGeom>
        </p:spPr>
        <p:txBody>
          <a:bodyPr/>
          <a:lstStyle/>
          <a:p>
            <a:r>
              <a:rPr lang="en-US" smtClean="0"/>
              <a:t> </a:t>
            </a:r>
            <a:endParaRPr lang="en-US" dirty="0"/>
          </a:p>
        </p:txBody>
      </p:sp>
      <p:sp>
        <p:nvSpPr>
          <p:cNvPr id="5" name="Footer Placeholder 4"/>
          <p:cNvSpPr>
            <a:spLocks noGrp="1"/>
          </p:cNvSpPr>
          <p:nvPr>
            <p:ph type="ftr" sz="quarter" idx="4294967295"/>
          </p:nvPr>
        </p:nvSpPr>
        <p:spPr>
          <a:xfrm>
            <a:off x="3124200" y="6248400"/>
            <a:ext cx="2895600" cy="457200"/>
          </a:xfrm>
          <a:prstGeom prst="rect">
            <a:avLst/>
          </a:prstGeom>
        </p:spPr>
        <p:txBody>
          <a:bodyPr/>
          <a:lstStyle/>
          <a:p>
            <a:r>
              <a:rPr lang="en-US" dirty="0" smtClean="0"/>
              <a:t> </a:t>
            </a:r>
            <a:endParaRPr lang="en-US" dirty="0"/>
          </a:p>
        </p:txBody>
      </p:sp>
      <p:sp>
        <p:nvSpPr>
          <p:cNvPr id="6" name="Slide Number Placeholder 5"/>
          <p:cNvSpPr>
            <a:spLocks noGrp="1"/>
          </p:cNvSpPr>
          <p:nvPr>
            <p:ph type="sldNum" sz="quarter" idx="4294967295"/>
          </p:nvPr>
        </p:nvSpPr>
        <p:spPr>
          <a:xfrm>
            <a:off x="6553200" y="6248400"/>
            <a:ext cx="1905000" cy="457200"/>
          </a:xfrm>
          <a:prstGeom prst="rect">
            <a:avLst/>
          </a:prstGeom>
        </p:spPr>
        <p:txBody>
          <a:bodyPr/>
          <a:lstStyle/>
          <a:p>
            <a:fld id="{01DB0CA6-0118-43F3-B294-CBBF6D40C6E9}"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fr-FR" dirty="0"/>
              <a:t>What is Parallel Computing? (1)</a:t>
            </a:r>
          </a:p>
        </p:txBody>
      </p:sp>
      <p:sp>
        <p:nvSpPr>
          <p:cNvPr id="26627" name="Rectangle 3"/>
          <p:cNvSpPr>
            <a:spLocks noGrp="1" noChangeArrowheads="1"/>
          </p:cNvSpPr>
          <p:nvPr>
            <p:ph type="body" idx="1"/>
          </p:nvPr>
        </p:nvSpPr>
        <p:spPr/>
        <p:txBody>
          <a:bodyPr/>
          <a:lstStyle/>
          <a:p>
            <a:r>
              <a:rPr lang="en-GB"/>
              <a:t>Traditionally, software has been written for </a:t>
            </a:r>
            <a:r>
              <a:rPr lang="en-GB" b="1" i="1"/>
              <a:t>serial</a:t>
            </a:r>
            <a:r>
              <a:rPr lang="en-GB"/>
              <a:t> computation: </a:t>
            </a:r>
            <a:endParaRPr lang="fr-FR"/>
          </a:p>
          <a:p>
            <a:pPr lvl="1"/>
            <a:r>
              <a:rPr lang="en-GB"/>
              <a:t>To be run on a single computer having a single Central Processing Unit (CPU); </a:t>
            </a:r>
            <a:endParaRPr lang="fr-FR"/>
          </a:p>
          <a:p>
            <a:pPr lvl="1"/>
            <a:r>
              <a:rPr lang="en-GB"/>
              <a:t>A problem is broken into a discrete series of instructions. </a:t>
            </a:r>
            <a:endParaRPr lang="fr-FR"/>
          </a:p>
          <a:p>
            <a:pPr lvl="1"/>
            <a:r>
              <a:rPr lang="en-GB"/>
              <a:t>Instructions are executed one after another. </a:t>
            </a:r>
            <a:endParaRPr lang="fr-FR"/>
          </a:p>
          <a:p>
            <a:pPr lvl="1"/>
            <a:r>
              <a:rPr lang="en-GB"/>
              <a:t>Only one instruction may execute at any moment in time. </a:t>
            </a:r>
            <a:endParaRPr lang="fr-FR"/>
          </a:p>
          <a:p>
            <a:endParaRPr lang="fr-FR"/>
          </a:p>
        </p:txBody>
      </p:sp>
      <p:pic>
        <p:nvPicPr>
          <p:cNvPr id="26628" name="Picture 4" descr="Serial computing"/>
          <p:cNvPicPr>
            <a:picLocks noChangeAspect="1" noChangeArrowheads="1"/>
          </p:cNvPicPr>
          <p:nvPr/>
        </p:nvPicPr>
        <p:blipFill>
          <a:blip r:embed="rId2"/>
          <a:srcRect/>
          <a:stretch>
            <a:fillRect/>
          </a:stretch>
        </p:blipFill>
        <p:spPr bwMode="auto">
          <a:xfrm>
            <a:off x="1619250" y="4076700"/>
            <a:ext cx="5749925" cy="2382838"/>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maximize CPU Performance</a:t>
            </a:r>
            <a:endParaRPr lang="en-US" dirty="0"/>
          </a:p>
        </p:txBody>
      </p:sp>
      <p:sp>
        <p:nvSpPr>
          <p:cNvPr id="3" name="Content Placeholder 2"/>
          <p:cNvSpPr>
            <a:spLocks noGrp="1"/>
          </p:cNvSpPr>
          <p:nvPr>
            <p:ph idx="1"/>
          </p:nvPr>
        </p:nvSpPr>
        <p:spPr>
          <a:xfrm>
            <a:off x="685800" y="1600200"/>
            <a:ext cx="7772400" cy="4876800"/>
          </a:xfrm>
        </p:spPr>
        <p:txBody>
          <a:bodyPr/>
          <a:lstStyle/>
          <a:p>
            <a:r>
              <a:rPr lang="en-US" dirty="0" smtClean="0"/>
              <a:t>By parallel processing [with many CPU]</a:t>
            </a:r>
          </a:p>
          <a:p>
            <a:r>
              <a:rPr lang="en-US" dirty="0" smtClean="0"/>
              <a:t>How??</a:t>
            </a:r>
          </a:p>
          <a:p>
            <a:r>
              <a:rPr lang="en-US" dirty="0" smtClean="0"/>
              <a:t>Many CPU are employed (</a:t>
            </a:r>
            <a:r>
              <a:rPr lang="en-US" dirty="0" smtClean="0">
                <a:solidFill>
                  <a:srgbClr val="FF0000"/>
                </a:solidFill>
              </a:rPr>
              <a:t>PE</a:t>
            </a:r>
            <a:r>
              <a:rPr lang="en-US" dirty="0" smtClean="0"/>
              <a:t>)*</a:t>
            </a:r>
          </a:p>
          <a:p>
            <a:r>
              <a:rPr lang="en-US" dirty="0" smtClean="0"/>
              <a:t>Architecture used to solve these problems are known as </a:t>
            </a:r>
            <a:r>
              <a:rPr lang="en-US" dirty="0" smtClean="0">
                <a:solidFill>
                  <a:srgbClr val="FF0000"/>
                </a:solidFill>
              </a:rPr>
              <a:t>Advanced Computer Architecture</a:t>
            </a:r>
            <a:r>
              <a:rPr lang="en-US" dirty="0" smtClean="0"/>
              <a:t>.</a:t>
            </a:r>
          </a:p>
          <a:p>
            <a:r>
              <a:rPr lang="en-US" dirty="0" smtClean="0"/>
              <a:t>Algorithm used here is known as </a:t>
            </a:r>
            <a:r>
              <a:rPr lang="en-US" dirty="0" smtClean="0">
                <a:solidFill>
                  <a:srgbClr val="FF0000"/>
                </a:solidFill>
              </a:rPr>
              <a:t>Parallel Algorithm.</a:t>
            </a:r>
          </a:p>
          <a:p>
            <a:r>
              <a:rPr lang="en-US" dirty="0" smtClean="0"/>
              <a:t>Programming of these computer is known as </a:t>
            </a:r>
            <a:r>
              <a:rPr lang="en-US" dirty="0" smtClean="0">
                <a:solidFill>
                  <a:srgbClr val="FF0000"/>
                </a:solidFill>
              </a:rPr>
              <a:t>Parallel Programming</a:t>
            </a:r>
            <a:endParaRPr lang="en-US" dirty="0">
              <a:solidFill>
                <a:srgbClr val="FF0000"/>
              </a:solidFill>
            </a:endParaRPr>
          </a:p>
        </p:txBody>
      </p:sp>
      <p:sp>
        <p:nvSpPr>
          <p:cNvPr id="4" name="Date Placeholder 3"/>
          <p:cNvSpPr>
            <a:spLocks noGrp="1"/>
          </p:cNvSpPr>
          <p:nvPr>
            <p:ph type="dt" sz="half" idx="4294967295"/>
          </p:nvPr>
        </p:nvSpPr>
        <p:spPr>
          <a:xfrm>
            <a:off x="685800" y="6248400"/>
            <a:ext cx="1905000" cy="457200"/>
          </a:xfrm>
          <a:prstGeom prst="rect">
            <a:avLst/>
          </a:prstGeom>
        </p:spPr>
        <p:txBody>
          <a:bodyPr/>
          <a:lstStyle/>
          <a:p>
            <a:r>
              <a:rPr lang="en-US" smtClean="0"/>
              <a:t> </a:t>
            </a:r>
            <a:endParaRPr lang="en-US" dirty="0"/>
          </a:p>
        </p:txBody>
      </p:sp>
      <p:sp>
        <p:nvSpPr>
          <p:cNvPr id="5" name="Footer Placeholder 4"/>
          <p:cNvSpPr>
            <a:spLocks noGrp="1"/>
          </p:cNvSpPr>
          <p:nvPr>
            <p:ph type="ftr" sz="quarter" idx="4294967295"/>
          </p:nvPr>
        </p:nvSpPr>
        <p:spPr>
          <a:xfrm>
            <a:off x="3124200" y="6400800"/>
            <a:ext cx="2895600" cy="457200"/>
          </a:xfrm>
          <a:prstGeom prst="rect">
            <a:avLst/>
          </a:prstGeom>
        </p:spPr>
        <p:txBody>
          <a:bodyPr/>
          <a:lstStyle/>
          <a:p>
            <a:r>
              <a:rPr lang="en-US" dirty="0" smtClean="0"/>
              <a:t> </a:t>
            </a:r>
            <a:endParaRPr lang="en-US" dirty="0"/>
          </a:p>
        </p:txBody>
      </p:sp>
      <p:sp>
        <p:nvSpPr>
          <p:cNvPr id="6" name="Slide Number Placeholder 5"/>
          <p:cNvSpPr>
            <a:spLocks noGrp="1"/>
          </p:cNvSpPr>
          <p:nvPr>
            <p:ph type="sldNum" sz="quarter" idx="4294967295"/>
          </p:nvPr>
        </p:nvSpPr>
        <p:spPr>
          <a:xfrm>
            <a:off x="6553200" y="6248400"/>
            <a:ext cx="1905000" cy="457200"/>
          </a:xfrm>
          <a:prstGeom prst="rect">
            <a:avLst/>
          </a:prstGeom>
        </p:spPr>
        <p:txBody>
          <a:bodyPr/>
          <a:lstStyle/>
          <a:p>
            <a:fld id="{01DB0CA6-0118-43F3-B294-CBBF6D40C6E9}"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 for parallel computing??</a:t>
            </a:r>
            <a:endParaRPr lang="en-US" dirty="0"/>
          </a:p>
        </p:txBody>
      </p:sp>
      <p:sp>
        <p:nvSpPr>
          <p:cNvPr id="3" name="Content Placeholder 2"/>
          <p:cNvSpPr>
            <a:spLocks noGrp="1"/>
          </p:cNvSpPr>
          <p:nvPr>
            <p:ph idx="1"/>
          </p:nvPr>
        </p:nvSpPr>
        <p:spPr>
          <a:xfrm>
            <a:off x="685800" y="1447800"/>
            <a:ext cx="7772400" cy="4648200"/>
          </a:xfrm>
        </p:spPr>
        <p:txBody>
          <a:bodyPr/>
          <a:lstStyle/>
          <a:p>
            <a:r>
              <a:rPr lang="en-US" dirty="0" smtClean="0"/>
              <a:t>First recall classes of computers-</a:t>
            </a:r>
          </a:p>
          <a:p>
            <a:r>
              <a:rPr lang="en-US" sz="2400" dirty="0" smtClean="0">
                <a:solidFill>
                  <a:srgbClr val="FF0000"/>
                </a:solidFill>
              </a:rPr>
              <a:t>Low cost/power(Laptop)</a:t>
            </a:r>
            <a:r>
              <a:rPr lang="en-US" sz="2400" dirty="0" smtClean="0">
                <a:solidFill>
                  <a:srgbClr val="FF0000"/>
                </a:solidFill>
                <a:sym typeface="Wingdings" pitchFamily="2" charset="2"/>
              </a:rPr>
              <a:t></a:t>
            </a:r>
            <a:r>
              <a:rPr lang="en-US" sz="2400" dirty="0" smtClean="0">
                <a:solidFill>
                  <a:srgbClr val="FF0000"/>
                </a:solidFill>
              </a:rPr>
              <a:t> Balanced cost/performance(Workstation/Servers)</a:t>
            </a:r>
            <a:r>
              <a:rPr lang="en-US" sz="2400" dirty="0" smtClean="0">
                <a:solidFill>
                  <a:srgbClr val="FF0000"/>
                </a:solidFill>
                <a:sym typeface="Wingdings" pitchFamily="2" charset="2"/>
              </a:rPr>
              <a:t> </a:t>
            </a:r>
            <a:r>
              <a:rPr lang="en-US" sz="2400" dirty="0" smtClean="0">
                <a:solidFill>
                  <a:srgbClr val="FF0000"/>
                </a:solidFill>
              </a:rPr>
              <a:t>High performance (supercomputers)</a:t>
            </a:r>
          </a:p>
          <a:p>
            <a:r>
              <a:rPr lang="en-US" dirty="0" smtClean="0"/>
              <a:t>Examples??</a:t>
            </a:r>
          </a:p>
          <a:p>
            <a:r>
              <a:rPr lang="en-US" dirty="0" smtClean="0"/>
              <a:t>Several reasons but most important are:-</a:t>
            </a:r>
          </a:p>
          <a:p>
            <a:r>
              <a:rPr lang="en-US" dirty="0" smtClean="0">
                <a:solidFill>
                  <a:srgbClr val="FF0000"/>
                </a:solidFill>
              </a:rPr>
              <a:t>To save time and cost</a:t>
            </a:r>
          </a:p>
          <a:p>
            <a:r>
              <a:rPr lang="en-US" dirty="0" smtClean="0">
                <a:solidFill>
                  <a:srgbClr val="FF0000"/>
                </a:solidFill>
              </a:rPr>
              <a:t>To provide concurrency </a:t>
            </a:r>
            <a:r>
              <a:rPr lang="en-US" dirty="0" err="1" smtClean="0">
                <a:solidFill>
                  <a:srgbClr val="FF0000"/>
                </a:solidFill>
              </a:rPr>
              <a:t>i.e</a:t>
            </a:r>
            <a:r>
              <a:rPr lang="en-US" dirty="0" smtClean="0">
                <a:solidFill>
                  <a:srgbClr val="FF0000"/>
                </a:solidFill>
              </a:rPr>
              <a:t>, parallel execution of tasks. </a:t>
            </a:r>
            <a:endParaRPr lang="en-US" dirty="0">
              <a:solidFill>
                <a:srgbClr val="FF0000"/>
              </a:solidFill>
            </a:endParaRPr>
          </a:p>
        </p:txBody>
      </p:sp>
      <p:sp>
        <p:nvSpPr>
          <p:cNvPr id="4" name="Date Placeholder 3"/>
          <p:cNvSpPr>
            <a:spLocks noGrp="1"/>
          </p:cNvSpPr>
          <p:nvPr>
            <p:ph type="dt" sz="half" idx="4294967295"/>
          </p:nvPr>
        </p:nvSpPr>
        <p:spPr>
          <a:xfrm>
            <a:off x="685800" y="6248400"/>
            <a:ext cx="1905000" cy="457200"/>
          </a:xfrm>
          <a:prstGeom prst="rect">
            <a:avLst/>
          </a:prstGeom>
        </p:spPr>
        <p:txBody>
          <a:bodyPr/>
          <a:lstStyle/>
          <a:p>
            <a:r>
              <a:rPr lang="en-US" smtClean="0"/>
              <a:t> </a:t>
            </a:r>
            <a:endParaRPr lang="en-US" dirty="0"/>
          </a:p>
        </p:txBody>
      </p:sp>
      <p:sp>
        <p:nvSpPr>
          <p:cNvPr id="5" name="Footer Placeholder 4"/>
          <p:cNvSpPr>
            <a:spLocks noGrp="1"/>
          </p:cNvSpPr>
          <p:nvPr>
            <p:ph type="ftr" sz="quarter" idx="4294967295"/>
          </p:nvPr>
        </p:nvSpPr>
        <p:spPr>
          <a:xfrm>
            <a:off x="3124200" y="6248400"/>
            <a:ext cx="2895600" cy="457200"/>
          </a:xfrm>
          <a:prstGeom prst="rect">
            <a:avLst/>
          </a:prstGeom>
        </p:spPr>
        <p:txBody>
          <a:bodyPr/>
          <a:lstStyle/>
          <a:p>
            <a:r>
              <a:rPr lang="en-US" dirty="0" smtClean="0"/>
              <a:t> </a:t>
            </a:r>
            <a:endParaRPr lang="en-US" dirty="0"/>
          </a:p>
        </p:txBody>
      </p:sp>
      <p:sp>
        <p:nvSpPr>
          <p:cNvPr id="6" name="Slide Number Placeholder 5"/>
          <p:cNvSpPr>
            <a:spLocks noGrp="1"/>
          </p:cNvSpPr>
          <p:nvPr>
            <p:ph type="sldNum" sz="quarter" idx="4294967295"/>
          </p:nvPr>
        </p:nvSpPr>
        <p:spPr>
          <a:xfrm>
            <a:off x="6553200" y="6248400"/>
            <a:ext cx="1905000" cy="457200"/>
          </a:xfrm>
          <a:prstGeom prst="rect">
            <a:avLst/>
          </a:prstGeom>
        </p:spPr>
        <p:txBody>
          <a:bodyPr/>
          <a:lstStyle/>
          <a:p>
            <a:fld id="{01DB0CA6-0118-43F3-B294-CBBF6D40C6E9}"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4294967295"/>
          </p:nvPr>
        </p:nvSpPr>
        <p:spPr>
          <a:xfrm>
            <a:off x="685800" y="6248400"/>
            <a:ext cx="1905000" cy="457200"/>
          </a:xfrm>
          <a:prstGeom prst="rect">
            <a:avLst/>
          </a:prstGeom>
        </p:spPr>
        <p:txBody>
          <a:bodyPr/>
          <a:lstStyle/>
          <a:p>
            <a:r>
              <a:rPr lang="en-US" dirty="0" smtClean="0"/>
              <a:t> </a:t>
            </a:r>
            <a:endParaRPr lang="en-US" dirty="0"/>
          </a:p>
        </p:txBody>
      </p:sp>
      <p:sp>
        <p:nvSpPr>
          <p:cNvPr id="5" name="Footer Placeholder 4"/>
          <p:cNvSpPr>
            <a:spLocks noGrp="1"/>
          </p:cNvSpPr>
          <p:nvPr>
            <p:ph type="ftr" sz="quarter" idx="4294967295"/>
          </p:nvPr>
        </p:nvSpPr>
        <p:spPr>
          <a:xfrm>
            <a:off x="3124200" y="6248400"/>
            <a:ext cx="2895600" cy="457200"/>
          </a:xfrm>
          <a:prstGeom prst="rect">
            <a:avLst/>
          </a:prstGeom>
        </p:spPr>
        <p:txBody>
          <a:bodyPr/>
          <a:lstStyle/>
          <a:p>
            <a:r>
              <a:rPr lang="en-US" dirty="0" smtClean="0"/>
              <a:t> </a:t>
            </a:r>
            <a:endParaRPr lang="en-US" dirty="0"/>
          </a:p>
        </p:txBody>
      </p:sp>
      <p:sp>
        <p:nvSpPr>
          <p:cNvPr id="6" name="Slide Number Placeholder 5"/>
          <p:cNvSpPr>
            <a:spLocks noGrp="1"/>
          </p:cNvSpPr>
          <p:nvPr>
            <p:ph type="sldNum" sz="quarter" idx="4294967295"/>
          </p:nvPr>
        </p:nvSpPr>
        <p:spPr>
          <a:xfrm>
            <a:off x="6553200" y="6248400"/>
            <a:ext cx="1905000" cy="457200"/>
          </a:xfrm>
          <a:prstGeom prst="rect">
            <a:avLst/>
          </a:prstGeom>
        </p:spPr>
        <p:txBody>
          <a:bodyPr/>
          <a:lstStyle/>
          <a:p>
            <a:fld id="{9ED12E50-CA2F-422F-8389-8C3B3B0EA25A}" type="slidenum">
              <a:rPr lang="en-US"/>
              <a:pPr/>
              <a:t>22</a:t>
            </a:fld>
            <a:endParaRPr lang="en-US"/>
          </a:p>
        </p:txBody>
      </p:sp>
      <p:sp>
        <p:nvSpPr>
          <p:cNvPr id="37890" name="Rectangle 2"/>
          <p:cNvSpPr>
            <a:spLocks noGrp="1" noChangeArrowheads="1"/>
          </p:cNvSpPr>
          <p:nvPr>
            <p:ph type="title"/>
          </p:nvPr>
        </p:nvSpPr>
        <p:spPr/>
        <p:txBody>
          <a:bodyPr/>
          <a:lstStyle/>
          <a:p>
            <a:r>
              <a:rPr lang="en-US"/>
              <a:t>Applications and Requirements</a:t>
            </a:r>
          </a:p>
        </p:txBody>
      </p:sp>
      <p:sp>
        <p:nvSpPr>
          <p:cNvPr id="37891" name="Rectangle 3"/>
          <p:cNvSpPr>
            <a:spLocks noGrp="1" noChangeArrowheads="1"/>
          </p:cNvSpPr>
          <p:nvPr>
            <p:ph type="body" idx="1"/>
          </p:nvPr>
        </p:nvSpPr>
        <p:spPr>
          <a:xfrm>
            <a:off x="685800" y="1524000"/>
            <a:ext cx="8458200" cy="4114800"/>
          </a:xfrm>
        </p:spPr>
        <p:txBody>
          <a:bodyPr/>
          <a:lstStyle/>
          <a:p>
            <a:r>
              <a:rPr lang="en-US" sz="2400" dirty="0"/>
              <a:t>Scientific/numerical: weather prediction, molecular modeling</a:t>
            </a:r>
          </a:p>
          <a:p>
            <a:pPr lvl="1"/>
            <a:r>
              <a:rPr lang="en-US" sz="2000" dirty="0"/>
              <a:t>Need: large memory, floating-point arithmetic</a:t>
            </a:r>
          </a:p>
          <a:p>
            <a:r>
              <a:rPr lang="en-US" sz="2400" dirty="0"/>
              <a:t>Commercial: inventory, payroll, web serving, e-commerce</a:t>
            </a:r>
          </a:p>
          <a:p>
            <a:pPr lvl="1"/>
            <a:r>
              <a:rPr lang="en-US" sz="2000" dirty="0"/>
              <a:t>Need: integer arithmetic, high I/O</a:t>
            </a:r>
          </a:p>
          <a:p>
            <a:r>
              <a:rPr lang="en-US" sz="2400" dirty="0"/>
              <a:t>Embedded: automobile engines, microwave, PDAs</a:t>
            </a:r>
          </a:p>
          <a:p>
            <a:pPr lvl="1"/>
            <a:r>
              <a:rPr lang="en-US" sz="2000" dirty="0"/>
              <a:t>Need: low power, low cost, interrupt driven</a:t>
            </a:r>
          </a:p>
          <a:p>
            <a:r>
              <a:rPr lang="en-US" sz="2400" dirty="0"/>
              <a:t>Home computing: multimedia, games, entertainment</a:t>
            </a:r>
          </a:p>
          <a:p>
            <a:pPr lvl="1"/>
            <a:r>
              <a:rPr lang="en-US" sz="2000" dirty="0"/>
              <a:t>Need: high data bandwidth, graphics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Sequential v/s parallel computers</a:t>
            </a:r>
            <a:endParaRPr lang="en-US" dirty="0"/>
          </a:p>
        </p:txBody>
      </p:sp>
      <p:sp>
        <p:nvSpPr>
          <p:cNvPr id="4" name="Date Placeholder 3"/>
          <p:cNvSpPr>
            <a:spLocks noGrp="1"/>
          </p:cNvSpPr>
          <p:nvPr>
            <p:ph type="dt" sz="half" idx="4294967295"/>
          </p:nvPr>
        </p:nvSpPr>
        <p:spPr>
          <a:xfrm>
            <a:off x="685800" y="6248400"/>
            <a:ext cx="1905000" cy="457200"/>
          </a:xfrm>
          <a:prstGeom prst="rect">
            <a:avLst/>
          </a:prstGeom>
        </p:spPr>
        <p:txBody>
          <a:bodyPr/>
          <a:lstStyle/>
          <a:p>
            <a:r>
              <a:rPr lang="en-US" smtClean="0"/>
              <a:t> </a:t>
            </a:r>
            <a:endParaRPr lang="en-US" dirty="0"/>
          </a:p>
        </p:txBody>
      </p:sp>
      <p:sp>
        <p:nvSpPr>
          <p:cNvPr id="5" name="Footer Placeholder 4"/>
          <p:cNvSpPr>
            <a:spLocks noGrp="1"/>
          </p:cNvSpPr>
          <p:nvPr>
            <p:ph type="ftr" sz="quarter" idx="4294967295"/>
          </p:nvPr>
        </p:nvSpPr>
        <p:spPr>
          <a:xfrm>
            <a:off x="3124200" y="6248400"/>
            <a:ext cx="2895600" cy="457200"/>
          </a:xfrm>
          <a:prstGeom prst="rect">
            <a:avLst/>
          </a:prstGeom>
        </p:spPr>
        <p:txBody>
          <a:bodyPr/>
          <a:lstStyle/>
          <a:p>
            <a:r>
              <a:rPr lang="en-US" dirty="0" smtClean="0"/>
              <a:t> </a:t>
            </a:r>
            <a:endParaRPr lang="en-US" dirty="0"/>
          </a:p>
        </p:txBody>
      </p:sp>
      <p:sp>
        <p:nvSpPr>
          <p:cNvPr id="6" name="Slide Number Placeholder 5"/>
          <p:cNvSpPr>
            <a:spLocks noGrp="1"/>
          </p:cNvSpPr>
          <p:nvPr>
            <p:ph type="sldNum" sz="quarter" idx="4294967295"/>
          </p:nvPr>
        </p:nvSpPr>
        <p:spPr>
          <a:xfrm>
            <a:off x="6553200" y="6248400"/>
            <a:ext cx="1905000" cy="457200"/>
          </a:xfrm>
          <a:prstGeom prst="rect">
            <a:avLst/>
          </a:prstGeom>
        </p:spPr>
        <p:txBody>
          <a:bodyPr/>
          <a:lstStyle/>
          <a:p>
            <a:fld id="{01DB0CA6-0118-43F3-B294-CBBF6D40C6E9}" type="slidenum">
              <a:rPr lang="en-US" smtClean="0"/>
              <a:pPr/>
              <a:t>23</a:t>
            </a:fld>
            <a:endParaRPr lang="en-US" dirty="0"/>
          </a:p>
        </p:txBody>
      </p:sp>
      <p:pic>
        <p:nvPicPr>
          <p:cNvPr id="131075" name="Picture 3"/>
          <p:cNvPicPr>
            <a:picLocks noChangeAspect="1" noChangeArrowheads="1"/>
          </p:cNvPicPr>
          <p:nvPr/>
        </p:nvPicPr>
        <p:blipFill>
          <a:blip r:embed="rId2"/>
          <a:srcRect/>
          <a:stretch>
            <a:fillRect/>
          </a:stretch>
        </p:blipFill>
        <p:spPr bwMode="auto">
          <a:xfrm>
            <a:off x="1066800" y="1295400"/>
            <a:ext cx="7162800" cy="457200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Evolution</a:t>
            </a:r>
            <a:endParaRPr lang="en-US" dirty="0"/>
          </a:p>
        </p:txBody>
      </p:sp>
      <p:pic>
        <p:nvPicPr>
          <p:cNvPr id="4098" name="Picture 2"/>
          <p:cNvPicPr>
            <a:picLocks noChangeAspect="1" noChangeArrowheads="1"/>
          </p:cNvPicPr>
          <p:nvPr/>
        </p:nvPicPr>
        <p:blipFill>
          <a:blip r:embed="rId2"/>
          <a:srcRect/>
          <a:stretch>
            <a:fillRect/>
          </a:stretch>
        </p:blipFill>
        <p:spPr bwMode="auto">
          <a:xfrm>
            <a:off x="571472" y="1214422"/>
            <a:ext cx="8215370" cy="5072060"/>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MFLOPS (Mega Flops)</a:t>
            </a:r>
            <a:endParaRPr lang="en-US" dirty="0"/>
          </a:p>
        </p:txBody>
      </p:sp>
      <p:sp>
        <p:nvSpPr>
          <p:cNvPr id="3" name="Content Placeholder 2"/>
          <p:cNvSpPr>
            <a:spLocks noGrp="1"/>
          </p:cNvSpPr>
          <p:nvPr>
            <p:ph idx="1"/>
          </p:nvPr>
        </p:nvSpPr>
        <p:spPr>
          <a:xfrm>
            <a:off x="685800" y="1371600"/>
            <a:ext cx="7772400" cy="4724400"/>
          </a:xfrm>
        </p:spPr>
        <p:txBody>
          <a:bodyPr/>
          <a:lstStyle/>
          <a:p>
            <a:endParaRPr lang="en-US" dirty="0" smtClean="0">
              <a:solidFill>
                <a:srgbClr val="FF0000"/>
              </a:solidFill>
            </a:endParaRPr>
          </a:p>
          <a:p>
            <a:endParaRPr lang="en-US" dirty="0" smtClean="0">
              <a:solidFill>
                <a:srgbClr val="FF0000"/>
              </a:solidFill>
            </a:endParaRPr>
          </a:p>
          <a:p>
            <a:r>
              <a:rPr lang="en-US" dirty="0" smtClean="0">
                <a:solidFill>
                  <a:srgbClr val="FF0000"/>
                </a:solidFill>
              </a:rPr>
              <a:t>A machine which is capable of performing one floating </a:t>
            </a:r>
            <a:r>
              <a:rPr lang="en-US" dirty="0" smtClean="0">
                <a:solidFill>
                  <a:srgbClr val="FF0000"/>
                </a:solidFill>
              </a:rPr>
              <a:t>point </a:t>
            </a:r>
            <a:r>
              <a:rPr lang="en-US" dirty="0" smtClean="0">
                <a:solidFill>
                  <a:srgbClr val="FF0000"/>
                </a:solidFill>
              </a:rPr>
              <a:t>operation every 10ns has a speed of (1/10^-8)= 100 mega flops </a:t>
            </a:r>
            <a:r>
              <a:rPr lang="en-US" dirty="0" err="1" smtClean="0">
                <a:solidFill>
                  <a:srgbClr val="FF0000"/>
                </a:solidFill>
              </a:rPr>
              <a:t>i.e</a:t>
            </a:r>
            <a:r>
              <a:rPr lang="en-US" dirty="0" smtClean="0">
                <a:solidFill>
                  <a:srgbClr val="FF0000"/>
                </a:solidFill>
              </a:rPr>
              <a:t>, 100 million (mega) floating point operation per second.</a:t>
            </a:r>
            <a:endParaRPr lang="en-US" dirty="0">
              <a:solidFill>
                <a:srgbClr val="FF0000"/>
              </a:solidFill>
            </a:endParaRPr>
          </a:p>
        </p:txBody>
      </p:sp>
      <p:sp>
        <p:nvSpPr>
          <p:cNvPr id="4" name="Date Placeholder 3"/>
          <p:cNvSpPr>
            <a:spLocks noGrp="1"/>
          </p:cNvSpPr>
          <p:nvPr>
            <p:ph type="dt" sz="half" idx="4294967295"/>
          </p:nvPr>
        </p:nvSpPr>
        <p:spPr>
          <a:xfrm>
            <a:off x="685800" y="6248400"/>
            <a:ext cx="1905000" cy="457200"/>
          </a:xfrm>
          <a:prstGeom prst="rect">
            <a:avLst/>
          </a:prstGeom>
        </p:spPr>
        <p:txBody>
          <a:bodyPr/>
          <a:lstStyle/>
          <a:p>
            <a:r>
              <a:rPr lang="en-US" smtClean="0"/>
              <a:t> </a:t>
            </a:r>
            <a:endParaRPr lang="en-US" dirty="0"/>
          </a:p>
        </p:txBody>
      </p:sp>
      <p:sp>
        <p:nvSpPr>
          <p:cNvPr id="5" name="Footer Placeholder 4"/>
          <p:cNvSpPr>
            <a:spLocks noGrp="1"/>
          </p:cNvSpPr>
          <p:nvPr>
            <p:ph type="ftr" sz="quarter" idx="4294967295"/>
          </p:nvPr>
        </p:nvSpPr>
        <p:spPr>
          <a:xfrm>
            <a:off x="3124200" y="6248400"/>
            <a:ext cx="2895600" cy="457200"/>
          </a:xfrm>
          <a:prstGeom prst="rect">
            <a:avLst/>
          </a:prstGeom>
        </p:spPr>
        <p:txBody>
          <a:bodyPr/>
          <a:lstStyle/>
          <a:p>
            <a:r>
              <a:rPr lang="en-US" smtClean="0"/>
              <a:t> </a:t>
            </a:r>
            <a:endParaRPr lang="en-US" dirty="0"/>
          </a:p>
        </p:txBody>
      </p:sp>
      <p:sp>
        <p:nvSpPr>
          <p:cNvPr id="6" name="Slide Number Placeholder 5"/>
          <p:cNvSpPr>
            <a:spLocks noGrp="1"/>
          </p:cNvSpPr>
          <p:nvPr>
            <p:ph type="sldNum" sz="quarter" idx="4294967295"/>
          </p:nvPr>
        </p:nvSpPr>
        <p:spPr>
          <a:xfrm>
            <a:off x="6553200" y="6248400"/>
            <a:ext cx="1905000" cy="457200"/>
          </a:xfrm>
          <a:prstGeom prst="rect">
            <a:avLst/>
          </a:prstGeom>
        </p:spPr>
        <p:txBody>
          <a:bodyPr/>
          <a:lstStyle/>
          <a:p>
            <a:fld id="{01DB0CA6-0118-43F3-B294-CBBF6D40C6E9}"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Generations of Computers</a:t>
            </a:r>
            <a:endParaRPr lang="en-US" dirty="0"/>
          </a:p>
        </p:txBody>
      </p:sp>
      <p:pic>
        <p:nvPicPr>
          <p:cNvPr id="1026" name="Picture 2"/>
          <p:cNvPicPr>
            <a:picLocks noChangeAspect="1" noChangeArrowheads="1"/>
          </p:cNvPicPr>
          <p:nvPr/>
        </p:nvPicPr>
        <p:blipFill>
          <a:blip r:embed="rId2"/>
          <a:srcRect/>
          <a:stretch>
            <a:fillRect/>
          </a:stretch>
        </p:blipFill>
        <p:spPr bwMode="auto">
          <a:xfrm>
            <a:off x="1000100" y="1071546"/>
            <a:ext cx="7215238" cy="1285884"/>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1000100" y="2285992"/>
            <a:ext cx="7215238" cy="3714776"/>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fr-FR"/>
              <a:t>Flynn's Classical Taxonomy</a:t>
            </a:r>
          </a:p>
        </p:txBody>
      </p:sp>
      <p:sp>
        <p:nvSpPr>
          <p:cNvPr id="45059" name="Rectangle 3"/>
          <p:cNvSpPr>
            <a:spLocks noGrp="1" noChangeArrowheads="1"/>
          </p:cNvSpPr>
          <p:nvPr>
            <p:ph type="body" idx="1"/>
          </p:nvPr>
        </p:nvSpPr>
        <p:spPr/>
        <p:txBody>
          <a:bodyPr/>
          <a:lstStyle/>
          <a:p>
            <a:r>
              <a:rPr lang="en-GB"/>
              <a:t>There are different ways to classify parallel computers. One of the more widely used classifications, in use since 1966, is called Flynn's Taxonomy. </a:t>
            </a:r>
            <a:endParaRPr lang="fr-FR"/>
          </a:p>
          <a:p>
            <a:r>
              <a:rPr lang="en-GB"/>
              <a:t>Flynn's taxonomy distinguishes multi-processor computer architectures according to how they can be classified along the two independent dimensions of </a:t>
            </a:r>
            <a:r>
              <a:rPr lang="en-GB" b="1" i="1"/>
              <a:t>Instruction</a:t>
            </a:r>
            <a:r>
              <a:rPr lang="en-GB"/>
              <a:t> and </a:t>
            </a:r>
            <a:r>
              <a:rPr lang="en-GB" b="1" i="1"/>
              <a:t>Data</a:t>
            </a:r>
            <a:r>
              <a:rPr lang="en-GB"/>
              <a:t>. Each of these dimensions can have only one of two possible states: </a:t>
            </a:r>
            <a:r>
              <a:rPr lang="en-GB" b="1" i="1"/>
              <a:t>Single</a:t>
            </a:r>
            <a:r>
              <a:rPr lang="en-GB"/>
              <a:t> or </a:t>
            </a:r>
            <a:r>
              <a:rPr lang="en-GB" b="1" i="1"/>
              <a:t>Multiple</a:t>
            </a:r>
            <a:r>
              <a:rPr lang="en-GB"/>
              <a:t>. </a:t>
            </a:r>
            <a:endParaRPr lang="fr-F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fr-FR"/>
              <a:t>Flynn Matrix</a:t>
            </a:r>
          </a:p>
        </p:txBody>
      </p:sp>
      <p:sp>
        <p:nvSpPr>
          <p:cNvPr id="46083" name="Rectangle 3"/>
          <p:cNvSpPr>
            <a:spLocks noGrp="1" noChangeArrowheads="1"/>
          </p:cNvSpPr>
          <p:nvPr>
            <p:ph type="body" idx="1"/>
          </p:nvPr>
        </p:nvSpPr>
        <p:spPr/>
        <p:txBody>
          <a:bodyPr/>
          <a:lstStyle/>
          <a:p>
            <a:r>
              <a:rPr lang="en-GB" altLang="ja-JP"/>
              <a:t>The matrix below defines the 4 possible classifications according to Flynn</a:t>
            </a:r>
            <a:r>
              <a:rPr lang="fr-FR" altLang="ja-JP"/>
              <a:t> </a:t>
            </a:r>
          </a:p>
          <a:p>
            <a:endParaRPr lang="fr-FR"/>
          </a:p>
        </p:txBody>
      </p:sp>
      <p:pic>
        <p:nvPicPr>
          <p:cNvPr id="46084" name="Picture 4"/>
          <p:cNvPicPr>
            <a:picLocks noChangeAspect="1" noChangeArrowheads="1"/>
          </p:cNvPicPr>
          <p:nvPr/>
        </p:nvPicPr>
        <p:blipFill>
          <a:blip r:embed="rId2"/>
          <a:srcRect l="19882" t="46230" r="22240" b="27312"/>
          <a:stretch>
            <a:fillRect/>
          </a:stretch>
        </p:blipFill>
        <p:spPr bwMode="auto">
          <a:xfrm>
            <a:off x="900113" y="3141663"/>
            <a:ext cx="7056437" cy="2016125"/>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GB" altLang="ja-JP"/>
              <a:t>Single Instruction, Single Data (SISD)</a:t>
            </a:r>
            <a:endParaRPr lang="fr-FR"/>
          </a:p>
        </p:txBody>
      </p:sp>
      <p:sp>
        <p:nvSpPr>
          <p:cNvPr id="47107" name="Rectangle 3"/>
          <p:cNvSpPr>
            <a:spLocks noGrp="1" noChangeArrowheads="1"/>
          </p:cNvSpPr>
          <p:nvPr>
            <p:ph type="body" idx="1"/>
          </p:nvPr>
        </p:nvSpPr>
        <p:spPr>
          <a:xfrm>
            <a:off x="685800" y="1524000"/>
            <a:ext cx="6191250" cy="4419600"/>
          </a:xfrm>
        </p:spPr>
        <p:txBody>
          <a:bodyPr/>
          <a:lstStyle/>
          <a:p>
            <a:pPr>
              <a:lnSpc>
                <a:spcPct val="90000"/>
              </a:lnSpc>
            </a:pPr>
            <a:r>
              <a:rPr lang="fr-FR"/>
              <a:t>A serial (non-parallel) computer </a:t>
            </a:r>
          </a:p>
          <a:p>
            <a:pPr>
              <a:lnSpc>
                <a:spcPct val="90000"/>
              </a:lnSpc>
            </a:pPr>
            <a:r>
              <a:rPr lang="en-GB"/>
              <a:t>Single instruction: only one instruction stream is being acted on by the CPU during any one clock cycle </a:t>
            </a:r>
            <a:endParaRPr lang="fr-FR"/>
          </a:p>
          <a:p>
            <a:pPr>
              <a:lnSpc>
                <a:spcPct val="90000"/>
              </a:lnSpc>
            </a:pPr>
            <a:r>
              <a:rPr lang="en-GB"/>
              <a:t>Single data: only one data stream is being used as input during any one clock cycle </a:t>
            </a:r>
            <a:endParaRPr lang="fr-FR"/>
          </a:p>
          <a:p>
            <a:pPr>
              <a:lnSpc>
                <a:spcPct val="90000"/>
              </a:lnSpc>
            </a:pPr>
            <a:r>
              <a:rPr lang="fr-FR"/>
              <a:t>Deterministic execution </a:t>
            </a:r>
          </a:p>
          <a:p>
            <a:pPr>
              <a:lnSpc>
                <a:spcPct val="90000"/>
              </a:lnSpc>
            </a:pPr>
            <a:r>
              <a:rPr lang="en-GB"/>
              <a:t>This is the oldest and until recently, the most prevalent form of computer </a:t>
            </a:r>
            <a:endParaRPr lang="fr-FR"/>
          </a:p>
          <a:p>
            <a:pPr>
              <a:lnSpc>
                <a:spcPct val="90000"/>
              </a:lnSpc>
            </a:pPr>
            <a:r>
              <a:rPr lang="en-GB" altLang="ja-JP"/>
              <a:t>Examples: most PCs, single CPU workstations and mainframes </a:t>
            </a:r>
            <a:endParaRPr lang="fr-FR"/>
          </a:p>
        </p:txBody>
      </p:sp>
      <p:pic>
        <p:nvPicPr>
          <p:cNvPr id="47108" name="Picture 4" descr="SISD"/>
          <p:cNvPicPr>
            <a:picLocks noChangeAspect="1" noChangeArrowheads="1"/>
          </p:cNvPicPr>
          <p:nvPr/>
        </p:nvPicPr>
        <p:blipFill>
          <a:blip r:embed="rId2"/>
          <a:srcRect/>
          <a:stretch>
            <a:fillRect/>
          </a:stretch>
        </p:blipFill>
        <p:spPr bwMode="auto">
          <a:xfrm>
            <a:off x="6877050" y="2708275"/>
            <a:ext cx="1790700" cy="2132013"/>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fr-FR" dirty="0"/>
              <a:t>What is Parallel Computing? (2)</a:t>
            </a:r>
          </a:p>
        </p:txBody>
      </p:sp>
      <p:sp>
        <p:nvSpPr>
          <p:cNvPr id="27651" name="Rectangle 3"/>
          <p:cNvSpPr>
            <a:spLocks noGrp="1" noChangeArrowheads="1"/>
          </p:cNvSpPr>
          <p:nvPr>
            <p:ph type="body" idx="1"/>
          </p:nvPr>
        </p:nvSpPr>
        <p:spPr>
          <a:xfrm>
            <a:off x="685800" y="1524000"/>
            <a:ext cx="7772400" cy="1833563"/>
          </a:xfrm>
        </p:spPr>
        <p:txBody>
          <a:bodyPr/>
          <a:lstStyle/>
          <a:p>
            <a:pPr>
              <a:lnSpc>
                <a:spcPct val="90000"/>
              </a:lnSpc>
            </a:pPr>
            <a:r>
              <a:rPr lang="en-GB" sz="1800"/>
              <a:t>In the simplest sense, </a:t>
            </a:r>
            <a:r>
              <a:rPr lang="en-GB" sz="1800" b="1" i="1"/>
              <a:t>parallel computing</a:t>
            </a:r>
            <a:r>
              <a:rPr lang="en-GB" sz="1800"/>
              <a:t> is the simultaneous use of multiple compute resources to solve a computational problem. </a:t>
            </a:r>
            <a:endParaRPr lang="fr-FR" sz="1800"/>
          </a:p>
          <a:p>
            <a:pPr lvl="1">
              <a:lnSpc>
                <a:spcPct val="90000"/>
              </a:lnSpc>
            </a:pPr>
            <a:r>
              <a:rPr lang="en-GB" sz="1600"/>
              <a:t>To be run using multiple CPUs </a:t>
            </a:r>
            <a:endParaRPr lang="fr-FR" sz="1600"/>
          </a:p>
          <a:p>
            <a:pPr lvl="1">
              <a:lnSpc>
                <a:spcPct val="90000"/>
              </a:lnSpc>
            </a:pPr>
            <a:r>
              <a:rPr lang="en-GB" sz="1600"/>
              <a:t>A problem is broken into discrete parts that can be solved concurrently </a:t>
            </a:r>
            <a:endParaRPr lang="fr-FR" sz="1600"/>
          </a:p>
          <a:p>
            <a:pPr lvl="1">
              <a:lnSpc>
                <a:spcPct val="90000"/>
              </a:lnSpc>
            </a:pPr>
            <a:r>
              <a:rPr lang="en-GB" sz="1600"/>
              <a:t>Each part is further broken down to a series of instructions </a:t>
            </a:r>
            <a:endParaRPr lang="fr-FR" sz="1600"/>
          </a:p>
          <a:p>
            <a:pPr>
              <a:lnSpc>
                <a:spcPct val="90000"/>
              </a:lnSpc>
            </a:pPr>
            <a:r>
              <a:rPr lang="en-GB" altLang="ja-JP" sz="1800"/>
              <a:t>Instructions from each part execute simultaneously on different CPUs </a:t>
            </a:r>
            <a:endParaRPr lang="fr-FR" sz="1800"/>
          </a:p>
        </p:txBody>
      </p:sp>
      <p:pic>
        <p:nvPicPr>
          <p:cNvPr id="27652" name="Picture 4" descr="Parallel computing"/>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547813" y="3284538"/>
            <a:ext cx="5781675" cy="3146425"/>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GB" altLang="ja-JP"/>
              <a:t>Single Instruction, Multiple Data (SIMD)</a:t>
            </a:r>
            <a:endParaRPr lang="fr-FR"/>
          </a:p>
        </p:txBody>
      </p:sp>
      <p:sp>
        <p:nvSpPr>
          <p:cNvPr id="48131" name="Rectangle 3"/>
          <p:cNvSpPr>
            <a:spLocks noGrp="1" noChangeArrowheads="1"/>
          </p:cNvSpPr>
          <p:nvPr>
            <p:ph type="body" idx="1"/>
          </p:nvPr>
        </p:nvSpPr>
        <p:spPr>
          <a:xfrm>
            <a:off x="685800" y="981075"/>
            <a:ext cx="7772400" cy="4419600"/>
          </a:xfrm>
        </p:spPr>
        <p:txBody>
          <a:bodyPr/>
          <a:lstStyle/>
          <a:p>
            <a:pPr>
              <a:lnSpc>
                <a:spcPct val="90000"/>
              </a:lnSpc>
            </a:pPr>
            <a:r>
              <a:rPr lang="fr-FR" sz="1600" dirty="0"/>
              <a:t>A type of </a:t>
            </a:r>
            <a:r>
              <a:rPr lang="fr-FR" sz="1600" dirty="0" err="1"/>
              <a:t>parallel</a:t>
            </a:r>
            <a:r>
              <a:rPr lang="fr-FR" sz="1600" dirty="0"/>
              <a:t> computer </a:t>
            </a:r>
          </a:p>
          <a:p>
            <a:pPr>
              <a:lnSpc>
                <a:spcPct val="90000"/>
              </a:lnSpc>
            </a:pPr>
            <a:r>
              <a:rPr lang="en-GB" sz="1600" dirty="0"/>
              <a:t>Single instruction: All processing units execute the same instruction at any given clock cycle </a:t>
            </a:r>
            <a:endParaRPr lang="fr-FR" sz="1600" dirty="0"/>
          </a:p>
          <a:p>
            <a:pPr>
              <a:lnSpc>
                <a:spcPct val="90000"/>
              </a:lnSpc>
            </a:pPr>
            <a:r>
              <a:rPr lang="en-GB" sz="1600" dirty="0"/>
              <a:t>Multiple data: Each processing unit can operate on a different data element </a:t>
            </a:r>
            <a:endParaRPr lang="fr-FR" sz="1600" dirty="0"/>
          </a:p>
          <a:p>
            <a:pPr>
              <a:lnSpc>
                <a:spcPct val="90000"/>
              </a:lnSpc>
            </a:pPr>
            <a:r>
              <a:rPr lang="en-GB" sz="1600" dirty="0"/>
              <a:t>This type of machine typically has an instruction dispatcher, a very high-bandwidth internal network, and a very large array of very small-capacity instruction units. </a:t>
            </a:r>
            <a:endParaRPr lang="fr-FR" sz="1600" dirty="0"/>
          </a:p>
          <a:p>
            <a:pPr>
              <a:lnSpc>
                <a:spcPct val="90000"/>
              </a:lnSpc>
            </a:pPr>
            <a:r>
              <a:rPr lang="en-GB" sz="1600" dirty="0"/>
              <a:t>Best suited for specialized problems characterized by a high degree of </a:t>
            </a:r>
            <a:r>
              <a:rPr lang="en-GB" sz="1600" dirty="0" err="1"/>
              <a:t>regularity,such</a:t>
            </a:r>
            <a:r>
              <a:rPr lang="en-GB" sz="1600" dirty="0"/>
              <a:t> as image processing. </a:t>
            </a:r>
            <a:endParaRPr lang="fr-FR" sz="1600" dirty="0"/>
          </a:p>
          <a:p>
            <a:pPr>
              <a:lnSpc>
                <a:spcPct val="90000"/>
              </a:lnSpc>
            </a:pPr>
            <a:r>
              <a:rPr lang="fr-FR" sz="1600" dirty="0" err="1"/>
              <a:t>Synchronous</a:t>
            </a:r>
            <a:r>
              <a:rPr lang="fr-FR" sz="1600" dirty="0"/>
              <a:t> (</a:t>
            </a:r>
            <a:r>
              <a:rPr lang="fr-FR" sz="1600" dirty="0" err="1"/>
              <a:t>lockstep</a:t>
            </a:r>
            <a:r>
              <a:rPr lang="fr-FR" sz="1600" dirty="0"/>
              <a:t>) and </a:t>
            </a:r>
            <a:r>
              <a:rPr lang="fr-FR" sz="1600" dirty="0" err="1"/>
              <a:t>deterministic</a:t>
            </a:r>
            <a:r>
              <a:rPr lang="fr-FR" sz="1600" dirty="0"/>
              <a:t> </a:t>
            </a:r>
            <a:r>
              <a:rPr lang="fr-FR" sz="1600" dirty="0" err="1"/>
              <a:t>execution</a:t>
            </a:r>
            <a:r>
              <a:rPr lang="fr-FR" sz="1600" dirty="0"/>
              <a:t> </a:t>
            </a:r>
          </a:p>
          <a:p>
            <a:pPr>
              <a:lnSpc>
                <a:spcPct val="90000"/>
              </a:lnSpc>
            </a:pPr>
            <a:r>
              <a:rPr lang="en-GB" sz="1600" dirty="0"/>
              <a:t>Two varieties: Processor Arrays and Vector Pipelines </a:t>
            </a:r>
            <a:endParaRPr lang="fr-FR" sz="1600" dirty="0"/>
          </a:p>
          <a:p>
            <a:pPr>
              <a:lnSpc>
                <a:spcPct val="90000"/>
              </a:lnSpc>
            </a:pPr>
            <a:r>
              <a:rPr lang="fr-FR" sz="1600" dirty="0" err="1"/>
              <a:t>Examples</a:t>
            </a:r>
            <a:r>
              <a:rPr lang="fr-FR" sz="1600" dirty="0"/>
              <a:t>: </a:t>
            </a:r>
          </a:p>
          <a:p>
            <a:pPr lvl="1">
              <a:lnSpc>
                <a:spcPct val="90000"/>
              </a:lnSpc>
            </a:pPr>
            <a:r>
              <a:rPr lang="fr-FR" sz="1400" dirty="0"/>
              <a:t>Processor </a:t>
            </a:r>
            <a:r>
              <a:rPr lang="fr-FR" sz="1400" dirty="0" err="1"/>
              <a:t>Arrays</a:t>
            </a:r>
            <a:r>
              <a:rPr lang="fr-FR" sz="1400" dirty="0"/>
              <a:t>: </a:t>
            </a:r>
            <a:r>
              <a:rPr lang="fr-FR" sz="1400" dirty="0" err="1"/>
              <a:t>Connection</a:t>
            </a:r>
            <a:r>
              <a:rPr lang="fr-FR" sz="1400" dirty="0"/>
              <a:t> Machine CM-2, </a:t>
            </a:r>
            <a:r>
              <a:rPr lang="fr-FR" sz="1400" dirty="0" err="1"/>
              <a:t>Maspar</a:t>
            </a:r>
            <a:r>
              <a:rPr lang="fr-FR" sz="1400" dirty="0"/>
              <a:t> MP-1, MP-2 </a:t>
            </a:r>
          </a:p>
          <a:p>
            <a:pPr lvl="1">
              <a:lnSpc>
                <a:spcPct val="90000"/>
              </a:lnSpc>
            </a:pPr>
            <a:r>
              <a:rPr lang="fr-FR" altLang="ja-JP" sz="1400" dirty="0" err="1"/>
              <a:t>Vector</a:t>
            </a:r>
            <a:r>
              <a:rPr lang="fr-FR" altLang="ja-JP" sz="1400" dirty="0"/>
              <a:t> Pipelines: IBM 9000, </a:t>
            </a:r>
            <a:r>
              <a:rPr lang="fr-FR" altLang="ja-JP" sz="1400" dirty="0" err="1"/>
              <a:t>Cray</a:t>
            </a:r>
            <a:r>
              <a:rPr lang="fr-FR" altLang="ja-JP" sz="1400" dirty="0"/>
              <a:t> C90, Fujitsu VP, NEC SX-2, Hitachi S820</a:t>
            </a:r>
            <a:endParaRPr lang="fr-FR" sz="1400" dirty="0"/>
          </a:p>
        </p:txBody>
      </p:sp>
      <p:pic>
        <p:nvPicPr>
          <p:cNvPr id="48132" name="Picture 4" descr="SIMD"/>
          <p:cNvPicPr>
            <a:picLocks noChangeAspect="1" noChangeArrowheads="1"/>
          </p:cNvPicPr>
          <p:nvPr/>
        </p:nvPicPr>
        <p:blipFill>
          <a:blip r:embed="rId2"/>
          <a:srcRect/>
          <a:stretch>
            <a:fillRect/>
          </a:stretch>
        </p:blipFill>
        <p:spPr bwMode="auto">
          <a:xfrm>
            <a:off x="2339975" y="4508500"/>
            <a:ext cx="4171950" cy="2330450"/>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GB" altLang="ja-JP"/>
              <a:t>Multiple Instruction, Single Data (MISD)</a:t>
            </a:r>
            <a:endParaRPr lang="fr-FR"/>
          </a:p>
        </p:txBody>
      </p:sp>
      <p:sp>
        <p:nvSpPr>
          <p:cNvPr id="49155" name="Rectangle 3"/>
          <p:cNvSpPr>
            <a:spLocks noGrp="1" noChangeArrowheads="1"/>
          </p:cNvSpPr>
          <p:nvPr>
            <p:ph type="body" idx="1"/>
          </p:nvPr>
        </p:nvSpPr>
        <p:spPr>
          <a:xfrm>
            <a:off x="685800" y="981075"/>
            <a:ext cx="7772400" cy="4419600"/>
          </a:xfrm>
        </p:spPr>
        <p:txBody>
          <a:bodyPr/>
          <a:lstStyle/>
          <a:p>
            <a:r>
              <a:rPr lang="en-GB" sz="2000" dirty="0"/>
              <a:t>A single data stream is fed into multiple processing units. </a:t>
            </a:r>
            <a:endParaRPr lang="fr-FR" sz="2000" dirty="0"/>
          </a:p>
          <a:p>
            <a:r>
              <a:rPr lang="en-GB" sz="2000" dirty="0"/>
              <a:t>Each processing unit operates on the data independently via independent instruction streams. </a:t>
            </a:r>
            <a:endParaRPr lang="fr-FR" sz="2000" dirty="0"/>
          </a:p>
          <a:p>
            <a:r>
              <a:rPr lang="en-GB" sz="2000" dirty="0"/>
              <a:t>Few actual examples of this class of parallel computer have ever existed. </a:t>
            </a:r>
            <a:r>
              <a:rPr lang="fr-FR" sz="2000" dirty="0"/>
              <a:t>One is the </a:t>
            </a:r>
            <a:r>
              <a:rPr lang="fr-FR" sz="2000" dirty="0" err="1"/>
              <a:t>experimental</a:t>
            </a:r>
            <a:r>
              <a:rPr lang="fr-FR" sz="2000" dirty="0"/>
              <a:t> Carnegie-Mellon C.mmp computer (1971). </a:t>
            </a:r>
          </a:p>
          <a:p>
            <a:r>
              <a:rPr lang="en-GB" sz="2000" dirty="0"/>
              <a:t>Some conceivable uses might be: </a:t>
            </a:r>
            <a:endParaRPr lang="fr-FR" sz="2000" dirty="0"/>
          </a:p>
          <a:p>
            <a:pPr lvl="1"/>
            <a:r>
              <a:rPr lang="en-GB" sz="1800" dirty="0"/>
              <a:t>multiple frequency filters operating on a single signal stream </a:t>
            </a:r>
            <a:endParaRPr lang="fr-FR" sz="1800" dirty="0"/>
          </a:p>
          <a:p>
            <a:r>
              <a:rPr lang="en-GB" altLang="ja-JP" sz="2000" dirty="0"/>
              <a:t>multiple cryptography algorithms attempting to crack a single coded message.</a:t>
            </a:r>
            <a:endParaRPr lang="fr-FR" sz="2000" dirty="0"/>
          </a:p>
        </p:txBody>
      </p:sp>
      <p:pic>
        <p:nvPicPr>
          <p:cNvPr id="49156" name="Picture 4" descr="MISD"/>
          <p:cNvPicPr>
            <a:picLocks noChangeAspect="1" noChangeArrowheads="1"/>
          </p:cNvPicPr>
          <p:nvPr/>
        </p:nvPicPr>
        <p:blipFill>
          <a:blip r:embed="rId2"/>
          <a:srcRect/>
          <a:stretch>
            <a:fillRect/>
          </a:stretch>
        </p:blipFill>
        <p:spPr bwMode="auto">
          <a:xfrm>
            <a:off x="2411413" y="4724400"/>
            <a:ext cx="4171950" cy="1970088"/>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fr-FR" altLang="ja-JP"/>
              <a:t>Multiple Instruction, Multiple Data (MIMD)</a:t>
            </a:r>
            <a:endParaRPr lang="fr-FR"/>
          </a:p>
        </p:txBody>
      </p:sp>
      <p:sp>
        <p:nvSpPr>
          <p:cNvPr id="50179" name="Rectangle 3"/>
          <p:cNvSpPr>
            <a:spLocks noGrp="1" noChangeArrowheads="1"/>
          </p:cNvSpPr>
          <p:nvPr>
            <p:ph type="body" idx="1"/>
          </p:nvPr>
        </p:nvSpPr>
        <p:spPr>
          <a:xfrm>
            <a:off x="685800" y="981075"/>
            <a:ext cx="7772400" cy="4419600"/>
          </a:xfrm>
        </p:spPr>
        <p:txBody>
          <a:bodyPr/>
          <a:lstStyle/>
          <a:p>
            <a:pPr>
              <a:lnSpc>
                <a:spcPct val="90000"/>
              </a:lnSpc>
            </a:pPr>
            <a:r>
              <a:rPr lang="en-GB" sz="2000"/>
              <a:t>Currently, the most common type of parallel computer. Most modern computers fall into this category. </a:t>
            </a:r>
            <a:endParaRPr lang="fr-FR" sz="2000"/>
          </a:p>
          <a:p>
            <a:pPr>
              <a:lnSpc>
                <a:spcPct val="90000"/>
              </a:lnSpc>
            </a:pPr>
            <a:r>
              <a:rPr lang="en-GB" sz="2000"/>
              <a:t>Multiple Instruction: every processor may be executing a different instruction stream </a:t>
            </a:r>
            <a:endParaRPr lang="fr-FR" sz="2000"/>
          </a:p>
          <a:p>
            <a:pPr>
              <a:lnSpc>
                <a:spcPct val="90000"/>
              </a:lnSpc>
            </a:pPr>
            <a:r>
              <a:rPr lang="en-GB" sz="2000"/>
              <a:t>Multiple Data: every processor may be working with a different data stream </a:t>
            </a:r>
            <a:endParaRPr lang="fr-FR" sz="2000"/>
          </a:p>
          <a:p>
            <a:pPr>
              <a:lnSpc>
                <a:spcPct val="90000"/>
              </a:lnSpc>
            </a:pPr>
            <a:r>
              <a:rPr lang="en-GB" sz="2000"/>
              <a:t>Execution can be synchronous or asynchronous, deterministic or non-deterministic </a:t>
            </a:r>
            <a:endParaRPr lang="fr-FR" sz="2000"/>
          </a:p>
          <a:p>
            <a:pPr>
              <a:lnSpc>
                <a:spcPct val="90000"/>
              </a:lnSpc>
            </a:pPr>
            <a:r>
              <a:rPr lang="en-GB" altLang="ja-JP" sz="2000"/>
              <a:t>Examples: most current supercomputers, networked parallel computer "grids" and multi-processor SMP computers - including some types of PCs.</a:t>
            </a:r>
            <a:r>
              <a:rPr lang="fr-FR" altLang="ja-JP" sz="2000"/>
              <a:t> </a:t>
            </a:r>
            <a:endParaRPr lang="fr-FR" sz="2000"/>
          </a:p>
        </p:txBody>
      </p:sp>
      <p:pic>
        <p:nvPicPr>
          <p:cNvPr id="50180" name="Picture 4" descr="MIMD"/>
          <p:cNvPicPr>
            <a:picLocks noChangeAspect="1" noChangeArrowheads="1"/>
          </p:cNvPicPr>
          <p:nvPr/>
        </p:nvPicPr>
        <p:blipFill>
          <a:blip r:embed="rId2"/>
          <a:srcRect/>
          <a:stretch>
            <a:fillRect/>
          </a:stretch>
        </p:blipFill>
        <p:spPr bwMode="auto">
          <a:xfrm>
            <a:off x="2339975" y="4508500"/>
            <a:ext cx="4171950" cy="2330450"/>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fr-FR" dirty="0" err="1"/>
              <a:t>Some</a:t>
            </a:r>
            <a:r>
              <a:rPr lang="fr-FR" dirty="0"/>
              <a:t> General Parallel </a:t>
            </a:r>
            <a:r>
              <a:rPr lang="fr-FR" dirty="0" err="1"/>
              <a:t>Terminology</a:t>
            </a:r>
            <a:endParaRPr lang="fr-FR" dirty="0"/>
          </a:p>
        </p:txBody>
      </p:sp>
      <p:sp>
        <p:nvSpPr>
          <p:cNvPr id="51203" name="Rectangle 3"/>
          <p:cNvSpPr>
            <a:spLocks noGrp="1" noChangeArrowheads="1"/>
          </p:cNvSpPr>
          <p:nvPr>
            <p:ph type="body" idx="1"/>
          </p:nvPr>
        </p:nvSpPr>
        <p:spPr>
          <a:xfrm>
            <a:off x="685800" y="2105025"/>
            <a:ext cx="7772400" cy="4419600"/>
          </a:xfrm>
        </p:spPr>
        <p:txBody>
          <a:bodyPr/>
          <a:lstStyle/>
          <a:p>
            <a:pPr>
              <a:lnSpc>
                <a:spcPct val="90000"/>
              </a:lnSpc>
            </a:pPr>
            <a:r>
              <a:rPr lang="en-GB" b="1"/>
              <a:t>Task </a:t>
            </a:r>
            <a:endParaRPr lang="en-GB"/>
          </a:p>
          <a:p>
            <a:pPr lvl="1">
              <a:lnSpc>
                <a:spcPct val="90000"/>
              </a:lnSpc>
            </a:pPr>
            <a:r>
              <a:rPr lang="en-GB"/>
              <a:t>A logically discrete section of computational work. A task is typically a program or program-like set of instructions that is executed by a processor. </a:t>
            </a:r>
            <a:endParaRPr lang="en-GB" b="1"/>
          </a:p>
          <a:p>
            <a:pPr>
              <a:lnSpc>
                <a:spcPct val="90000"/>
              </a:lnSpc>
            </a:pPr>
            <a:r>
              <a:rPr lang="en-GB" b="1"/>
              <a:t>Parallel Task </a:t>
            </a:r>
            <a:endParaRPr lang="en-GB"/>
          </a:p>
          <a:p>
            <a:pPr lvl="1">
              <a:lnSpc>
                <a:spcPct val="90000"/>
              </a:lnSpc>
            </a:pPr>
            <a:r>
              <a:rPr lang="en-GB"/>
              <a:t>A task that can be executed by multiple processors safely (yields correct results) </a:t>
            </a:r>
            <a:endParaRPr lang="en-GB" b="1"/>
          </a:p>
          <a:p>
            <a:pPr>
              <a:lnSpc>
                <a:spcPct val="90000"/>
              </a:lnSpc>
            </a:pPr>
            <a:r>
              <a:rPr lang="en-GB" b="1"/>
              <a:t>Serial Execution </a:t>
            </a:r>
            <a:endParaRPr lang="en-GB"/>
          </a:p>
          <a:p>
            <a:pPr lvl="1">
              <a:lnSpc>
                <a:spcPct val="90000"/>
              </a:lnSpc>
            </a:pPr>
            <a:r>
              <a:rPr lang="en-GB"/>
              <a:t>Execution of a program sequentially, one statement at a time. In the simplest sense, this is what happens on a one processor machine. However, virtually all parallel tasks will have sections of a parallel program that must be executed serially. </a:t>
            </a:r>
            <a:endParaRPr lang="fr-FR"/>
          </a:p>
        </p:txBody>
      </p:sp>
      <p:sp>
        <p:nvSpPr>
          <p:cNvPr id="51205" name="Text Box 5"/>
          <p:cNvSpPr txBox="1">
            <a:spLocks noChangeArrowheads="1"/>
          </p:cNvSpPr>
          <p:nvPr/>
        </p:nvSpPr>
        <p:spPr bwMode="auto">
          <a:xfrm>
            <a:off x="755650" y="1211263"/>
            <a:ext cx="7632700" cy="922337"/>
          </a:xfrm>
          <a:prstGeom prst="rect">
            <a:avLst/>
          </a:prstGeom>
          <a:noFill/>
          <a:ln w="9525">
            <a:noFill/>
            <a:miter lim="800000"/>
            <a:headEnd/>
            <a:tailEnd/>
          </a:ln>
          <a:effectLst/>
        </p:spPr>
        <p:txBody>
          <a:bodyPr>
            <a:spAutoFit/>
          </a:bodyPr>
          <a:lstStyle/>
          <a:p>
            <a:pPr eaLnBrk="1" hangingPunct="1">
              <a:lnSpc>
                <a:spcPct val="80000"/>
              </a:lnSpc>
              <a:spcBef>
                <a:spcPct val="20000"/>
              </a:spcBef>
              <a:buClr>
                <a:srgbClr val="E47C23"/>
              </a:buClr>
              <a:buSzPct val="80000"/>
              <a:buFont typeface="Webdings" pitchFamily="18" charset="2"/>
              <a:buNone/>
            </a:pPr>
            <a:r>
              <a:rPr lang="en-GB" altLang="ja-JP" sz="1600" b="1">
                <a:solidFill>
                  <a:schemeClr val="accent2"/>
                </a:solidFill>
              </a:rPr>
              <a:t>Like everything else, parallel computing has its own "jargon". Some of the more commonly used terms associated with parallel computing are listed below. Most of these will be discussed in more detail later.</a:t>
            </a:r>
            <a:endParaRPr lang="fr-FR" altLang="ja-JP" sz="1600" b="1">
              <a:solidFill>
                <a:schemeClr val="accent2"/>
              </a:solidFill>
            </a:endParaRPr>
          </a:p>
          <a:p>
            <a:endParaRPr lang="fr-FR" sz="1600" b="1">
              <a:solidFill>
                <a:schemeClr val="accent2"/>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endParaRPr lang="en-US"/>
          </a:p>
        </p:txBody>
      </p:sp>
      <p:sp>
        <p:nvSpPr>
          <p:cNvPr id="52227" name="Rectangle 3"/>
          <p:cNvSpPr>
            <a:spLocks noGrp="1" noChangeArrowheads="1"/>
          </p:cNvSpPr>
          <p:nvPr>
            <p:ph type="body" idx="1"/>
          </p:nvPr>
        </p:nvSpPr>
        <p:spPr/>
        <p:txBody>
          <a:bodyPr/>
          <a:lstStyle/>
          <a:p>
            <a:pPr>
              <a:lnSpc>
                <a:spcPct val="80000"/>
              </a:lnSpc>
            </a:pPr>
            <a:r>
              <a:rPr lang="en-GB" sz="2000" b="1"/>
              <a:t>Parallel Execution </a:t>
            </a:r>
            <a:endParaRPr lang="en-GB" sz="2000"/>
          </a:p>
          <a:p>
            <a:pPr lvl="1">
              <a:lnSpc>
                <a:spcPct val="80000"/>
              </a:lnSpc>
            </a:pPr>
            <a:r>
              <a:rPr lang="en-GB" sz="1800"/>
              <a:t>Execution of a program by more than one task, with each task being able to execute the same or different statement at the same moment in time. </a:t>
            </a:r>
            <a:endParaRPr lang="en-GB" sz="1800" b="1"/>
          </a:p>
          <a:p>
            <a:pPr>
              <a:lnSpc>
                <a:spcPct val="80000"/>
              </a:lnSpc>
            </a:pPr>
            <a:r>
              <a:rPr lang="en-GB" sz="2000" b="1"/>
              <a:t>Shared Memory </a:t>
            </a:r>
            <a:endParaRPr lang="en-GB" sz="2000"/>
          </a:p>
          <a:p>
            <a:pPr lvl="1">
              <a:lnSpc>
                <a:spcPct val="80000"/>
              </a:lnSpc>
            </a:pPr>
            <a:r>
              <a:rPr lang="en-GB" sz="1800"/>
              <a:t>From a strictly hardware point of view, describes a computer architecture where all processors have direct (usually bus based) access to common physical memory. In a programming sense, it describes a model where parallel tasks all have the same "picture" of memory and can directly address and access the same logical memory locations regardless of where the physical memory actually exists. </a:t>
            </a:r>
            <a:endParaRPr lang="en-GB" sz="1800" b="1"/>
          </a:p>
          <a:p>
            <a:pPr>
              <a:lnSpc>
                <a:spcPct val="80000"/>
              </a:lnSpc>
            </a:pPr>
            <a:r>
              <a:rPr lang="en-GB" sz="2000" b="1"/>
              <a:t>Distributed Memory </a:t>
            </a:r>
            <a:endParaRPr lang="en-GB" sz="2000"/>
          </a:p>
          <a:p>
            <a:pPr lvl="1">
              <a:lnSpc>
                <a:spcPct val="80000"/>
              </a:lnSpc>
            </a:pPr>
            <a:r>
              <a:rPr lang="en-GB" sz="1800"/>
              <a:t>In hardware, refers to network based memory access for physical memory that is not common. As a programming model, tasks can only logically "see" local machine memory and must use communications to access memory on other machines where other tasks are executing. </a:t>
            </a:r>
            <a:endParaRPr lang="fr-FR" sz="18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endParaRPr lang="en-US"/>
          </a:p>
        </p:txBody>
      </p:sp>
      <p:sp>
        <p:nvSpPr>
          <p:cNvPr id="53251" name="Rectangle 3"/>
          <p:cNvSpPr>
            <a:spLocks noGrp="1" noChangeArrowheads="1"/>
          </p:cNvSpPr>
          <p:nvPr>
            <p:ph type="body" idx="1"/>
          </p:nvPr>
        </p:nvSpPr>
        <p:spPr/>
        <p:txBody>
          <a:bodyPr/>
          <a:lstStyle/>
          <a:p>
            <a:pPr>
              <a:lnSpc>
                <a:spcPct val="90000"/>
              </a:lnSpc>
            </a:pPr>
            <a:r>
              <a:rPr lang="en-GB" sz="2000" b="1"/>
              <a:t>Communications </a:t>
            </a:r>
            <a:endParaRPr lang="en-GB" sz="2000"/>
          </a:p>
          <a:p>
            <a:pPr lvl="1">
              <a:lnSpc>
                <a:spcPct val="90000"/>
              </a:lnSpc>
            </a:pPr>
            <a:r>
              <a:rPr lang="en-GB" sz="1800"/>
              <a:t>Parallel tasks typically need to exchange data. There are several ways this can be accomplished, such as through a shared memory bus or over a network, however the actual event of data exchange is commonly referred to as communications regardless of the method employed. </a:t>
            </a:r>
            <a:endParaRPr lang="en-GB" sz="1800" b="1"/>
          </a:p>
          <a:p>
            <a:pPr>
              <a:lnSpc>
                <a:spcPct val="90000"/>
              </a:lnSpc>
            </a:pPr>
            <a:r>
              <a:rPr lang="en-GB" sz="2000" b="1"/>
              <a:t>Synchronization </a:t>
            </a:r>
            <a:endParaRPr lang="en-GB" sz="2000"/>
          </a:p>
          <a:p>
            <a:pPr lvl="1">
              <a:lnSpc>
                <a:spcPct val="90000"/>
              </a:lnSpc>
            </a:pPr>
            <a:r>
              <a:rPr lang="en-GB" sz="1800"/>
              <a:t>The coordination of parallel tasks in real time, very often associated with communications. Often implemented by establishing a synchronization point within an application where a task may not proceed further until another task(s) reaches the same or logically equivalent point. </a:t>
            </a:r>
            <a:endParaRPr lang="en-GB" altLang="ja-JP" sz="1800"/>
          </a:p>
          <a:p>
            <a:pPr lvl="1">
              <a:lnSpc>
                <a:spcPct val="90000"/>
              </a:lnSpc>
            </a:pPr>
            <a:r>
              <a:rPr lang="en-GB" altLang="ja-JP" sz="1800"/>
              <a:t>Synchronization usually involves waiting by at least one task, and can therefore cause a parallel application's wall clock execution time to increase.</a:t>
            </a:r>
            <a:r>
              <a:rPr lang="fr-FR" altLang="ja-JP" sz="1800"/>
              <a:t> </a:t>
            </a:r>
            <a:endParaRPr lang="fr-FR" sz="18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endParaRPr lang="en-US"/>
          </a:p>
        </p:txBody>
      </p:sp>
      <p:sp>
        <p:nvSpPr>
          <p:cNvPr id="54275" name="Rectangle 3"/>
          <p:cNvSpPr>
            <a:spLocks noGrp="1" noChangeArrowheads="1"/>
          </p:cNvSpPr>
          <p:nvPr>
            <p:ph type="body" idx="1"/>
          </p:nvPr>
        </p:nvSpPr>
        <p:spPr/>
        <p:txBody>
          <a:bodyPr/>
          <a:lstStyle/>
          <a:p>
            <a:pPr>
              <a:lnSpc>
                <a:spcPct val="90000"/>
              </a:lnSpc>
            </a:pPr>
            <a:r>
              <a:rPr lang="en-GB" sz="2000" b="1"/>
              <a:t>Granularity </a:t>
            </a:r>
            <a:endParaRPr lang="en-GB" sz="2000"/>
          </a:p>
          <a:p>
            <a:pPr lvl="1">
              <a:lnSpc>
                <a:spcPct val="90000"/>
              </a:lnSpc>
            </a:pPr>
            <a:r>
              <a:rPr lang="en-GB" sz="1800"/>
              <a:t>In parallel computing, granularity is a qualitative measure of the ratio of computation to communication. </a:t>
            </a:r>
            <a:endParaRPr lang="en-GB" sz="1800" b="1" i="1"/>
          </a:p>
          <a:p>
            <a:pPr lvl="1">
              <a:lnSpc>
                <a:spcPct val="90000"/>
              </a:lnSpc>
            </a:pPr>
            <a:r>
              <a:rPr lang="en-GB" sz="1800" b="1" i="1"/>
              <a:t>Coarse: </a:t>
            </a:r>
            <a:r>
              <a:rPr lang="en-GB" sz="1800"/>
              <a:t>relatively large amounts of computational work are done between communication events </a:t>
            </a:r>
            <a:endParaRPr lang="en-GB" sz="1800" b="1" i="1"/>
          </a:p>
          <a:p>
            <a:pPr lvl="1">
              <a:lnSpc>
                <a:spcPct val="90000"/>
              </a:lnSpc>
            </a:pPr>
            <a:r>
              <a:rPr lang="en-GB" sz="1800" b="1" i="1"/>
              <a:t>Fine:</a:t>
            </a:r>
            <a:r>
              <a:rPr lang="en-GB" sz="1800"/>
              <a:t> relatively small amounts of computational work are done between communication events </a:t>
            </a:r>
            <a:endParaRPr lang="en-GB" sz="1800" b="1"/>
          </a:p>
          <a:p>
            <a:pPr>
              <a:lnSpc>
                <a:spcPct val="90000"/>
              </a:lnSpc>
            </a:pPr>
            <a:r>
              <a:rPr lang="en-GB" sz="2000" b="1"/>
              <a:t>Observed Speedup </a:t>
            </a:r>
            <a:endParaRPr lang="en-GB" sz="2000"/>
          </a:p>
          <a:p>
            <a:pPr lvl="1">
              <a:lnSpc>
                <a:spcPct val="90000"/>
              </a:lnSpc>
            </a:pPr>
            <a:r>
              <a:rPr lang="en-GB" sz="1800"/>
              <a:t>Observed speedup of a code which has been parallelized, defined as: </a:t>
            </a:r>
          </a:p>
          <a:p>
            <a:pPr lvl="1" algn="ctr">
              <a:lnSpc>
                <a:spcPct val="90000"/>
              </a:lnSpc>
              <a:buFontTx/>
              <a:buNone/>
            </a:pPr>
            <a:r>
              <a:rPr lang="en-GB" sz="1800"/>
              <a:t>wall-clock time of serial execution</a:t>
            </a:r>
          </a:p>
          <a:p>
            <a:pPr lvl="1" algn="ctr">
              <a:lnSpc>
                <a:spcPct val="90000"/>
              </a:lnSpc>
              <a:buFontTx/>
              <a:buNone/>
            </a:pPr>
            <a:r>
              <a:rPr lang="en-GB" sz="1800"/>
              <a:t>wall-clock time of parallel execution</a:t>
            </a:r>
          </a:p>
          <a:p>
            <a:pPr lvl="1">
              <a:lnSpc>
                <a:spcPct val="90000"/>
              </a:lnSpc>
            </a:pPr>
            <a:r>
              <a:rPr lang="en-GB" sz="1800"/>
              <a:t>One of the simplest and most widely used indicators for a parallel program's performance. </a:t>
            </a:r>
            <a:endParaRPr lang="fr-FR" sz="1800"/>
          </a:p>
        </p:txBody>
      </p:sp>
      <p:sp>
        <p:nvSpPr>
          <p:cNvPr id="54276" name="Line 4"/>
          <p:cNvSpPr>
            <a:spLocks noChangeShapeType="1"/>
          </p:cNvSpPr>
          <p:nvPr/>
        </p:nvSpPr>
        <p:spPr bwMode="auto">
          <a:xfrm>
            <a:off x="2843213" y="4724400"/>
            <a:ext cx="3889375" cy="0"/>
          </a:xfrm>
          <a:prstGeom prst="line">
            <a:avLst/>
          </a:prstGeom>
          <a:noFill/>
          <a:ln w="9525">
            <a:solidFill>
              <a:schemeClr val="tx1"/>
            </a:solidFill>
            <a:round/>
            <a:headEnd/>
            <a:tailEnd/>
          </a:ln>
          <a:effectLst/>
        </p:spPr>
        <p:txBody>
          <a:bodyPr/>
          <a:lstStyle/>
          <a:p>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endParaRPr lang="en-US"/>
          </a:p>
        </p:txBody>
      </p:sp>
      <p:sp>
        <p:nvSpPr>
          <p:cNvPr id="55299" name="Rectangle 3"/>
          <p:cNvSpPr>
            <a:spLocks noGrp="1" noChangeArrowheads="1"/>
          </p:cNvSpPr>
          <p:nvPr>
            <p:ph type="body" idx="1"/>
          </p:nvPr>
        </p:nvSpPr>
        <p:spPr/>
        <p:txBody>
          <a:bodyPr/>
          <a:lstStyle/>
          <a:p>
            <a:r>
              <a:rPr lang="en-GB" sz="2000" b="1" dirty="0"/>
              <a:t>Parallel Overhead </a:t>
            </a:r>
            <a:endParaRPr lang="en-GB" sz="2000" dirty="0"/>
          </a:p>
          <a:p>
            <a:pPr lvl="1"/>
            <a:r>
              <a:rPr lang="en-GB" sz="1800" dirty="0"/>
              <a:t>The amount of time required to coordinate parallel tasks, as opposed to doing useful work. </a:t>
            </a:r>
            <a:r>
              <a:rPr lang="fr-FR" sz="1800" dirty="0"/>
              <a:t>Parallel </a:t>
            </a:r>
            <a:r>
              <a:rPr lang="fr-FR" sz="1800" dirty="0" err="1"/>
              <a:t>overhead</a:t>
            </a:r>
            <a:r>
              <a:rPr lang="fr-FR" sz="1800" dirty="0"/>
              <a:t> </a:t>
            </a:r>
            <a:r>
              <a:rPr lang="fr-FR" sz="1800" dirty="0" err="1"/>
              <a:t>can</a:t>
            </a:r>
            <a:r>
              <a:rPr lang="fr-FR" sz="1800" dirty="0"/>
              <a:t> </a:t>
            </a:r>
            <a:r>
              <a:rPr lang="fr-FR" sz="1800" dirty="0" err="1"/>
              <a:t>include</a:t>
            </a:r>
            <a:r>
              <a:rPr lang="fr-FR" sz="1800" dirty="0"/>
              <a:t> </a:t>
            </a:r>
            <a:r>
              <a:rPr lang="fr-FR" sz="1800" dirty="0" err="1"/>
              <a:t>factors</a:t>
            </a:r>
            <a:r>
              <a:rPr lang="fr-FR" sz="1800" dirty="0"/>
              <a:t> </a:t>
            </a:r>
            <a:r>
              <a:rPr lang="fr-FR" sz="1800" dirty="0" err="1"/>
              <a:t>such</a:t>
            </a:r>
            <a:r>
              <a:rPr lang="fr-FR" sz="1800" dirty="0"/>
              <a:t> as: </a:t>
            </a:r>
          </a:p>
          <a:p>
            <a:pPr lvl="2"/>
            <a:r>
              <a:rPr lang="fr-FR" sz="1600" dirty="0" err="1"/>
              <a:t>Task</a:t>
            </a:r>
            <a:r>
              <a:rPr lang="fr-FR" sz="1600" dirty="0"/>
              <a:t> start-up time </a:t>
            </a:r>
          </a:p>
          <a:p>
            <a:pPr lvl="2"/>
            <a:r>
              <a:rPr lang="fr-FR" sz="1600" dirty="0" err="1"/>
              <a:t>Synchronizations</a:t>
            </a:r>
            <a:r>
              <a:rPr lang="fr-FR" sz="1600" dirty="0"/>
              <a:t> </a:t>
            </a:r>
          </a:p>
          <a:p>
            <a:pPr lvl="2"/>
            <a:r>
              <a:rPr lang="fr-FR" sz="1600" dirty="0"/>
              <a:t>Data communications </a:t>
            </a:r>
            <a:endParaRPr lang="en-GB" sz="1600" dirty="0"/>
          </a:p>
          <a:p>
            <a:pPr lvl="2"/>
            <a:r>
              <a:rPr lang="en-GB" sz="1600" dirty="0"/>
              <a:t>Software overhead imposed by parallel compilers, libraries, tools, operating system, etc. </a:t>
            </a:r>
            <a:endParaRPr lang="fr-FR" sz="1600" dirty="0"/>
          </a:p>
          <a:p>
            <a:pPr lvl="2"/>
            <a:r>
              <a:rPr lang="fr-FR" sz="1600" dirty="0" err="1"/>
              <a:t>Task</a:t>
            </a:r>
            <a:r>
              <a:rPr lang="fr-FR" sz="1600" dirty="0"/>
              <a:t> </a:t>
            </a:r>
            <a:r>
              <a:rPr lang="fr-FR" sz="1600" dirty="0" err="1"/>
              <a:t>termination</a:t>
            </a:r>
            <a:r>
              <a:rPr lang="fr-FR" sz="1600" dirty="0"/>
              <a:t> time </a:t>
            </a:r>
            <a:endParaRPr lang="fr-FR" sz="1600" b="1" dirty="0"/>
          </a:p>
          <a:p>
            <a:r>
              <a:rPr lang="fr-FR" sz="2000" b="1" dirty="0" err="1"/>
              <a:t>Massively</a:t>
            </a:r>
            <a:r>
              <a:rPr lang="fr-FR" sz="2000" b="1" dirty="0"/>
              <a:t> Parallel </a:t>
            </a:r>
            <a:endParaRPr lang="en-GB" sz="2000" dirty="0"/>
          </a:p>
          <a:p>
            <a:pPr lvl="1"/>
            <a:r>
              <a:rPr lang="en-GB" sz="1800" dirty="0"/>
              <a:t>Refers to the hardware that comprises a given parallel system - having many processors. The meaning of many keeps increasing, but currently BG/L pushes this number to 6 digits. </a:t>
            </a:r>
            <a:endParaRPr lang="fr-FR" sz="18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endParaRPr lang="en-US"/>
          </a:p>
        </p:txBody>
      </p:sp>
      <p:sp>
        <p:nvSpPr>
          <p:cNvPr id="56323" name="Rectangle 3"/>
          <p:cNvSpPr>
            <a:spLocks noGrp="1" noChangeArrowheads="1"/>
          </p:cNvSpPr>
          <p:nvPr>
            <p:ph type="body" idx="1"/>
          </p:nvPr>
        </p:nvSpPr>
        <p:spPr/>
        <p:txBody>
          <a:bodyPr/>
          <a:lstStyle/>
          <a:p>
            <a:r>
              <a:rPr lang="en-GB" b="1" dirty="0"/>
              <a:t>Scalability </a:t>
            </a:r>
            <a:endParaRPr lang="en-GB" dirty="0"/>
          </a:p>
          <a:p>
            <a:pPr lvl="1"/>
            <a:r>
              <a:rPr lang="en-GB" dirty="0"/>
              <a:t>Refers to a parallel system's (hardware and/or software) ability to demonstrate a proportionate increase in parallel speedup with the addition of more processors. </a:t>
            </a:r>
            <a:r>
              <a:rPr lang="fr-FR" dirty="0" err="1"/>
              <a:t>Factors</a:t>
            </a:r>
            <a:r>
              <a:rPr lang="fr-FR" dirty="0"/>
              <a:t> </a:t>
            </a:r>
            <a:r>
              <a:rPr lang="fr-FR" dirty="0" err="1"/>
              <a:t>that</a:t>
            </a:r>
            <a:r>
              <a:rPr lang="fr-FR" dirty="0"/>
              <a:t> </a:t>
            </a:r>
            <a:r>
              <a:rPr lang="fr-FR" dirty="0" err="1"/>
              <a:t>contribute</a:t>
            </a:r>
            <a:r>
              <a:rPr lang="fr-FR" dirty="0"/>
              <a:t> to </a:t>
            </a:r>
            <a:r>
              <a:rPr lang="fr-FR" dirty="0" err="1"/>
              <a:t>scalability</a:t>
            </a:r>
            <a:r>
              <a:rPr lang="fr-FR" dirty="0"/>
              <a:t> </a:t>
            </a:r>
            <a:r>
              <a:rPr lang="fr-FR" dirty="0" err="1"/>
              <a:t>include</a:t>
            </a:r>
            <a:r>
              <a:rPr lang="fr-FR" dirty="0"/>
              <a:t>: </a:t>
            </a:r>
            <a:endParaRPr lang="en-GB" dirty="0"/>
          </a:p>
          <a:p>
            <a:pPr lvl="2"/>
            <a:r>
              <a:rPr lang="en-GB" dirty="0"/>
              <a:t>Hardware - particularly memory-</a:t>
            </a:r>
            <a:r>
              <a:rPr lang="en-GB" dirty="0" err="1"/>
              <a:t>cpu</a:t>
            </a:r>
            <a:r>
              <a:rPr lang="en-GB" dirty="0"/>
              <a:t> bandwidths and network communications </a:t>
            </a:r>
            <a:endParaRPr lang="fr-FR" dirty="0"/>
          </a:p>
          <a:p>
            <a:pPr lvl="2"/>
            <a:r>
              <a:rPr lang="fr-FR" dirty="0"/>
              <a:t>Application </a:t>
            </a:r>
            <a:r>
              <a:rPr lang="fr-FR" dirty="0" err="1"/>
              <a:t>algorithm</a:t>
            </a:r>
            <a:r>
              <a:rPr lang="fr-FR" dirty="0"/>
              <a:t> </a:t>
            </a:r>
          </a:p>
          <a:p>
            <a:pPr lvl="2"/>
            <a:r>
              <a:rPr lang="fr-FR" dirty="0"/>
              <a:t>Parallel </a:t>
            </a:r>
            <a:r>
              <a:rPr lang="fr-FR" dirty="0" err="1"/>
              <a:t>overhead</a:t>
            </a:r>
            <a:r>
              <a:rPr lang="fr-FR" dirty="0"/>
              <a:t> </a:t>
            </a:r>
            <a:r>
              <a:rPr lang="fr-FR" dirty="0" err="1"/>
              <a:t>related</a:t>
            </a:r>
            <a:r>
              <a:rPr lang="fr-FR" dirty="0"/>
              <a:t> </a:t>
            </a:r>
            <a:endParaRPr lang="en-GB" dirty="0"/>
          </a:p>
          <a:p>
            <a:pPr lvl="2"/>
            <a:r>
              <a:rPr lang="en-GB" dirty="0"/>
              <a:t>Characteristics of your specific application and coding </a:t>
            </a:r>
            <a:endParaRPr lang="fr-FR"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4"/>
          <p:cNvSpPr>
            <a:spLocks noGrp="1" noChangeArrowheads="1"/>
          </p:cNvSpPr>
          <p:nvPr>
            <p:ph type="ctrTitle"/>
          </p:nvPr>
        </p:nvSpPr>
        <p:spPr/>
        <p:txBody>
          <a:bodyPr/>
          <a:lstStyle/>
          <a:p>
            <a:r>
              <a:rPr lang="fr-FR" altLang="ja-JP" dirty="0"/>
              <a:t>Parallel Computer Memory Architectures</a:t>
            </a:r>
            <a:endParaRPr lang="fr-FR" dirty="0"/>
          </a:p>
        </p:txBody>
      </p:sp>
      <p:sp>
        <p:nvSpPr>
          <p:cNvPr id="57349" name="Rectangle 5"/>
          <p:cNvSpPr>
            <a:spLocks noGrp="1" noChangeArrowheads="1"/>
          </p:cNvSpPr>
          <p:nvPr>
            <p:ph type="subTitle" idx="1"/>
          </p:nvPr>
        </p:nvSpPr>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fr-FR" dirty="0"/>
              <a:t>Parallel Computing: Resources</a:t>
            </a:r>
          </a:p>
        </p:txBody>
      </p:sp>
      <p:sp>
        <p:nvSpPr>
          <p:cNvPr id="28675" name="Rectangle 3"/>
          <p:cNvSpPr>
            <a:spLocks noGrp="1" noChangeArrowheads="1"/>
          </p:cNvSpPr>
          <p:nvPr>
            <p:ph type="body" idx="1"/>
          </p:nvPr>
        </p:nvSpPr>
        <p:spPr/>
        <p:txBody>
          <a:bodyPr/>
          <a:lstStyle/>
          <a:p>
            <a:r>
              <a:rPr lang="en-GB"/>
              <a:t>The compute resources can include: </a:t>
            </a:r>
            <a:endParaRPr lang="fr-FR"/>
          </a:p>
          <a:p>
            <a:pPr lvl="1"/>
            <a:r>
              <a:rPr lang="en-GB"/>
              <a:t>A single computer with multiple processors; </a:t>
            </a:r>
          </a:p>
          <a:p>
            <a:pPr lvl="1"/>
            <a:r>
              <a:rPr lang="en-GB"/>
              <a:t>A single computer with (multiple) processor(s) and some specialized computer resources (GPU, FPGA …)</a:t>
            </a:r>
            <a:endParaRPr lang="fr-FR"/>
          </a:p>
          <a:p>
            <a:pPr lvl="1"/>
            <a:r>
              <a:rPr lang="en-GB"/>
              <a:t>An arbitrary number of computers connected by a network; </a:t>
            </a:r>
            <a:endParaRPr lang="fr-FR"/>
          </a:p>
          <a:p>
            <a:pPr lvl="1"/>
            <a:r>
              <a:rPr lang="fr-FR"/>
              <a:t>A combination of both. </a:t>
            </a:r>
          </a:p>
          <a:p>
            <a:endParaRPr lang="fr-F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fr-FR"/>
              <a:t>Memory architectures</a:t>
            </a:r>
          </a:p>
        </p:txBody>
      </p:sp>
      <p:sp>
        <p:nvSpPr>
          <p:cNvPr id="65539" name="Rectangle 3"/>
          <p:cNvSpPr>
            <a:spLocks noGrp="1" noChangeArrowheads="1"/>
          </p:cNvSpPr>
          <p:nvPr>
            <p:ph type="body" idx="1"/>
          </p:nvPr>
        </p:nvSpPr>
        <p:spPr/>
        <p:txBody>
          <a:bodyPr/>
          <a:lstStyle/>
          <a:p>
            <a:r>
              <a:rPr lang="fr-FR"/>
              <a:t>Shared Memory</a:t>
            </a:r>
          </a:p>
          <a:p>
            <a:r>
              <a:rPr lang="fr-FR"/>
              <a:t>Distributed Memory</a:t>
            </a:r>
          </a:p>
          <a:p>
            <a:r>
              <a:rPr lang="fr-FR"/>
              <a:t>Hybrid Distributed-Shared Memory</a:t>
            </a:r>
          </a:p>
          <a:p>
            <a:endParaRPr lang="fr-F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fr-FR"/>
              <a:t>Shared Memory</a:t>
            </a:r>
          </a:p>
        </p:txBody>
      </p:sp>
      <p:sp>
        <p:nvSpPr>
          <p:cNvPr id="59395" name="Rectangle 3"/>
          <p:cNvSpPr>
            <a:spLocks noGrp="1" noChangeArrowheads="1"/>
          </p:cNvSpPr>
          <p:nvPr>
            <p:ph type="body" idx="1"/>
          </p:nvPr>
        </p:nvSpPr>
        <p:spPr>
          <a:xfrm>
            <a:off x="685800" y="981075"/>
            <a:ext cx="7772400" cy="5688013"/>
          </a:xfrm>
        </p:spPr>
        <p:txBody>
          <a:bodyPr/>
          <a:lstStyle/>
          <a:p>
            <a:r>
              <a:rPr lang="en-GB" sz="2000"/>
              <a:t>Shared memory parallel computers vary widely, but generally have in common the ability for all processors to access all memory as global address space. </a:t>
            </a:r>
            <a:endParaRPr lang="fr-FR" sz="2000"/>
          </a:p>
          <a:p>
            <a:endParaRPr lang="en-GB" sz="2000"/>
          </a:p>
          <a:p>
            <a:endParaRPr lang="en-GB" sz="2000"/>
          </a:p>
          <a:p>
            <a:endParaRPr lang="en-GB" sz="2000"/>
          </a:p>
          <a:p>
            <a:endParaRPr lang="en-GB" sz="2000"/>
          </a:p>
          <a:p>
            <a:endParaRPr lang="en-GB" sz="2000"/>
          </a:p>
          <a:p>
            <a:endParaRPr lang="en-GB" sz="2000"/>
          </a:p>
          <a:p>
            <a:endParaRPr lang="en-GB" sz="2000"/>
          </a:p>
          <a:p>
            <a:r>
              <a:rPr lang="en-GB" sz="2000"/>
              <a:t>Multiple processors can operate independently but share the same memory resources. </a:t>
            </a:r>
            <a:endParaRPr lang="fr-FR" sz="2000"/>
          </a:p>
          <a:p>
            <a:r>
              <a:rPr lang="en-GB" sz="2000"/>
              <a:t>Changes in a memory location effected by one processor are visible to all other processors. </a:t>
            </a:r>
            <a:endParaRPr lang="fr-FR" sz="2000"/>
          </a:p>
          <a:p>
            <a:r>
              <a:rPr lang="en-GB" altLang="ja-JP" sz="2000"/>
              <a:t>Shared memory machines can be divided into two main classes based upon memory access times: </a:t>
            </a:r>
            <a:r>
              <a:rPr lang="en-GB" altLang="ja-JP" sz="2000" b="1" i="1"/>
              <a:t>UMA</a:t>
            </a:r>
            <a:r>
              <a:rPr lang="en-GB" altLang="ja-JP" sz="2000"/>
              <a:t> and </a:t>
            </a:r>
            <a:r>
              <a:rPr lang="en-GB" altLang="ja-JP" sz="2000" b="1" i="1"/>
              <a:t>NUMA</a:t>
            </a:r>
            <a:r>
              <a:rPr lang="en-GB" altLang="ja-JP" sz="2000"/>
              <a:t>. </a:t>
            </a:r>
            <a:endParaRPr lang="fr-FR" sz="2000"/>
          </a:p>
        </p:txBody>
      </p:sp>
      <p:pic>
        <p:nvPicPr>
          <p:cNvPr id="59396" name="Picture 4" descr="Shared memory architecture"/>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555875" y="1944688"/>
            <a:ext cx="3651250" cy="2517775"/>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fr-FR"/>
              <a:t>Shared Memory : UMA vs. NUMA</a:t>
            </a:r>
          </a:p>
        </p:txBody>
      </p:sp>
      <p:sp>
        <p:nvSpPr>
          <p:cNvPr id="60419" name="Rectangle 3"/>
          <p:cNvSpPr>
            <a:spLocks noGrp="1" noChangeArrowheads="1"/>
          </p:cNvSpPr>
          <p:nvPr>
            <p:ph type="body" idx="1"/>
          </p:nvPr>
        </p:nvSpPr>
        <p:spPr/>
        <p:txBody>
          <a:bodyPr/>
          <a:lstStyle/>
          <a:p>
            <a:pPr>
              <a:lnSpc>
                <a:spcPct val="80000"/>
              </a:lnSpc>
            </a:pPr>
            <a:r>
              <a:rPr lang="fr-FR" sz="2000" dirty="0"/>
              <a:t>Uniform Memory Access (UMA): </a:t>
            </a:r>
          </a:p>
          <a:p>
            <a:pPr lvl="1">
              <a:lnSpc>
                <a:spcPct val="80000"/>
              </a:lnSpc>
            </a:pPr>
            <a:r>
              <a:rPr lang="en-GB" sz="1800" dirty="0"/>
              <a:t>Most commonly represented today by Symmetric Multiprocessor (SMP) machines </a:t>
            </a:r>
            <a:endParaRPr lang="fr-FR" sz="1800" dirty="0"/>
          </a:p>
          <a:p>
            <a:pPr lvl="1">
              <a:lnSpc>
                <a:spcPct val="80000"/>
              </a:lnSpc>
            </a:pPr>
            <a:r>
              <a:rPr lang="fr-FR" sz="1800" dirty="0" err="1"/>
              <a:t>Identical</a:t>
            </a:r>
            <a:r>
              <a:rPr lang="fr-FR" sz="1800" dirty="0"/>
              <a:t> processors </a:t>
            </a:r>
          </a:p>
          <a:p>
            <a:pPr lvl="1">
              <a:lnSpc>
                <a:spcPct val="80000"/>
              </a:lnSpc>
            </a:pPr>
            <a:r>
              <a:rPr lang="en-GB" sz="1800" dirty="0"/>
              <a:t>Equal access and access times to memory </a:t>
            </a:r>
            <a:endParaRPr lang="fr-FR" sz="1800" dirty="0"/>
          </a:p>
          <a:p>
            <a:pPr lvl="1">
              <a:lnSpc>
                <a:spcPct val="80000"/>
              </a:lnSpc>
            </a:pPr>
            <a:r>
              <a:rPr lang="en-GB" sz="1800" dirty="0"/>
              <a:t>Sometimes called CC-UMA - Cache Coherent UMA. Cache coherent means if one processor updates a location in shared memory, all the other processors know about the update. </a:t>
            </a:r>
            <a:r>
              <a:rPr lang="fr-FR" sz="1800" dirty="0"/>
              <a:t>Cache </a:t>
            </a:r>
            <a:r>
              <a:rPr lang="fr-FR" sz="1800" dirty="0" err="1"/>
              <a:t>coherency</a:t>
            </a:r>
            <a:r>
              <a:rPr lang="fr-FR" sz="1800" dirty="0"/>
              <a:t> is </a:t>
            </a:r>
            <a:r>
              <a:rPr lang="fr-FR" sz="1800" dirty="0" err="1"/>
              <a:t>accomplished</a:t>
            </a:r>
            <a:r>
              <a:rPr lang="fr-FR" sz="1800" dirty="0"/>
              <a:t> </a:t>
            </a:r>
            <a:r>
              <a:rPr lang="fr-FR" sz="1800" dirty="0" err="1"/>
              <a:t>at</a:t>
            </a:r>
            <a:r>
              <a:rPr lang="fr-FR" sz="1800" dirty="0"/>
              <a:t> the hardware </a:t>
            </a:r>
            <a:r>
              <a:rPr lang="fr-FR" sz="1800" dirty="0" err="1"/>
              <a:t>level</a:t>
            </a:r>
            <a:r>
              <a:rPr lang="fr-FR" sz="1800" dirty="0"/>
              <a:t>. </a:t>
            </a:r>
          </a:p>
          <a:p>
            <a:pPr>
              <a:lnSpc>
                <a:spcPct val="80000"/>
              </a:lnSpc>
            </a:pPr>
            <a:r>
              <a:rPr lang="en-GB" sz="2000" dirty="0"/>
              <a:t>Non-Uniform Memory Access (NUMA): </a:t>
            </a:r>
            <a:endParaRPr lang="fr-FR" sz="2000" dirty="0"/>
          </a:p>
          <a:p>
            <a:pPr lvl="1">
              <a:lnSpc>
                <a:spcPct val="80000"/>
              </a:lnSpc>
            </a:pPr>
            <a:r>
              <a:rPr lang="en-GB" sz="1800" dirty="0"/>
              <a:t>Often made by physically linking two or more SMPs </a:t>
            </a:r>
            <a:endParaRPr lang="fr-FR" sz="1800" dirty="0"/>
          </a:p>
          <a:p>
            <a:pPr lvl="1">
              <a:lnSpc>
                <a:spcPct val="80000"/>
              </a:lnSpc>
            </a:pPr>
            <a:r>
              <a:rPr lang="en-GB" sz="1800" dirty="0"/>
              <a:t>One SMP can directly access memory of another SMP </a:t>
            </a:r>
            <a:endParaRPr lang="fr-FR" sz="1800" dirty="0"/>
          </a:p>
          <a:p>
            <a:pPr lvl="1">
              <a:lnSpc>
                <a:spcPct val="80000"/>
              </a:lnSpc>
            </a:pPr>
            <a:r>
              <a:rPr lang="en-GB" sz="1800" dirty="0"/>
              <a:t>Not all processors have equal access time to all memories </a:t>
            </a:r>
            <a:endParaRPr lang="fr-FR" sz="1800" dirty="0"/>
          </a:p>
          <a:p>
            <a:pPr lvl="1">
              <a:lnSpc>
                <a:spcPct val="80000"/>
              </a:lnSpc>
            </a:pPr>
            <a:r>
              <a:rPr lang="en-GB" sz="1800" dirty="0"/>
              <a:t>Memory access across link is slower </a:t>
            </a:r>
            <a:endParaRPr lang="fr-FR" sz="1800" dirty="0"/>
          </a:p>
          <a:p>
            <a:pPr lvl="1">
              <a:lnSpc>
                <a:spcPct val="80000"/>
              </a:lnSpc>
            </a:pPr>
            <a:r>
              <a:rPr lang="en-GB" sz="1800" dirty="0"/>
              <a:t>If cache coherency is maintained, then may also be called CC-NUMA - Cache Coherent NUMA </a:t>
            </a:r>
            <a:endParaRPr lang="fr-FR" sz="1800" dirty="0"/>
          </a:p>
          <a:p>
            <a:pPr>
              <a:lnSpc>
                <a:spcPct val="80000"/>
              </a:lnSpc>
            </a:pPr>
            <a:endParaRPr lang="fr-FR" sz="20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fr-FR"/>
              <a:t>Shared Memory: Pro and Con</a:t>
            </a:r>
          </a:p>
        </p:txBody>
      </p:sp>
      <p:sp>
        <p:nvSpPr>
          <p:cNvPr id="61443" name="Rectangle 3"/>
          <p:cNvSpPr>
            <a:spLocks noGrp="1" noChangeArrowheads="1"/>
          </p:cNvSpPr>
          <p:nvPr>
            <p:ph type="body" idx="1"/>
          </p:nvPr>
        </p:nvSpPr>
        <p:spPr/>
        <p:txBody>
          <a:bodyPr/>
          <a:lstStyle/>
          <a:p>
            <a:pPr>
              <a:lnSpc>
                <a:spcPct val="80000"/>
              </a:lnSpc>
            </a:pPr>
            <a:r>
              <a:rPr lang="fr-FR" sz="2000"/>
              <a:t>Advantages</a:t>
            </a:r>
          </a:p>
          <a:p>
            <a:pPr lvl="1">
              <a:lnSpc>
                <a:spcPct val="80000"/>
              </a:lnSpc>
            </a:pPr>
            <a:r>
              <a:rPr lang="en-GB" sz="1800"/>
              <a:t>Global address space provides a user-friendly programming perspective to memory </a:t>
            </a:r>
            <a:endParaRPr lang="fr-FR" sz="1800"/>
          </a:p>
          <a:p>
            <a:pPr lvl="1">
              <a:lnSpc>
                <a:spcPct val="80000"/>
              </a:lnSpc>
            </a:pPr>
            <a:r>
              <a:rPr lang="en-GB" sz="1800"/>
              <a:t>Data sharing between tasks is both fast and uniform due to the proximity of memory to CPUs </a:t>
            </a:r>
            <a:endParaRPr lang="fr-FR" sz="1800"/>
          </a:p>
          <a:p>
            <a:pPr>
              <a:lnSpc>
                <a:spcPct val="80000"/>
              </a:lnSpc>
            </a:pPr>
            <a:r>
              <a:rPr lang="fr-FR" sz="2000"/>
              <a:t>Disadvantages: </a:t>
            </a:r>
          </a:p>
          <a:p>
            <a:pPr lvl="1">
              <a:lnSpc>
                <a:spcPct val="80000"/>
              </a:lnSpc>
            </a:pPr>
            <a:r>
              <a:rPr lang="en-GB" sz="1800"/>
              <a:t>Primary disadvantage is the lack of scalability between memory and CPUs. Adding more CPUs can geometrically increases traffic on the shared memory-CPU path, and for cache coherent systems, geometrically increase traffic associated with cache/memory management. </a:t>
            </a:r>
            <a:endParaRPr lang="fr-FR" sz="1800"/>
          </a:p>
          <a:p>
            <a:pPr lvl="1">
              <a:lnSpc>
                <a:spcPct val="80000"/>
              </a:lnSpc>
            </a:pPr>
            <a:r>
              <a:rPr lang="en-GB" sz="1800"/>
              <a:t>Programmer responsibility for synchronization constructs that insure "correct" access of global memory. </a:t>
            </a:r>
            <a:endParaRPr lang="fr-FR" sz="1800"/>
          </a:p>
          <a:p>
            <a:pPr lvl="1">
              <a:lnSpc>
                <a:spcPct val="80000"/>
              </a:lnSpc>
            </a:pPr>
            <a:r>
              <a:rPr lang="en-GB" sz="1800"/>
              <a:t>Expense: it becomes increasingly difficult and expensive to design and produce shared memory machines with ever increasing numbers of processors. </a:t>
            </a:r>
            <a:endParaRPr lang="fr-FR" sz="1800"/>
          </a:p>
          <a:p>
            <a:pPr>
              <a:lnSpc>
                <a:spcPct val="80000"/>
              </a:lnSpc>
            </a:pPr>
            <a:endParaRPr lang="fr-FR" sz="20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fr-FR"/>
              <a:t>Distributed Memory</a:t>
            </a:r>
          </a:p>
        </p:txBody>
      </p:sp>
      <p:sp>
        <p:nvSpPr>
          <p:cNvPr id="64515" name="Rectangle 3"/>
          <p:cNvSpPr>
            <a:spLocks noGrp="1" noChangeArrowheads="1"/>
          </p:cNvSpPr>
          <p:nvPr>
            <p:ph type="body" idx="1"/>
          </p:nvPr>
        </p:nvSpPr>
        <p:spPr>
          <a:xfrm>
            <a:off x="685800" y="1025525"/>
            <a:ext cx="7772400" cy="4419600"/>
          </a:xfrm>
        </p:spPr>
        <p:txBody>
          <a:bodyPr/>
          <a:lstStyle/>
          <a:p>
            <a:pPr>
              <a:lnSpc>
                <a:spcPct val="90000"/>
              </a:lnSpc>
            </a:pPr>
            <a:r>
              <a:rPr lang="en-GB" sz="1600" dirty="0"/>
              <a:t>Like shared memory systems, distributed memory systems vary widely but share a common characteristic. Distributed memory systems require a communication network to connect inter-processor memory. </a:t>
            </a:r>
            <a:endParaRPr lang="fr-FR" sz="1600" dirty="0"/>
          </a:p>
          <a:p>
            <a:pPr>
              <a:lnSpc>
                <a:spcPct val="90000"/>
              </a:lnSpc>
            </a:pPr>
            <a:r>
              <a:rPr lang="en-GB" sz="1600" dirty="0"/>
              <a:t>Processors have their own local memory. Memory addresses in one processor do not map to another processor, so there is no concept of global address space across all processors. </a:t>
            </a:r>
            <a:endParaRPr lang="fr-FR" sz="1600" dirty="0"/>
          </a:p>
          <a:p>
            <a:pPr>
              <a:lnSpc>
                <a:spcPct val="90000"/>
              </a:lnSpc>
            </a:pPr>
            <a:r>
              <a:rPr lang="en-GB" sz="1600" dirty="0"/>
              <a:t>Because each processor has its own local memory, it operates independently. Changes it makes to its local memory have no effect on the memory of other processors. </a:t>
            </a:r>
            <a:r>
              <a:rPr lang="fr-FR" sz="1600" dirty="0" err="1"/>
              <a:t>Hence</a:t>
            </a:r>
            <a:r>
              <a:rPr lang="fr-FR" sz="1600" dirty="0"/>
              <a:t>, the concept of cache </a:t>
            </a:r>
            <a:r>
              <a:rPr lang="fr-FR" sz="1600" dirty="0" err="1"/>
              <a:t>coherency</a:t>
            </a:r>
            <a:r>
              <a:rPr lang="fr-FR" sz="1600" dirty="0"/>
              <a:t> </a:t>
            </a:r>
            <a:r>
              <a:rPr lang="fr-FR" sz="1600" dirty="0" err="1"/>
              <a:t>does</a:t>
            </a:r>
            <a:r>
              <a:rPr lang="fr-FR" sz="1600" dirty="0"/>
              <a:t> not </a:t>
            </a:r>
            <a:r>
              <a:rPr lang="fr-FR" sz="1600" dirty="0" err="1"/>
              <a:t>apply</a:t>
            </a:r>
            <a:r>
              <a:rPr lang="fr-FR" sz="1600" dirty="0"/>
              <a:t>. </a:t>
            </a:r>
          </a:p>
          <a:p>
            <a:pPr>
              <a:lnSpc>
                <a:spcPct val="90000"/>
              </a:lnSpc>
            </a:pPr>
            <a:r>
              <a:rPr lang="en-GB" sz="1600" dirty="0"/>
              <a:t>When a processor needs access to data in another processor, it is usually the task of the programmer to explicitly define how and when data is communicated. </a:t>
            </a:r>
            <a:r>
              <a:rPr lang="fr-FR" sz="1600" dirty="0" err="1"/>
              <a:t>Synchronization</a:t>
            </a:r>
            <a:r>
              <a:rPr lang="fr-FR" sz="1600" dirty="0"/>
              <a:t> </a:t>
            </a:r>
            <a:r>
              <a:rPr lang="fr-FR" sz="1600" dirty="0" err="1"/>
              <a:t>between</a:t>
            </a:r>
            <a:r>
              <a:rPr lang="fr-FR" sz="1600" dirty="0"/>
              <a:t> </a:t>
            </a:r>
            <a:r>
              <a:rPr lang="fr-FR" sz="1600" dirty="0" err="1"/>
              <a:t>tasks</a:t>
            </a:r>
            <a:r>
              <a:rPr lang="fr-FR" sz="1600" dirty="0"/>
              <a:t> is </a:t>
            </a:r>
            <a:r>
              <a:rPr lang="fr-FR" sz="1600" dirty="0" err="1"/>
              <a:t>likewise</a:t>
            </a:r>
            <a:r>
              <a:rPr lang="fr-FR" sz="1600" dirty="0"/>
              <a:t> the </a:t>
            </a:r>
            <a:r>
              <a:rPr lang="fr-FR" sz="1600" dirty="0" err="1"/>
              <a:t>programmer's</a:t>
            </a:r>
            <a:r>
              <a:rPr lang="fr-FR" sz="1600" dirty="0"/>
              <a:t> </a:t>
            </a:r>
            <a:r>
              <a:rPr lang="fr-FR" sz="1600" dirty="0" err="1"/>
              <a:t>responsibility</a:t>
            </a:r>
            <a:r>
              <a:rPr lang="fr-FR" sz="1600" dirty="0"/>
              <a:t>. </a:t>
            </a:r>
          </a:p>
          <a:p>
            <a:pPr>
              <a:lnSpc>
                <a:spcPct val="90000"/>
              </a:lnSpc>
            </a:pPr>
            <a:r>
              <a:rPr lang="en-GB" sz="1600" dirty="0"/>
              <a:t>The network "fabric" used for data transfer varies widely, though it can </a:t>
            </a:r>
            <a:r>
              <a:rPr lang="en-GB" sz="1600" dirty="0" err="1"/>
              <a:t>can</a:t>
            </a:r>
            <a:r>
              <a:rPr lang="en-GB" sz="1600" dirty="0"/>
              <a:t> be as simple as Ethernet.</a:t>
            </a:r>
            <a:endParaRPr lang="fr-FR" sz="1600" dirty="0"/>
          </a:p>
        </p:txBody>
      </p:sp>
      <p:pic>
        <p:nvPicPr>
          <p:cNvPr id="64516" name="Picture 4" descr="Distributed memory architecture"/>
          <p:cNvPicPr>
            <a:picLocks noChangeAspect="1" noChangeArrowheads="1"/>
          </p:cNvPicPr>
          <p:nvPr/>
        </p:nvPicPr>
        <p:blipFill>
          <a:blip r:embed="rId2"/>
          <a:srcRect/>
          <a:stretch>
            <a:fillRect/>
          </a:stretch>
        </p:blipFill>
        <p:spPr bwMode="auto">
          <a:xfrm>
            <a:off x="2124075" y="4508500"/>
            <a:ext cx="4610100" cy="1866900"/>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fr-FR"/>
              <a:t>Distributed Memory: Pro and Con</a:t>
            </a:r>
          </a:p>
        </p:txBody>
      </p:sp>
      <p:sp>
        <p:nvSpPr>
          <p:cNvPr id="66563" name="Rectangle 3"/>
          <p:cNvSpPr>
            <a:spLocks noGrp="1" noChangeArrowheads="1"/>
          </p:cNvSpPr>
          <p:nvPr>
            <p:ph type="body" idx="1"/>
          </p:nvPr>
        </p:nvSpPr>
        <p:spPr/>
        <p:txBody>
          <a:bodyPr/>
          <a:lstStyle/>
          <a:p>
            <a:pPr>
              <a:lnSpc>
                <a:spcPct val="90000"/>
              </a:lnSpc>
            </a:pPr>
            <a:r>
              <a:rPr lang="fr-FR" sz="2000"/>
              <a:t>Advantages</a:t>
            </a:r>
          </a:p>
          <a:p>
            <a:pPr lvl="1">
              <a:lnSpc>
                <a:spcPct val="90000"/>
              </a:lnSpc>
            </a:pPr>
            <a:r>
              <a:rPr lang="en-GB" sz="1800"/>
              <a:t>Memory is scalable with number of processors. Increase the number of processors and the size of memory increases proportionately. </a:t>
            </a:r>
            <a:endParaRPr lang="fr-FR" sz="1800"/>
          </a:p>
          <a:p>
            <a:pPr lvl="1">
              <a:lnSpc>
                <a:spcPct val="90000"/>
              </a:lnSpc>
            </a:pPr>
            <a:r>
              <a:rPr lang="en-GB" sz="1800"/>
              <a:t>Each processor can rapidly access its own memory without interference and without the overhead incurred with trying to maintain cache coherency. </a:t>
            </a:r>
            <a:endParaRPr lang="fr-FR" sz="1800"/>
          </a:p>
          <a:p>
            <a:pPr lvl="1">
              <a:lnSpc>
                <a:spcPct val="90000"/>
              </a:lnSpc>
            </a:pPr>
            <a:r>
              <a:rPr lang="en-GB" sz="1800"/>
              <a:t>Cost effectiveness: can use commodity, off-the-shelf processors and networking. </a:t>
            </a:r>
            <a:endParaRPr lang="fr-FR" sz="1800"/>
          </a:p>
          <a:p>
            <a:pPr>
              <a:lnSpc>
                <a:spcPct val="90000"/>
              </a:lnSpc>
            </a:pPr>
            <a:r>
              <a:rPr lang="fr-FR" sz="2000"/>
              <a:t>Disadvantages</a:t>
            </a:r>
          </a:p>
          <a:p>
            <a:pPr lvl="1">
              <a:lnSpc>
                <a:spcPct val="90000"/>
              </a:lnSpc>
            </a:pPr>
            <a:r>
              <a:rPr lang="en-GB" sz="1800"/>
              <a:t>The programmer is responsible for many of the details associated with data communication between processors. </a:t>
            </a:r>
            <a:endParaRPr lang="fr-FR" sz="1800"/>
          </a:p>
          <a:p>
            <a:pPr lvl="1">
              <a:lnSpc>
                <a:spcPct val="90000"/>
              </a:lnSpc>
            </a:pPr>
            <a:r>
              <a:rPr lang="en-GB" sz="1800"/>
              <a:t>It may be difficult to map existing data structures, based on global memory, to this memory organization. </a:t>
            </a:r>
            <a:endParaRPr lang="fr-FR" sz="1800"/>
          </a:p>
          <a:p>
            <a:pPr lvl="1">
              <a:lnSpc>
                <a:spcPct val="90000"/>
              </a:lnSpc>
            </a:pPr>
            <a:r>
              <a:rPr lang="en-GB" altLang="ja-JP" sz="1800"/>
              <a:t>Non-uniform memory access (NUMA) times</a:t>
            </a:r>
            <a:r>
              <a:rPr lang="fr-FR" altLang="ja-JP" sz="1800"/>
              <a:t> </a:t>
            </a:r>
            <a:endParaRPr lang="fr-FR" sz="18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fr-FR"/>
              <a:t>Hybrid Distributed-Shared Memory</a:t>
            </a:r>
          </a:p>
        </p:txBody>
      </p:sp>
      <p:graphicFrame>
        <p:nvGraphicFramePr>
          <p:cNvPr id="67656" name="Group 72"/>
          <p:cNvGraphicFramePr>
            <a:graphicFrameLocks noGrp="1"/>
          </p:cNvGraphicFramePr>
          <p:nvPr>
            <p:ph type="tbl" idx="1"/>
          </p:nvPr>
        </p:nvGraphicFramePr>
        <p:xfrm>
          <a:off x="685800" y="1673225"/>
          <a:ext cx="7772400" cy="4794949"/>
        </p:xfrm>
        <a:graphic>
          <a:graphicData uri="http://schemas.openxmlformats.org/drawingml/2006/table">
            <a:tbl>
              <a:tblPr/>
              <a:tblGrid>
                <a:gridCol w="1943100"/>
                <a:gridCol w="1943100"/>
                <a:gridCol w="1943100"/>
                <a:gridCol w="1943100"/>
              </a:tblGrid>
              <a:tr h="527050">
                <a:tc gridSpan="4">
                  <a:txBody>
                    <a:bodyPr/>
                    <a:lstStyle/>
                    <a:p>
                      <a:pPr marL="0" marR="0" lvl="0" indent="0" algn="ctr" defTabSz="914400" rtl="0" eaLnBrk="1" fontAlgn="base" latinLnBrk="0" hangingPunct="1">
                        <a:lnSpc>
                          <a:spcPct val="100000"/>
                        </a:lnSpc>
                        <a:spcBef>
                          <a:spcPct val="20000"/>
                        </a:spcBef>
                        <a:spcAft>
                          <a:spcPct val="0"/>
                        </a:spcAft>
                        <a:buClr>
                          <a:srgbClr val="E47C23"/>
                        </a:buClr>
                        <a:buSzPct val="80000"/>
                        <a:buFont typeface="Webdings" pitchFamily="18" charset="2"/>
                        <a:buNone/>
                        <a:tabLst/>
                      </a:pPr>
                      <a:r>
                        <a:rPr kumimoji="0" lang="en-GB" altLang="ja-JP" sz="1200" b="1" i="0" u="none" strike="noStrike" cap="none" normalizeH="0" baseline="0" smtClean="0">
                          <a:ln>
                            <a:noFill/>
                          </a:ln>
                          <a:solidFill>
                            <a:schemeClr val="tx1"/>
                          </a:solidFill>
                          <a:effectLst/>
                          <a:latin typeface="Arial" charset="0"/>
                          <a:ea typeface="ヒラギノ角ゴ Pro W3" charset="-128"/>
                        </a:rPr>
                        <a:t>Comparison of Shared and Distributed Memory Architectures</a:t>
                      </a:r>
                      <a:r>
                        <a:rPr kumimoji="0" lang="fr-FR" altLang="ja-JP" sz="1200" b="0" i="0" u="none" strike="noStrike" cap="none" normalizeH="0" baseline="0" smtClean="0">
                          <a:ln>
                            <a:noFill/>
                          </a:ln>
                          <a:solidFill>
                            <a:schemeClr val="tx1"/>
                          </a:solidFill>
                          <a:effectLst/>
                          <a:latin typeface="Arial" charset="0"/>
                          <a:ea typeface="ヒラギノ角ゴ Pro W3" charset="-128"/>
                        </a:rPr>
                        <a:t> </a:t>
                      </a:r>
                      <a:endParaRPr kumimoji="0" lang="fr-FR" sz="1200" b="0" i="0" u="none" strike="noStrike" cap="none" normalizeH="0" baseline="0" smtClean="0">
                        <a:ln>
                          <a:noFill/>
                        </a:ln>
                        <a:solidFill>
                          <a:schemeClr val="tx1"/>
                        </a:solidFill>
                        <a:effectLst/>
                        <a:latin typeface="Arial" charset="0"/>
                        <a:ea typeface="ヒラギノ角ゴ Pro W3"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00"/>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525463">
                <a:tc>
                  <a:txBody>
                    <a:bodyPr/>
                    <a:lstStyle/>
                    <a:p>
                      <a:pPr marL="0" marR="0" lvl="0" indent="0" algn="l" defTabSz="914400" rtl="0" eaLnBrk="1" fontAlgn="base" latinLnBrk="0" hangingPunct="1">
                        <a:lnSpc>
                          <a:spcPct val="100000"/>
                        </a:lnSpc>
                        <a:spcBef>
                          <a:spcPct val="20000"/>
                        </a:spcBef>
                        <a:spcAft>
                          <a:spcPct val="0"/>
                        </a:spcAft>
                        <a:buClr>
                          <a:srgbClr val="E47C23"/>
                        </a:buClr>
                        <a:buSzPct val="80000"/>
                        <a:buFont typeface="Webdings" pitchFamily="18" charset="2"/>
                        <a:buNone/>
                        <a:tabLst/>
                      </a:pPr>
                      <a:r>
                        <a:rPr kumimoji="0" lang="fr-FR" sz="1200" b="1" i="0" u="none" strike="noStrike" cap="none" normalizeH="0" baseline="0" smtClean="0">
                          <a:ln>
                            <a:noFill/>
                          </a:ln>
                          <a:solidFill>
                            <a:schemeClr val="tx1"/>
                          </a:solidFill>
                          <a:effectLst/>
                          <a:latin typeface="Arial" charset="0"/>
                          <a:ea typeface="ヒラギノ角ゴ Pro W3" charset="-128"/>
                        </a:rPr>
                        <a:t>Architecture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47C23"/>
                        </a:buClr>
                        <a:buSzPct val="80000"/>
                        <a:buFont typeface="Webdings" pitchFamily="18" charset="2"/>
                        <a:buNone/>
                        <a:tabLst/>
                      </a:pPr>
                      <a:r>
                        <a:rPr kumimoji="0" lang="fr-FR" sz="1200" b="0" i="0" u="none" strike="noStrike" cap="none" normalizeH="0" baseline="0" smtClean="0">
                          <a:ln>
                            <a:noFill/>
                          </a:ln>
                          <a:solidFill>
                            <a:schemeClr val="tx1"/>
                          </a:solidFill>
                          <a:effectLst/>
                          <a:latin typeface="Arial" charset="0"/>
                          <a:ea typeface="ヒラギノ角ゴ Pro W3" charset="-128"/>
                        </a:rPr>
                        <a:t>CC-UMA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47C23"/>
                        </a:buClr>
                        <a:buSzPct val="80000"/>
                        <a:buFont typeface="Webdings" pitchFamily="18" charset="2"/>
                        <a:buNone/>
                        <a:tabLst/>
                      </a:pPr>
                      <a:r>
                        <a:rPr kumimoji="0" lang="fr-FR" sz="1200" b="0" i="0" u="none" strike="noStrike" cap="none" normalizeH="0" baseline="0" smtClean="0">
                          <a:ln>
                            <a:noFill/>
                          </a:ln>
                          <a:solidFill>
                            <a:schemeClr val="tx1"/>
                          </a:solidFill>
                          <a:effectLst/>
                          <a:latin typeface="Arial" charset="0"/>
                          <a:ea typeface="ヒラギノ角ゴ Pro W3" charset="-128"/>
                        </a:rPr>
                        <a:t>CC-NUMA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47C23"/>
                        </a:buClr>
                        <a:buSzPct val="80000"/>
                        <a:buFont typeface="Webdings" pitchFamily="18" charset="2"/>
                        <a:buNone/>
                        <a:tabLst/>
                      </a:pPr>
                      <a:r>
                        <a:rPr kumimoji="0" lang="fr-FR" sz="1200" b="0" i="0" u="none" strike="noStrike" cap="none" normalizeH="0" baseline="0" smtClean="0">
                          <a:ln>
                            <a:noFill/>
                          </a:ln>
                          <a:solidFill>
                            <a:schemeClr val="tx1"/>
                          </a:solidFill>
                          <a:effectLst/>
                          <a:latin typeface="Arial" charset="0"/>
                          <a:ea typeface="ヒラギノ角ゴ Pro W3" charset="-128"/>
                        </a:rPr>
                        <a:t>Distributed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1825">
                <a:tc>
                  <a:txBody>
                    <a:bodyPr/>
                    <a:lstStyle/>
                    <a:p>
                      <a:pPr marL="0" marR="0" lvl="0" indent="0" algn="l" defTabSz="914400" rtl="0" eaLnBrk="1" fontAlgn="base" latinLnBrk="0" hangingPunct="1">
                        <a:lnSpc>
                          <a:spcPct val="100000"/>
                        </a:lnSpc>
                        <a:spcBef>
                          <a:spcPct val="20000"/>
                        </a:spcBef>
                        <a:spcAft>
                          <a:spcPct val="0"/>
                        </a:spcAft>
                        <a:buClr>
                          <a:srgbClr val="E47C23"/>
                        </a:buClr>
                        <a:buSzPct val="80000"/>
                        <a:buFont typeface="Webdings" pitchFamily="18" charset="2"/>
                        <a:buNone/>
                        <a:tabLst/>
                      </a:pPr>
                      <a:r>
                        <a:rPr kumimoji="0" lang="fr-FR" sz="1200" b="1" i="0" u="none" strike="noStrike" cap="none" normalizeH="0" baseline="0" smtClean="0">
                          <a:ln>
                            <a:noFill/>
                          </a:ln>
                          <a:solidFill>
                            <a:schemeClr val="tx1"/>
                          </a:solidFill>
                          <a:effectLst/>
                          <a:latin typeface="Arial" charset="0"/>
                          <a:ea typeface="ヒラギノ角ゴ Pro W3" charset="-128"/>
                        </a:rPr>
                        <a:t>Examples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47C23"/>
                        </a:buClr>
                        <a:buSzPct val="80000"/>
                        <a:buFont typeface="Webdings" pitchFamily="18" charset="2"/>
                        <a:buNone/>
                        <a:tabLst/>
                      </a:pPr>
                      <a:r>
                        <a:rPr kumimoji="0" lang="en-GB" altLang="ja-JP" sz="1200" b="0" i="0" u="none" strike="noStrike" cap="none" normalizeH="0" baseline="0" smtClean="0">
                          <a:ln>
                            <a:noFill/>
                          </a:ln>
                          <a:solidFill>
                            <a:schemeClr val="tx1"/>
                          </a:solidFill>
                          <a:effectLst/>
                          <a:latin typeface="Arial" charset="0"/>
                          <a:ea typeface="ヒラギノ角ゴ Pro W3" charset="-128"/>
                        </a:rPr>
                        <a:t>SMPs </a:t>
                      </a:r>
                      <a:br>
                        <a:rPr kumimoji="0" lang="en-GB" altLang="ja-JP" sz="1200" b="0" i="0" u="none" strike="noStrike" cap="none" normalizeH="0" baseline="0" smtClean="0">
                          <a:ln>
                            <a:noFill/>
                          </a:ln>
                          <a:solidFill>
                            <a:schemeClr val="tx1"/>
                          </a:solidFill>
                          <a:effectLst/>
                          <a:latin typeface="Arial" charset="0"/>
                          <a:ea typeface="ヒラギノ角ゴ Pro W3" charset="-128"/>
                        </a:rPr>
                      </a:br>
                      <a:r>
                        <a:rPr kumimoji="0" lang="en-GB" altLang="ja-JP" sz="1200" b="0" i="0" u="none" strike="noStrike" cap="none" normalizeH="0" baseline="0" smtClean="0">
                          <a:ln>
                            <a:noFill/>
                          </a:ln>
                          <a:solidFill>
                            <a:schemeClr val="tx1"/>
                          </a:solidFill>
                          <a:effectLst/>
                          <a:latin typeface="Arial" charset="0"/>
                          <a:ea typeface="ヒラギノ角ゴ Pro W3" charset="-128"/>
                        </a:rPr>
                        <a:t>Sun Vexx </a:t>
                      </a:r>
                      <a:br>
                        <a:rPr kumimoji="0" lang="en-GB" altLang="ja-JP" sz="1200" b="0" i="0" u="none" strike="noStrike" cap="none" normalizeH="0" baseline="0" smtClean="0">
                          <a:ln>
                            <a:noFill/>
                          </a:ln>
                          <a:solidFill>
                            <a:schemeClr val="tx1"/>
                          </a:solidFill>
                          <a:effectLst/>
                          <a:latin typeface="Arial" charset="0"/>
                          <a:ea typeface="ヒラギノ角ゴ Pro W3" charset="-128"/>
                        </a:rPr>
                      </a:br>
                      <a:r>
                        <a:rPr kumimoji="0" lang="en-GB" altLang="ja-JP" sz="1200" b="0" i="0" u="none" strike="noStrike" cap="none" normalizeH="0" baseline="0" smtClean="0">
                          <a:ln>
                            <a:noFill/>
                          </a:ln>
                          <a:solidFill>
                            <a:schemeClr val="tx1"/>
                          </a:solidFill>
                          <a:effectLst/>
                          <a:latin typeface="Arial" charset="0"/>
                          <a:ea typeface="ヒラギノ角ゴ Pro W3" charset="-128"/>
                        </a:rPr>
                        <a:t>DEC/Compaq </a:t>
                      </a:r>
                      <a:br>
                        <a:rPr kumimoji="0" lang="en-GB" altLang="ja-JP" sz="1200" b="0" i="0" u="none" strike="noStrike" cap="none" normalizeH="0" baseline="0" smtClean="0">
                          <a:ln>
                            <a:noFill/>
                          </a:ln>
                          <a:solidFill>
                            <a:schemeClr val="tx1"/>
                          </a:solidFill>
                          <a:effectLst/>
                          <a:latin typeface="Arial" charset="0"/>
                          <a:ea typeface="ヒラギノ角ゴ Pro W3" charset="-128"/>
                        </a:rPr>
                      </a:br>
                      <a:r>
                        <a:rPr kumimoji="0" lang="en-GB" altLang="ja-JP" sz="1200" b="0" i="0" u="none" strike="noStrike" cap="none" normalizeH="0" baseline="0" smtClean="0">
                          <a:ln>
                            <a:noFill/>
                          </a:ln>
                          <a:solidFill>
                            <a:schemeClr val="tx1"/>
                          </a:solidFill>
                          <a:effectLst/>
                          <a:latin typeface="Arial" charset="0"/>
                          <a:ea typeface="ヒラギノ角ゴ Pro W3" charset="-128"/>
                        </a:rPr>
                        <a:t>SGI Challenge </a:t>
                      </a:r>
                      <a:br>
                        <a:rPr kumimoji="0" lang="en-GB" altLang="ja-JP" sz="1200" b="0" i="0" u="none" strike="noStrike" cap="none" normalizeH="0" baseline="0" smtClean="0">
                          <a:ln>
                            <a:noFill/>
                          </a:ln>
                          <a:solidFill>
                            <a:schemeClr val="tx1"/>
                          </a:solidFill>
                          <a:effectLst/>
                          <a:latin typeface="Arial" charset="0"/>
                          <a:ea typeface="ヒラギノ角ゴ Pro W3" charset="-128"/>
                        </a:rPr>
                      </a:br>
                      <a:r>
                        <a:rPr kumimoji="0" lang="en-GB" altLang="ja-JP" sz="1200" b="0" i="0" u="none" strike="noStrike" cap="none" normalizeH="0" baseline="0" smtClean="0">
                          <a:ln>
                            <a:noFill/>
                          </a:ln>
                          <a:solidFill>
                            <a:schemeClr val="tx1"/>
                          </a:solidFill>
                          <a:effectLst/>
                          <a:latin typeface="Arial" charset="0"/>
                          <a:ea typeface="ヒラギノ角ゴ Pro W3" charset="-128"/>
                        </a:rPr>
                        <a:t>IBM POWER3</a:t>
                      </a:r>
                      <a:r>
                        <a:rPr kumimoji="0" lang="fr-FR" altLang="ja-JP" sz="1200" b="0" i="0" u="none" strike="noStrike" cap="none" normalizeH="0" baseline="0" smtClean="0">
                          <a:ln>
                            <a:noFill/>
                          </a:ln>
                          <a:solidFill>
                            <a:schemeClr val="tx1"/>
                          </a:solidFill>
                          <a:effectLst/>
                          <a:latin typeface="Arial" charset="0"/>
                          <a:ea typeface="ヒラギノ角ゴ Pro W3" charset="-128"/>
                        </a:rPr>
                        <a:t> </a:t>
                      </a:r>
                      <a:endParaRPr kumimoji="0" lang="fr-FR" sz="1200" b="0" i="0" u="none" strike="noStrike" cap="none" normalizeH="0" baseline="0" smtClean="0">
                        <a:ln>
                          <a:noFill/>
                        </a:ln>
                        <a:solidFill>
                          <a:schemeClr val="tx1"/>
                        </a:solidFill>
                        <a:effectLst/>
                        <a:latin typeface="Arial" charset="0"/>
                        <a:ea typeface="ヒラギノ角ゴ Pro W3"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47C23"/>
                        </a:buClr>
                        <a:buSzPct val="80000"/>
                        <a:buFont typeface="Webdings" pitchFamily="18" charset="2"/>
                        <a:buNone/>
                        <a:tabLst/>
                      </a:pPr>
                      <a:r>
                        <a:rPr kumimoji="0" lang="fr-FR" altLang="ja-JP" sz="1200" b="0" i="0" u="none" strike="noStrike" cap="none" normalizeH="0" baseline="0" smtClean="0">
                          <a:ln>
                            <a:noFill/>
                          </a:ln>
                          <a:solidFill>
                            <a:schemeClr val="tx1"/>
                          </a:solidFill>
                          <a:effectLst/>
                          <a:latin typeface="Arial" charset="0"/>
                          <a:ea typeface="ヒラギノ角ゴ Pro W3" charset="-128"/>
                        </a:rPr>
                        <a:t>Bull NovaScale</a:t>
                      </a:r>
                    </a:p>
                    <a:p>
                      <a:pPr marL="0" marR="0" lvl="0" indent="0" algn="l" defTabSz="914400" rtl="0" eaLnBrk="1" fontAlgn="base" latinLnBrk="0" hangingPunct="1">
                        <a:lnSpc>
                          <a:spcPct val="100000"/>
                        </a:lnSpc>
                        <a:spcBef>
                          <a:spcPct val="20000"/>
                        </a:spcBef>
                        <a:spcAft>
                          <a:spcPct val="0"/>
                        </a:spcAft>
                        <a:buClr>
                          <a:srgbClr val="E47C23"/>
                        </a:buClr>
                        <a:buSzPct val="80000"/>
                        <a:buFont typeface="Webdings" pitchFamily="18" charset="2"/>
                        <a:buNone/>
                        <a:tabLst/>
                      </a:pPr>
                      <a:r>
                        <a:rPr kumimoji="0" lang="fr-FR" altLang="ja-JP" sz="1200" b="0" i="0" u="none" strike="noStrike" cap="none" normalizeH="0" baseline="0" smtClean="0">
                          <a:ln>
                            <a:noFill/>
                          </a:ln>
                          <a:solidFill>
                            <a:schemeClr val="tx1"/>
                          </a:solidFill>
                          <a:effectLst/>
                          <a:latin typeface="Arial" charset="0"/>
                          <a:ea typeface="ヒラギノ角ゴ Pro W3" charset="-128"/>
                        </a:rPr>
                        <a:t>SGI Origin </a:t>
                      </a:r>
                      <a:br>
                        <a:rPr kumimoji="0" lang="fr-FR" altLang="ja-JP" sz="1200" b="0" i="0" u="none" strike="noStrike" cap="none" normalizeH="0" baseline="0" smtClean="0">
                          <a:ln>
                            <a:noFill/>
                          </a:ln>
                          <a:solidFill>
                            <a:schemeClr val="tx1"/>
                          </a:solidFill>
                          <a:effectLst/>
                          <a:latin typeface="Arial" charset="0"/>
                          <a:ea typeface="ヒラギノ角ゴ Pro W3" charset="-128"/>
                        </a:rPr>
                      </a:br>
                      <a:r>
                        <a:rPr kumimoji="0" lang="fr-FR" altLang="ja-JP" sz="1200" b="0" i="0" u="none" strike="noStrike" cap="none" normalizeH="0" baseline="0" smtClean="0">
                          <a:ln>
                            <a:noFill/>
                          </a:ln>
                          <a:solidFill>
                            <a:schemeClr val="tx1"/>
                          </a:solidFill>
                          <a:effectLst/>
                          <a:latin typeface="Arial" charset="0"/>
                          <a:ea typeface="ヒラギノ角ゴ Pro W3" charset="-128"/>
                        </a:rPr>
                        <a:t>Sequent </a:t>
                      </a:r>
                      <a:br>
                        <a:rPr kumimoji="0" lang="fr-FR" altLang="ja-JP" sz="1200" b="0" i="0" u="none" strike="noStrike" cap="none" normalizeH="0" baseline="0" smtClean="0">
                          <a:ln>
                            <a:noFill/>
                          </a:ln>
                          <a:solidFill>
                            <a:schemeClr val="tx1"/>
                          </a:solidFill>
                          <a:effectLst/>
                          <a:latin typeface="Arial" charset="0"/>
                          <a:ea typeface="ヒラギノ角ゴ Pro W3" charset="-128"/>
                        </a:rPr>
                      </a:br>
                      <a:r>
                        <a:rPr kumimoji="0" lang="fr-FR" altLang="ja-JP" sz="1200" b="0" i="0" u="none" strike="noStrike" cap="none" normalizeH="0" baseline="0" smtClean="0">
                          <a:ln>
                            <a:noFill/>
                          </a:ln>
                          <a:solidFill>
                            <a:schemeClr val="tx1"/>
                          </a:solidFill>
                          <a:effectLst/>
                          <a:latin typeface="Arial" charset="0"/>
                          <a:ea typeface="ヒラギノ角ゴ Pro W3" charset="-128"/>
                        </a:rPr>
                        <a:t>HP Exemplar </a:t>
                      </a:r>
                      <a:br>
                        <a:rPr kumimoji="0" lang="fr-FR" altLang="ja-JP" sz="1200" b="0" i="0" u="none" strike="noStrike" cap="none" normalizeH="0" baseline="0" smtClean="0">
                          <a:ln>
                            <a:noFill/>
                          </a:ln>
                          <a:solidFill>
                            <a:schemeClr val="tx1"/>
                          </a:solidFill>
                          <a:effectLst/>
                          <a:latin typeface="Arial" charset="0"/>
                          <a:ea typeface="ヒラギノ角ゴ Pro W3" charset="-128"/>
                        </a:rPr>
                      </a:br>
                      <a:r>
                        <a:rPr kumimoji="0" lang="fr-FR" altLang="ja-JP" sz="1200" b="0" i="0" u="none" strike="noStrike" cap="none" normalizeH="0" baseline="0" smtClean="0">
                          <a:ln>
                            <a:noFill/>
                          </a:ln>
                          <a:solidFill>
                            <a:schemeClr val="tx1"/>
                          </a:solidFill>
                          <a:effectLst/>
                          <a:latin typeface="Arial" charset="0"/>
                          <a:ea typeface="ヒラギノ角ゴ Pro W3" charset="-128"/>
                        </a:rPr>
                        <a:t>DEC/Compaq </a:t>
                      </a:r>
                      <a:br>
                        <a:rPr kumimoji="0" lang="fr-FR" altLang="ja-JP" sz="1200" b="0" i="0" u="none" strike="noStrike" cap="none" normalizeH="0" baseline="0" smtClean="0">
                          <a:ln>
                            <a:noFill/>
                          </a:ln>
                          <a:solidFill>
                            <a:schemeClr val="tx1"/>
                          </a:solidFill>
                          <a:effectLst/>
                          <a:latin typeface="Arial" charset="0"/>
                          <a:ea typeface="ヒラギノ角ゴ Pro W3" charset="-128"/>
                        </a:rPr>
                      </a:br>
                      <a:r>
                        <a:rPr kumimoji="0" lang="fr-FR" altLang="ja-JP" sz="1200" b="0" i="0" u="none" strike="noStrike" cap="none" normalizeH="0" baseline="0" smtClean="0">
                          <a:ln>
                            <a:noFill/>
                          </a:ln>
                          <a:solidFill>
                            <a:schemeClr val="tx1"/>
                          </a:solidFill>
                          <a:effectLst/>
                          <a:latin typeface="Arial" charset="0"/>
                          <a:ea typeface="ヒラギノ角ゴ Pro W3" charset="-128"/>
                        </a:rPr>
                        <a:t>IBM POWER4 (MCM) </a:t>
                      </a:r>
                      <a:endParaRPr kumimoji="0" lang="fr-FR" sz="1200" b="0" i="0" u="none" strike="noStrike" cap="none" normalizeH="0" baseline="0" smtClean="0">
                        <a:ln>
                          <a:noFill/>
                        </a:ln>
                        <a:solidFill>
                          <a:schemeClr val="tx1"/>
                        </a:solidFill>
                        <a:effectLst/>
                        <a:latin typeface="Arial" charset="0"/>
                        <a:ea typeface="ヒラギノ角ゴ Pro W3"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47C23"/>
                        </a:buClr>
                        <a:buSzPct val="80000"/>
                        <a:buFont typeface="Webdings" pitchFamily="18" charset="2"/>
                        <a:buNone/>
                        <a:tabLst/>
                      </a:pPr>
                      <a:r>
                        <a:rPr kumimoji="0" lang="fr-FR" altLang="ja-JP" sz="1200" b="0" i="0" u="none" strike="noStrike" cap="none" normalizeH="0" baseline="0" smtClean="0">
                          <a:ln>
                            <a:noFill/>
                          </a:ln>
                          <a:solidFill>
                            <a:schemeClr val="tx1"/>
                          </a:solidFill>
                          <a:effectLst/>
                          <a:latin typeface="Arial" charset="0"/>
                          <a:ea typeface="ヒラギノ角ゴ Pro W3" charset="-128"/>
                        </a:rPr>
                        <a:t>Cray T3E </a:t>
                      </a:r>
                      <a:br>
                        <a:rPr kumimoji="0" lang="fr-FR" altLang="ja-JP" sz="1200" b="0" i="0" u="none" strike="noStrike" cap="none" normalizeH="0" baseline="0" smtClean="0">
                          <a:ln>
                            <a:noFill/>
                          </a:ln>
                          <a:solidFill>
                            <a:schemeClr val="tx1"/>
                          </a:solidFill>
                          <a:effectLst/>
                          <a:latin typeface="Arial" charset="0"/>
                          <a:ea typeface="ヒラギノ角ゴ Pro W3" charset="-128"/>
                        </a:rPr>
                      </a:br>
                      <a:r>
                        <a:rPr kumimoji="0" lang="fr-FR" altLang="ja-JP" sz="1200" b="0" i="0" u="none" strike="noStrike" cap="none" normalizeH="0" baseline="0" smtClean="0">
                          <a:ln>
                            <a:noFill/>
                          </a:ln>
                          <a:solidFill>
                            <a:schemeClr val="tx1"/>
                          </a:solidFill>
                          <a:effectLst/>
                          <a:latin typeface="Arial" charset="0"/>
                          <a:ea typeface="ヒラギノ角ゴ Pro W3" charset="-128"/>
                        </a:rPr>
                        <a:t>Maspar </a:t>
                      </a:r>
                      <a:br>
                        <a:rPr kumimoji="0" lang="fr-FR" altLang="ja-JP" sz="1200" b="0" i="0" u="none" strike="noStrike" cap="none" normalizeH="0" baseline="0" smtClean="0">
                          <a:ln>
                            <a:noFill/>
                          </a:ln>
                          <a:solidFill>
                            <a:schemeClr val="tx1"/>
                          </a:solidFill>
                          <a:effectLst/>
                          <a:latin typeface="Arial" charset="0"/>
                          <a:ea typeface="ヒラギノ角ゴ Pro W3" charset="-128"/>
                        </a:rPr>
                      </a:br>
                      <a:r>
                        <a:rPr kumimoji="0" lang="fr-FR" altLang="ja-JP" sz="1200" b="0" i="0" u="none" strike="noStrike" cap="none" normalizeH="0" baseline="0" smtClean="0">
                          <a:ln>
                            <a:noFill/>
                          </a:ln>
                          <a:solidFill>
                            <a:schemeClr val="tx1"/>
                          </a:solidFill>
                          <a:effectLst/>
                          <a:latin typeface="Arial" charset="0"/>
                          <a:ea typeface="ヒラギノ角ゴ Pro W3" charset="-128"/>
                        </a:rPr>
                        <a:t>IBM SP2</a:t>
                      </a:r>
                    </a:p>
                    <a:p>
                      <a:pPr marL="0" marR="0" lvl="0" indent="0" algn="l" defTabSz="914400" rtl="0" eaLnBrk="1" fontAlgn="base" latinLnBrk="0" hangingPunct="1">
                        <a:lnSpc>
                          <a:spcPct val="100000"/>
                        </a:lnSpc>
                        <a:spcBef>
                          <a:spcPct val="20000"/>
                        </a:spcBef>
                        <a:spcAft>
                          <a:spcPct val="0"/>
                        </a:spcAft>
                        <a:buClr>
                          <a:srgbClr val="E47C23"/>
                        </a:buClr>
                        <a:buSzPct val="80000"/>
                        <a:buFont typeface="Webdings" pitchFamily="18" charset="2"/>
                        <a:buNone/>
                        <a:tabLst/>
                      </a:pPr>
                      <a:r>
                        <a:rPr kumimoji="0" lang="fr-FR" altLang="ja-JP" sz="1200" b="0" i="0" u="none" strike="noStrike" cap="none" normalizeH="0" baseline="0" smtClean="0">
                          <a:ln>
                            <a:noFill/>
                          </a:ln>
                          <a:solidFill>
                            <a:schemeClr val="tx1"/>
                          </a:solidFill>
                          <a:effectLst/>
                          <a:latin typeface="Arial" charset="0"/>
                          <a:ea typeface="ヒラギノ角ゴ Pro W3" charset="-128"/>
                        </a:rPr>
                        <a:t>IBM BlueGene</a:t>
                      </a:r>
                      <a:endParaRPr kumimoji="0" lang="fr-FR" sz="1200" b="0" i="0" u="none" strike="noStrike" cap="none" normalizeH="0" baseline="0" smtClean="0">
                        <a:ln>
                          <a:noFill/>
                        </a:ln>
                        <a:solidFill>
                          <a:schemeClr val="tx1"/>
                        </a:solidFill>
                        <a:effectLst/>
                        <a:latin typeface="Arial" charset="0"/>
                        <a:ea typeface="ヒラギノ角ゴ Pro W3"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1825">
                <a:tc>
                  <a:txBody>
                    <a:bodyPr/>
                    <a:lstStyle/>
                    <a:p>
                      <a:pPr marL="0" marR="0" lvl="0" indent="0" algn="l" defTabSz="914400" rtl="0" eaLnBrk="1" fontAlgn="base" latinLnBrk="0" hangingPunct="1">
                        <a:lnSpc>
                          <a:spcPct val="100000"/>
                        </a:lnSpc>
                        <a:spcBef>
                          <a:spcPct val="20000"/>
                        </a:spcBef>
                        <a:spcAft>
                          <a:spcPct val="0"/>
                        </a:spcAft>
                        <a:buClr>
                          <a:srgbClr val="E47C23"/>
                        </a:buClr>
                        <a:buSzPct val="80000"/>
                        <a:buFont typeface="Webdings" pitchFamily="18" charset="2"/>
                        <a:buNone/>
                        <a:tabLst/>
                      </a:pPr>
                      <a:r>
                        <a:rPr kumimoji="0" lang="fr-FR" sz="1200" b="1" i="0" u="none" strike="noStrike" cap="none" normalizeH="0" baseline="0" smtClean="0">
                          <a:ln>
                            <a:noFill/>
                          </a:ln>
                          <a:solidFill>
                            <a:schemeClr val="tx1"/>
                          </a:solidFill>
                          <a:effectLst/>
                          <a:latin typeface="Arial" charset="0"/>
                          <a:ea typeface="ヒラギノ角ゴ Pro W3" charset="-128"/>
                        </a:rPr>
                        <a:t>Communications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47C23"/>
                        </a:buClr>
                        <a:buSzPct val="80000"/>
                        <a:buFont typeface="Webdings" pitchFamily="18" charset="2"/>
                        <a:buNone/>
                        <a:tabLst/>
                      </a:pPr>
                      <a:r>
                        <a:rPr kumimoji="0" lang="fr-FR" altLang="ja-JP" sz="1200" b="0" i="0" u="none" strike="noStrike" cap="none" normalizeH="0" baseline="0" smtClean="0">
                          <a:ln>
                            <a:noFill/>
                          </a:ln>
                          <a:solidFill>
                            <a:schemeClr val="tx1"/>
                          </a:solidFill>
                          <a:effectLst/>
                          <a:latin typeface="Arial" charset="0"/>
                          <a:ea typeface="ヒラギノ角ゴ Pro W3" charset="-128"/>
                        </a:rPr>
                        <a:t>MPI </a:t>
                      </a:r>
                      <a:br>
                        <a:rPr kumimoji="0" lang="fr-FR" altLang="ja-JP" sz="1200" b="0" i="0" u="none" strike="noStrike" cap="none" normalizeH="0" baseline="0" smtClean="0">
                          <a:ln>
                            <a:noFill/>
                          </a:ln>
                          <a:solidFill>
                            <a:schemeClr val="tx1"/>
                          </a:solidFill>
                          <a:effectLst/>
                          <a:latin typeface="Arial" charset="0"/>
                          <a:ea typeface="ヒラギノ角ゴ Pro W3" charset="-128"/>
                        </a:rPr>
                      </a:br>
                      <a:r>
                        <a:rPr kumimoji="0" lang="fr-FR" altLang="ja-JP" sz="1200" b="0" i="0" u="none" strike="noStrike" cap="none" normalizeH="0" baseline="0" smtClean="0">
                          <a:ln>
                            <a:noFill/>
                          </a:ln>
                          <a:solidFill>
                            <a:schemeClr val="tx1"/>
                          </a:solidFill>
                          <a:effectLst/>
                          <a:latin typeface="Arial" charset="0"/>
                          <a:ea typeface="ヒラギノ角ゴ Pro W3" charset="-128"/>
                        </a:rPr>
                        <a:t>Threads </a:t>
                      </a:r>
                      <a:br>
                        <a:rPr kumimoji="0" lang="fr-FR" altLang="ja-JP" sz="1200" b="0" i="0" u="none" strike="noStrike" cap="none" normalizeH="0" baseline="0" smtClean="0">
                          <a:ln>
                            <a:noFill/>
                          </a:ln>
                          <a:solidFill>
                            <a:schemeClr val="tx1"/>
                          </a:solidFill>
                          <a:effectLst/>
                          <a:latin typeface="Arial" charset="0"/>
                          <a:ea typeface="ヒラギノ角ゴ Pro W3" charset="-128"/>
                        </a:rPr>
                      </a:br>
                      <a:r>
                        <a:rPr kumimoji="0" lang="fr-FR" altLang="ja-JP" sz="1200" b="0" i="0" u="none" strike="noStrike" cap="none" normalizeH="0" baseline="0" smtClean="0">
                          <a:ln>
                            <a:noFill/>
                          </a:ln>
                          <a:solidFill>
                            <a:schemeClr val="tx1"/>
                          </a:solidFill>
                          <a:effectLst/>
                          <a:latin typeface="Arial" charset="0"/>
                          <a:ea typeface="ヒラギノ角ゴ Pro W3" charset="-128"/>
                        </a:rPr>
                        <a:t>OpenMP </a:t>
                      </a:r>
                      <a:br>
                        <a:rPr kumimoji="0" lang="fr-FR" altLang="ja-JP" sz="1200" b="0" i="0" u="none" strike="noStrike" cap="none" normalizeH="0" baseline="0" smtClean="0">
                          <a:ln>
                            <a:noFill/>
                          </a:ln>
                          <a:solidFill>
                            <a:schemeClr val="tx1"/>
                          </a:solidFill>
                          <a:effectLst/>
                          <a:latin typeface="Arial" charset="0"/>
                          <a:ea typeface="ヒラギノ角ゴ Pro W3" charset="-128"/>
                        </a:rPr>
                      </a:br>
                      <a:r>
                        <a:rPr kumimoji="0" lang="fr-FR" altLang="ja-JP" sz="1200" b="0" i="0" u="none" strike="noStrike" cap="none" normalizeH="0" baseline="0" smtClean="0">
                          <a:ln>
                            <a:noFill/>
                          </a:ln>
                          <a:solidFill>
                            <a:schemeClr val="tx1"/>
                          </a:solidFill>
                          <a:effectLst/>
                          <a:latin typeface="Arial" charset="0"/>
                          <a:ea typeface="ヒラギノ角ゴ Pro W3" charset="-128"/>
                        </a:rPr>
                        <a:t>shmem </a:t>
                      </a:r>
                      <a:endParaRPr kumimoji="0" lang="fr-FR" sz="1200" b="0" i="0" u="none" strike="noStrike" cap="none" normalizeH="0" baseline="0" smtClean="0">
                        <a:ln>
                          <a:noFill/>
                        </a:ln>
                        <a:solidFill>
                          <a:schemeClr val="tx1"/>
                        </a:solidFill>
                        <a:effectLst/>
                        <a:latin typeface="Arial" charset="0"/>
                        <a:ea typeface="ヒラギノ角ゴ Pro W3"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47C23"/>
                        </a:buClr>
                        <a:buSzPct val="80000"/>
                        <a:buFont typeface="Webdings" pitchFamily="18" charset="2"/>
                        <a:buNone/>
                        <a:tabLst/>
                      </a:pPr>
                      <a:r>
                        <a:rPr kumimoji="0" lang="fr-FR" altLang="ja-JP" sz="1200" b="0" i="0" u="none" strike="noStrike" cap="none" normalizeH="0" baseline="0" smtClean="0">
                          <a:ln>
                            <a:noFill/>
                          </a:ln>
                          <a:solidFill>
                            <a:schemeClr val="tx1"/>
                          </a:solidFill>
                          <a:effectLst/>
                          <a:latin typeface="Arial" charset="0"/>
                          <a:ea typeface="ヒラギノ角ゴ Pro W3" charset="-128"/>
                        </a:rPr>
                        <a:t>MPI </a:t>
                      </a:r>
                      <a:br>
                        <a:rPr kumimoji="0" lang="fr-FR" altLang="ja-JP" sz="1200" b="0" i="0" u="none" strike="noStrike" cap="none" normalizeH="0" baseline="0" smtClean="0">
                          <a:ln>
                            <a:noFill/>
                          </a:ln>
                          <a:solidFill>
                            <a:schemeClr val="tx1"/>
                          </a:solidFill>
                          <a:effectLst/>
                          <a:latin typeface="Arial" charset="0"/>
                          <a:ea typeface="ヒラギノ角ゴ Pro W3" charset="-128"/>
                        </a:rPr>
                      </a:br>
                      <a:r>
                        <a:rPr kumimoji="0" lang="fr-FR" altLang="ja-JP" sz="1200" b="0" i="0" u="none" strike="noStrike" cap="none" normalizeH="0" baseline="0" smtClean="0">
                          <a:ln>
                            <a:noFill/>
                          </a:ln>
                          <a:solidFill>
                            <a:schemeClr val="tx1"/>
                          </a:solidFill>
                          <a:effectLst/>
                          <a:latin typeface="Arial" charset="0"/>
                          <a:ea typeface="ヒラギノ角ゴ Pro W3" charset="-128"/>
                        </a:rPr>
                        <a:t>Threads </a:t>
                      </a:r>
                      <a:br>
                        <a:rPr kumimoji="0" lang="fr-FR" altLang="ja-JP" sz="1200" b="0" i="0" u="none" strike="noStrike" cap="none" normalizeH="0" baseline="0" smtClean="0">
                          <a:ln>
                            <a:noFill/>
                          </a:ln>
                          <a:solidFill>
                            <a:schemeClr val="tx1"/>
                          </a:solidFill>
                          <a:effectLst/>
                          <a:latin typeface="Arial" charset="0"/>
                          <a:ea typeface="ヒラギノ角ゴ Pro W3" charset="-128"/>
                        </a:rPr>
                      </a:br>
                      <a:r>
                        <a:rPr kumimoji="0" lang="fr-FR" altLang="ja-JP" sz="1200" b="0" i="0" u="none" strike="noStrike" cap="none" normalizeH="0" baseline="0" smtClean="0">
                          <a:ln>
                            <a:noFill/>
                          </a:ln>
                          <a:solidFill>
                            <a:schemeClr val="tx1"/>
                          </a:solidFill>
                          <a:effectLst/>
                          <a:latin typeface="Arial" charset="0"/>
                          <a:ea typeface="ヒラギノ角ゴ Pro W3" charset="-128"/>
                        </a:rPr>
                        <a:t>OpenMP </a:t>
                      </a:r>
                      <a:br>
                        <a:rPr kumimoji="0" lang="fr-FR" altLang="ja-JP" sz="1200" b="0" i="0" u="none" strike="noStrike" cap="none" normalizeH="0" baseline="0" smtClean="0">
                          <a:ln>
                            <a:noFill/>
                          </a:ln>
                          <a:solidFill>
                            <a:schemeClr val="tx1"/>
                          </a:solidFill>
                          <a:effectLst/>
                          <a:latin typeface="Arial" charset="0"/>
                          <a:ea typeface="ヒラギノ角ゴ Pro W3" charset="-128"/>
                        </a:rPr>
                      </a:br>
                      <a:r>
                        <a:rPr kumimoji="0" lang="fr-FR" altLang="ja-JP" sz="1200" b="0" i="0" u="none" strike="noStrike" cap="none" normalizeH="0" baseline="0" smtClean="0">
                          <a:ln>
                            <a:noFill/>
                          </a:ln>
                          <a:solidFill>
                            <a:schemeClr val="tx1"/>
                          </a:solidFill>
                          <a:effectLst/>
                          <a:latin typeface="Arial" charset="0"/>
                          <a:ea typeface="ヒラギノ角ゴ Pro W3" charset="-128"/>
                        </a:rPr>
                        <a:t>shmem </a:t>
                      </a:r>
                      <a:endParaRPr kumimoji="0" lang="fr-FR" sz="1200" b="0" i="0" u="none" strike="noStrike" cap="none" normalizeH="0" baseline="0" smtClean="0">
                        <a:ln>
                          <a:noFill/>
                        </a:ln>
                        <a:solidFill>
                          <a:schemeClr val="tx1"/>
                        </a:solidFill>
                        <a:effectLst/>
                        <a:latin typeface="Arial" charset="0"/>
                        <a:ea typeface="ヒラギノ角ゴ Pro W3"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47C23"/>
                        </a:buClr>
                        <a:buSzPct val="80000"/>
                        <a:buFont typeface="Webdings" pitchFamily="18" charset="2"/>
                        <a:buNone/>
                        <a:tabLst/>
                      </a:pPr>
                      <a:r>
                        <a:rPr kumimoji="0" lang="fr-FR" altLang="ja-JP" sz="1200" b="0" i="0" u="none" strike="noStrike" cap="none" normalizeH="0" baseline="0" smtClean="0">
                          <a:ln>
                            <a:noFill/>
                          </a:ln>
                          <a:solidFill>
                            <a:schemeClr val="tx1"/>
                          </a:solidFill>
                          <a:effectLst/>
                          <a:latin typeface="Arial" charset="0"/>
                          <a:ea typeface="ヒラギノ角ゴ Pro W3" charset="-128"/>
                        </a:rPr>
                        <a:t>MPI </a:t>
                      </a:r>
                      <a:endParaRPr kumimoji="0" lang="fr-FR" sz="1200" b="0" i="0" u="none" strike="noStrike" cap="none" normalizeH="0" baseline="0" smtClean="0">
                        <a:ln>
                          <a:noFill/>
                        </a:ln>
                        <a:solidFill>
                          <a:schemeClr val="tx1"/>
                        </a:solidFill>
                        <a:effectLst/>
                        <a:latin typeface="Arial" charset="0"/>
                        <a:ea typeface="ヒラギノ角ゴ Pro W3"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7050">
                <a:tc>
                  <a:txBody>
                    <a:bodyPr/>
                    <a:lstStyle/>
                    <a:p>
                      <a:pPr marL="0" marR="0" lvl="0" indent="0" algn="l" defTabSz="914400" rtl="0" eaLnBrk="1" fontAlgn="base" latinLnBrk="0" hangingPunct="1">
                        <a:lnSpc>
                          <a:spcPct val="100000"/>
                        </a:lnSpc>
                        <a:spcBef>
                          <a:spcPct val="20000"/>
                        </a:spcBef>
                        <a:spcAft>
                          <a:spcPct val="0"/>
                        </a:spcAft>
                        <a:buClr>
                          <a:srgbClr val="E47C23"/>
                        </a:buClr>
                        <a:buSzPct val="80000"/>
                        <a:buFont typeface="Webdings" pitchFamily="18" charset="2"/>
                        <a:buNone/>
                        <a:tabLst/>
                      </a:pPr>
                      <a:r>
                        <a:rPr kumimoji="0" lang="fr-FR" altLang="ja-JP" sz="1200" b="1" i="0" u="none" strike="noStrike" cap="none" normalizeH="0" baseline="0" smtClean="0">
                          <a:ln>
                            <a:noFill/>
                          </a:ln>
                          <a:solidFill>
                            <a:schemeClr val="tx1"/>
                          </a:solidFill>
                          <a:effectLst/>
                          <a:latin typeface="Arial" charset="0"/>
                          <a:ea typeface="ヒラギノ角ゴ Pro W3" charset="-128"/>
                        </a:rPr>
                        <a:t>Scalability </a:t>
                      </a:r>
                      <a:endParaRPr kumimoji="0" lang="fr-FR" sz="1200" b="1" i="0" u="none" strike="noStrike" cap="none" normalizeH="0" baseline="0" smtClean="0">
                        <a:ln>
                          <a:noFill/>
                        </a:ln>
                        <a:solidFill>
                          <a:schemeClr val="tx1"/>
                        </a:solidFill>
                        <a:effectLst/>
                        <a:latin typeface="Arial" charset="0"/>
                        <a:ea typeface="ヒラギノ角ゴ Pro W3"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47C23"/>
                        </a:buClr>
                        <a:buSzPct val="80000"/>
                        <a:buFont typeface="Webdings" pitchFamily="18" charset="2"/>
                        <a:buNone/>
                        <a:tabLst/>
                      </a:pPr>
                      <a:r>
                        <a:rPr kumimoji="0" lang="fr-FR" sz="1200" b="0" i="0" u="none" strike="noStrike" cap="none" normalizeH="0" baseline="0" smtClean="0">
                          <a:ln>
                            <a:noFill/>
                          </a:ln>
                          <a:solidFill>
                            <a:schemeClr val="tx1"/>
                          </a:solidFill>
                          <a:effectLst/>
                          <a:latin typeface="Arial" charset="0"/>
                          <a:ea typeface="ヒラギノ角ゴ Pro W3" charset="-128"/>
                        </a:rPr>
                        <a:t>to 10s of processors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47C23"/>
                        </a:buClr>
                        <a:buSzPct val="80000"/>
                        <a:buFont typeface="Webdings" pitchFamily="18" charset="2"/>
                        <a:buNone/>
                        <a:tabLst/>
                      </a:pPr>
                      <a:r>
                        <a:rPr kumimoji="0" lang="fr-FR" altLang="ja-JP" sz="1200" b="0" i="0" u="none" strike="noStrike" cap="none" normalizeH="0" baseline="0" smtClean="0">
                          <a:ln>
                            <a:noFill/>
                          </a:ln>
                          <a:solidFill>
                            <a:schemeClr val="tx1"/>
                          </a:solidFill>
                          <a:effectLst/>
                          <a:latin typeface="Arial" charset="0"/>
                          <a:ea typeface="ヒラギノ角ゴ Pro W3" charset="-128"/>
                        </a:rPr>
                        <a:t>to 100s of processors </a:t>
                      </a:r>
                      <a:endParaRPr kumimoji="0" lang="fr-FR" sz="1200" b="0" i="0" u="none" strike="noStrike" cap="none" normalizeH="0" baseline="0" smtClean="0">
                        <a:ln>
                          <a:noFill/>
                        </a:ln>
                        <a:solidFill>
                          <a:schemeClr val="tx1"/>
                        </a:solidFill>
                        <a:effectLst/>
                        <a:latin typeface="Arial" charset="0"/>
                        <a:ea typeface="ヒラギノ角ゴ Pro W3"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47C23"/>
                        </a:buClr>
                        <a:buSzPct val="80000"/>
                        <a:buFont typeface="Webdings" pitchFamily="18" charset="2"/>
                        <a:buNone/>
                        <a:tabLst/>
                      </a:pPr>
                      <a:r>
                        <a:rPr kumimoji="0" lang="fr-FR" sz="1200" b="0" i="0" u="none" strike="noStrike" cap="none" normalizeH="0" baseline="0" smtClean="0">
                          <a:ln>
                            <a:noFill/>
                          </a:ln>
                          <a:solidFill>
                            <a:schemeClr val="tx1"/>
                          </a:solidFill>
                          <a:effectLst/>
                          <a:latin typeface="Arial" charset="0"/>
                          <a:ea typeface="ヒラギノ角ゴ Pro W3" charset="-128"/>
                        </a:rPr>
                        <a:t>to 1000s of processors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0238">
                <a:tc>
                  <a:txBody>
                    <a:bodyPr/>
                    <a:lstStyle/>
                    <a:p>
                      <a:pPr marL="0" marR="0" lvl="0" indent="0" algn="l" defTabSz="914400" rtl="0" eaLnBrk="1" fontAlgn="base" latinLnBrk="0" hangingPunct="1">
                        <a:lnSpc>
                          <a:spcPct val="100000"/>
                        </a:lnSpc>
                        <a:spcBef>
                          <a:spcPct val="20000"/>
                        </a:spcBef>
                        <a:spcAft>
                          <a:spcPct val="0"/>
                        </a:spcAft>
                        <a:buClr>
                          <a:srgbClr val="E47C23"/>
                        </a:buClr>
                        <a:buSzPct val="80000"/>
                        <a:buFont typeface="Webdings" pitchFamily="18" charset="2"/>
                        <a:buNone/>
                        <a:tabLst/>
                      </a:pPr>
                      <a:r>
                        <a:rPr kumimoji="0" lang="fr-FR" sz="1200" b="1" i="0" u="none" strike="noStrike" cap="none" normalizeH="0" baseline="0" smtClean="0">
                          <a:ln>
                            <a:noFill/>
                          </a:ln>
                          <a:solidFill>
                            <a:schemeClr val="tx1"/>
                          </a:solidFill>
                          <a:effectLst/>
                          <a:latin typeface="Arial" charset="0"/>
                          <a:ea typeface="ヒラギノ角ゴ Pro W3" charset="-128"/>
                        </a:rPr>
                        <a:t>Draw Backs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47C23"/>
                        </a:buClr>
                        <a:buSzPct val="80000"/>
                        <a:buFont typeface="Webdings" pitchFamily="18" charset="2"/>
                        <a:buNone/>
                        <a:tabLst/>
                      </a:pPr>
                      <a:r>
                        <a:rPr kumimoji="0" lang="fr-FR" altLang="ja-JP" sz="1200" b="0" i="0" u="none" strike="noStrike" cap="none" normalizeH="0" baseline="0" smtClean="0">
                          <a:ln>
                            <a:noFill/>
                          </a:ln>
                          <a:solidFill>
                            <a:schemeClr val="tx1"/>
                          </a:solidFill>
                          <a:effectLst/>
                          <a:latin typeface="Arial" charset="0"/>
                          <a:ea typeface="ヒラギノ角ゴ Pro W3" charset="-128"/>
                        </a:rPr>
                        <a:t>Memory-CPU bandwidth </a:t>
                      </a:r>
                      <a:endParaRPr kumimoji="0" lang="fr-FR" sz="1200" b="0" i="0" u="none" strike="noStrike" cap="none" normalizeH="0" baseline="0" smtClean="0">
                        <a:ln>
                          <a:noFill/>
                        </a:ln>
                        <a:solidFill>
                          <a:schemeClr val="tx1"/>
                        </a:solidFill>
                        <a:effectLst/>
                        <a:latin typeface="Arial" charset="0"/>
                        <a:ea typeface="ヒラギノ角ゴ Pro W3"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47C23"/>
                        </a:buClr>
                        <a:buSzPct val="80000"/>
                        <a:buFont typeface="Webdings" pitchFamily="18" charset="2"/>
                        <a:buNone/>
                        <a:tabLst/>
                      </a:pPr>
                      <a:r>
                        <a:rPr kumimoji="0" lang="en-GB" altLang="ja-JP" sz="1200" b="0" i="0" u="none" strike="noStrike" cap="none" normalizeH="0" baseline="0" smtClean="0">
                          <a:ln>
                            <a:noFill/>
                          </a:ln>
                          <a:solidFill>
                            <a:schemeClr val="tx1"/>
                          </a:solidFill>
                          <a:effectLst/>
                          <a:latin typeface="Arial" charset="0"/>
                          <a:ea typeface="ヒラギノ角ゴ Pro W3" charset="-128"/>
                        </a:rPr>
                        <a:t>Memory-CPU bandwidth</a:t>
                      </a:r>
                      <a:br>
                        <a:rPr kumimoji="0" lang="en-GB" altLang="ja-JP" sz="1200" b="0" i="0" u="none" strike="noStrike" cap="none" normalizeH="0" baseline="0" smtClean="0">
                          <a:ln>
                            <a:noFill/>
                          </a:ln>
                          <a:solidFill>
                            <a:schemeClr val="tx1"/>
                          </a:solidFill>
                          <a:effectLst/>
                          <a:latin typeface="Arial" charset="0"/>
                          <a:ea typeface="ヒラギノ角ゴ Pro W3" charset="-128"/>
                        </a:rPr>
                      </a:br>
                      <a:r>
                        <a:rPr kumimoji="0" lang="en-GB" altLang="ja-JP" sz="1200" b="0" i="0" u="none" strike="noStrike" cap="none" normalizeH="0" baseline="0" smtClean="0">
                          <a:ln>
                            <a:noFill/>
                          </a:ln>
                          <a:solidFill>
                            <a:schemeClr val="tx1"/>
                          </a:solidFill>
                          <a:effectLst/>
                          <a:latin typeface="Arial" charset="0"/>
                          <a:ea typeface="ヒラギノ角ゴ Pro W3" charset="-128"/>
                        </a:rPr>
                        <a:t>Non-uniform access times</a:t>
                      </a:r>
                      <a:r>
                        <a:rPr kumimoji="0" lang="fr-FR" altLang="ja-JP" sz="1200" b="0" i="0" u="none" strike="noStrike" cap="none" normalizeH="0" baseline="0" smtClean="0">
                          <a:ln>
                            <a:noFill/>
                          </a:ln>
                          <a:solidFill>
                            <a:schemeClr val="tx1"/>
                          </a:solidFill>
                          <a:effectLst/>
                          <a:latin typeface="Arial" charset="0"/>
                          <a:ea typeface="ヒラギノ角ゴ Pro W3" charset="-128"/>
                        </a:rPr>
                        <a:t> </a:t>
                      </a:r>
                      <a:endParaRPr kumimoji="0" lang="fr-FR" sz="1200" b="0" i="0" u="none" strike="noStrike" cap="none" normalizeH="0" baseline="0" smtClean="0">
                        <a:ln>
                          <a:noFill/>
                        </a:ln>
                        <a:solidFill>
                          <a:schemeClr val="tx1"/>
                        </a:solidFill>
                        <a:effectLst/>
                        <a:latin typeface="Arial" charset="0"/>
                        <a:ea typeface="ヒラギノ角ゴ Pro W3"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47C23"/>
                        </a:buClr>
                        <a:buSzPct val="80000"/>
                        <a:buFont typeface="Webdings" pitchFamily="18" charset="2"/>
                        <a:buNone/>
                        <a:tabLst/>
                      </a:pPr>
                      <a:r>
                        <a:rPr kumimoji="0" lang="en-GB" altLang="ja-JP" sz="1200" b="0" i="0" u="none" strike="noStrike" cap="none" normalizeH="0" baseline="0" smtClean="0">
                          <a:ln>
                            <a:noFill/>
                          </a:ln>
                          <a:solidFill>
                            <a:schemeClr val="tx1"/>
                          </a:solidFill>
                          <a:effectLst/>
                          <a:latin typeface="Arial" charset="0"/>
                          <a:ea typeface="ヒラギノ角ゴ Pro W3" charset="-128"/>
                        </a:rPr>
                        <a:t>System administration </a:t>
                      </a:r>
                      <a:br>
                        <a:rPr kumimoji="0" lang="en-GB" altLang="ja-JP" sz="1200" b="0" i="0" u="none" strike="noStrike" cap="none" normalizeH="0" baseline="0" smtClean="0">
                          <a:ln>
                            <a:noFill/>
                          </a:ln>
                          <a:solidFill>
                            <a:schemeClr val="tx1"/>
                          </a:solidFill>
                          <a:effectLst/>
                          <a:latin typeface="Arial" charset="0"/>
                          <a:ea typeface="ヒラギノ角ゴ Pro W3" charset="-128"/>
                        </a:rPr>
                      </a:br>
                      <a:r>
                        <a:rPr kumimoji="0" lang="en-GB" altLang="ja-JP" sz="1200" b="0" i="0" u="none" strike="noStrike" cap="none" normalizeH="0" baseline="0" smtClean="0">
                          <a:ln>
                            <a:noFill/>
                          </a:ln>
                          <a:solidFill>
                            <a:schemeClr val="tx1"/>
                          </a:solidFill>
                          <a:effectLst/>
                          <a:latin typeface="Arial" charset="0"/>
                          <a:ea typeface="ヒラギノ角ゴ Pro W3" charset="-128"/>
                        </a:rPr>
                        <a:t>Programming is hard to develop and maintain</a:t>
                      </a:r>
                      <a:r>
                        <a:rPr kumimoji="0" lang="fr-FR" altLang="ja-JP" sz="1200" b="0" i="0" u="none" strike="noStrike" cap="none" normalizeH="0" baseline="0" smtClean="0">
                          <a:ln>
                            <a:noFill/>
                          </a:ln>
                          <a:solidFill>
                            <a:schemeClr val="tx1"/>
                          </a:solidFill>
                          <a:effectLst/>
                          <a:latin typeface="Arial" charset="0"/>
                          <a:ea typeface="ヒラギノ角ゴ Pro W3" charset="-128"/>
                        </a:rPr>
                        <a:t> </a:t>
                      </a:r>
                      <a:endParaRPr kumimoji="0" lang="fr-FR" sz="1200" b="0" i="0" u="none" strike="noStrike" cap="none" normalizeH="0" baseline="0" smtClean="0">
                        <a:ln>
                          <a:noFill/>
                        </a:ln>
                        <a:solidFill>
                          <a:schemeClr val="tx1"/>
                        </a:solidFill>
                        <a:effectLst/>
                        <a:latin typeface="Arial" charset="0"/>
                        <a:ea typeface="ヒラギノ角ゴ Pro W3"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7050">
                <a:tc>
                  <a:txBody>
                    <a:bodyPr/>
                    <a:lstStyle/>
                    <a:p>
                      <a:pPr marL="0" marR="0" lvl="0" indent="0" algn="l" defTabSz="914400" rtl="0" eaLnBrk="1" fontAlgn="base" latinLnBrk="0" hangingPunct="1">
                        <a:lnSpc>
                          <a:spcPct val="100000"/>
                        </a:lnSpc>
                        <a:spcBef>
                          <a:spcPct val="20000"/>
                        </a:spcBef>
                        <a:spcAft>
                          <a:spcPct val="0"/>
                        </a:spcAft>
                        <a:buClr>
                          <a:srgbClr val="E47C23"/>
                        </a:buClr>
                        <a:buSzPct val="80000"/>
                        <a:buFont typeface="Webdings" pitchFamily="18" charset="2"/>
                        <a:buNone/>
                        <a:tabLst/>
                      </a:pPr>
                      <a:r>
                        <a:rPr kumimoji="0" lang="fr-FR" altLang="ja-JP" sz="1200" b="1" i="0" u="none" strike="noStrike" cap="none" normalizeH="0" baseline="0" smtClean="0">
                          <a:ln>
                            <a:noFill/>
                          </a:ln>
                          <a:solidFill>
                            <a:schemeClr val="tx1"/>
                          </a:solidFill>
                          <a:effectLst/>
                          <a:latin typeface="Arial" charset="0"/>
                          <a:ea typeface="ヒラギノ角ゴ Pro W3" charset="-128"/>
                        </a:rPr>
                        <a:t>Software Availability</a:t>
                      </a:r>
                      <a:endParaRPr kumimoji="0" lang="fr-FR" sz="1200" b="1" i="0" u="none" strike="noStrike" cap="none" normalizeH="0" baseline="0" smtClean="0">
                        <a:ln>
                          <a:noFill/>
                        </a:ln>
                        <a:solidFill>
                          <a:schemeClr val="tx1"/>
                        </a:solidFill>
                        <a:effectLst/>
                        <a:latin typeface="Arial" charset="0"/>
                        <a:ea typeface="ヒラギノ角ゴ Pro W3"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47C23"/>
                        </a:buClr>
                        <a:buSzPct val="80000"/>
                        <a:buFont typeface="Webdings" pitchFamily="18" charset="2"/>
                        <a:buNone/>
                        <a:tabLst/>
                      </a:pPr>
                      <a:r>
                        <a:rPr kumimoji="0" lang="fr-FR" altLang="ja-JP" sz="1200" b="0" i="0" u="none" strike="noStrike" cap="none" normalizeH="0" baseline="0" smtClean="0">
                          <a:ln>
                            <a:noFill/>
                          </a:ln>
                          <a:solidFill>
                            <a:schemeClr val="tx1"/>
                          </a:solidFill>
                          <a:effectLst/>
                          <a:latin typeface="Arial" charset="0"/>
                          <a:ea typeface="ヒラギノ角ゴ Pro W3" charset="-128"/>
                        </a:rPr>
                        <a:t>many 1000s ISVs </a:t>
                      </a:r>
                      <a:endParaRPr kumimoji="0" lang="fr-FR" sz="1200" b="0" i="0" u="none" strike="noStrike" cap="none" normalizeH="0" baseline="0" smtClean="0">
                        <a:ln>
                          <a:noFill/>
                        </a:ln>
                        <a:solidFill>
                          <a:schemeClr val="tx1"/>
                        </a:solidFill>
                        <a:effectLst/>
                        <a:latin typeface="Arial" charset="0"/>
                        <a:ea typeface="ヒラギノ角ゴ Pro W3"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47C23"/>
                        </a:buClr>
                        <a:buSzPct val="80000"/>
                        <a:buFont typeface="Webdings" pitchFamily="18" charset="2"/>
                        <a:buNone/>
                        <a:tabLst/>
                      </a:pPr>
                      <a:r>
                        <a:rPr kumimoji="0" lang="fr-FR" altLang="ja-JP" sz="1200" b="0" i="0" u="none" strike="noStrike" cap="none" normalizeH="0" baseline="0" smtClean="0">
                          <a:ln>
                            <a:noFill/>
                          </a:ln>
                          <a:solidFill>
                            <a:schemeClr val="tx1"/>
                          </a:solidFill>
                          <a:effectLst/>
                          <a:latin typeface="Arial" charset="0"/>
                          <a:ea typeface="ヒラギノ角ゴ Pro W3" charset="-128"/>
                        </a:rPr>
                        <a:t>many 1000s ISVs </a:t>
                      </a:r>
                      <a:endParaRPr kumimoji="0" lang="fr-FR" sz="1200" b="0" i="0" u="none" strike="noStrike" cap="none" normalizeH="0" baseline="0" smtClean="0">
                        <a:ln>
                          <a:noFill/>
                        </a:ln>
                        <a:solidFill>
                          <a:schemeClr val="tx1"/>
                        </a:solidFill>
                        <a:effectLst/>
                        <a:latin typeface="Arial" charset="0"/>
                        <a:ea typeface="ヒラギノ角ゴ Pro W3"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47C23"/>
                        </a:buClr>
                        <a:buSzPct val="80000"/>
                        <a:buFont typeface="Webdings" pitchFamily="18" charset="2"/>
                        <a:buNone/>
                        <a:tabLst/>
                      </a:pPr>
                      <a:r>
                        <a:rPr kumimoji="0" lang="fr-FR" altLang="ja-JP" sz="1200" b="0" i="0" u="none" strike="noStrike" cap="none" normalizeH="0" baseline="0" smtClean="0">
                          <a:ln>
                            <a:noFill/>
                          </a:ln>
                          <a:solidFill>
                            <a:schemeClr val="tx1"/>
                          </a:solidFill>
                          <a:effectLst/>
                          <a:latin typeface="Arial" charset="0"/>
                          <a:ea typeface="ヒラギノ角ゴ Pro W3" charset="-128"/>
                        </a:rPr>
                        <a:t>100s ISVs </a:t>
                      </a:r>
                      <a:endParaRPr kumimoji="0" lang="fr-FR" sz="1200" b="0" i="0" u="none" strike="noStrike" cap="none" normalizeH="0" baseline="0" smtClean="0">
                        <a:ln>
                          <a:noFill/>
                        </a:ln>
                        <a:solidFill>
                          <a:schemeClr val="tx1"/>
                        </a:solidFill>
                        <a:effectLst/>
                        <a:latin typeface="Arial" charset="0"/>
                        <a:ea typeface="ヒラギノ角ゴ Pro W3"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7631" name="Text Box 47"/>
          <p:cNvSpPr txBox="1">
            <a:spLocks noChangeArrowheads="1"/>
          </p:cNvSpPr>
          <p:nvPr/>
        </p:nvSpPr>
        <p:spPr bwMode="auto">
          <a:xfrm>
            <a:off x="808038" y="979488"/>
            <a:ext cx="7292975" cy="701675"/>
          </a:xfrm>
          <a:prstGeom prst="rect">
            <a:avLst/>
          </a:prstGeom>
          <a:noFill/>
          <a:ln w="9525">
            <a:noFill/>
            <a:miter lim="800000"/>
            <a:headEnd/>
            <a:tailEnd/>
          </a:ln>
          <a:effectLst/>
        </p:spPr>
        <p:txBody>
          <a:bodyPr>
            <a:spAutoFit/>
          </a:bodyPr>
          <a:lstStyle/>
          <a:p>
            <a:r>
              <a:rPr lang="en-GB" altLang="ja-JP" sz="2000"/>
              <a:t>Summarizing a few of the key characteristics of shared and distributed memory machines</a:t>
            </a:r>
            <a:r>
              <a:rPr lang="fr-FR" altLang="ja-JP" sz="2000"/>
              <a:t> </a:t>
            </a:r>
            <a:endParaRPr lang="fr-FR" sz="20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fr-FR"/>
              <a:t>Hybrid Distributed-Shared Memory</a:t>
            </a:r>
          </a:p>
        </p:txBody>
      </p:sp>
      <p:sp>
        <p:nvSpPr>
          <p:cNvPr id="69635" name="Rectangle 3"/>
          <p:cNvSpPr>
            <a:spLocks noGrp="1" noChangeArrowheads="1"/>
          </p:cNvSpPr>
          <p:nvPr>
            <p:ph type="body" idx="1"/>
          </p:nvPr>
        </p:nvSpPr>
        <p:spPr>
          <a:xfrm>
            <a:off x="685800" y="981075"/>
            <a:ext cx="7772400" cy="5543550"/>
          </a:xfrm>
        </p:spPr>
        <p:txBody>
          <a:bodyPr/>
          <a:lstStyle/>
          <a:p>
            <a:pPr>
              <a:lnSpc>
                <a:spcPct val="80000"/>
              </a:lnSpc>
            </a:pPr>
            <a:r>
              <a:rPr lang="en-GB" sz="1800"/>
              <a:t>The largest and fastest computers in the world today employ both shared and distributed memory architectures.</a:t>
            </a:r>
          </a:p>
          <a:p>
            <a:pPr>
              <a:lnSpc>
                <a:spcPct val="80000"/>
              </a:lnSpc>
            </a:pPr>
            <a:endParaRPr lang="fr-FR" sz="1800"/>
          </a:p>
          <a:p>
            <a:pPr>
              <a:lnSpc>
                <a:spcPct val="80000"/>
              </a:lnSpc>
            </a:pPr>
            <a:endParaRPr lang="fr-FR" sz="1800"/>
          </a:p>
          <a:p>
            <a:pPr>
              <a:lnSpc>
                <a:spcPct val="80000"/>
              </a:lnSpc>
            </a:pPr>
            <a:endParaRPr lang="fr-FR" sz="1800"/>
          </a:p>
          <a:p>
            <a:pPr>
              <a:lnSpc>
                <a:spcPct val="80000"/>
              </a:lnSpc>
            </a:pPr>
            <a:endParaRPr lang="fr-FR" sz="1800"/>
          </a:p>
          <a:p>
            <a:pPr>
              <a:lnSpc>
                <a:spcPct val="80000"/>
              </a:lnSpc>
            </a:pPr>
            <a:endParaRPr lang="fr-FR" sz="1800"/>
          </a:p>
          <a:p>
            <a:pPr>
              <a:lnSpc>
                <a:spcPct val="80000"/>
              </a:lnSpc>
            </a:pPr>
            <a:endParaRPr lang="fr-FR" sz="1800"/>
          </a:p>
          <a:p>
            <a:pPr>
              <a:lnSpc>
                <a:spcPct val="80000"/>
              </a:lnSpc>
            </a:pPr>
            <a:endParaRPr lang="fr-FR" sz="1800"/>
          </a:p>
          <a:p>
            <a:pPr>
              <a:lnSpc>
                <a:spcPct val="80000"/>
              </a:lnSpc>
            </a:pPr>
            <a:r>
              <a:rPr lang="en-GB" sz="1800"/>
              <a:t>The shared memory component is usually a cache coherent SMP machine. Processors on a given SMP can address that machine's memory as global. </a:t>
            </a:r>
            <a:endParaRPr lang="fr-FR" sz="1800"/>
          </a:p>
          <a:p>
            <a:pPr>
              <a:lnSpc>
                <a:spcPct val="80000"/>
              </a:lnSpc>
            </a:pPr>
            <a:r>
              <a:rPr lang="en-GB" sz="1800"/>
              <a:t>The distributed memory component is the networking of multiple SMPs. SMPs know only about their own memory - not the memory on another SMP. Therefore, network communications are required to move data from one SMP to another. </a:t>
            </a:r>
            <a:endParaRPr lang="fr-FR" sz="1800"/>
          </a:p>
          <a:p>
            <a:pPr>
              <a:lnSpc>
                <a:spcPct val="80000"/>
              </a:lnSpc>
            </a:pPr>
            <a:r>
              <a:rPr lang="en-GB" sz="1800"/>
              <a:t>Current trends seem to indicate that this type of memory architecture will continue to prevail and increase at the high end of computing for the foreseeable future. </a:t>
            </a:r>
            <a:endParaRPr lang="fr-FR" sz="1800"/>
          </a:p>
          <a:p>
            <a:pPr>
              <a:lnSpc>
                <a:spcPct val="80000"/>
              </a:lnSpc>
            </a:pPr>
            <a:r>
              <a:rPr lang="en-GB" sz="1800"/>
              <a:t>Advantages and Disadvantages: whatever is common to both shared and distributed memory architectures. </a:t>
            </a:r>
            <a:endParaRPr lang="fr-FR" sz="1800"/>
          </a:p>
        </p:txBody>
      </p:sp>
      <p:pic>
        <p:nvPicPr>
          <p:cNvPr id="69636" name="Picture 4" descr="Hybrid memory architecture"/>
          <p:cNvPicPr>
            <a:picLocks noChangeAspect="1" noChangeArrowheads="1"/>
          </p:cNvPicPr>
          <p:nvPr/>
        </p:nvPicPr>
        <p:blipFill>
          <a:blip r:embed="rId2"/>
          <a:srcRect/>
          <a:stretch>
            <a:fillRect/>
          </a:stretch>
        </p:blipFill>
        <p:spPr bwMode="auto">
          <a:xfrm>
            <a:off x="2195513" y="1484313"/>
            <a:ext cx="4610100" cy="1866900"/>
          </a:xfrm>
          <a:prstGeom prst="rect">
            <a:avLst/>
          </a:prstGeom>
          <a:noFill/>
          <a:ln w="9525">
            <a:no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4"/>
          <p:cNvSpPr>
            <a:spLocks noGrp="1" noChangeArrowheads="1"/>
          </p:cNvSpPr>
          <p:nvPr>
            <p:ph type="ctrTitle"/>
          </p:nvPr>
        </p:nvSpPr>
        <p:spPr/>
        <p:txBody>
          <a:bodyPr/>
          <a:lstStyle/>
          <a:p>
            <a:r>
              <a:rPr lang="fr-FR" dirty="0"/>
              <a:t>Parallel </a:t>
            </a:r>
            <a:r>
              <a:rPr lang="fr-FR" dirty="0" err="1"/>
              <a:t>Programming</a:t>
            </a:r>
            <a:r>
              <a:rPr lang="fr-FR" dirty="0"/>
              <a:t> </a:t>
            </a:r>
            <a:r>
              <a:rPr lang="fr-FR" dirty="0" err="1"/>
              <a:t>Models</a:t>
            </a:r>
            <a:endParaRPr lang="fr-FR" dirty="0"/>
          </a:p>
        </p:txBody>
      </p:sp>
      <p:sp>
        <p:nvSpPr>
          <p:cNvPr id="70661" name="Rectangle 5"/>
          <p:cNvSpPr>
            <a:spLocks noGrp="1" noChangeArrowheads="1"/>
          </p:cNvSpPr>
          <p:nvPr>
            <p:ph type="subTitle" idx="1"/>
          </p:nvPr>
        </p:nvSpPr>
        <p:spPr/>
        <p:txBody>
          <a:bodyPr/>
          <a:lstStyle/>
          <a:p>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endParaRPr lang="en-US"/>
          </a:p>
        </p:txBody>
      </p:sp>
      <p:sp>
        <p:nvSpPr>
          <p:cNvPr id="72707" name="Rectangle 3"/>
          <p:cNvSpPr>
            <a:spLocks noGrp="1" noChangeArrowheads="1"/>
          </p:cNvSpPr>
          <p:nvPr>
            <p:ph type="body" idx="1"/>
          </p:nvPr>
        </p:nvSpPr>
        <p:spPr/>
        <p:txBody>
          <a:bodyPr/>
          <a:lstStyle/>
          <a:p>
            <a:r>
              <a:rPr lang="fr-FR" dirty="0" err="1"/>
              <a:t>Overview</a:t>
            </a:r>
            <a:endParaRPr lang="fr-FR" dirty="0"/>
          </a:p>
          <a:p>
            <a:r>
              <a:rPr lang="fr-FR" dirty="0" err="1"/>
              <a:t>Shared</a:t>
            </a:r>
            <a:r>
              <a:rPr lang="fr-FR" dirty="0"/>
              <a:t> Memory Model</a:t>
            </a:r>
          </a:p>
          <a:p>
            <a:r>
              <a:rPr lang="fr-FR" dirty="0"/>
              <a:t>Threads Model</a:t>
            </a:r>
          </a:p>
          <a:p>
            <a:r>
              <a:rPr lang="fr-FR" dirty="0"/>
              <a:t>Message Passing Model</a:t>
            </a:r>
          </a:p>
          <a:p>
            <a:r>
              <a:rPr lang="fr-FR" dirty="0"/>
              <a:t>Data Parallel Model</a:t>
            </a:r>
          </a:p>
          <a:p>
            <a:r>
              <a:rPr lang="fr-FR" dirty="0" err="1"/>
              <a:t>Other</a:t>
            </a:r>
            <a:r>
              <a:rPr lang="fr-FR" dirty="0"/>
              <a:t> </a:t>
            </a:r>
            <a:r>
              <a:rPr lang="fr-FR" dirty="0" err="1"/>
              <a:t>Models</a:t>
            </a:r>
            <a:endParaRPr lang="fr-FR" dirty="0"/>
          </a:p>
          <a:p>
            <a:endParaRPr lang="fr-F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fr-FR" dirty="0"/>
              <a:t>Parallel Computing: </a:t>
            </a:r>
            <a:r>
              <a:rPr lang="en-GB" altLang="ja-JP" dirty="0"/>
              <a:t>The computational problem </a:t>
            </a:r>
            <a:endParaRPr lang="fr-FR" dirty="0"/>
          </a:p>
        </p:txBody>
      </p:sp>
      <p:sp>
        <p:nvSpPr>
          <p:cNvPr id="29699" name="Rectangle 3"/>
          <p:cNvSpPr>
            <a:spLocks noGrp="1" noChangeArrowheads="1"/>
          </p:cNvSpPr>
          <p:nvPr>
            <p:ph type="body" idx="1"/>
          </p:nvPr>
        </p:nvSpPr>
        <p:spPr/>
        <p:txBody>
          <a:bodyPr/>
          <a:lstStyle/>
          <a:p>
            <a:r>
              <a:rPr lang="en-GB"/>
              <a:t>The computational problem usually demonstrates characteristics such as the ability to be: </a:t>
            </a:r>
            <a:endParaRPr lang="fr-FR"/>
          </a:p>
          <a:p>
            <a:pPr lvl="1"/>
            <a:r>
              <a:rPr lang="en-GB"/>
              <a:t>Broken apart into discrete pieces of work that can be solved simultaneously; </a:t>
            </a:r>
            <a:endParaRPr lang="fr-FR"/>
          </a:p>
          <a:p>
            <a:pPr lvl="1"/>
            <a:r>
              <a:rPr lang="en-GB"/>
              <a:t>Execute multiple program instructions at any moment in time; </a:t>
            </a:r>
            <a:endParaRPr lang="fr-FR"/>
          </a:p>
          <a:p>
            <a:pPr lvl="1"/>
            <a:r>
              <a:rPr lang="en-GB"/>
              <a:t>Solved in less time with multiple compute resources than with a single compute resource. </a:t>
            </a:r>
            <a:endParaRPr lang="fr-FR"/>
          </a:p>
          <a:p>
            <a:endParaRPr lang="fr-F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fr-FR"/>
              <a:t>Overview</a:t>
            </a:r>
          </a:p>
        </p:txBody>
      </p:sp>
      <p:sp>
        <p:nvSpPr>
          <p:cNvPr id="73731" name="Rectangle 3"/>
          <p:cNvSpPr>
            <a:spLocks noGrp="1" noChangeArrowheads="1"/>
          </p:cNvSpPr>
          <p:nvPr>
            <p:ph type="body" idx="1"/>
          </p:nvPr>
        </p:nvSpPr>
        <p:spPr/>
        <p:txBody>
          <a:bodyPr/>
          <a:lstStyle/>
          <a:p>
            <a:r>
              <a:rPr lang="en-GB" dirty="0"/>
              <a:t>There are several parallel programming models in common use: </a:t>
            </a:r>
            <a:endParaRPr lang="fr-FR" dirty="0"/>
          </a:p>
          <a:p>
            <a:pPr lvl="1"/>
            <a:r>
              <a:rPr lang="fr-FR" dirty="0" err="1"/>
              <a:t>Shared</a:t>
            </a:r>
            <a:r>
              <a:rPr lang="fr-FR" dirty="0"/>
              <a:t> Memory </a:t>
            </a:r>
          </a:p>
          <a:p>
            <a:pPr lvl="1"/>
            <a:r>
              <a:rPr lang="fr-FR" dirty="0"/>
              <a:t>Threads </a:t>
            </a:r>
          </a:p>
          <a:p>
            <a:pPr lvl="1"/>
            <a:r>
              <a:rPr lang="fr-FR" dirty="0"/>
              <a:t>Message Passing </a:t>
            </a:r>
          </a:p>
          <a:p>
            <a:pPr lvl="1"/>
            <a:r>
              <a:rPr lang="fr-FR" dirty="0"/>
              <a:t>Data Parallel </a:t>
            </a:r>
          </a:p>
          <a:p>
            <a:pPr lvl="1"/>
            <a:r>
              <a:rPr lang="fr-FR" dirty="0" err="1"/>
              <a:t>Hybrid</a:t>
            </a:r>
            <a:r>
              <a:rPr lang="fr-FR" dirty="0"/>
              <a:t> </a:t>
            </a:r>
          </a:p>
          <a:p>
            <a:r>
              <a:rPr lang="en-GB" dirty="0"/>
              <a:t>Parallel programming models exist as an abstraction above hardware and memory architectures. </a:t>
            </a:r>
            <a:endParaRPr lang="fr-FR"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fr-FR"/>
              <a:t>Overview</a:t>
            </a:r>
          </a:p>
        </p:txBody>
      </p:sp>
      <p:sp>
        <p:nvSpPr>
          <p:cNvPr id="74755" name="Rectangle 3"/>
          <p:cNvSpPr>
            <a:spLocks noGrp="1" noChangeArrowheads="1"/>
          </p:cNvSpPr>
          <p:nvPr>
            <p:ph type="body" idx="1"/>
          </p:nvPr>
        </p:nvSpPr>
        <p:spPr/>
        <p:txBody>
          <a:bodyPr/>
          <a:lstStyle/>
          <a:p>
            <a:pPr>
              <a:lnSpc>
                <a:spcPct val="80000"/>
              </a:lnSpc>
            </a:pPr>
            <a:r>
              <a:rPr lang="en-GB" sz="1800"/>
              <a:t>Although it might not seem apparent, these models are NOT specific to a particular type of machine or memory architecture. In fact, any of these models can (theoretically) be implemented on any underlying hardware.</a:t>
            </a:r>
          </a:p>
          <a:p>
            <a:pPr>
              <a:lnSpc>
                <a:spcPct val="80000"/>
              </a:lnSpc>
            </a:pPr>
            <a:r>
              <a:rPr lang="en-GB" sz="1800">
                <a:solidFill>
                  <a:schemeClr val="accent2"/>
                </a:solidFill>
              </a:rPr>
              <a:t>Shared memory model</a:t>
            </a:r>
            <a:r>
              <a:rPr lang="en-GB" sz="1800"/>
              <a:t> on a distributed memory machine: </a:t>
            </a:r>
            <a:r>
              <a:rPr lang="en-GB" sz="1800">
                <a:solidFill>
                  <a:schemeClr val="accent2"/>
                </a:solidFill>
              </a:rPr>
              <a:t>Kendall Square Research (KSR)</a:t>
            </a:r>
            <a:r>
              <a:rPr lang="en-GB" sz="1800"/>
              <a:t> ALLCACHE approach. </a:t>
            </a:r>
          </a:p>
          <a:p>
            <a:pPr lvl="1">
              <a:lnSpc>
                <a:spcPct val="80000"/>
              </a:lnSpc>
            </a:pPr>
            <a:r>
              <a:rPr lang="en-GB" sz="1600"/>
              <a:t>Machine memory was physically distributed, but appeared to the user as a single shared memory (global address space). Generically, this approach is referred to as "virtual shared memory".</a:t>
            </a:r>
          </a:p>
          <a:p>
            <a:pPr lvl="1">
              <a:lnSpc>
                <a:spcPct val="80000"/>
              </a:lnSpc>
            </a:pPr>
            <a:r>
              <a:rPr lang="en-GB" sz="1600"/>
              <a:t>Note: although KSR is no longer in business, there is no reason to suggest that a similar implementation will not be made available by another vendor in the future. </a:t>
            </a:r>
          </a:p>
          <a:p>
            <a:pPr lvl="1">
              <a:lnSpc>
                <a:spcPct val="80000"/>
              </a:lnSpc>
            </a:pPr>
            <a:r>
              <a:rPr lang="en-GB" sz="1600"/>
              <a:t>Message passing model on a shared memory machine: MPI on SGI Origin. </a:t>
            </a:r>
          </a:p>
          <a:p>
            <a:pPr>
              <a:lnSpc>
                <a:spcPct val="80000"/>
              </a:lnSpc>
            </a:pPr>
            <a:r>
              <a:rPr lang="en-GB" sz="1800"/>
              <a:t>The </a:t>
            </a:r>
            <a:r>
              <a:rPr lang="en-GB" sz="1800">
                <a:solidFill>
                  <a:schemeClr val="accent2"/>
                </a:solidFill>
              </a:rPr>
              <a:t>SGI Origin</a:t>
            </a:r>
            <a:r>
              <a:rPr lang="en-GB" sz="1800"/>
              <a:t> employed the </a:t>
            </a:r>
            <a:r>
              <a:rPr lang="en-GB" sz="1800">
                <a:solidFill>
                  <a:schemeClr val="accent2"/>
                </a:solidFill>
              </a:rPr>
              <a:t>CC-NUMA</a:t>
            </a:r>
            <a:r>
              <a:rPr lang="en-GB" sz="1800"/>
              <a:t> type of shared memory architecture, where every task has direct access to global memory. However, the ability to send and receive messages with MPI, as is commonly done over a network of distributed memory machines, is not only implemented but is very commonly used. </a:t>
            </a:r>
            <a:endParaRPr lang="fr-FR" sz="18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fr-FR"/>
              <a:t>Overview</a:t>
            </a:r>
          </a:p>
        </p:txBody>
      </p:sp>
      <p:sp>
        <p:nvSpPr>
          <p:cNvPr id="75779" name="Rectangle 3"/>
          <p:cNvSpPr>
            <a:spLocks noGrp="1" noChangeArrowheads="1"/>
          </p:cNvSpPr>
          <p:nvPr>
            <p:ph type="body" idx="1"/>
          </p:nvPr>
        </p:nvSpPr>
        <p:spPr/>
        <p:txBody>
          <a:bodyPr/>
          <a:lstStyle/>
          <a:p>
            <a:r>
              <a:rPr lang="en-GB"/>
              <a:t>Which model to use is often a combination of what is available and personal choice. </a:t>
            </a:r>
            <a:r>
              <a:rPr lang="en-GB">
                <a:solidFill>
                  <a:schemeClr val="accent2"/>
                </a:solidFill>
              </a:rPr>
              <a:t>There is no "best" model</a:t>
            </a:r>
            <a:r>
              <a:rPr lang="en-GB"/>
              <a:t>, although there certainly are better implementations of some models over others. </a:t>
            </a:r>
            <a:endParaRPr lang="fr-FR"/>
          </a:p>
          <a:p>
            <a:r>
              <a:rPr lang="en-GB"/>
              <a:t>The following sections describe each of the models mentioned above, and also discuss some of their actual implementations. </a:t>
            </a:r>
            <a:endParaRPr lang="fr-FR"/>
          </a:p>
          <a:p>
            <a:pPr>
              <a:buFont typeface="Webdings" pitchFamily="18" charset="2"/>
              <a:buNone/>
            </a:pPr>
            <a:endParaRPr lang="fr-F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fr-FR"/>
              <a:t>Shared Memory Model</a:t>
            </a:r>
          </a:p>
        </p:txBody>
      </p:sp>
      <p:sp>
        <p:nvSpPr>
          <p:cNvPr id="76803" name="Rectangle 3"/>
          <p:cNvSpPr>
            <a:spLocks noGrp="1" noChangeArrowheads="1"/>
          </p:cNvSpPr>
          <p:nvPr>
            <p:ph type="body" idx="1"/>
          </p:nvPr>
        </p:nvSpPr>
        <p:spPr/>
        <p:txBody>
          <a:bodyPr/>
          <a:lstStyle/>
          <a:p>
            <a:r>
              <a:rPr lang="en-GB" sz="2000"/>
              <a:t>In the shared-memory programming model, tasks share a common address space, which they read and write asynchronously. </a:t>
            </a:r>
            <a:endParaRPr lang="fr-FR" sz="2000"/>
          </a:p>
          <a:p>
            <a:r>
              <a:rPr lang="en-GB" sz="2000"/>
              <a:t>Various mechanisms such as locks / semaphores may be used to control access to the shared memory. </a:t>
            </a:r>
            <a:endParaRPr lang="fr-FR" sz="2000"/>
          </a:p>
          <a:p>
            <a:r>
              <a:rPr lang="en-GB" sz="2000"/>
              <a:t>An advantage of this model from the programmer's point of view is that the notion of data "ownership" is lacking, so there is no need to specify explicitly the communication of data between tasks. </a:t>
            </a:r>
            <a:r>
              <a:rPr lang="fr-FR" sz="2000"/>
              <a:t>Program development can often be simplified. </a:t>
            </a:r>
          </a:p>
          <a:p>
            <a:r>
              <a:rPr lang="en-GB" sz="2000"/>
              <a:t>An important disadvantage in terms of performance is that it becomes more difficult to understand and manage data locality.</a:t>
            </a:r>
            <a:endParaRPr lang="fr-FR" sz="20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fr-FR"/>
              <a:t>Shared Memory Model: Implementations</a:t>
            </a:r>
          </a:p>
        </p:txBody>
      </p:sp>
      <p:sp>
        <p:nvSpPr>
          <p:cNvPr id="77827" name="Rectangle 3"/>
          <p:cNvSpPr>
            <a:spLocks noGrp="1" noChangeArrowheads="1"/>
          </p:cNvSpPr>
          <p:nvPr>
            <p:ph type="body" idx="1"/>
          </p:nvPr>
        </p:nvSpPr>
        <p:spPr/>
        <p:txBody>
          <a:bodyPr/>
          <a:lstStyle/>
          <a:p>
            <a:r>
              <a:rPr lang="en-GB"/>
              <a:t>On shared memory platforms, the native compilers translate user program variables into actual memory addresses, which are global. </a:t>
            </a:r>
            <a:endParaRPr lang="fr-FR"/>
          </a:p>
          <a:p>
            <a:r>
              <a:rPr lang="en-GB"/>
              <a:t>No common distributed memory platform implementations currently exist. However, as mentioned previously in the Overview section, the KSR ALLCACHE approach provided a shared memory view of data even though the physical memory of the machine was distributed. </a:t>
            </a:r>
            <a:endParaRPr lang="fr-F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fr-FR"/>
              <a:t>Threads Model</a:t>
            </a:r>
          </a:p>
        </p:txBody>
      </p:sp>
      <p:sp>
        <p:nvSpPr>
          <p:cNvPr id="78851" name="Rectangle 3"/>
          <p:cNvSpPr>
            <a:spLocks noGrp="1" noChangeArrowheads="1"/>
          </p:cNvSpPr>
          <p:nvPr>
            <p:ph type="body" idx="1"/>
          </p:nvPr>
        </p:nvSpPr>
        <p:spPr>
          <a:xfrm>
            <a:off x="685800" y="2205038"/>
            <a:ext cx="7772400" cy="4319587"/>
          </a:xfrm>
        </p:spPr>
        <p:txBody>
          <a:bodyPr/>
          <a:lstStyle/>
          <a:p>
            <a:pPr>
              <a:lnSpc>
                <a:spcPct val="80000"/>
              </a:lnSpc>
            </a:pPr>
            <a:r>
              <a:rPr lang="en-GB" sz="1600"/>
              <a:t>In the threads model of parallel programming, a single process can have multiple, concurrent execution paths. </a:t>
            </a:r>
            <a:endParaRPr lang="fr-FR" sz="1600"/>
          </a:p>
          <a:p>
            <a:pPr>
              <a:lnSpc>
                <a:spcPct val="80000"/>
              </a:lnSpc>
            </a:pPr>
            <a:r>
              <a:rPr lang="en-GB" sz="1600"/>
              <a:t>Perhaps the most simple analogy that can be used to describe threads is the concept of a single program that includes a number of subroutines: </a:t>
            </a:r>
            <a:endParaRPr lang="fr-FR" sz="1600"/>
          </a:p>
          <a:p>
            <a:pPr lvl="1">
              <a:lnSpc>
                <a:spcPct val="80000"/>
              </a:lnSpc>
            </a:pPr>
            <a:r>
              <a:rPr lang="en-GB" sz="1400"/>
              <a:t>The main program </a:t>
            </a:r>
            <a:r>
              <a:rPr lang="en-GB" sz="1400" b="1"/>
              <a:t>a.out</a:t>
            </a:r>
            <a:r>
              <a:rPr lang="en-GB" sz="1400"/>
              <a:t> is scheduled to run by the native operating system. a.out loads and acquires all of the necessary system and user resources to run. </a:t>
            </a:r>
            <a:endParaRPr lang="fr-FR" sz="1400"/>
          </a:p>
          <a:p>
            <a:pPr lvl="1">
              <a:lnSpc>
                <a:spcPct val="80000"/>
              </a:lnSpc>
            </a:pPr>
            <a:r>
              <a:rPr lang="en-GB" sz="1400"/>
              <a:t>a.out performs some serial work, and then </a:t>
            </a:r>
            <a:r>
              <a:rPr lang="en-GB" sz="1400" b="1"/>
              <a:t>creates a number of tasks (threads)</a:t>
            </a:r>
            <a:r>
              <a:rPr lang="en-GB" sz="1400"/>
              <a:t> that can be scheduled and run by the operating system concurrently. </a:t>
            </a:r>
            <a:endParaRPr lang="fr-FR" sz="1400"/>
          </a:p>
          <a:p>
            <a:pPr lvl="1">
              <a:lnSpc>
                <a:spcPct val="80000"/>
              </a:lnSpc>
            </a:pPr>
            <a:r>
              <a:rPr lang="en-GB" sz="1400" b="1"/>
              <a:t>Each thread has local data</a:t>
            </a:r>
            <a:r>
              <a:rPr lang="en-GB" sz="1400"/>
              <a:t>, but also, </a:t>
            </a:r>
            <a:r>
              <a:rPr lang="en-GB" sz="1400" b="1"/>
              <a:t>shares the entire resources of a.out</a:t>
            </a:r>
            <a:r>
              <a:rPr lang="en-GB" sz="1400"/>
              <a:t>. This saves the overhead associated with replicating a program's resources for each thread. Each thread also benefits from a global memory view because it shares the memory space of a.out. </a:t>
            </a:r>
            <a:endParaRPr lang="fr-FR" sz="1400"/>
          </a:p>
          <a:p>
            <a:pPr lvl="1">
              <a:lnSpc>
                <a:spcPct val="80000"/>
              </a:lnSpc>
            </a:pPr>
            <a:r>
              <a:rPr lang="en-GB" sz="1400"/>
              <a:t>A thread's work may best be described as a subroutine within the main program. Any thread can execute any subroutine at the same time as other threads. </a:t>
            </a:r>
            <a:endParaRPr lang="fr-FR" sz="1400"/>
          </a:p>
          <a:p>
            <a:pPr lvl="1">
              <a:lnSpc>
                <a:spcPct val="80000"/>
              </a:lnSpc>
            </a:pPr>
            <a:r>
              <a:rPr lang="en-GB" sz="1400" b="1"/>
              <a:t>Threads communicate</a:t>
            </a:r>
            <a:r>
              <a:rPr lang="en-GB" sz="1400"/>
              <a:t> with each other </a:t>
            </a:r>
            <a:r>
              <a:rPr lang="en-GB" sz="1400" b="1"/>
              <a:t>through global memory</a:t>
            </a:r>
            <a:r>
              <a:rPr lang="en-GB" sz="1400"/>
              <a:t> (updating address locations). This requires synchronization constructs to insure that more than one thread is not updating the same global address at any time. </a:t>
            </a:r>
            <a:endParaRPr lang="fr-FR" sz="1400"/>
          </a:p>
          <a:p>
            <a:pPr lvl="1">
              <a:lnSpc>
                <a:spcPct val="80000"/>
              </a:lnSpc>
            </a:pPr>
            <a:r>
              <a:rPr lang="en-GB" sz="1400"/>
              <a:t>Threads can come and go, but a.out remains present to provide the necessary shared resources until the application has completed. </a:t>
            </a:r>
            <a:endParaRPr lang="fr-FR" sz="1400"/>
          </a:p>
          <a:p>
            <a:pPr>
              <a:lnSpc>
                <a:spcPct val="80000"/>
              </a:lnSpc>
            </a:pPr>
            <a:r>
              <a:rPr lang="en-GB" sz="1600"/>
              <a:t>Threads are commonly associated with shared memory architectures and operating systems. </a:t>
            </a:r>
            <a:endParaRPr lang="fr-FR" sz="1600"/>
          </a:p>
        </p:txBody>
      </p:sp>
      <p:pic>
        <p:nvPicPr>
          <p:cNvPr id="78852" name="Picture 4" descr="Threads Model"/>
          <p:cNvPicPr>
            <a:picLocks noChangeAspect="1" noChangeArrowheads="1"/>
          </p:cNvPicPr>
          <p:nvPr/>
        </p:nvPicPr>
        <p:blipFill>
          <a:blip r:embed="rId2"/>
          <a:srcRect/>
          <a:stretch>
            <a:fillRect/>
          </a:stretch>
        </p:blipFill>
        <p:spPr bwMode="auto">
          <a:xfrm>
            <a:off x="5829300" y="0"/>
            <a:ext cx="3314700" cy="2266950"/>
          </a:xfrm>
          <a:prstGeom prst="rect">
            <a:avLst/>
          </a:prstGeom>
          <a:noFill/>
          <a:ln w="9525">
            <a:noFill/>
            <a:miter lim="800000"/>
            <a:headEnd/>
            <a:tailEnd/>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fr-FR"/>
              <a:t>Threads Model Implementations</a:t>
            </a:r>
          </a:p>
        </p:txBody>
      </p:sp>
      <p:sp>
        <p:nvSpPr>
          <p:cNvPr id="79875" name="Rectangle 3"/>
          <p:cNvSpPr>
            <a:spLocks noGrp="1" noChangeArrowheads="1"/>
          </p:cNvSpPr>
          <p:nvPr>
            <p:ph type="body" idx="1"/>
          </p:nvPr>
        </p:nvSpPr>
        <p:spPr>
          <a:xfrm>
            <a:off x="685800" y="1196975"/>
            <a:ext cx="7772400" cy="4419600"/>
          </a:xfrm>
        </p:spPr>
        <p:txBody>
          <a:bodyPr/>
          <a:lstStyle/>
          <a:p>
            <a:pPr>
              <a:lnSpc>
                <a:spcPct val="80000"/>
              </a:lnSpc>
            </a:pPr>
            <a:r>
              <a:rPr lang="en-GB" sz="1600" dirty="0"/>
              <a:t>From a programming perspective, threads implementations commonly comprise: </a:t>
            </a:r>
            <a:endParaRPr lang="fr-FR" sz="1600" dirty="0"/>
          </a:p>
          <a:p>
            <a:pPr lvl="1">
              <a:lnSpc>
                <a:spcPct val="80000"/>
              </a:lnSpc>
            </a:pPr>
            <a:r>
              <a:rPr lang="en-GB" sz="1400" dirty="0"/>
              <a:t>A library of subroutines that are called from within parallel source code </a:t>
            </a:r>
            <a:endParaRPr lang="fr-FR" sz="1400" dirty="0"/>
          </a:p>
          <a:p>
            <a:pPr lvl="1">
              <a:lnSpc>
                <a:spcPct val="80000"/>
              </a:lnSpc>
            </a:pPr>
            <a:r>
              <a:rPr lang="en-GB" sz="1400" dirty="0"/>
              <a:t>A set of compiler directives imbedded in either serial or parallel source code </a:t>
            </a:r>
            <a:endParaRPr lang="fr-FR" sz="1400" dirty="0"/>
          </a:p>
          <a:p>
            <a:pPr>
              <a:lnSpc>
                <a:spcPct val="80000"/>
              </a:lnSpc>
            </a:pPr>
            <a:r>
              <a:rPr lang="en-GB" sz="1600" dirty="0"/>
              <a:t>In both cases, the programmer is responsible for determining all parallelism. </a:t>
            </a:r>
            <a:endParaRPr lang="fr-FR" sz="1600" dirty="0"/>
          </a:p>
          <a:p>
            <a:pPr>
              <a:lnSpc>
                <a:spcPct val="80000"/>
              </a:lnSpc>
            </a:pPr>
            <a:r>
              <a:rPr lang="en-GB" sz="1600" dirty="0"/>
              <a:t>Threaded implementations are not new in computing. Historically, hardware vendors have implemented their own proprietary versions of threads. These implementations differed substantially from each other making it difficult for programmers to develop portable threaded applications. </a:t>
            </a:r>
            <a:endParaRPr lang="fr-FR" sz="1600" dirty="0"/>
          </a:p>
          <a:p>
            <a:pPr>
              <a:lnSpc>
                <a:spcPct val="80000"/>
              </a:lnSpc>
            </a:pPr>
            <a:r>
              <a:rPr lang="en-GB" sz="1600" dirty="0"/>
              <a:t>Unrelated standardization efforts have resulted in two very different implementations of threads: </a:t>
            </a:r>
            <a:r>
              <a:rPr lang="en-GB" sz="1600" b="1" i="1" dirty="0"/>
              <a:t>POSIX Threads</a:t>
            </a:r>
            <a:r>
              <a:rPr lang="en-GB" sz="1600" dirty="0"/>
              <a:t> and </a:t>
            </a:r>
            <a:r>
              <a:rPr lang="en-GB" sz="1600" b="1" i="1" dirty="0" err="1"/>
              <a:t>OpenMP</a:t>
            </a:r>
            <a:r>
              <a:rPr lang="en-GB" sz="1600" dirty="0"/>
              <a:t>. </a:t>
            </a:r>
            <a:endParaRPr lang="fr-FR" sz="1600" dirty="0"/>
          </a:p>
          <a:p>
            <a:pPr>
              <a:lnSpc>
                <a:spcPct val="80000"/>
              </a:lnSpc>
            </a:pPr>
            <a:r>
              <a:rPr lang="fr-FR" sz="1600" b="1" dirty="0"/>
              <a:t>POSIX Threads</a:t>
            </a:r>
            <a:r>
              <a:rPr lang="fr-FR" sz="1600" dirty="0"/>
              <a:t> </a:t>
            </a:r>
          </a:p>
          <a:p>
            <a:pPr lvl="1">
              <a:lnSpc>
                <a:spcPct val="80000"/>
              </a:lnSpc>
            </a:pPr>
            <a:r>
              <a:rPr lang="fr-FR" sz="1400" dirty="0"/>
              <a:t>Library </a:t>
            </a:r>
            <a:r>
              <a:rPr lang="fr-FR" sz="1400" dirty="0" err="1"/>
              <a:t>based</a:t>
            </a:r>
            <a:r>
              <a:rPr lang="fr-FR" sz="1400" dirty="0"/>
              <a:t>; </a:t>
            </a:r>
            <a:r>
              <a:rPr lang="fr-FR" sz="1400" dirty="0" err="1"/>
              <a:t>requires</a:t>
            </a:r>
            <a:r>
              <a:rPr lang="fr-FR" sz="1400" dirty="0"/>
              <a:t> </a:t>
            </a:r>
            <a:r>
              <a:rPr lang="fr-FR" sz="1400" dirty="0" err="1"/>
              <a:t>parallel</a:t>
            </a:r>
            <a:r>
              <a:rPr lang="fr-FR" sz="1400" dirty="0"/>
              <a:t> </a:t>
            </a:r>
            <a:r>
              <a:rPr lang="fr-FR" sz="1400" dirty="0" err="1"/>
              <a:t>coding</a:t>
            </a:r>
            <a:r>
              <a:rPr lang="fr-FR" sz="1400" dirty="0"/>
              <a:t> </a:t>
            </a:r>
          </a:p>
          <a:p>
            <a:pPr lvl="1">
              <a:lnSpc>
                <a:spcPct val="80000"/>
              </a:lnSpc>
            </a:pPr>
            <a:r>
              <a:rPr lang="en-GB" sz="1400" dirty="0"/>
              <a:t>Specified by the IEEE POSIX 1003.1c standard (1995). </a:t>
            </a:r>
            <a:endParaRPr lang="fr-FR" sz="1400" dirty="0"/>
          </a:p>
          <a:p>
            <a:pPr lvl="1">
              <a:lnSpc>
                <a:spcPct val="80000"/>
              </a:lnSpc>
            </a:pPr>
            <a:r>
              <a:rPr lang="fr-FR" sz="1400" dirty="0"/>
              <a:t>C </a:t>
            </a:r>
            <a:r>
              <a:rPr lang="fr-FR" sz="1400" dirty="0" err="1"/>
              <a:t>Language</a:t>
            </a:r>
            <a:r>
              <a:rPr lang="fr-FR" sz="1400" dirty="0"/>
              <a:t> </a:t>
            </a:r>
            <a:r>
              <a:rPr lang="fr-FR" sz="1400" dirty="0" err="1"/>
              <a:t>only</a:t>
            </a:r>
            <a:r>
              <a:rPr lang="fr-FR" sz="1400" dirty="0"/>
              <a:t> </a:t>
            </a:r>
          </a:p>
          <a:p>
            <a:pPr lvl="1">
              <a:lnSpc>
                <a:spcPct val="80000"/>
              </a:lnSpc>
            </a:pPr>
            <a:r>
              <a:rPr lang="en-GB" sz="1400" dirty="0"/>
              <a:t>Commonly referred to as </a:t>
            </a:r>
            <a:r>
              <a:rPr lang="en-GB" sz="1400" dirty="0" err="1"/>
              <a:t>Pthreads</a:t>
            </a:r>
            <a:r>
              <a:rPr lang="en-GB" sz="1400" dirty="0"/>
              <a:t>. </a:t>
            </a:r>
            <a:endParaRPr lang="fr-FR" sz="1400" dirty="0"/>
          </a:p>
          <a:p>
            <a:pPr lvl="1">
              <a:lnSpc>
                <a:spcPct val="80000"/>
              </a:lnSpc>
            </a:pPr>
            <a:r>
              <a:rPr lang="en-GB" sz="1400" dirty="0"/>
              <a:t>Most hardware vendors now offer </a:t>
            </a:r>
            <a:r>
              <a:rPr lang="en-GB" sz="1400" dirty="0" err="1"/>
              <a:t>Pthreads</a:t>
            </a:r>
            <a:r>
              <a:rPr lang="en-GB" sz="1400" dirty="0"/>
              <a:t> in addition to their proprietary threads implementations. </a:t>
            </a:r>
            <a:endParaRPr lang="fr-FR" sz="1400" dirty="0"/>
          </a:p>
          <a:p>
            <a:pPr lvl="1">
              <a:lnSpc>
                <a:spcPct val="80000"/>
              </a:lnSpc>
            </a:pPr>
            <a:r>
              <a:rPr lang="en-GB" sz="1400" dirty="0"/>
              <a:t>Very explicit parallelism; requires significant programmer attention to detail. </a:t>
            </a:r>
            <a:endParaRPr lang="fr-FR" sz="1400" dirty="0"/>
          </a:p>
        </p:txBody>
      </p:sp>
      <p:pic>
        <p:nvPicPr>
          <p:cNvPr id="79876" name="Picture 4" descr="Message Passing Model"/>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411413" y="5157788"/>
            <a:ext cx="3781425" cy="1352550"/>
          </a:xfrm>
          <a:prstGeom prst="rect">
            <a:avLst/>
          </a:prstGeom>
          <a:noFill/>
          <a:ln w="9525">
            <a:noFill/>
            <a:miter lim="800000"/>
            <a:headEnd/>
            <a:tailEnd/>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fr-FR"/>
              <a:t>Threads Model: OpenMP</a:t>
            </a:r>
          </a:p>
        </p:txBody>
      </p:sp>
      <p:sp>
        <p:nvSpPr>
          <p:cNvPr id="80899" name="Rectangle 3"/>
          <p:cNvSpPr>
            <a:spLocks noGrp="1" noChangeArrowheads="1"/>
          </p:cNvSpPr>
          <p:nvPr>
            <p:ph type="body" idx="1"/>
          </p:nvPr>
        </p:nvSpPr>
        <p:spPr/>
        <p:txBody>
          <a:bodyPr/>
          <a:lstStyle/>
          <a:p>
            <a:r>
              <a:rPr lang="fr-FR" sz="2000" b="1"/>
              <a:t>OpenMP</a:t>
            </a:r>
            <a:r>
              <a:rPr lang="fr-FR" sz="2000"/>
              <a:t> </a:t>
            </a:r>
          </a:p>
          <a:p>
            <a:pPr lvl="1"/>
            <a:r>
              <a:rPr lang="en-GB" sz="1800"/>
              <a:t>Compiler directive based; can use serial code </a:t>
            </a:r>
            <a:endParaRPr lang="fr-FR" sz="1800"/>
          </a:p>
          <a:p>
            <a:pPr lvl="1"/>
            <a:r>
              <a:rPr lang="en-GB" sz="1800"/>
              <a:t>Jointly defined and endorsed by a group of major computer hardware and software vendors. The OpenMP Fortran API was released October 28, 1997. The C/C++ API was released in late 1998. </a:t>
            </a:r>
            <a:endParaRPr lang="fr-FR" sz="1800"/>
          </a:p>
          <a:p>
            <a:pPr lvl="1"/>
            <a:r>
              <a:rPr lang="en-GB" sz="1800"/>
              <a:t>Portable / multi-platform, including Unix and Windows NT platforms </a:t>
            </a:r>
            <a:endParaRPr lang="fr-FR" sz="1800"/>
          </a:p>
          <a:p>
            <a:pPr lvl="1"/>
            <a:r>
              <a:rPr lang="en-GB" sz="1800"/>
              <a:t>Available in C/C++ and Fortran implementations </a:t>
            </a:r>
            <a:endParaRPr lang="fr-FR" sz="1800"/>
          </a:p>
          <a:p>
            <a:pPr lvl="1"/>
            <a:r>
              <a:rPr lang="en-GB" sz="1800"/>
              <a:t>Can be very easy and simple to use - provides for "incremental parallelism" </a:t>
            </a:r>
            <a:endParaRPr lang="fr-FR" sz="1800"/>
          </a:p>
          <a:p>
            <a:r>
              <a:rPr lang="en-GB" sz="2000"/>
              <a:t>Microsoft has its own implementation for threads, which is not related to the UNIX POSIX standard or OpenMP. </a:t>
            </a:r>
            <a:endParaRPr lang="fr-FR" sz="20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fr-FR"/>
              <a:t>Message Passing Model</a:t>
            </a:r>
          </a:p>
        </p:txBody>
      </p:sp>
      <p:sp>
        <p:nvSpPr>
          <p:cNvPr id="81923" name="Rectangle 3"/>
          <p:cNvSpPr>
            <a:spLocks noGrp="1" noChangeArrowheads="1"/>
          </p:cNvSpPr>
          <p:nvPr>
            <p:ph type="body" idx="1"/>
          </p:nvPr>
        </p:nvSpPr>
        <p:spPr/>
        <p:txBody>
          <a:bodyPr/>
          <a:lstStyle/>
          <a:p>
            <a:r>
              <a:rPr lang="en-GB"/>
              <a:t>The message passing model demonstrates the following characteristics: </a:t>
            </a:r>
            <a:endParaRPr lang="fr-FR"/>
          </a:p>
          <a:p>
            <a:pPr lvl="1"/>
            <a:r>
              <a:rPr lang="en-GB"/>
              <a:t>A set of tasks that use their own local memory during computation. Multiple tasks can reside on the same physical machine as well across an arbitrary number of machines. </a:t>
            </a:r>
            <a:endParaRPr lang="fr-FR"/>
          </a:p>
          <a:p>
            <a:pPr lvl="1"/>
            <a:r>
              <a:rPr lang="en-GB"/>
              <a:t>Tasks exchange data through communications by sending and receiving messages. </a:t>
            </a:r>
            <a:endParaRPr lang="fr-FR"/>
          </a:p>
          <a:p>
            <a:pPr lvl="1"/>
            <a:r>
              <a:rPr lang="en-GB"/>
              <a:t>Data transfer usually requires cooperative operations to be performed by each process. For example, a send operation must have a matching receive operation. </a:t>
            </a:r>
            <a:endParaRPr lang="fr-F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fr-FR"/>
              <a:t>Message Passing Model Implementations: MPI</a:t>
            </a:r>
          </a:p>
        </p:txBody>
      </p:sp>
      <p:sp>
        <p:nvSpPr>
          <p:cNvPr id="82947" name="Rectangle 3"/>
          <p:cNvSpPr>
            <a:spLocks noGrp="1" noChangeArrowheads="1"/>
          </p:cNvSpPr>
          <p:nvPr>
            <p:ph type="body" idx="1"/>
          </p:nvPr>
        </p:nvSpPr>
        <p:spPr/>
        <p:txBody>
          <a:bodyPr/>
          <a:lstStyle/>
          <a:p>
            <a:pPr>
              <a:lnSpc>
                <a:spcPct val="90000"/>
              </a:lnSpc>
            </a:pPr>
            <a:r>
              <a:rPr lang="en-GB" sz="2000" dirty="0"/>
              <a:t>From a programming perspective, message passing implementations commonly comprise a library of subroutines that are imbedded in source code. </a:t>
            </a:r>
            <a:r>
              <a:rPr lang="fr-FR" sz="2000" dirty="0"/>
              <a:t>The programmer is </a:t>
            </a:r>
            <a:r>
              <a:rPr lang="fr-FR" sz="2000" dirty="0" err="1"/>
              <a:t>responsible</a:t>
            </a:r>
            <a:r>
              <a:rPr lang="fr-FR" sz="2000" dirty="0"/>
              <a:t> for </a:t>
            </a:r>
            <a:r>
              <a:rPr lang="fr-FR" sz="2000" dirty="0" err="1"/>
              <a:t>determining</a:t>
            </a:r>
            <a:r>
              <a:rPr lang="fr-FR" sz="2000" dirty="0"/>
              <a:t> all </a:t>
            </a:r>
            <a:r>
              <a:rPr lang="fr-FR" sz="2000" dirty="0" err="1"/>
              <a:t>parallelism</a:t>
            </a:r>
            <a:r>
              <a:rPr lang="fr-FR" sz="2000" dirty="0"/>
              <a:t>. </a:t>
            </a:r>
          </a:p>
          <a:p>
            <a:pPr>
              <a:lnSpc>
                <a:spcPct val="90000"/>
              </a:lnSpc>
            </a:pPr>
            <a:r>
              <a:rPr lang="en-GB" sz="2000" dirty="0"/>
              <a:t>Historically, a variety of message passing libraries have been available since the 1980s. These implementations differed substantially from each other making it difficult for programmers to develop portable applications. </a:t>
            </a:r>
            <a:endParaRPr lang="fr-FR" sz="2000" dirty="0"/>
          </a:p>
          <a:p>
            <a:pPr>
              <a:lnSpc>
                <a:spcPct val="90000"/>
              </a:lnSpc>
            </a:pPr>
            <a:r>
              <a:rPr lang="en-GB" sz="2000" dirty="0"/>
              <a:t>In 1992, the MPI Forum was formed with the primary goal of establishing a standard interface for message passing implementations. </a:t>
            </a:r>
            <a:endParaRPr lang="fr-FR" sz="2000" dirty="0"/>
          </a:p>
          <a:p>
            <a:pPr>
              <a:lnSpc>
                <a:spcPct val="90000"/>
              </a:lnSpc>
            </a:pPr>
            <a:r>
              <a:rPr lang="en-GB" sz="2000" dirty="0"/>
              <a:t>Part 1 of the </a:t>
            </a:r>
            <a:r>
              <a:rPr lang="en-GB" sz="2000" b="1" dirty="0"/>
              <a:t>Message Passing Interface (MPI)</a:t>
            </a:r>
            <a:r>
              <a:rPr lang="en-GB" sz="2000" dirty="0"/>
              <a:t> was released in 1994. Part 2 (MPI-2) was released in 1996. Both MPI specifications are available on the web at </a:t>
            </a:r>
            <a:r>
              <a:rPr lang="en-GB" sz="2000" dirty="0">
                <a:hlinkClick r:id="rId2"/>
              </a:rPr>
              <a:t>www.mcs.anl.gov/Projects/mpi/standard.html</a:t>
            </a:r>
            <a:r>
              <a:rPr lang="en-GB" sz="2000" dirty="0"/>
              <a:t>. </a:t>
            </a:r>
            <a:endParaRPr lang="fr-FR" sz="2000" dirty="0"/>
          </a:p>
          <a:p>
            <a:pPr>
              <a:lnSpc>
                <a:spcPct val="90000"/>
              </a:lnSpc>
            </a:pPr>
            <a:endParaRPr lang="fr-FR"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fr-FR" dirty="0"/>
              <a:t>Parallel Computing: what for? (1)</a:t>
            </a:r>
          </a:p>
        </p:txBody>
      </p:sp>
      <p:sp>
        <p:nvSpPr>
          <p:cNvPr id="30723" name="Rectangle 3"/>
          <p:cNvSpPr>
            <a:spLocks noGrp="1" noChangeArrowheads="1"/>
          </p:cNvSpPr>
          <p:nvPr>
            <p:ph type="body" idx="1"/>
          </p:nvPr>
        </p:nvSpPr>
        <p:spPr/>
        <p:txBody>
          <a:bodyPr/>
          <a:lstStyle/>
          <a:p>
            <a:r>
              <a:rPr lang="en-GB" sz="2000"/>
              <a:t>Parallel computing is an evolution of serial computing that attempts to emulate what has always been the state of affairs in the natural world: many complex, interrelated events happening at the same time, yet within a sequence.</a:t>
            </a:r>
          </a:p>
          <a:p>
            <a:r>
              <a:rPr lang="fr-FR" sz="2000"/>
              <a:t>Some examples: </a:t>
            </a:r>
          </a:p>
          <a:p>
            <a:pPr lvl="1"/>
            <a:r>
              <a:rPr lang="fr-FR" sz="1800"/>
              <a:t>Planetary and galactic orbits </a:t>
            </a:r>
          </a:p>
          <a:p>
            <a:pPr lvl="1"/>
            <a:r>
              <a:rPr lang="fr-FR" sz="1800"/>
              <a:t>Weather and ocean patterns </a:t>
            </a:r>
          </a:p>
          <a:p>
            <a:pPr lvl="1"/>
            <a:r>
              <a:rPr lang="fr-FR" sz="1800"/>
              <a:t>Tectonic plate drift </a:t>
            </a:r>
          </a:p>
          <a:p>
            <a:pPr lvl="1"/>
            <a:r>
              <a:rPr lang="fr-FR" sz="1800"/>
              <a:t>Rush hour traffic in Paris </a:t>
            </a:r>
          </a:p>
          <a:p>
            <a:pPr lvl="1"/>
            <a:r>
              <a:rPr lang="fr-FR" sz="1800"/>
              <a:t>Automobile assembly line </a:t>
            </a:r>
          </a:p>
          <a:p>
            <a:pPr lvl="1"/>
            <a:r>
              <a:rPr lang="fr-FR" sz="1800"/>
              <a:t>Daily operations within a business </a:t>
            </a:r>
          </a:p>
          <a:p>
            <a:pPr lvl="1"/>
            <a:r>
              <a:rPr lang="fr-FR" sz="1800"/>
              <a:t>Building a shopping mall </a:t>
            </a:r>
          </a:p>
          <a:p>
            <a:pPr lvl="1"/>
            <a:r>
              <a:rPr lang="en-GB" sz="1800"/>
              <a:t>Ordering a hamburger at the drive through. </a:t>
            </a:r>
            <a:endParaRPr lang="fr-FR" sz="1800"/>
          </a:p>
          <a:p>
            <a:endParaRPr lang="fr-FR" sz="200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fr-FR"/>
              <a:t>Message Passing Model Implementations: MPI</a:t>
            </a:r>
          </a:p>
        </p:txBody>
      </p:sp>
      <p:sp>
        <p:nvSpPr>
          <p:cNvPr id="83971" name="Rectangle 3"/>
          <p:cNvSpPr>
            <a:spLocks noGrp="1" noChangeArrowheads="1"/>
          </p:cNvSpPr>
          <p:nvPr>
            <p:ph type="body" idx="1"/>
          </p:nvPr>
        </p:nvSpPr>
        <p:spPr>
          <a:xfrm>
            <a:off x="685800" y="1025525"/>
            <a:ext cx="7772400" cy="4419600"/>
          </a:xfrm>
        </p:spPr>
        <p:txBody>
          <a:bodyPr/>
          <a:lstStyle/>
          <a:p>
            <a:r>
              <a:rPr lang="en-GB" sz="1800"/>
              <a:t>MPI is now the "de facto" industry standard for message passing, replacing virtually all other message passing implementations used for production work. Most, if not all of the popular parallel computing platforms offer at least one implementation of MPI. </a:t>
            </a:r>
            <a:r>
              <a:rPr lang="fr-FR" sz="1800"/>
              <a:t>A few offer a full implementation of MPI-2. </a:t>
            </a:r>
          </a:p>
          <a:p>
            <a:r>
              <a:rPr lang="en-GB" sz="1800"/>
              <a:t>For shared memory architectures, MPI implementations usually don't use a network for task communications. Instead, they use shared memory (memory copies) for performance reasons. </a:t>
            </a:r>
            <a:endParaRPr lang="fr-FR" sz="1800"/>
          </a:p>
          <a:p>
            <a:pPr>
              <a:buFont typeface="Webdings" pitchFamily="18" charset="2"/>
              <a:buNone/>
            </a:pPr>
            <a:endParaRPr lang="fr-FR" sz="1800"/>
          </a:p>
        </p:txBody>
      </p:sp>
      <p:pic>
        <p:nvPicPr>
          <p:cNvPr id="83972" name="Picture 4" descr="Data Parallel Model"/>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339975" y="3409950"/>
            <a:ext cx="3895725" cy="3448050"/>
          </a:xfrm>
          <a:prstGeom prst="rect">
            <a:avLst/>
          </a:prstGeom>
          <a:noFill/>
          <a:ln w="9525">
            <a:noFill/>
            <a:miter lim="800000"/>
            <a:headEnd/>
            <a:tailEnd/>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fr-FR" dirty="0"/>
              <a:t>Data Parallel Model</a:t>
            </a:r>
          </a:p>
        </p:txBody>
      </p:sp>
      <p:sp>
        <p:nvSpPr>
          <p:cNvPr id="84995" name="Rectangle 3"/>
          <p:cNvSpPr>
            <a:spLocks noGrp="1" noChangeArrowheads="1"/>
          </p:cNvSpPr>
          <p:nvPr>
            <p:ph type="body" idx="1"/>
          </p:nvPr>
        </p:nvSpPr>
        <p:spPr/>
        <p:txBody>
          <a:bodyPr/>
          <a:lstStyle/>
          <a:p>
            <a:r>
              <a:rPr lang="en-GB" sz="2000"/>
              <a:t>The data parallel model demonstrates the following characteristics: </a:t>
            </a:r>
            <a:endParaRPr lang="fr-FR" sz="2000"/>
          </a:p>
          <a:p>
            <a:pPr lvl="1"/>
            <a:r>
              <a:rPr lang="en-GB" sz="1800"/>
              <a:t>Most of the parallel work focuses on performing operations on a data set. The data set is typically organized into a common structure, such as an array or cube. </a:t>
            </a:r>
            <a:endParaRPr lang="fr-FR" sz="1800"/>
          </a:p>
          <a:p>
            <a:pPr lvl="1"/>
            <a:r>
              <a:rPr lang="en-GB" sz="1800"/>
              <a:t>A set of tasks work collectively on the same data structure, however, each task works on a different partition of the same data structure. </a:t>
            </a:r>
            <a:endParaRPr lang="fr-FR" sz="1800"/>
          </a:p>
          <a:p>
            <a:pPr lvl="1"/>
            <a:r>
              <a:rPr lang="en-GB" sz="1800"/>
              <a:t>Tasks perform the same operation on their partition of work, for example, "add 4 to every array element". </a:t>
            </a:r>
            <a:endParaRPr lang="fr-FR" sz="1800"/>
          </a:p>
          <a:p>
            <a:r>
              <a:rPr lang="en-GB" sz="2000"/>
              <a:t>On shared memory architectures, all tasks may have access to the data structure through global memory. On distributed memory architectures the data structure is split up and resides as "chunks" in the local memory of each task. </a:t>
            </a:r>
            <a:endParaRPr lang="fr-FR" sz="20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fr-FR" dirty="0"/>
              <a:t>Data Parallel Model </a:t>
            </a:r>
            <a:r>
              <a:rPr lang="fr-FR" dirty="0" err="1"/>
              <a:t>Implementations</a:t>
            </a:r>
            <a:endParaRPr lang="fr-FR" dirty="0"/>
          </a:p>
        </p:txBody>
      </p:sp>
      <p:sp>
        <p:nvSpPr>
          <p:cNvPr id="86019" name="Rectangle 3"/>
          <p:cNvSpPr>
            <a:spLocks noGrp="1" noChangeArrowheads="1"/>
          </p:cNvSpPr>
          <p:nvPr>
            <p:ph type="body" idx="1"/>
          </p:nvPr>
        </p:nvSpPr>
        <p:spPr/>
        <p:txBody>
          <a:bodyPr/>
          <a:lstStyle/>
          <a:p>
            <a:pPr>
              <a:lnSpc>
                <a:spcPct val="80000"/>
              </a:lnSpc>
            </a:pPr>
            <a:r>
              <a:rPr lang="en-GB" sz="2000"/>
              <a:t>Programming with the data parallel model is usually accomplished by writing a program with data parallel constructs. The constructs can be calls to a data parallel subroutine library or, compiler directives recognized by a data parallel compiler. </a:t>
            </a:r>
            <a:endParaRPr lang="fr-FR" sz="2000"/>
          </a:p>
          <a:p>
            <a:pPr>
              <a:lnSpc>
                <a:spcPct val="80000"/>
              </a:lnSpc>
            </a:pPr>
            <a:r>
              <a:rPr lang="en-GB" sz="2000" b="1"/>
              <a:t>Fortran 90 and 95 (F90, F95):</a:t>
            </a:r>
            <a:r>
              <a:rPr lang="en-GB" sz="2000"/>
              <a:t> ISO/ANSI standard extensions to Fortran 77. </a:t>
            </a:r>
            <a:endParaRPr lang="fr-FR" sz="2000"/>
          </a:p>
          <a:p>
            <a:pPr lvl="1">
              <a:lnSpc>
                <a:spcPct val="80000"/>
              </a:lnSpc>
            </a:pPr>
            <a:r>
              <a:rPr lang="en-GB" sz="1800"/>
              <a:t>Contains everything that is in Fortran 77 </a:t>
            </a:r>
            <a:endParaRPr lang="fr-FR" sz="1800"/>
          </a:p>
          <a:p>
            <a:pPr lvl="1">
              <a:lnSpc>
                <a:spcPct val="80000"/>
              </a:lnSpc>
            </a:pPr>
            <a:r>
              <a:rPr lang="en-GB" sz="1800"/>
              <a:t>New source code format; additions to character set </a:t>
            </a:r>
            <a:endParaRPr lang="fr-FR" sz="1800"/>
          </a:p>
          <a:p>
            <a:pPr lvl="1">
              <a:lnSpc>
                <a:spcPct val="80000"/>
              </a:lnSpc>
            </a:pPr>
            <a:r>
              <a:rPr lang="en-GB" sz="1800"/>
              <a:t>Additions to program structure and commands </a:t>
            </a:r>
            <a:endParaRPr lang="fr-FR" sz="1800"/>
          </a:p>
          <a:p>
            <a:pPr lvl="1">
              <a:lnSpc>
                <a:spcPct val="80000"/>
              </a:lnSpc>
            </a:pPr>
            <a:r>
              <a:rPr lang="fr-FR" sz="1800"/>
              <a:t>Variable additions - methods and arguments </a:t>
            </a:r>
          </a:p>
          <a:p>
            <a:pPr lvl="1">
              <a:lnSpc>
                <a:spcPct val="80000"/>
              </a:lnSpc>
            </a:pPr>
            <a:r>
              <a:rPr lang="en-GB" sz="1800"/>
              <a:t>Pointers and dynamic memory allocation added </a:t>
            </a:r>
            <a:endParaRPr lang="fr-FR" sz="1800"/>
          </a:p>
          <a:p>
            <a:pPr lvl="1">
              <a:lnSpc>
                <a:spcPct val="80000"/>
              </a:lnSpc>
            </a:pPr>
            <a:r>
              <a:rPr lang="en-GB" sz="1800"/>
              <a:t>Array processing (arrays treated as objects) added </a:t>
            </a:r>
            <a:endParaRPr lang="fr-FR" sz="1800"/>
          </a:p>
          <a:p>
            <a:pPr lvl="1">
              <a:lnSpc>
                <a:spcPct val="80000"/>
              </a:lnSpc>
            </a:pPr>
            <a:r>
              <a:rPr lang="en-GB" sz="1800"/>
              <a:t>Recursive and new intrinsic functions added </a:t>
            </a:r>
            <a:endParaRPr lang="fr-FR" sz="1800"/>
          </a:p>
          <a:p>
            <a:pPr lvl="1">
              <a:lnSpc>
                <a:spcPct val="80000"/>
              </a:lnSpc>
            </a:pPr>
            <a:r>
              <a:rPr lang="fr-FR" sz="1800"/>
              <a:t>Many other new features </a:t>
            </a:r>
          </a:p>
          <a:p>
            <a:pPr>
              <a:lnSpc>
                <a:spcPct val="80000"/>
              </a:lnSpc>
            </a:pPr>
            <a:r>
              <a:rPr lang="en-GB" sz="2000"/>
              <a:t>Implementations are available for most common parallel platforms. </a:t>
            </a:r>
            <a:endParaRPr lang="fr-FR" sz="200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fr-FR" dirty="0"/>
              <a:t>Data Parallel Model </a:t>
            </a:r>
            <a:r>
              <a:rPr lang="fr-FR" dirty="0" err="1"/>
              <a:t>Implementations</a:t>
            </a:r>
            <a:endParaRPr lang="fr-FR" dirty="0"/>
          </a:p>
        </p:txBody>
      </p:sp>
      <p:sp>
        <p:nvSpPr>
          <p:cNvPr id="87043" name="Rectangle 3"/>
          <p:cNvSpPr>
            <a:spLocks noGrp="1" noChangeArrowheads="1"/>
          </p:cNvSpPr>
          <p:nvPr>
            <p:ph type="body" idx="1"/>
          </p:nvPr>
        </p:nvSpPr>
        <p:spPr>
          <a:xfrm>
            <a:off x="685800" y="981075"/>
            <a:ext cx="7772400" cy="4419600"/>
          </a:xfrm>
        </p:spPr>
        <p:txBody>
          <a:bodyPr/>
          <a:lstStyle/>
          <a:p>
            <a:pPr>
              <a:lnSpc>
                <a:spcPct val="80000"/>
              </a:lnSpc>
            </a:pPr>
            <a:r>
              <a:rPr lang="en-GB" sz="2000" b="1" dirty="0"/>
              <a:t>High Performance Fortran (HPF):</a:t>
            </a:r>
            <a:r>
              <a:rPr lang="en-GB" sz="2000" dirty="0"/>
              <a:t> Extensions to Fortran 90 to support data parallel programming. </a:t>
            </a:r>
            <a:endParaRPr lang="fr-FR" sz="2000" dirty="0"/>
          </a:p>
          <a:p>
            <a:pPr lvl="1">
              <a:lnSpc>
                <a:spcPct val="80000"/>
              </a:lnSpc>
            </a:pPr>
            <a:r>
              <a:rPr lang="fr-FR" sz="1800" dirty="0" err="1"/>
              <a:t>Contains</a:t>
            </a:r>
            <a:r>
              <a:rPr lang="fr-FR" sz="1800" dirty="0"/>
              <a:t> </a:t>
            </a:r>
            <a:r>
              <a:rPr lang="fr-FR" sz="1800" dirty="0" err="1"/>
              <a:t>everything</a:t>
            </a:r>
            <a:r>
              <a:rPr lang="fr-FR" sz="1800" dirty="0"/>
              <a:t> in Fortran 90 </a:t>
            </a:r>
          </a:p>
          <a:p>
            <a:pPr lvl="1">
              <a:lnSpc>
                <a:spcPct val="80000"/>
              </a:lnSpc>
            </a:pPr>
            <a:r>
              <a:rPr lang="en-GB" sz="1800" dirty="0"/>
              <a:t>Directives to tell compiler how to distribute data added </a:t>
            </a:r>
            <a:endParaRPr lang="fr-FR" sz="1800" dirty="0"/>
          </a:p>
          <a:p>
            <a:pPr lvl="1">
              <a:lnSpc>
                <a:spcPct val="80000"/>
              </a:lnSpc>
            </a:pPr>
            <a:r>
              <a:rPr lang="en-GB" sz="1800" dirty="0"/>
              <a:t>Assertions that can improve optimization of generated code added </a:t>
            </a:r>
            <a:endParaRPr lang="fr-FR" sz="1800" dirty="0"/>
          </a:p>
          <a:p>
            <a:pPr lvl="1">
              <a:lnSpc>
                <a:spcPct val="80000"/>
              </a:lnSpc>
            </a:pPr>
            <a:r>
              <a:rPr lang="en-GB" sz="1800" dirty="0"/>
              <a:t>Data parallel constructs added (now part of Fortran 95) </a:t>
            </a:r>
            <a:endParaRPr lang="fr-FR" sz="1800" dirty="0"/>
          </a:p>
          <a:p>
            <a:pPr lvl="1">
              <a:lnSpc>
                <a:spcPct val="80000"/>
              </a:lnSpc>
            </a:pPr>
            <a:r>
              <a:rPr lang="en-GB" sz="1800" dirty="0"/>
              <a:t>Implementations are available for most common parallel platforms. </a:t>
            </a:r>
            <a:endParaRPr lang="fr-FR" sz="1800" dirty="0"/>
          </a:p>
          <a:p>
            <a:pPr>
              <a:lnSpc>
                <a:spcPct val="80000"/>
              </a:lnSpc>
            </a:pPr>
            <a:r>
              <a:rPr lang="en-GB" sz="2000" b="1" dirty="0"/>
              <a:t>Compiler Directives:</a:t>
            </a:r>
            <a:r>
              <a:rPr lang="en-GB" sz="2000" dirty="0"/>
              <a:t> Allow the programmer to specify the distribution and alignment of data. </a:t>
            </a:r>
            <a:r>
              <a:rPr lang="fr-FR" sz="2000" dirty="0"/>
              <a:t>Fortran </a:t>
            </a:r>
            <a:r>
              <a:rPr lang="fr-FR" sz="2000" dirty="0" err="1"/>
              <a:t>implementations</a:t>
            </a:r>
            <a:r>
              <a:rPr lang="fr-FR" sz="2000" dirty="0"/>
              <a:t> are </a:t>
            </a:r>
            <a:r>
              <a:rPr lang="fr-FR" sz="2000" dirty="0" err="1"/>
              <a:t>available</a:t>
            </a:r>
            <a:r>
              <a:rPr lang="fr-FR" sz="2000" dirty="0"/>
              <a:t> for </a:t>
            </a:r>
            <a:r>
              <a:rPr lang="fr-FR" sz="2000" dirty="0" err="1"/>
              <a:t>most</a:t>
            </a:r>
            <a:r>
              <a:rPr lang="fr-FR" sz="2000" dirty="0"/>
              <a:t> </a:t>
            </a:r>
            <a:r>
              <a:rPr lang="fr-FR" sz="2000" dirty="0" err="1"/>
              <a:t>common</a:t>
            </a:r>
            <a:r>
              <a:rPr lang="fr-FR" sz="2000" dirty="0"/>
              <a:t> </a:t>
            </a:r>
            <a:r>
              <a:rPr lang="fr-FR" sz="2000" dirty="0" err="1"/>
              <a:t>parallel</a:t>
            </a:r>
            <a:r>
              <a:rPr lang="fr-FR" sz="2000" dirty="0"/>
              <a:t> </a:t>
            </a:r>
            <a:r>
              <a:rPr lang="fr-FR" sz="2000" dirty="0" err="1"/>
              <a:t>platforms</a:t>
            </a:r>
            <a:r>
              <a:rPr lang="fr-FR" sz="2000" dirty="0"/>
              <a:t>. </a:t>
            </a:r>
          </a:p>
          <a:p>
            <a:pPr>
              <a:lnSpc>
                <a:spcPct val="80000"/>
              </a:lnSpc>
            </a:pPr>
            <a:r>
              <a:rPr lang="en-GB" sz="2000" dirty="0"/>
              <a:t>Distributed memory implementations of this model usually have the compiler convert the program into standard code with calls to a message passing library (MPI usually) to distribute the data to all the processes. </a:t>
            </a:r>
            <a:r>
              <a:rPr lang="fr-FR" sz="2000" dirty="0"/>
              <a:t>All message passing is </a:t>
            </a:r>
            <a:r>
              <a:rPr lang="fr-FR" sz="2000" dirty="0" err="1"/>
              <a:t>done</a:t>
            </a:r>
            <a:r>
              <a:rPr lang="fr-FR" sz="2000" dirty="0"/>
              <a:t> </a:t>
            </a:r>
            <a:r>
              <a:rPr lang="fr-FR" sz="2000" dirty="0" err="1"/>
              <a:t>invisibly</a:t>
            </a:r>
            <a:r>
              <a:rPr lang="fr-FR" sz="2000" dirty="0"/>
              <a:t> to the programmer. </a:t>
            </a:r>
          </a:p>
        </p:txBody>
      </p:sp>
      <p:pic>
        <p:nvPicPr>
          <p:cNvPr id="87044" name="Picture 4" descr="SPMD Model"/>
          <p:cNvPicPr>
            <a:picLocks noChangeAspect="1" noChangeArrowheads="1"/>
          </p:cNvPicPr>
          <p:nvPr/>
        </p:nvPicPr>
        <p:blipFill>
          <a:blip r:embed="rId2"/>
          <a:srcRect/>
          <a:stretch>
            <a:fillRect/>
          </a:stretch>
        </p:blipFill>
        <p:spPr bwMode="auto">
          <a:xfrm>
            <a:off x="2484438" y="5516563"/>
            <a:ext cx="3762375" cy="1047750"/>
          </a:xfrm>
          <a:prstGeom prst="rect">
            <a:avLst/>
          </a:prstGeom>
          <a:noFill/>
          <a:ln w="9525">
            <a:noFill/>
            <a:miter lim="800000"/>
            <a:headEnd/>
            <a:tailEnd/>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fr-FR"/>
              <a:t>Other Models</a:t>
            </a:r>
          </a:p>
        </p:txBody>
      </p:sp>
      <p:sp>
        <p:nvSpPr>
          <p:cNvPr id="88067" name="Rectangle 3"/>
          <p:cNvSpPr>
            <a:spLocks noGrp="1" noChangeArrowheads="1"/>
          </p:cNvSpPr>
          <p:nvPr>
            <p:ph type="body" idx="1"/>
          </p:nvPr>
        </p:nvSpPr>
        <p:spPr>
          <a:noFill/>
          <a:ln/>
        </p:spPr>
        <p:txBody>
          <a:bodyPr/>
          <a:lstStyle/>
          <a:p>
            <a:r>
              <a:rPr lang="en-GB" sz="2000"/>
              <a:t>Other parallel programming models besides those previously mentioned certainly exist, and will continue to evolve along with the ever changing world of computer hardware and software.</a:t>
            </a:r>
          </a:p>
          <a:p>
            <a:r>
              <a:rPr lang="en-GB" sz="2000"/>
              <a:t>Only three of the more common ones are mentioned here.</a:t>
            </a:r>
          </a:p>
          <a:p>
            <a:pPr lvl="1"/>
            <a:r>
              <a:rPr lang="fr-FR" sz="1800"/>
              <a:t>Hybrid</a:t>
            </a:r>
          </a:p>
          <a:p>
            <a:pPr lvl="1"/>
            <a:r>
              <a:rPr lang="fr-FR"/>
              <a:t>Single Program Multiple Data</a:t>
            </a:r>
          </a:p>
          <a:p>
            <a:pPr lvl="1"/>
            <a:r>
              <a:rPr lang="fr-FR"/>
              <a:t>Multiple Program Multiple Data</a:t>
            </a:r>
            <a:endParaRPr lang="fr-FR" sz="1800"/>
          </a:p>
          <a:p>
            <a:endParaRPr lang="fr-FR" sz="200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fr-FR"/>
              <a:t>Hybryd</a:t>
            </a:r>
          </a:p>
        </p:txBody>
      </p:sp>
      <p:sp>
        <p:nvSpPr>
          <p:cNvPr id="89091" name="Rectangle 3"/>
          <p:cNvSpPr>
            <a:spLocks noGrp="1" noChangeArrowheads="1"/>
          </p:cNvSpPr>
          <p:nvPr>
            <p:ph type="body" idx="1"/>
          </p:nvPr>
        </p:nvSpPr>
        <p:spPr/>
        <p:txBody>
          <a:bodyPr/>
          <a:lstStyle/>
          <a:p>
            <a:r>
              <a:rPr lang="en-GB" sz="2000"/>
              <a:t>In this model, any two or more parallel programming models are combined. </a:t>
            </a:r>
            <a:endParaRPr lang="fr-FR" sz="2000"/>
          </a:p>
          <a:p>
            <a:r>
              <a:rPr lang="en-GB" sz="2000"/>
              <a:t>Currently, a common example of a hybrid model is the combination of the message passing model (MPI) with either the threads model (POSIX threads) or the shared memory model (OpenMP). This hybrid model lends itself well to the increasingly common hardware environment of networked SMP machines. </a:t>
            </a:r>
            <a:endParaRPr lang="fr-FR" sz="2000"/>
          </a:p>
          <a:p>
            <a:r>
              <a:rPr lang="en-GB" sz="2000"/>
              <a:t>Another common example of a hybrid model is combining data parallel with message passing. As mentioned in the data parallel model section previously, data parallel implementations (F90, HPF) on distributed memory architectures actually use message passing to transmit data between tasks, transparently to the programmer. </a:t>
            </a:r>
            <a:endParaRPr lang="fr-FR" sz="200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fr-FR"/>
              <a:t>Single Program Multiple Data (SPMD)</a:t>
            </a:r>
          </a:p>
        </p:txBody>
      </p:sp>
      <p:sp>
        <p:nvSpPr>
          <p:cNvPr id="90115" name="Rectangle 3"/>
          <p:cNvSpPr>
            <a:spLocks noGrp="1" noChangeArrowheads="1"/>
          </p:cNvSpPr>
          <p:nvPr>
            <p:ph type="body" idx="1"/>
          </p:nvPr>
        </p:nvSpPr>
        <p:spPr/>
        <p:txBody>
          <a:bodyPr/>
          <a:lstStyle/>
          <a:p>
            <a:r>
              <a:rPr lang="fr-FR" sz="2000"/>
              <a:t>Single Program Multiple Data (SPMD): </a:t>
            </a:r>
          </a:p>
          <a:p>
            <a:r>
              <a:rPr lang="en-GB" sz="2000"/>
              <a:t>SPMD is actually a "high level" programming model that can be built upon any combination of the previously mentioned parallel programming models. </a:t>
            </a:r>
            <a:endParaRPr lang="fr-FR" sz="2000"/>
          </a:p>
          <a:p>
            <a:r>
              <a:rPr lang="en-GB" sz="2000"/>
              <a:t>A single program is executed by all tasks simultaneously. </a:t>
            </a:r>
            <a:endParaRPr lang="fr-FR" sz="2000"/>
          </a:p>
          <a:p>
            <a:r>
              <a:rPr lang="en-GB" sz="2000"/>
              <a:t>At any moment in time, tasks can be executing the same or different instructions within the same program. </a:t>
            </a:r>
            <a:endParaRPr lang="fr-FR" sz="2000"/>
          </a:p>
          <a:p>
            <a:r>
              <a:rPr lang="en-GB" sz="2000"/>
              <a:t>SPMD programs usually have the necessary logic programmed into them to allow different tasks to branch or conditionally execute only those parts of the program they are designed to execute. That is, tasks do not necessarily have to execute the entire program - perhaps only a portion of it. </a:t>
            </a:r>
            <a:endParaRPr lang="fr-FR" sz="2000"/>
          </a:p>
          <a:p>
            <a:r>
              <a:rPr lang="en-GB" sz="2000"/>
              <a:t>All tasks may use different data </a:t>
            </a:r>
            <a:endParaRPr lang="fr-FR" sz="2000"/>
          </a:p>
          <a:p>
            <a:endParaRPr lang="fr-FR" sz="200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fr-FR"/>
              <a:t>Multiple Program Multiple Data (MPMD)</a:t>
            </a:r>
          </a:p>
        </p:txBody>
      </p:sp>
      <p:sp>
        <p:nvSpPr>
          <p:cNvPr id="91139" name="Rectangle 3"/>
          <p:cNvSpPr>
            <a:spLocks noGrp="1" noChangeArrowheads="1"/>
          </p:cNvSpPr>
          <p:nvPr>
            <p:ph type="body" idx="1"/>
          </p:nvPr>
        </p:nvSpPr>
        <p:spPr/>
        <p:txBody>
          <a:bodyPr/>
          <a:lstStyle/>
          <a:p>
            <a:r>
              <a:rPr lang="fr-FR"/>
              <a:t>Multiple Program Multiple Data (MPMD): </a:t>
            </a:r>
          </a:p>
          <a:p>
            <a:r>
              <a:rPr lang="en-GB"/>
              <a:t>Like SPMD, MPMD is actually a "high level" programming model that can be built upon any combination of the previously mentioned parallel programming models. </a:t>
            </a:r>
            <a:endParaRPr lang="fr-FR"/>
          </a:p>
          <a:p>
            <a:r>
              <a:rPr lang="en-GB"/>
              <a:t>MPMD applications typically have multiple executable object files (programs). While the application is being run in parallel, each task can be executing the same or different program as other tasks. </a:t>
            </a:r>
            <a:endParaRPr lang="fr-FR"/>
          </a:p>
          <a:p>
            <a:r>
              <a:rPr lang="en-GB"/>
              <a:t>All tasks may use different data </a:t>
            </a:r>
            <a:endParaRPr lang="fr-FR"/>
          </a:p>
          <a:p>
            <a:endParaRPr lang="fr-F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4" name="Rectangle 4"/>
          <p:cNvSpPr>
            <a:spLocks noGrp="1" noChangeArrowheads="1"/>
          </p:cNvSpPr>
          <p:nvPr>
            <p:ph type="ctrTitle"/>
          </p:nvPr>
        </p:nvSpPr>
        <p:spPr/>
        <p:txBody>
          <a:bodyPr/>
          <a:lstStyle/>
          <a:p>
            <a:r>
              <a:rPr lang="fr-FR" altLang="ja-JP" dirty="0" err="1"/>
              <a:t>Designing</a:t>
            </a:r>
            <a:r>
              <a:rPr lang="fr-FR" altLang="ja-JP" dirty="0"/>
              <a:t> Parallel Programs</a:t>
            </a:r>
            <a:endParaRPr lang="fr-FR" dirty="0"/>
          </a:p>
        </p:txBody>
      </p:sp>
      <p:sp>
        <p:nvSpPr>
          <p:cNvPr id="92165" name="Rectangle 5"/>
          <p:cNvSpPr>
            <a:spLocks noGrp="1" noChangeArrowheads="1"/>
          </p:cNvSpPr>
          <p:nvPr>
            <p:ph type="subTitle" idx="1"/>
          </p:nvPr>
        </p:nvSpPr>
        <p:spPr/>
        <p:txBody>
          <a:bodyPr/>
          <a:lstStyle/>
          <a:p>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fr-FR"/>
              <a:t>Agenda</a:t>
            </a:r>
          </a:p>
        </p:txBody>
      </p:sp>
      <p:sp>
        <p:nvSpPr>
          <p:cNvPr id="94211" name="Rectangle 3"/>
          <p:cNvSpPr>
            <a:spLocks noGrp="1" noChangeArrowheads="1"/>
          </p:cNvSpPr>
          <p:nvPr>
            <p:ph type="body" idx="1"/>
          </p:nvPr>
        </p:nvSpPr>
        <p:spPr/>
        <p:txBody>
          <a:bodyPr/>
          <a:lstStyle/>
          <a:p>
            <a:r>
              <a:rPr lang="fr-FR" sz="2000"/>
              <a:t>Automatic vs. Manual Parallelization</a:t>
            </a:r>
          </a:p>
          <a:p>
            <a:r>
              <a:rPr lang="en-GB" sz="2000"/>
              <a:t>Understand the Problem and the Program</a:t>
            </a:r>
            <a:endParaRPr lang="fr-FR" sz="2000"/>
          </a:p>
          <a:p>
            <a:r>
              <a:rPr lang="fr-FR" sz="2000"/>
              <a:t>Partitioning</a:t>
            </a:r>
          </a:p>
          <a:p>
            <a:r>
              <a:rPr lang="fr-FR" sz="2000"/>
              <a:t>Communications</a:t>
            </a:r>
          </a:p>
          <a:p>
            <a:r>
              <a:rPr lang="fr-FR" sz="2000"/>
              <a:t>Synchronization</a:t>
            </a:r>
          </a:p>
          <a:p>
            <a:r>
              <a:rPr lang="fr-FR" sz="2000"/>
              <a:t>Data Dependencies</a:t>
            </a:r>
          </a:p>
          <a:p>
            <a:r>
              <a:rPr lang="fr-FR" sz="2000"/>
              <a:t>Load Balancing</a:t>
            </a:r>
          </a:p>
          <a:p>
            <a:r>
              <a:rPr lang="fr-FR" sz="2000"/>
              <a:t>Granularity</a:t>
            </a:r>
          </a:p>
          <a:p>
            <a:r>
              <a:rPr lang="fr-FR" sz="2000"/>
              <a:t>I/O</a:t>
            </a:r>
          </a:p>
          <a:p>
            <a:r>
              <a:rPr lang="en-GB" sz="2000"/>
              <a:t>Limits and Costs of Parallel Programming</a:t>
            </a:r>
            <a:endParaRPr lang="fr-FR" sz="2000"/>
          </a:p>
          <a:p>
            <a:r>
              <a:rPr lang="fr-FR" sz="2000"/>
              <a:t>Performance Analysis and Tuning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fr-FR" dirty="0"/>
              <a:t>Parallel Computing: what for? (2)</a:t>
            </a:r>
          </a:p>
        </p:txBody>
      </p:sp>
      <p:sp>
        <p:nvSpPr>
          <p:cNvPr id="31747" name="Rectangle 3"/>
          <p:cNvSpPr>
            <a:spLocks noGrp="1" noChangeArrowheads="1"/>
          </p:cNvSpPr>
          <p:nvPr>
            <p:ph type="body" idx="1"/>
          </p:nvPr>
        </p:nvSpPr>
        <p:spPr/>
        <p:txBody>
          <a:bodyPr/>
          <a:lstStyle/>
          <a:p>
            <a:r>
              <a:rPr lang="en-GB"/>
              <a:t>Traditionally, parallel computing has been considered to be "the high end of computing" and has been motivated by numerical simulations of complex systems and "Grand Challenge Problems" such as: </a:t>
            </a:r>
            <a:endParaRPr lang="fr-FR"/>
          </a:p>
          <a:p>
            <a:pPr lvl="1"/>
            <a:r>
              <a:rPr lang="fr-FR"/>
              <a:t>weather and climate </a:t>
            </a:r>
          </a:p>
          <a:p>
            <a:pPr lvl="1"/>
            <a:r>
              <a:rPr lang="fr-FR"/>
              <a:t>chemical and nuclear reactions </a:t>
            </a:r>
          </a:p>
          <a:p>
            <a:pPr lvl="1"/>
            <a:r>
              <a:rPr lang="fr-FR"/>
              <a:t>biological, human genome </a:t>
            </a:r>
          </a:p>
          <a:p>
            <a:pPr lvl="1"/>
            <a:r>
              <a:rPr lang="fr-FR"/>
              <a:t>geological, seismic activity </a:t>
            </a:r>
          </a:p>
          <a:p>
            <a:pPr lvl="1"/>
            <a:r>
              <a:rPr lang="en-GB"/>
              <a:t>mechanical devices - from prosthetics to spacecraft </a:t>
            </a:r>
            <a:endParaRPr lang="fr-FR"/>
          </a:p>
          <a:p>
            <a:pPr lvl="1"/>
            <a:r>
              <a:rPr lang="fr-FR"/>
              <a:t>electronic circuits </a:t>
            </a:r>
          </a:p>
          <a:p>
            <a:pPr lvl="1"/>
            <a:r>
              <a:rPr lang="fr-FR"/>
              <a:t>manufacturing processes </a:t>
            </a:r>
          </a:p>
          <a:p>
            <a:endParaRPr lang="fr-F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fr-FR"/>
              <a:t>Agenda</a:t>
            </a:r>
          </a:p>
        </p:txBody>
      </p:sp>
      <p:sp>
        <p:nvSpPr>
          <p:cNvPr id="95235" name="Rectangle 3"/>
          <p:cNvSpPr>
            <a:spLocks noGrp="1" noChangeArrowheads="1"/>
          </p:cNvSpPr>
          <p:nvPr>
            <p:ph type="body" idx="1"/>
          </p:nvPr>
        </p:nvSpPr>
        <p:spPr/>
        <p:txBody>
          <a:bodyPr/>
          <a:lstStyle/>
          <a:p>
            <a:r>
              <a:rPr lang="fr-FR" sz="2000"/>
              <a:t>Automatic vs. Manual Parallelization</a:t>
            </a:r>
          </a:p>
          <a:p>
            <a:r>
              <a:rPr lang="en-GB" sz="2000">
                <a:solidFill>
                  <a:schemeClr val="bg2"/>
                </a:solidFill>
              </a:rPr>
              <a:t>Understand the Problem and the Program</a:t>
            </a:r>
            <a:endParaRPr lang="fr-FR" sz="2000">
              <a:solidFill>
                <a:schemeClr val="bg2"/>
              </a:solidFill>
            </a:endParaRPr>
          </a:p>
          <a:p>
            <a:r>
              <a:rPr lang="fr-FR" sz="2000">
                <a:solidFill>
                  <a:schemeClr val="bg2"/>
                </a:solidFill>
              </a:rPr>
              <a:t>Partitioning</a:t>
            </a:r>
          </a:p>
          <a:p>
            <a:r>
              <a:rPr lang="fr-FR" sz="2000">
                <a:solidFill>
                  <a:schemeClr val="bg2"/>
                </a:solidFill>
              </a:rPr>
              <a:t>Communications</a:t>
            </a:r>
          </a:p>
          <a:p>
            <a:r>
              <a:rPr lang="fr-FR" sz="2000">
                <a:solidFill>
                  <a:schemeClr val="bg2"/>
                </a:solidFill>
              </a:rPr>
              <a:t>Synchronization</a:t>
            </a:r>
          </a:p>
          <a:p>
            <a:r>
              <a:rPr lang="fr-FR" sz="2000">
                <a:solidFill>
                  <a:schemeClr val="bg2"/>
                </a:solidFill>
              </a:rPr>
              <a:t>Data Dependencies</a:t>
            </a:r>
          </a:p>
          <a:p>
            <a:r>
              <a:rPr lang="fr-FR" sz="2000">
                <a:solidFill>
                  <a:schemeClr val="bg2"/>
                </a:solidFill>
              </a:rPr>
              <a:t>Load Balancing</a:t>
            </a:r>
          </a:p>
          <a:p>
            <a:r>
              <a:rPr lang="fr-FR" sz="2000">
                <a:solidFill>
                  <a:schemeClr val="bg2"/>
                </a:solidFill>
              </a:rPr>
              <a:t>Granularity</a:t>
            </a:r>
          </a:p>
          <a:p>
            <a:r>
              <a:rPr lang="fr-FR" sz="2000">
                <a:solidFill>
                  <a:schemeClr val="bg2"/>
                </a:solidFill>
              </a:rPr>
              <a:t>I/O</a:t>
            </a:r>
          </a:p>
          <a:p>
            <a:r>
              <a:rPr lang="en-GB" sz="2000">
                <a:solidFill>
                  <a:schemeClr val="bg2"/>
                </a:solidFill>
              </a:rPr>
              <a:t>Limits and Costs of Parallel Programming</a:t>
            </a:r>
            <a:endParaRPr lang="fr-FR" sz="2000">
              <a:solidFill>
                <a:schemeClr val="bg2"/>
              </a:solidFill>
            </a:endParaRPr>
          </a:p>
          <a:p>
            <a:r>
              <a:rPr lang="fr-FR" sz="2000">
                <a:solidFill>
                  <a:schemeClr val="bg2"/>
                </a:solidFill>
              </a:rPr>
              <a:t>Performance Analysis and Tuning</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endParaRPr lang="en-US"/>
          </a:p>
        </p:txBody>
      </p:sp>
      <p:sp>
        <p:nvSpPr>
          <p:cNvPr id="106499" name="Rectangle 3"/>
          <p:cNvSpPr>
            <a:spLocks noGrp="1" noChangeArrowheads="1"/>
          </p:cNvSpPr>
          <p:nvPr>
            <p:ph type="body" idx="1"/>
          </p:nvPr>
        </p:nvSpPr>
        <p:spPr/>
        <p:txBody>
          <a:bodyPr/>
          <a:lstStyle/>
          <a:p>
            <a:r>
              <a:rPr lang="en-GB" sz="2000"/>
              <a:t>Designing and developing parallel programs has characteristically been a very </a:t>
            </a:r>
            <a:r>
              <a:rPr lang="en-GB" sz="2000">
                <a:solidFill>
                  <a:schemeClr val="accent2"/>
                </a:solidFill>
              </a:rPr>
              <a:t>manual process</a:t>
            </a:r>
            <a:r>
              <a:rPr lang="en-GB" sz="2000"/>
              <a:t>. The programmer is typically responsible for both identifying and actually implementing parallelism. </a:t>
            </a:r>
            <a:endParaRPr lang="fr-FR" sz="2000"/>
          </a:p>
          <a:p>
            <a:r>
              <a:rPr lang="en-GB" sz="2000"/>
              <a:t>Very often, manually developing parallel codes is a time consuming, complex, error-prone and </a:t>
            </a:r>
            <a:r>
              <a:rPr lang="en-GB" sz="2000" b="1" i="1">
                <a:solidFill>
                  <a:schemeClr val="accent2"/>
                </a:solidFill>
              </a:rPr>
              <a:t>iterative</a:t>
            </a:r>
            <a:r>
              <a:rPr lang="en-GB" sz="2000"/>
              <a:t> process. </a:t>
            </a:r>
            <a:endParaRPr lang="fr-FR" sz="2000"/>
          </a:p>
          <a:p>
            <a:r>
              <a:rPr lang="en-GB" sz="2000"/>
              <a:t>For a number of years now, various tools have been available to assist the programmer with converting serial programs into parallel programs. The most common type of tool used to automatically parallelize a serial program is a parallelizing compiler or pre-processor. </a:t>
            </a:r>
            <a:endParaRPr lang="fr-FR" sz="2000"/>
          </a:p>
          <a:p>
            <a:endParaRPr lang="fr-FR" sz="200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endParaRPr lang="en-US"/>
          </a:p>
        </p:txBody>
      </p:sp>
      <p:sp>
        <p:nvSpPr>
          <p:cNvPr id="107523" name="Rectangle 3"/>
          <p:cNvSpPr>
            <a:spLocks noGrp="1" noChangeArrowheads="1"/>
          </p:cNvSpPr>
          <p:nvPr>
            <p:ph type="body" idx="1"/>
          </p:nvPr>
        </p:nvSpPr>
        <p:spPr/>
        <p:txBody>
          <a:bodyPr/>
          <a:lstStyle/>
          <a:p>
            <a:r>
              <a:rPr lang="en-GB" sz="2000"/>
              <a:t>A parallelizing compiler generally works in two different ways: </a:t>
            </a:r>
            <a:endParaRPr lang="fr-FR" sz="2000"/>
          </a:p>
          <a:p>
            <a:pPr lvl="1"/>
            <a:r>
              <a:rPr lang="fr-FR" sz="1800"/>
              <a:t>Fully Automatic </a:t>
            </a:r>
          </a:p>
          <a:p>
            <a:pPr lvl="2"/>
            <a:r>
              <a:rPr lang="en-GB" sz="1600"/>
              <a:t>The compiler analyzes the source code and identifies opportunities for parallelism. </a:t>
            </a:r>
            <a:endParaRPr lang="fr-FR" sz="1600"/>
          </a:p>
          <a:p>
            <a:pPr lvl="2"/>
            <a:r>
              <a:rPr lang="en-GB" sz="1600"/>
              <a:t>The analysis includes identifying inhibitors to parallelism and possibly a cost weighting on whether or not the parallelism would actually improve performance. </a:t>
            </a:r>
            <a:endParaRPr lang="fr-FR" sz="1600"/>
          </a:p>
          <a:p>
            <a:pPr lvl="2"/>
            <a:r>
              <a:rPr lang="en-GB" sz="1600"/>
              <a:t>Loops (do, for) loops are the most frequent target for automatic parallelization. </a:t>
            </a:r>
            <a:endParaRPr lang="fr-FR" sz="1600"/>
          </a:p>
          <a:p>
            <a:pPr lvl="1"/>
            <a:r>
              <a:rPr lang="fr-FR" sz="1800"/>
              <a:t>Programmer Directed </a:t>
            </a:r>
          </a:p>
          <a:p>
            <a:pPr lvl="2"/>
            <a:r>
              <a:rPr lang="en-GB" sz="1600"/>
              <a:t>Using "compiler directives" or possibly compiler flags, the programmer explicitly tells the compiler how to parallelize the code. </a:t>
            </a:r>
            <a:endParaRPr lang="fr-FR" sz="1600"/>
          </a:p>
          <a:p>
            <a:pPr lvl="2"/>
            <a:r>
              <a:rPr lang="en-GB" sz="1600"/>
              <a:t>May be able to be used in conjunction with some degree of automatic parallelization also. </a:t>
            </a:r>
            <a:endParaRPr lang="fr-FR" sz="160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endParaRPr lang="en-US"/>
          </a:p>
        </p:txBody>
      </p:sp>
      <p:sp>
        <p:nvSpPr>
          <p:cNvPr id="108547" name="Rectangle 3"/>
          <p:cNvSpPr>
            <a:spLocks noGrp="1" noChangeArrowheads="1"/>
          </p:cNvSpPr>
          <p:nvPr>
            <p:ph type="body" idx="1"/>
          </p:nvPr>
        </p:nvSpPr>
        <p:spPr/>
        <p:txBody>
          <a:bodyPr/>
          <a:lstStyle/>
          <a:p>
            <a:r>
              <a:rPr lang="en-GB" sz="2000"/>
              <a:t>If you are beginning with an existing serial code and have time or budget constraints, then automatic parallelization may be the answer. However, there are several important caveats that apply to automatic parallelization: </a:t>
            </a:r>
            <a:endParaRPr lang="fr-FR" sz="2000"/>
          </a:p>
          <a:p>
            <a:pPr lvl="1"/>
            <a:r>
              <a:rPr lang="fr-FR" sz="1800"/>
              <a:t>Wrong results may be produced </a:t>
            </a:r>
          </a:p>
          <a:p>
            <a:pPr lvl="1"/>
            <a:r>
              <a:rPr lang="fr-FR" sz="1800"/>
              <a:t>Performance may actually degrade </a:t>
            </a:r>
          </a:p>
          <a:p>
            <a:pPr lvl="1"/>
            <a:r>
              <a:rPr lang="en-GB" sz="1800"/>
              <a:t>Much less flexible than manual parallelization </a:t>
            </a:r>
            <a:endParaRPr lang="fr-FR" sz="1800"/>
          </a:p>
          <a:p>
            <a:pPr lvl="1"/>
            <a:r>
              <a:rPr lang="en-GB" sz="1800"/>
              <a:t>Limited to a subset (mostly loops) of code </a:t>
            </a:r>
            <a:endParaRPr lang="fr-FR" sz="1800"/>
          </a:p>
          <a:p>
            <a:pPr lvl="1"/>
            <a:r>
              <a:rPr lang="en-GB" sz="1800"/>
              <a:t>May actually not parallelize code if the analysis suggests there are inhibitors or the code is too complex </a:t>
            </a:r>
            <a:endParaRPr lang="fr-FR" sz="1800"/>
          </a:p>
          <a:p>
            <a:pPr lvl="1"/>
            <a:r>
              <a:rPr lang="en-GB" sz="1800"/>
              <a:t>Most automatic parallelization tools are for Fortran </a:t>
            </a:r>
            <a:endParaRPr lang="fr-FR" sz="1800"/>
          </a:p>
          <a:p>
            <a:r>
              <a:rPr lang="en-GB" sz="2000"/>
              <a:t>The remainder of this section applies to the manual method of developing parallel codes.</a:t>
            </a:r>
            <a:endParaRPr lang="fr-FR" sz="200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fr-FR"/>
              <a:t>Agenda</a:t>
            </a:r>
          </a:p>
        </p:txBody>
      </p:sp>
      <p:sp>
        <p:nvSpPr>
          <p:cNvPr id="96259" name="Rectangle 3"/>
          <p:cNvSpPr>
            <a:spLocks noGrp="1" noChangeArrowheads="1"/>
          </p:cNvSpPr>
          <p:nvPr>
            <p:ph type="body" idx="1"/>
          </p:nvPr>
        </p:nvSpPr>
        <p:spPr/>
        <p:txBody>
          <a:bodyPr/>
          <a:lstStyle/>
          <a:p>
            <a:r>
              <a:rPr lang="fr-FR" sz="2000">
                <a:solidFill>
                  <a:schemeClr val="bg2"/>
                </a:solidFill>
              </a:rPr>
              <a:t>Automatic vs. Manual Parallelization</a:t>
            </a:r>
          </a:p>
          <a:p>
            <a:r>
              <a:rPr lang="en-GB" sz="2000"/>
              <a:t>Understand the Problem and the Program</a:t>
            </a:r>
            <a:endParaRPr lang="fr-FR" sz="2000"/>
          </a:p>
          <a:p>
            <a:r>
              <a:rPr lang="fr-FR" sz="2000">
                <a:solidFill>
                  <a:schemeClr val="bg2"/>
                </a:solidFill>
              </a:rPr>
              <a:t>Partitioning</a:t>
            </a:r>
          </a:p>
          <a:p>
            <a:r>
              <a:rPr lang="fr-FR" sz="2000">
                <a:solidFill>
                  <a:schemeClr val="bg2"/>
                </a:solidFill>
              </a:rPr>
              <a:t>Communications</a:t>
            </a:r>
          </a:p>
          <a:p>
            <a:r>
              <a:rPr lang="fr-FR" sz="2000">
                <a:solidFill>
                  <a:schemeClr val="bg2"/>
                </a:solidFill>
              </a:rPr>
              <a:t>Synchronization</a:t>
            </a:r>
          </a:p>
          <a:p>
            <a:r>
              <a:rPr lang="fr-FR" sz="2000">
                <a:solidFill>
                  <a:schemeClr val="bg2"/>
                </a:solidFill>
              </a:rPr>
              <a:t>Data Dependencies</a:t>
            </a:r>
          </a:p>
          <a:p>
            <a:r>
              <a:rPr lang="fr-FR" sz="2000">
                <a:solidFill>
                  <a:schemeClr val="bg2"/>
                </a:solidFill>
              </a:rPr>
              <a:t>Load Balancing</a:t>
            </a:r>
          </a:p>
          <a:p>
            <a:r>
              <a:rPr lang="fr-FR" sz="2000">
                <a:solidFill>
                  <a:schemeClr val="bg2"/>
                </a:solidFill>
              </a:rPr>
              <a:t>Granularity</a:t>
            </a:r>
          </a:p>
          <a:p>
            <a:r>
              <a:rPr lang="fr-FR" sz="2000">
                <a:solidFill>
                  <a:schemeClr val="bg2"/>
                </a:solidFill>
              </a:rPr>
              <a:t>I/O</a:t>
            </a:r>
          </a:p>
          <a:p>
            <a:r>
              <a:rPr lang="en-GB" sz="2000">
                <a:solidFill>
                  <a:schemeClr val="bg2"/>
                </a:solidFill>
              </a:rPr>
              <a:t>Limits and Costs of Parallel Programming</a:t>
            </a:r>
            <a:endParaRPr lang="fr-FR" sz="2000">
              <a:solidFill>
                <a:schemeClr val="bg2"/>
              </a:solidFill>
            </a:endParaRPr>
          </a:p>
          <a:p>
            <a:r>
              <a:rPr lang="fr-FR" sz="2000">
                <a:solidFill>
                  <a:schemeClr val="bg2"/>
                </a:solidFill>
              </a:rPr>
              <a:t>Performance Analysis and Tuning</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endParaRPr lang="en-US"/>
          </a:p>
        </p:txBody>
      </p:sp>
      <p:sp>
        <p:nvSpPr>
          <p:cNvPr id="109571" name="Rectangle 3"/>
          <p:cNvSpPr>
            <a:spLocks noGrp="1" noChangeArrowheads="1"/>
          </p:cNvSpPr>
          <p:nvPr>
            <p:ph type="body" idx="1"/>
          </p:nvPr>
        </p:nvSpPr>
        <p:spPr/>
        <p:txBody>
          <a:bodyPr/>
          <a:lstStyle/>
          <a:p>
            <a:r>
              <a:rPr lang="en-GB"/>
              <a:t>Undoubtedly, the first step in developing parallel software is to first understand the problem that you wish to solve in parallel. If you are starting with a serial program, this necessitates understanding the existing code also. </a:t>
            </a:r>
            <a:endParaRPr lang="fr-FR"/>
          </a:p>
          <a:p>
            <a:r>
              <a:rPr lang="en-GB"/>
              <a:t>Before spending time in an attempt to develop a parallel solution for a problem, determine whether or not the problem is one that can actually be parallelized. </a:t>
            </a:r>
            <a:endParaRPr lang="fr-F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6" name="Rectangle 4"/>
          <p:cNvSpPr>
            <a:spLocks noChangeArrowheads="1"/>
          </p:cNvSpPr>
          <p:nvPr/>
        </p:nvSpPr>
        <p:spPr bwMode="auto">
          <a:xfrm>
            <a:off x="611188" y="1484313"/>
            <a:ext cx="7921625" cy="1296987"/>
          </a:xfrm>
          <a:prstGeom prst="rect">
            <a:avLst/>
          </a:prstGeom>
          <a:solidFill>
            <a:srgbClr val="CCCC00"/>
          </a:solidFill>
          <a:ln w="9525">
            <a:solidFill>
              <a:srgbClr val="CCCC00"/>
            </a:solidFill>
            <a:miter lim="800000"/>
            <a:headEnd/>
            <a:tailEnd/>
          </a:ln>
          <a:effectLst/>
        </p:spPr>
        <p:txBody>
          <a:bodyPr wrap="none" anchor="ctr"/>
          <a:lstStyle/>
          <a:p>
            <a:endParaRPr lang="en-US"/>
          </a:p>
        </p:txBody>
      </p:sp>
      <p:sp>
        <p:nvSpPr>
          <p:cNvPr id="110594" name="Rectangle 2"/>
          <p:cNvSpPr>
            <a:spLocks noGrp="1" noChangeArrowheads="1"/>
          </p:cNvSpPr>
          <p:nvPr>
            <p:ph type="title"/>
          </p:nvPr>
        </p:nvSpPr>
        <p:spPr/>
        <p:txBody>
          <a:bodyPr/>
          <a:lstStyle/>
          <a:p>
            <a:r>
              <a:rPr lang="fr-FR" altLang="ja-JP"/>
              <a:t>Example of Parallelizable Problem</a:t>
            </a:r>
            <a:endParaRPr lang="fr-FR"/>
          </a:p>
        </p:txBody>
      </p:sp>
      <p:sp>
        <p:nvSpPr>
          <p:cNvPr id="110595" name="Rectangle 3"/>
          <p:cNvSpPr>
            <a:spLocks noGrp="1" noChangeArrowheads="1"/>
          </p:cNvSpPr>
          <p:nvPr>
            <p:ph type="body" idx="1"/>
          </p:nvPr>
        </p:nvSpPr>
        <p:spPr/>
        <p:txBody>
          <a:bodyPr/>
          <a:lstStyle/>
          <a:p>
            <a:pPr>
              <a:buFont typeface="Webdings" pitchFamily="18" charset="2"/>
              <a:buNone/>
            </a:pPr>
            <a:r>
              <a:rPr lang="en-GB"/>
              <a:t>    Calculate the potential energy for each of several thousand independent conformations of a molecule. </a:t>
            </a:r>
            <a:r>
              <a:rPr lang="fr-FR"/>
              <a:t>When done, find the minimum energy conformation.</a:t>
            </a:r>
          </a:p>
          <a:p>
            <a:pPr>
              <a:buFont typeface="Webdings" pitchFamily="18" charset="2"/>
              <a:buNone/>
            </a:pPr>
            <a:endParaRPr lang="fr-FR"/>
          </a:p>
          <a:p>
            <a:pPr>
              <a:buFont typeface="Webdings" pitchFamily="18" charset="2"/>
              <a:buNone/>
            </a:pPr>
            <a:endParaRPr lang="fr-FR"/>
          </a:p>
          <a:p>
            <a:r>
              <a:rPr lang="en-GB"/>
              <a:t>This problem is able to be solved in parallel. Each of the molecular conformations is independently determinable. The calculation of the minimum energy conformation is also a parallelizable problem. </a:t>
            </a:r>
            <a:endParaRPr lang="fr-F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20" name="Rectangle 4"/>
          <p:cNvSpPr>
            <a:spLocks noChangeArrowheads="1"/>
          </p:cNvSpPr>
          <p:nvPr/>
        </p:nvSpPr>
        <p:spPr bwMode="auto">
          <a:xfrm>
            <a:off x="611188" y="1484313"/>
            <a:ext cx="7921625" cy="1296987"/>
          </a:xfrm>
          <a:prstGeom prst="rect">
            <a:avLst/>
          </a:prstGeom>
          <a:solidFill>
            <a:srgbClr val="CCCC00"/>
          </a:solidFill>
          <a:ln w="9525">
            <a:solidFill>
              <a:srgbClr val="CCCC00"/>
            </a:solidFill>
            <a:miter lim="800000"/>
            <a:headEnd/>
            <a:tailEnd/>
          </a:ln>
          <a:effectLst/>
        </p:spPr>
        <p:txBody>
          <a:bodyPr wrap="none" anchor="ctr"/>
          <a:lstStyle/>
          <a:p>
            <a:endParaRPr lang="en-US"/>
          </a:p>
        </p:txBody>
      </p:sp>
      <p:sp>
        <p:nvSpPr>
          <p:cNvPr id="111618" name="Rectangle 2"/>
          <p:cNvSpPr>
            <a:spLocks noGrp="1" noChangeArrowheads="1"/>
          </p:cNvSpPr>
          <p:nvPr>
            <p:ph type="title"/>
          </p:nvPr>
        </p:nvSpPr>
        <p:spPr/>
        <p:txBody>
          <a:bodyPr/>
          <a:lstStyle/>
          <a:p>
            <a:r>
              <a:rPr lang="en-GB" altLang="ja-JP"/>
              <a:t>Example of a Non-parallelizable Problem</a:t>
            </a:r>
            <a:endParaRPr lang="fr-FR"/>
          </a:p>
        </p:txBody>
      </p:sp>
      <p:sp>
        <p:nvSpPr>
          <p:cNvPr id="111619" name="Rectangle 3"/>
          <p:cNvSpPr>
            <a:spLocks noGrp="1" noChangeArrowheads="1"/>
          </p:cNvSpPr>
          <p:nvPr>
            <p:ph type="body" idx="1"/>
          </p:nvPr>
        </p:nvSpPr>
        <p:spPr/>
        <p:txBody>
          <a:bodyPr/>
          <a:lstStyle/>
          <a:p>
            <a:pPr>
              <a:lnSpc>
                <a:spcPct val="90000"/>
              </a:lnSpc>
              <a:buFont typeface="Webdings" pitchFamily="18" charset="2"/>
              <a:buNone/>
            </a:pPr>
            <a:r>
              <a:rPr lang="en-GB"/>
              <a:t>    Calculation of the Fibonacci series (1,1,2,3,5,8,13,21,...) by use of the formula: </a:t>
            </a:r>
            <a:endParaRPr lang="en-GB" altLang="ja-JP"/>
          </a:p>
          <a:p>
            <a:pPr>
              <a:lnSpc>
                <a:spcPct val="90000"/>
              </a:lnSpc>
              <a:buFont typeface="Webdings" pitchFamily="18" charset="2"/>
              <a:buNone/>
            </a:pPr>
            <a:r>
              <a:rPr lang="en-GB" altLang="ja-JP"/>
              <a:t>    </a:t>
            </a:r>
            <a:r>
              <a:rPr lang="fr-FR" altLang="ja-JP">
                <a:latin typeface="Courier New" pitchFamily="49" charset="0"/>
              </a:rPr>
              <a:t>F(k + 2) = F(k + 1) + F(k)</a:t>
            </a:r>
            <a:endParaRPr lang="fr-FR" altLang="ja-JP"/>
          </a:p>
          <a:p>
            <a:pPr>
              <a:lnSpc>
                <a:spcPct val="90000"/>
              </a:lnSpc>
            </a:pPr>
            <a:endParaRPr lang="en-GB"/>
          </a:p>
          <a:p>
            <a:pPr>
              <a:lnSpc>
                <a:spcPct val="90000"/>
              </a:lnSpc>
            </a:pPr>
            <a:endParaRPr lang="en-GB"/>
          </a:p>
          <a:p>
            <a:pPr>
              <a:lnSpc>
                <a:spcPct val="90000"/>
              </a:lnSpc>
            </a:pPr>
            <a:r>
              <a:rPr lang="en-GB"/>
              <a:t>This is a non-parallelizable problem because the calculation of the Fibonacci sequence as shown would entail dependent calculations rather than independent ones. The calculation of the k + 2 value uses those of both k + 1 and k. These three terms cannot be calculated independently and therefore, not in parallel. </a:t>
            </a:r>
            <a:endParaRPr lang="fr-F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fr-FR" altLang="ja-JP"/>
              <a:t>Identify the program's </a:t>
            </a:r>
            <a:r>
              <a:rPr lang="fr-FR" altLang="ja-JP" b="1" i="1"/>
              <a:t>hotspots</a:t>
            </a:r>
            <a:endParaRPr lang="fr-FR"/>
          </a:p>
        </p:txBody>
      </p:sp>
      <p:sp>
        <p:nvSpPr>
          <p:cNvPr id="112643" name="Rectangle 3"/>
          <p:cNvSpPr>
            <a:spLocks noGrp="1" noChangeArrowheads="1"/>
          </p:cNvSpPr>
          <p:nvPr>
            <p:ph type="body" idx="1"/>
          </p:nvPr>
        </p:nvSpPr>
        <p:spPr/>
        <p:txBody>
          <a:bodyPr/>
          <a:lstStyle/>
          <a:p>
            <a:r>
              <a:rPr lang="en-GB"/>
              <a:t>Know where most of the real work is being done. The majority of scientific and technical programs usually accomplish most of their work in a few places. </a:t>
            </a:r>
            <a:endParaRPr lang="fr-FR"/>
          </a:p>
          <a:p>
            <a:r>
              <a:rPr lang="en-GB"/>
              <a:t>Profilers and performance analysis tools can help here </a:t>
            </a:r>
            <a:endParaRPr lang="fr-FR"/>
          </a:p>
          <a:p>
            <a:r>
              <a:rPr lang="en-GB"/>
              <a:t>Focus on parallelizing the hotspots and ignore those sections of the program that account for little CPU usage.</a:t>
            </a:r>
            <a:endParaRPr lang="fr-F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fr-FR"/>
              <a:t>Identify </a:t>
            </a:r>
            <a:r>
              <a:rPr lang="fr-FR" b="1" i="1"/>
              <a:t>bottlenecks</a:t>
            </a:r>
            <a:r>
              <a:rPr lang="fr-FR"/>
              <a:t> in the program</a:t>
            </a:r>
          </a:p>
        </p:txBody>
      </p:sp>
      <p:sp>
        <p:nvSpPr>
          <p:cNvPr id="113667" name="Rectangle 3"/>
          <p:cNvSpPr>
            <a:spLocks noGrp="1" noChangeArrowheads="1"/>
          </p:cNvSpPr>
          <p:nvPr>
            <p:ph type="body" idx="1"/>
          </p:nvPr>
        </p:nvSpPr>
        <p:spPr/>
        <p:txBody>
          <a:bodyPr/>
          <a:lstStyle/>
          <a:p>
            <a:r>
              <a:rPr lang="en-GB"/>
              <a:t>Are there areas that are disproportionately slow, or cause parallelizable work to halt or be deferred? For example, I/O is usually something that slows a program down. </a:t>
            </a:r>
            <a:endParaRPr lang="fr-FR"/>
          </a:p>
          <a:p>
            <a:r>
              <a:rPr lang="en-GB"/>
              <a:t>May be possible to restructure the program or use a different algorithm to reduce or eliminate unnecessary slow areas</a:t>
            </a:r>
            <a:endParaRPr lang="fr-F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fr-FR" dirty="0"/>
              <a:t>Parallel Computing: what for? (3)</a:t>
            </a:r>
          </a:p>
        </p:txBody>
      </p:sp>
      <p:sp>
        <p:nvSpPr>
          <p:cNvPr id="32772" name="Rectangle 4"/>
          <p:cNvSpPr>
            <a:spLocks noGrp="1" noChangeArrowheads="1"/>
          </p:cNvSpPr>
          <p:nvPr>
            <p:ph type="body" idx="1"/>
          </p:nvPr>
        </p:nvSpPr>
        <p:spPr/>
        <p:txBody>
          <a:bodyPr/>
          <a:lstStyle/>
          <a:p>
            <a:pPr>
              <a:lnSpc>
                <a:spcPct val="80000"/>
              </a:lnSpc>
            </a:pPr>
            <a:r>
              <a:rPr lang="en-GB" sz="2000" dirty="0"/>
              <a:t>Today, commercial applications are providing an equal or greater driving force in the development of faster computers. These applications require the processing of large amounts of data in sophisticated ways. </a:t>
            </a:r>
            <a:r>
              <a:rPr lang="fr-FR" sz="2000" dirty="0" err="1"/>
              <a:t>Example</a:t>
            </a:r>
            <a:r>
              <a:rPr lang="fr-FR" sz="2000" dirty="0"/>
              <a:t> applications </a:t>
            </a:r>
            <a:r>
              <a:rPr lang="fr-FR" sz="2000" dirty="0" err="1"/>
              <a:t>include</a:t>
            </a:r>
            <a:r>
              <a:rPr lang="fr-FR" sz="2000" dirty="0"/>
              <a:t>: </a:t>
            </a:r>
          </a:p>
          <a:p>
            <a:pPr lvl="1">
              <a:lnSpc>
                <a:spcPct val="80000"/>
              </a:lnSpc>
            </a:pPr>
            <a:r>
              <a:rPr lang="fr-FR" sz="1800" dirty="0" err="1"/>
              <a:t>parallel</a:t>
            </a:r>
            <a:r>
              <a:rPr lang="fr-FR" sz="1800" dirty="0"/>
              <a:t> </a:t>
            </a:r>
            <a:r>
              <a:rPr lang="fr-FR" sz="1800" dirty="0" err="1"/>
              <a:t>databases</a:t>
            </a:r>
            <a:r>
              <a:rPr lang="fr-FR" sz="1800" dirty="0"/>
              <a:t>, data </a:t>
            </a:r>
            <a:r>
              <a:rPr lang="fr-FR" sz="1800" dirty="0" err="1"/>
              <a:t>mining</a:t>
            </a:r>
            <a:r>
              <a:rPr lang="fr-FR" sz="1800" dirty="0"/>
              <a:t> </a:t>
            </a:r>
          </a:p>
          <a:p>
            <a:pPr lvl="1">
              <a:lnSpc>
                <a:spcPct val="80000"/>
              </a:lnSpc>
            </a:pPr>
            <a:r>
              <a:rPr lang="fr-FR" sz="1800" dirty="0" err="1"/>
              <a:t>oil</a:t>
            </a:r>
            <a:r>
              <a:rPr lang="fr-FR" sz="1800" dirty="0"/>
              <a:t> exploration </a:t>
            </a:r>
          </a:p>
          <a:p>
            <a:pPr lvl="1">
              <a:lnSpc>
                <a:spcPct val="80000"/>
              </a:lnSpc>
            </a:pPr>
            <a:r>
              <a:rPr lang="en-GB" sz="1800" dirty="0"/>
              <a:t>web search engines, web based business services </a:t>
            </a:r>
            <a:endParaRPr lang="fr-FR" sz="1800" dirty="0"/>
          </a:p>
          <a:p>
            <a:pPr lvl="1">
              <a:lnSpc>
                <a:spcPct val="80000"/>
              </a:lnSpc>
            </a:pPr>
            <a:r>
              <a:rPr lang="fr-FR" sz="1800" dirty="0"/>
              <a:t>computer-</a:t>
            </a:r>
            <a:r>
              <a:rPr lang="fr-FR" sz="1800" dirty="0" err="1"/>
              <a:t>aided</a:t>
            </a:r>
            <a:r>
              <a:rPr lang="fr-FR" sz="1800" dirty="0"/>
              <a:t> </a:t>
            </a:r>
            <a:r>
              <a:rPr lang="fr-FR" sz="1800" dirty="0" err="1"/>
              <a:t>diagnosis</a:t>
            </a:r>
            <a:r>
              <a:rPr lang="fr-FR" sz="1800" dirty="0"/>
              <a:t> in </a:t>
            </a:r>
            <a:r>
              <a:rPr lang="fr-FR" sz="1800" dirty="0" err="1"/>
              <a:t>medicine</a:t>
            </a:r>
            <a:r>
              <a:rPr lang="fr-FR" sz="1800" dirty="0"/>
              <a:t> </a:t>
            </a:r>
          </a:p>
          <a:p>
            <a:pPr lvl="1">
              <a:lnSpc>
                <a:spcPct val="80000"/>
              </a:lnSpc>
            </a:pPr>
            <a:r>
              <a:rPr lang="en-GB" sz="1800" dirty="0"/>
              <a:t>management of national and multi-national corporations </a:t>
            </a:r>
            <a:endParaRPr lang="fr-FR" sz="1800" dirty="0"/>
          </a:p>
          <a:p>
            <a:pPr lvl="1">
              <a:lnSpc>
                <a:spcPct val="80000"/>
              </a:lnSpc>
            </a:pPr>
            <a:r>
              <a:rPr lang="en-GB" sz="1800" dirty="0"/>
              <a:t>advanced graphics and virtual reality, particularly in the entertainment industry </a:t>
            </a:r>
            <a:endParaRPr lang="fr-FR" sz="1800" dirty="0"/>
          </a:p>
          <a:p>
            <a:pPr lvl="1">
              <a:lnSpc>
                <a:spcPct val="80000"/>
              </a:lnSpc>
            </a:pPr>
            <a:r>
              <a:rPr lang="en-GB" sz="1800" dirty="0"/>
              <a:t>networked video and multi-media technologies </a:t>
            </a:r>
            <a:endParaRPr lang="fr-FR" sz="1800" dirty="0"/>
          </a:p>
          <a:p>
            <a:pPr lvl="1">
              <a:lnSpc>
                <a:spcPct val="80000"/>
              </a:lnSpc>
            </a:pPr>
            <a:r>
              <a:rPr lang="fr-FR" sz="1800" dirty="0"/>
              <a:t>collaborative </a:t>
            </a:r>
            <a:r>
              <a:rPr lang="fr-FR" sz="1800" dirty="0" err="1"/>
              <a:t>work</a:t>
            </a:r>
            <a:r>
              <a:rPr lang="fr-FR" sz="1800" dirty="0"/>
              <a:t> </a:t>
            </a:r>
            <a:r>
              <a:rPr lang="fr-FR" sz="1800" dirty="0" err="1"/>
              <a:t>environments</a:t>
            </a:r>
            <a:r>
              <a:rPr lang="fr-FR" sz="1800" dirty="0"/>
              <a:t> </a:t>
            </a:r>
          </a:p>
          <a:p>
            <a:pPr>
              <a:lnSpc>
                <a:spcPct val="80000"/>
              </a:lnSpc>
            </a:pPr>
            <a:r>
              <a:rPr lang="en-GB" sz="2000" dirty="0"/>
              <a:t>Ultimately, parallel computing is an attempt to maximize the infinite but seemingly scarce commodity called time. </a:t>
            </a:r>
            <a:endParaRPr lang="fr-FR" sz="2000"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fr-FR"/>
              <a:t>Other considerations</a:t>
            </a:r>
          </a:p>
        </p:txBody>
      </p:sp>
      <p:sp>
        <p:nvSpPr>
          <p:cNvPr id="114691" name="Rectangle 3"/>
          <p:cNvSpPr>
            <a:spLocks noGrp="1" noChangeArrowheads="1"/>
          </p:cNvSpPr>
          <p:nvPr>
            <p:ph type="body" idx="1"/>
          </p:nvPr>
        </p:nvSpPr>
        <p:spPr/>
        <p:txBody>
          <a:bodyPr/>
          <a:lstStyle/>
          <a:p>
            <a:r>
              <a:rPr lang="en-GB"/>
              <a:t>Identify inhibitors to parallelism. One common class of inhibitor is </a:t>
            </a:r>
            <a:r>
              <a:rPr lang="en-GB" i="1"/>
              <a:t>data dependence</a:t>
            </a:r>
            <a:r>
              <a:rPr lang="en-GB"/>
              <a:t>, as demonstrated by the Fibonacci sequence above. </a:t>
            </a:r>
            <a:endParaRPr lang="fr-FR"/>
          </a:p>
          <a:p>
            <a:r>
              <a:rPr lang="en-GB"/>
              <a:t>Investigate other algorithms if possible. This may be the single most important consideration when designing a parallel application. </a:t>
            </a:r>
            <a:endParaRPr lang="fr-FR"/>
          </a:p>
          <a:p>
            <a:endParaRPr lang="fr-F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fr-FR"/>
              <a:t>Agenda</a:t>
            </a:r>
          </a:p>
        </p:txBody>
      </p:sp>
      <p:sp>
        <p:nvSpPr>
          <p:cNvPr id="97283" name="Rectangle 3"/>
          <p:cNvSpPr>
            <a:spLocks noGrp="1" noChangeArrowheads="1"/>
          </p:cNvSpPr>
          <p:nvPr>
            <p:ph type="body" idx="1"/>
          </p:nvPr>
        </p:nvSpPr>
        <p:spPr/>
        <p:txBody>
          <a:bodyPr/>
          <a:lstStyle/>
          <a:p>
            <a:r>
              <a:rPr lang="fr-FR" sz="2000">
                <a:solidFill>
                  <a:schemeClr val="bg2"/>
                </a:solidFill>
              </a:rPr>
              <a:t>Automatic vs. Manual Parallelization</a:t>
            </a:r>
          </a:p>
          <a:p>
            <a:r>
              <a:rPr lang="en-GB" sz="2000">
                <a:solidFill>
                  <a:schemeClr val="bg2"/>
                </a:solidFill>
              </a:rPr>
              <a:t>Understand the Problem and the Program</a:t>
            </a:r>
            <a:endParaRPr lang="fr-FR" sz="2000">
              <a:solidFill>
                <a:schemeClr val="bg2"/>
              </a:solidFill>
            </a:endParaRPr>
          </a:p>
          <a:p>
            <a:r>
              <a:rPr lang="fr-FR" sz="2000"/>
              <a:t>Partitioning</a:t>
            </a:r>
          </a:p>
          <a:p>
            <a:r>
              <a:rPr lang="fr-FR" sz="2000">
                <a:solidFill>
                  <a:schemeClr val="bg2"/>
                </a:solidFill>
              </a:rPr>
              <a:t>Communications</a:t>
            </a:r>
          </a:p>
          <a:p>
            <a:r>
              <a:rPr lang="fr-FR" sz="2000">
                <a:solidFill>
                  <a:schemeClr val="bg2"/>
                </a:solidFill>
              </a:rPr>
              <a:t>Synchronization</a:t>
            </a:r>
          </a:p>
          <a:p>
            <a:r>
              <a:rPr lang="fr-FR" sz="2000">
                <a:solidFill>
                  <a:schemeClr val="bg2"/>
                </a:solidFill>
              </a:rPr>
              <a:t>Data Dependencies</a:t>
            </a:r>
          </a:p>
          <a:p>
            <a:r>
              <a:rPr lang="fr-FR" sz="2000">
                <a:solidFill>
                  <a:schemeClr val="bg2"/>
                </a:solidFill>
              </a:rPr>
              <a:t>Load Balancing</a:t>
            </a:r>
          </a:p>
          <a:p>
            <a:r>
              <a:rPr lang="fr-FR" sz="2000">
                <a:solidFill>
                  <a:schemeClr val="bg2"/>
                </a:solidFill>
              </a:rPr>
              <a:t>Granularity</a:t>
            </a:r>
          </a:p>
          <a:p>
            <a:r>
              <a:rPr lang="fr-FR" sz="2000">
                <a:solidFill>
                  <a:schemeClr val="bg2"/>
                </a:solidFill>
              </a:rPr>
              <a:t>I/O</a:t>
            </a:r>
          </a:p>
          <a:p>
            <a:r>
              <a:rPr lang="en-GB" sz="2000">
                <a:solidFill>
                  <a:schemeClr val="bg2"/>
                </a:solidFill>
              </a:rPr>
              <a:t>Limits and Costs of Parallel Programming</a:t>
            </a:r>
            <a:endParaRPr lang="fr-FR" sz="2000">
              <a:solidFill>
                <a:schemeClr val="bg2"/>
              </a:solidFill>
            </a:endParaRPr>
          </a:p>
          <a:p>
            <a:r>
              <a:rPr lang="fr-FR" sz="2000">
                <a:solidFill>
                  <a:schemeClr val="bg2"/>
                </a:solidFill>
              </a:rPr>
              <a:t>Performance Analysis and Tuning</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endParaRPr lang="en-US"/>
          </a:p>
        </p:txBody>
      </p:sp>
      <p:sp>
        <p:nvSpPr>
          <p:cNvPr id="115715" name="Rectangle 3"/>
          <p:cNvSpPr>
            <a:spLocks noGrp="1" noChangeArrowheads="1"/>
          </p:cNvSpPr>
          <p:nvPr>
            <p:ph type="body" idx="1"/>
          </p:nvPr>
        </p:nvSpPr>
        <p:spPr/>
        <p:txBody>
          <a:bodyPr/>
          <a:lstStyle/>
          <a:p>
            <a:r>
              <a:rPr lang="en-GB" dirty="0"/>
              <a:t>One of the first steps in designing a parallel program is to break the problem into discrete "chunks" of work that can be distributed to multiple tasks. </a:t>
            </a:r>
            <a:r>
              <a:rPr lang="fr-FR" dirty="0"/>
              <a:t>This is </a:t>
            </a:r>
            <a:r>
              <a:rPr lang="fr-FR" dirty="0" err="1"/>
              <a:t>known</a:t>
            </a:r>
            <a:r>
              <a:rPr lang="fr-FR" dirty="0"/>
              <a:t> as </a:t>
            </a:r>
            <a:r>
              <a:rPr lang="fr-FR" dirty="0" err="1"/>
              <a:t>decomposition</a:t>
            </a:r>
            <a:r>
              <a:rPr lang="fr-FR" dirty="0"/>
              <a:t> or </a:t>
            </a:r>
            <a:r>
              <a:rPr lang="fr-FR" dirty="0" err="1"/>
              <a:t>partitioning</a:t>
            </a:r>
            <a:r>
              <a:rPr lang="fr-FR" dirty="0"/>
              <a:t>. </a:t>
            </a:r>
          </a:p>
          <a:p>
            <a:r>
              <a:rPr lang="en-GB" dirty="0"/>
              <a:t>There are two basic ways to partition computational work among parallel tasks:</a:t>
            </a:r>
          </a:p>
          <a:p>
            <a:pPr lvl="1"/>
            <a:r>
              <a:rPr lang="en-GB" b="1" i="1" dirty="0"/>
              <a:t>domain decomposition</a:t>
            </a:r>
            <a:r>
              <a:rPr lang="en-GB" dirty="0"/>
              <a:t/>
            </a:r>
            <a:br>
              <a:rPr lang="en-GB" dirty="0"/>
            </a:br>
            <a:r>
              <a:rPr lang="en-GB" dirty="0"/>
              <a:t>and</a:t>
            </a:r>
          </a:p>
          <a:p>
            <a:pPr lvl="1"/>
            <a:r>
              <a:rPr lang="en-GB" b="1" i="1" dirty="0"/>
              <a:t>functional decomposition</a:t>
            </a:r>
            <a:r>
              <a:rPr lang="en-GB" dirty="0"/>
              <a:t> </a:t>
            </a:r>
            <a:endParaRPr lang="fr-FR" dirty="0"/>
          </a:p>
          <a:p>
            <a:pPr>
              <a:buFont typeface="Webdings" pitchFamily="18" charset="2"/>
              <a:buNone/>
            </a:pPr>
            <a:endParaRPr lang="fr-FR"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fr-FR"/>
              <a:t>Domain Decomposition</a:t>
            </a:r>
          </a:p>
        </p:txBody>
      </p:sp>
      <p:sp>
        <p:nvSpPr>
          <p:cNvPr id="116739" name="Rectangle 3"/>
          <p:cNvSpPr>
            <a:spLocks noGrp="1" noChangeArrowheads="1"/>
          </p:cNvSpPr>
          <p:nvPr>
            <p:ph type="body" idx="1"/>
          </p:nvPr>
        </p:nvSpPr>
        <p:spPr/>
        <p:txBody>
          <a:bodyPr/>
          <a:lstStyle/>
          <a:p>
            <a:r>
              <a:rPr lang="en-GB" altLang="ja-JP"/>
              <a:t>In this type of partitioning, the data associated with a problem is decomposed. Each parallel task then works on a portion of of the data.</a:t>
            </a:r>
            <a:endParaRPr lang="fr-FR"/>
          </a:p>
        </p:txBody>
      </p:sp>
      <p:pic>
        <p:nvPicPr>
          <p:cNvPr id="116740" name="Picture 4" descr="domain_decomp"/>
          <p:cNvPicPr>
            <a:picLocks noChangeAspect="1" noChangeArrowheads="1"/>
          </p:cNvPicPr>
          <p:nvPr/>
        </p:nvPicPr>
        <p:blipFill>
          <a:blip r:embed="rId2"/>
          <a:srcRect/>
          <a:stretch>
            <a:fillRect/>
          </a:stretch>
        </p:blipFill>
        <p:spPr bwMode="auto">
          <a:xfrm>
            <a:off x="1908175" y="3068638"/>
            <a:ext cx="5089525" cy="2838450"/>
          </a:xfrm>
          <a:prstGeom prst="rect">
            <a:avLst/>
          </a:prstGeom>
          <a:noFill/>
          <a:ln w="9525">
            <a:noFill/>
            <a:miter lim="800000"/>
            <a:headEnd/>
            <a:tailEnd/>
          </a:ln>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fr-FR"/>
              <a:t>Partitioning Data</a:t>
            </a:r>
          </a:p>
        </p:txBody>
      </p:sp>
      <p:sp>
        <p:nvSpPr>
          <p:cNvPr id="117763" name="Rectangle 3"/>
          <p:cNvSpPr>
            <a:spLocks noGrp="1" noChangeArrowheads="1"/>
          </p:cNvSpPr>
          <p:nvPr>
            <p:ph type="body" idx="1"/>
          </p:nvPr>
        </p:nvSpPr>
        <p:spPr/>
        <p:txBody>
          <a:bodyPr/>
          <a:lstStyle/>
          <a:p>
            <a:r>
              <a:rPr lang="en-GB" altLang="ja-JP"/>
              <a:t>There are different ways to partition data</a:t>
            </a:r>
            <a:endParaRPr lang="fr-FR"/>
          </a:p>
        </p:txBody>
      </p:sp>
      <p:pic>
        <p:nvPicPr>
          <p:cNvPr id="117764" name="Picture 4" descr="distributions"/>
          <p:cNvPicPr>
            <a:picLocks noChangeAspect="1" noChangeArrowheads="1"/>
          </p:cNvPicPr>
          <p:nvPr/>
        </p:nvPicPr>
        <p:blipFill>
          <a:blip r:embed="rId2"/>
          <a:srcRect/>
          <a:stretch>
            <a:fillRect/>
          </a:stretch>
        </p:blipFill>
        <p:spPr bwMode="auto">
          <a:xfrm>
            <a:off x="1331913" y="2133600"/>
            <a:ext cx="5545137" cy="4260850"/>
          </a:xfrm>
          <a:prstGeom prst="rect">
            <a:avLst/>
          </a:prstGeom>
          <a:noFill/>
          <a:ln w="9525">
            <a:noFill/>
            <a:miter lim="800000"/>
            <a:headEnd/>
            <a:tailEnd/>
          </a:ln>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fr-FR" altLang="ja-JP"/>
              <a:t>Functional Decomposition</a:t>
            </a:r>
            <a:endParaRPr lang="fr-FR"/>
          </a:p>
        </p:txBody>
      </p:sp>
      <p:sp>
        <p:nvSpPr>
          <p:cNvPr id="118787" name="Rectangle 3"/>
          <p:cNvSpPr>
            <a:spLocks noGrp="1" noChangeArrowheads="1"/>
          </p:cNvSpPr>
          <p:nvPr>
            <p:ph type="body" idx="1"/>
          </p:nvPr>
        </p:nvSpPr>
        <p:spPr>
          <a:xfrm>
            <a:off x="685800" y="1025525"/>
            <a:ext cx="7772400" cy="4419600"/>
          </a:xfrm>
        </p:spPr>
        <p:txBody>
          <a:bodyPr/>
          <a:lstStyle/>
          <a:p>
            <a:pPr>
              <a:lnSpc>
                <a:spcPct val="90000"/>
              </a:lnSpc>
            </a:pPr>
            <a:r>
              <a:rPr lang="en-US" sz="2000"/>
              <a:t>In this approach, the focus is on the computation that is to be performed rather than on the data manipulated by the computation. The problem is decomposed according to the work that must be done. Each task then performs a portion of the overall work.</a:t>
            </a:r>
          </a:p>
          <a:p>
            <a:pPr>
              <a:lnSpc>
                <a:spcPct val="90000"/>
              </a:lnSpc>
            </a:pPr>
            <a:r>
              <a:rPr lang="en-GB" altLang="ja-JP" sz="2000"/>
              <a:t>Functional decomposition lends itself well to problems that can be split into different tasks. </a:t>
            </a:r>
            <a:r>
              <a:rPr lang="fr-FR" altLang="ja-JP" sz="2000"/>
              <a:t>For example</a:t>
            </a:r>
          </a:p>
          <a:p>
            <a:pPr lvl="1">
              <a:lnSpc>
                <a:spcPct val="90000"/>
              </a:lnSpc>
            </a:pPr>
            <a:r>
              <a:rPr lang="fr-FR" sz="1800"/>
              <a:t>Ecosystem Modeling</a:t>
            </a:r>
          </a:p>
          <a:p>
            <a:pPr lvl="1">
              <a:lnSpc>
                <a:spcPct val="90000"/>
              </a:lnSpc>
            </a:pPr>
            <a:r>
              <a:rPr lang="fr-FR" sz="1800"/>
              <a:t>Signal Processing</a:t>
            </a:r>
          </a:p>
          <a:p>
            <a:pPr lvl="1">
              <a:lnSpc>
                <a:spcPct val="90000"/>
              </a:lnSpc>
            </a:pPr>
            <a:r>
              <a:rPr lang="fr-FR" sz="1800"/>
              <a:t>Climate Modeling</a:t>
            </a:r>
          </a:p>
        </p:txBody>
      </p:sp>
      <p:pic>
        <p:nvPicPr>
          <p:cNvPr id="118788" name="Picture 4" descr="functional_decomp"/>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3708400" y="3141663"/>
            <a:ext cx="5106988" cy="3192462"/>
          </a:xfrm>
          <a:prstGeom prst="rect">
            <a:avLst/>
          </a:prstGeom>
          <a:noFill/>
          <a:ln w="9525">
            <a:noFill/>
            <a:miter lim="800000"/>
            <a:headEnd/>
            <a:tailEnd/>
          </a:ln>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fr-FR"/>
              <a:t>Ecosystem Modeling</a:t>
            </a:r>
          </a:p>
        </p:txBody>
      </p:sp>
      <p:sp>
        <p:nvSpPr>
          <p:cNvPr id="119811" name="Rectangle 3"/>
          <p:cNvSpPr>
            <a:spLocks noGrp="1" noChangeArrowheads="1"/>
          </p:cNvSpPr>
          <p:nvPr>
            <p:ph type="body" idx="1"/>
          </p:nvPr>
        </p:nvSpPr>
        <p:spPr/>
        <p:txBody>
          <a:bodyPr/>
          <a:lstStyle/>
          <a:p>
            <a:r>
              <a:rPr lang="en-GB"/>
              <a:t>Each program calculates the population of a given group, where each group's growth depends on that of its neighbors. As time progresses, each process calculates its current state, then exchanges information with the neighbor populations. All tasks then progress to calculate the state at the next time step. </a:t>
            </a:r>
            <a:endParaRPr lang="fr-FR"/>
          </a:p>
        </p:txBody>
      </p:sp>
      <p:pic>
        <p:nvPicPr>
          <p:cNvPr id="119812" name="Picture 4" descr="Functional decomposition example"/>
          <p:cNvPicPr>
            <a:picLocks noChangeAspect="1" noChangeArrowheads="1"/>
          </p:cNvPicPr>
          <p:nvPr/>
        </p:nvPicPr>
        <p:blipFill>
          <a:blip r:embed="rId2"/>
          <a:srcRect/>
          <a:stretch>
            <a:fillRect/>
          </a:stretch>
        </p:blipFill>
        <p:spPr bwMode="auto">
          <a:xfrm>
            <a:off x="1835150" y="4437063"/>
            <a:ext cx="5402263" cy="2105025"/>
          </a:xfrm>
          <a:prstGeom prst="rect">
            <a:avLst/>
          </a:prstGeom>
          <a:noFill/>
          <a:ln w="9525">
            <a:noFill/>
            <a:miter lim="800000"/>
            <a:headEnd/>
            <a:tailEnd/>
          </a:ln>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GB"/>
              <a:t>Signal Processing</a:t>
            </a:r>
            <a:endParaRPr lang="fr-FR"/>
          </a:p>
        </p:txBody>
      </p:sp>
      <p:sp>
        <p:nvSpPr>
          <p:cNvPr id="120835" name="Rectangle 3"/>
          <p:cNvSpPr>
            <a:spLocks noGrp="1" noChangeArrowheads="1"/>
          </p:cNvSpPr>
          <p:nvPr>
            <p:ph type="body" idx="1"/>
          </p:nvPr>
        </p:nvSpPr>
        <p:spPr/>
        <p:txBody>
          <a:bodyPr/>
          <a:lstStyle/>
          <a:p>
            <a:r>
              <a:rPr lang="en-GB" altLang="ja-JP" sz="2000"/>
              <a:t>An audio signal data set is passed through four distinct computational filters. Each filter is a separate process. The first segment of data must pass through the first filter before progressing to the second. When it does, the second segment of data passes through the first filter. By the time the fourth segment of data is in the first filter, all four tasks are busy.</a:t>
            </a:r>
            <a:r>
              <a:rPr lang="fr-FR" altLang="ja-JP" sz="2000"/>
              <a:t> </a:t>
            </a:r>
            <a:endParaRPr lang="fr-FR" sz="2000"/>
          </a:p>
        </p:txBody>
      </p:sp>
      <p:pic>
        <p:nvPicPr>
          <p:cNvPr id="120836" name="Picture 4" descr="Functional decomposition example"/>
          <p:cNvPicPr>
            <a:picLocks noChangeAspect="1" noChangeArrowheads="1"/>
          </p:cNvPicPr>
          <p:nvPr/>
        </p:nvPicPr>
        <p:blipFill>
          <a:blip r:embed="rId2"/>
          <a:srcRect/>
          <a:stretch>
            <a:fillRect/>
          </a:stretch>
        </p:blipFill>
        <p:spPr bwMode="auto">
          <a:xfrm>
            <a:off x="1042988" y="3860800"/>
            <a:ext cx="6696075" cy="2589213"/>
          </a:xfrm>
          <a:prstGeom prst="rect">
            <a:avLst/>
          </a:prstGeom>
          <a:noFill/>
          <a:ln w="9525">
            <a:noFill/>
            <a:miter lim="800000"/>
            <a:headEnd/>
            <a:tailEnd/>
          </a:ln>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fr-FR"/>
              <a:t>Climate Modeling</a:t>
            </a:r>
          </a:p>
        </p:txBody>
      </p:sp>
      <p:sp>
        <p:nvSpPr>
          <p:cNvPr id="121859" name="Rectangle 3"/>
          <p:cNvSpPr>
            <a:spLocks noGrp="1" noChangeArrowheads="1"/>
          </p:cNvSpPr>
          <p:nvPr>
            <p:ph type="body" idx="1"/>
          </p:nvPr>
        </p:nvSpPr>
        <p:spPr>
          <a:xfrm>
            <a:off x="685800" y="981075"/>
            <a:ext cx="7772400" cy="5543550"/>
          </a:xfrm>
        </p:spPr>
        <p:txBody>
          <a:bodyPr/>
          <a:lstStyle/>
          <a:p>
            <a:r>
              <a:rPr lang="en-GB" sz="2000"/>
              <a:t>Each model component can be thought of as a separate task. Arrows represent exchanges of data between components during computation: the atmosphere model generates wind velocity data that are used by the ocean model, the ocean model generates sea surface temperature data that are used by the atmosphere model, and so on.</a:t>
            </a:r>
          </a:p>
          <a:p>
            <a:endParaRPr lang="en-GB" sz="2000"/>
          </a:p>
          <a:p>
            <a:endParaRPr lang="en-GB" sz="2000"/>
          </a:p>
          <a:p>
            <a:endParaRPr lang="en-GB" sz="2000"/>
          </a:p>
          <a:p>
            <a:endParaRPr lang="en-GB" sz="2000"/>
          </a:p>
          <a:p>
            <a:endParaRPr lang="en-GB" sz="2000"/>
          </a:p>
          <a:p>
            <a:endParaRPr lang="en-GB" sz="2000"/>
          </a:p>
          <a:p>
            <a:endParaRPr lang="en-GB" sz="2000"/>
          </a:p>
          <a:p>
            <a:r>
              <a:rPr lang="en-GB" sz="2000"/>
              <a:t>Combining these two types of problem decomposition is common and natural. </a:t>
            </a:r>
            <a:endParaRPr lang="fr-FR" sz="2000"/>
          </a:p>
          <a:p>
            <a:endParaRPr lang="fr-FR" sz="2000"/>
          </a:p>
        </p:txBody>
      </p:sp>
      <p:pic>
        <p:nvPicPr>
          <p:cNvPr id="121860" name="Picture 4" descr="Functional decomposition example"/>
          <p:cNvPicPr>
            <a:picLocks noChangeAspect="1" noChangeArrowheads="1"/>
          </p:cNvPicPr>
          <p:nvPr/>
        </p:nvPicPr>
        <p:blipFill>
          <a:blip r:embed="rId2"/>
          <a:srcRect/>
          <a:stretch>
            <a:fillRect/>
          </a:stretch>
        </p:blipFill>
        <p:spPr bwMode="auto">
          <a:xfrm>
            <a:off x="2771775" y="2925763"/>
            <a:ext cx="3541713" cy="2447925"/>
          </a:xfrm>
          <a:prstGeom prst="rect">
            <a:avLst/>
          </a:prstGeom>
          <a:noFill/>
          <a:ln w="9525">
            <a:noFill/>
            <a:miter lim="800000"/>
            <a:headEnd/>
            <a:tailEnd/>
          </a:ln>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fr-FR"/>
              <a:t>Agenda</a:t>
            </a:r>
          </a:p>
        </p:txBody>
      </p:sp>
      <p:sp>
        <p:nvSpPr>
          <p:cNvPr id="98307" name="Rectangle 3"/>
          <p:cNvSpPr>
            <a:spLocks noGrp="1" noChangeArrowheads="1"/>
          </p:cNvSpPr>
          <p:nvPr>
            <p:ph type="body" idx="1"/>
          </p:nvPr>
        </p:nvSpPr>
        <p:spPr/>
        <p:txBody>
          <a:bodyPr/>
          <a:lstStyle/>
          <a:p>
            <a:r>
              <a:rPr lang="fr-FR" sz="2000">
                <a:solidFill>
                  <a:schemeClr val="bg2"/>
                </a:solidFill>
              </a:rPr>
              <a:t>Automatic vs. Manual Parallelization</a:t>
            </a:r>
          </a:p>
          <a:p>
            <a:r>
              <a:rPr lang="en-GB" sz="2000">
                <a:solidFill>
                  <a:schemeClr val="bg2"/>
                </a:solidFill>
              </a:rPr>
              <a:t>Understand the Problem and the Program</a:t>
            </a:r>
            <a:endParaRPr lang="fr-FR" sz="2000">
              <a:solidFill>
                <a:schemeClr val="bg2"/>
              </a:solidFill>
            </a:endParaRPr>
          </a:p>
          <a:p>
            <a:r>
              <a:rPr lang="fr-FR" sz="2000">
                <a:solidFill>
                  <a:schemeClr val="bg2"/>
                </a:solidFill>
              </a:rPr>
              <a:t>Partitioning</a:t>
            </a:r>
          </a:p>
          <a:p>
            <a:r>
              <a:rPr lang="fr-FR" sz="2000"/>
              <a:t>Communications</a:t>
            </a:r>
          </a:p>
          <a:p>
            <a:r>
              <a:rPr lang="fr-FR" sz="2000">
                <a:solidFill>
                  <a:schemeClr val="bg2"/>
                </a:solidFill>
              </a:rPr>
              <a:t>Synchronization</a:t>
            </a:r>
          </a:p>
          <a:p>
            <a:r>
              <a:rPr lang="fr-FR" sz="2000">
                <a:solidFill>
                  <a:schemeClr val="bg2"/>
                </a:solidFill>
              </a:rPr>
              <a:t>Data Dependencies</a:t>
            </a:r>
          </a:p>
          <a:p>
            <a:r>
              <a:rPr lang="fr-FR" sz="2000">
                <a:solidFill>
                  <a:schemeClr val="bg2"/>
                </a:solidFill>
              </a:rPr>
              <a:t>Load Balancing</a:t>
            </a:r>
          </a:p>
          <a:p>
            <a:r>
              <a:rPr lang="fr-FR" sz="2000">
                <a:solidFill>
                  <a:schemeClr val="bg2"/>
                </a:solidFill>
              </a:rPr>
              <a:t>Granularity</a:t>
            </a:r>
          </a:p>
          <a:p>
            <a:r>
              <a:rPr lang="fr-FR" sz="2000">
                <a:solidFill>
                  <a:schemeClr val="bg2"/>
                </a:solidFill>
              </a:rPr>
              <a:t>I/O</a:t>
            </a:r>
          </a:p>
          <a:p>
            <a:r>
              <a:rPr lang="en-GB" sz="2000">
                <a:solidFill>
                  <a:schemeClr val="bg2"/>
                </a:solidFill>
              </a:rPr>
              <a:t>Limits and Costs of Parallel Programming</a:t>
            </a:r>
            <a:endParaRPr lang="fr-FR" sz="2000">
              <a:solidFill>
                <a:schemeClr val="bg2"/>
              </a:solidFill>
            </a:endParaRPr>
          </a:p>
          <a:p>
            <a:r>
              <a:rPr lang="fr-FR" sz="2000">
                <a:solidFill>
                  <a:schemeClr val="bg2"/>
                </a:solidFill>
              </a:rPr>
              <a:t>Performance Analysis and Tuning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fr-FR" dirty="0"/>
              <a:t>Why Parallel Computing? (1)</a:t>
            </a:r>
          </a:p>
        </p:txBody>
      </p:sp>
      <p:sp>
        <p:nvSpPr>
          <p:cNvPr id="33795" name="Rectangle 3"/>
          <p:cNvSpPr>
            <a:spLocks noGrp="1" noChangeArrowheads="1"/>
          </p:cNvSpPr>
          <p:nvPr>
            <p:ph type="body" idx="1"/>
          </p:nvPr>
        </p:nvSpPr>
        <p:spPr/>
        <p:txBody>
          <a:bodyPr/>
          <a:lstStyle/>
          <a:p>
            <a:r>
              <a:rPr lang="fr-FR" dirty="0"/>
              <a:t>This is a legitime question! Parallel computing is complex on any aspect!</a:t>
            </a:r>
          </a:p>
          <a:p>
            <a:endParaRPr lang="fr-FR" dirty="0"/>
          </a:p>
          <a:p>
            <a:r>
              <a:rPr lang="en-GB" dirty="0"/>
              <a:t>The primary reasons for using parallel computing: </a:t>
            </a:r>
            <a:endParaRPr lang="fr-FR" dirty="0"/>
          </a:p>
          <a:p>
            <a:pPr lvl="1"/>
            <a:r>
              <a:rPr lang="fr-FR" dirty="0"/>
              <a:t>Save time - wall clock time </a:t>
            </a:r>
          </a:p>
          <a:p>
            <a:pPr lvl="1"/>
            <a:r>
              <a:rPr lang="fr-FR" dirty="0"/>
              <a:t>Solve larger problems </a:t>
            </a:r>
          </a:p>
          <a:p>
            <a:pPr lvl="1"/>
            <a:r>
              <a:rPr lang="en-GB" dirty="0"/>
              <a:t>Provide concurrency (do multiple things at the same time) </a:t>
            </a:r>
            <a:endParaRPr lang="fr-FR" dirty="0"/>
          </a:p>
          <a:p>
            <a:endParaRPr lang="fr-FR"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fr-FR" altLang="ja-JP"/>
              <a:t>Who Needs Communications?</a:t>
            </a:r>
            <a:endParaRPr lang="fr-FR"/>
          </a:p>
        </p:txBody>
      </p:sp>
      <p:sp>
        <p:nvSpPr>
          <p:cNvPr id="122883" name="Rectangle 3"/>
          <p:cNvSpPr>
            <a:spLocks noGrp="1" noChangeArrowheads="1"/>
          </p:cNvSpPr>
          <p:nvPr>
            <p:ph type="body" idx="1"/>
          </p:nvPr>
        </p:nvSpPr>
        <p:spPr/>
        <p:txBody>
          <a:bodyPr/>
          <a:lstStyle/>
          <a:p>
            <a:pPr>
              <a:lnSpc>
                <a:spcPct val="90000"/>
              </a:lnSpc>
            </a:pPr>
            <a:r>
              <a:rPr lang="en-GB" altLang="ja-JP" sz="1800" dirty="0"/>
              <a:t>The need for communications between tasks depends upon your problem</a:t>
            </a:r>
            <a:endParaRPr lang="fr-FR" altLang="ja-JP" sz="1800" dirty="0"/>
          </a:p>
          <a:p>
            <a:pPr>
              <a:lnSpc>
                <a:spcPct val="90000"/>
              </a:lnSpc>
            </a:pPr>
            <a:r>
              <a:rPr lang="fr-FR" sz="1800" b="1" dirty="0"/>
              <a:t>You DON'T </a:t>
            </a:r>
            <a:r>
              <a:rPr lang="fr-FR" sz="1800" b="1" dirty="0" err="1"/>
              <a:t>need</a:t>
            </a:r>
            <a:r>
              <a:rPr lang="fr-FR" sz="1800" b="1" dirty="0"/>
              <a:t> communications</a:t>
            </a:r>
            <a:r>
              <a:rPr lang="fr-FR" sz="1800" dirty="0"/>
              <a:t> </a:t>
            </a:r>
          </a:p>
          <a:p>
            <a:pPr lvl="1">
              <a:lnSpc>
                <a:spcPct val="90000"/>
              </a:lnSpc>
            </a:pPr>
            <a:r>
              <a:rPr lang="en-GB" sz="1600" dirty="0"/>
              <a:t>Some types of problems can be decomposed and executed in parallel with virtually no need for tasks to share data. For example, imagine an image processing operation where every pixel in a black and white image needs to have its </a:t>
            </a:r>
            <a:r>
              <a:rPr lang="en-GB" sz="1600" dirty="0" err="1"/>
              <a:t>color</a:t>
            </a:r>
            <a:r>
              <a:rPr lang="en-GB" sz="1600" dirty="0"/>
              <a:t> reversed. The image data can easily be distributed to multiple tasks that then act independently of each other to do their portion of the work. </a:t>
            </a:r>
            <a:endParaRPr lang="fr-FR" sz="1600" dirty="0"/>
          </a:p>
          <a:p>
            <a:pPr lvl="1">
              <a:lnSpc>
                <a:spcPct val="90000"/>
              </a:lnSpc>
            </a:pPr>
            <a:r>
              <a:rPr lang="en-GB" sz="1600" dirty="0"/>
              <a:t>These types of problems are often called </a:t>
            </a:r>
            <a:r>
              <a:rPr lang="en-GB" sz="1600" b="1" i="1" dirty="0"/>
              <a:t>embarrassingly parallel</a:t>
            </a:r>
            <a:r>
              <a:rPr lang="en-GB" sz="1600" dirty="0"/>
              <a:t> because they are so straight-forward. </a:t>
            </a:r>
            <a:r>
              <a:rPr lang="fr-FR" sz="1600" dirty="0" err="1"/>
              <a:t>Very</a:t>
            </a:r>
            <a:r>
              <a:rPr lang="fr-FR" sz="1600" dirty="0"/>
              <a:t> </a:t>
            </a:r>
            <a:r>
              <a:rPr lang="fr-FR" sz="1600" dirty="0" err="1"/>
              <a:t>little</a:t>
            </a:r>
            <a:r>
              <a:rPr lang="fr-FR" sz="1600" dirty="0"/>
              <a:t> inter-</a:t>
            </a:r>
            <a:r>
              <a:rPr lang="fr-FR" sz="1600" dirty="0" err="1"/>
              <a:t>task</a:t>
            </a:r>
            <a:r>
              <a:rPr lang="fr-FR" sz="1600" dirty="0"/>
              <a:t> communication is </a:t>
            </a:r>
            <a:r>
              <a:rPr lang="fr-FR" sz="1600" dirty="0" err="1"/>
              <a:t>required</a:t>
            </a:r>
            <a:r>
              <a:rPr lang="fr-FR" sz="1600" dirty="0"/>
              <a:t>. </a:t>
            </a:r>
          </a:p>
          <a:p>
            <a:pPr>
              <a:lnSpc>
                <a:spcPct val="90000"/>
              </a:lnSpc>
            </a:pPr>
            <a:r>
              <a:rPr lang="fr-FR" sz="1800" b="1" dirty="0"/>
              <a:t>You DO </a:t>
            </a:r>
            <a:r>
              <a:rPr lang="fr-FR" sz="1800" b="1" dirty="0" err="1"/>
              <a:t>need</a:t>
            </a:r>
            <a:r>
              <a:rPr lang="fr-FR" sz="1800" b="1" dirty="0"/>
              <a:t> communications</a:t>
            </a:r>
            <a:r>
              <a:rPr lang="fr-FR" sz="1800" dirty="0"/>
              <a:t> </a:t>
            </a:r>
          </a:p>
          <a:p>
            <a:pPr lvl="1">
              <a:lnSpc>
                <a:spcPct val="90000"/>
              </a:lnSpc>
            </a:pPr>
            <a:r>
              <a:rPr lang="en-GB" sz="1600" dirty="0"/>
              <a:t>Most parallel applications are not quite so simple, and do require tasks to share data with each other. For example, a 3-D heat diffusion problem requires a task to know the temperatures calculated by the tasks that have </a:t>
            </a:r>
            <a:r>
              <a:rPr lang="en-GB" sz="1600" dirty="0" err="1"/>
              <a:t>neighboring</a:t>
            </a:r>
            <a:r>
              <a:rPr lang="en-GB" sz="1600" dirty="0"/>
              <a:t> data. Changes to </a:t>
            </a:r>
            <a:r>
              <a:rPr lang="en-GB" sz="1600" dirty="0" err="1"/>
              <a:t>neighboring</a:t>
            </a:r>
            <a:r>
              <a:rPr lang="en-GB" sz="1600" dirty="0"/>
              <a:t> data has a direct effect on that task's data. </a:t>
            </a:r>
            <a:endParaRPr lang="fr-FR" sz="1600"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GB" altLang="ja-JP"/>
              <a:t>Factors to Consider (1)</a:t>
            </a:r>
            <a:r>
              <a:rPr lang="fr-FR" altLang="ja-JP"/>
              <a:t> </a:t>
            </a:r>
            <a:endParaRPr lang="fr-FR"/>
          </a:p>
        </p:txBody>
      </p:sp>
      <p:sp>
        <p:nvSpPr>
          <p:cNvPr id="123907" name="Rectangle 3"/>
          <p:cNvSpPr>
            <a:spLocks noGrp="1" noChangeArrowheads="1"/>
          </p:cNvSpPr>
          <p:nvPr>
            <p:ph type="body" idx="1"/>
          </p:nvPr>
        </p:nvSpPr>
        <p:spPr/>
        <p:txBody>
          <a:bodyPr/>
          <a:lstStyle/>
          <a:p>
            <a:pPr>
              <a:lnSpc>
                <a:spcPct val="90000"/>
              </a:lnSpc>
            </a:pPr>
            <a:r>
              <a:rPr lang="en-GB" altLang="ja-JP"/>
              <a:t>There are a number of important factors to consider when designing your program's inter-task communications</a:t>
            </a:r>
            <a:endParaRPr lang="fr-FR" altLang="ja-JP"/>
          </a:p>
          <a:p>
            <a:pPr>
              <a:lnSpc>
                <a:spcPct val="90000"/>
              </a:lnSpc>
            </a:pPr>
            <a:r>
              <a:rPr lang="fr-FR" b="1"/>
              <a:t>Cost of communications</a:t>
            </a:r>
            <a:r>
              <a:rPr lang="fr-FR"/>
              <a:t> </a:t>
            </a:r>
          </a:p>
          <a:p>
            <a:pPr lvl="1">
              <a:lnSpc>
                <a:spcPct val="90000"/>
              </a:lnSpc>
            </a:pPr>
            <a:r>
              <a:rPr lang="en-GB"/>
              <a:t>Inter-task communication virtually always implies overhead. </a:t>
            </a:r>
            <a:endParaRPr lang="fr-FR"/>
          </a:p>
          <a:p>
            <a:pPr lvl="1">
              <a:lnSpc>
                <a:spcPct val="90000"/>
              </a:lnSpc>
            </a:pPr>
            <a:r>
              <a:rPr lang="en-GB"/>
              <a:t>Machine cycles and resources that could be used for computation are instead used to package and transmit data. </a:t>
            </a:r>
            <a:endParaRPr lang="fr-FR"/>
          </a:p>
          <a:p>
            <a:pPr lvl="1">
              <a:lnSpc>
                <a:spcPct val="90000"/>
              </a:lnSpc>
            </a:pPr>
            <a:r>
              <a:rPr lang="en-GB"/>
              <a:t>Communications frequently require some type of synchronization between tasks, which can result in tasks spending time "waiting" instead of doing work. </a:t>
            </a:r>
            <a:endParaRPr lang="fr-FR"/>
          </a:p>
          <a:p>
            <a:pPr lvl="1">
              <a:lnSpc>
                <a:spcPct val="90000"/>
              </a:lnSpc>
            </a:pPr>
            <a:r>
              <a:rPr lang="en-GB"/>
              <a:t>Competing communication traffic can saturate the available network bandwidth, further aggravating performance problems. </a:t>
            </a:r>
            <a:endParaRPr lang="fr-F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GB" altLang="ja-JP"/>
              <a:t>Factors to Consider (2)</a:t>
            </a:r>
            <a:endParaRPr lang="fr-FR"/>
          </a:p>
        </p:txBody>
      </p:sp>
      <p:sp>
        <p:nvSpPr>
          <p:cNvPr id="124931" name="Rectangle 3"/>
          <p:cNvSpPr>
            <a:spLocks noGrp="1" noChangeArrowheads="1"/>
          </p:cNvSpPr>
          <p:nvPr>
            <p:ph type="body" idx="1"/>
          </p:nvPr>
        </p:nvSpPr>
        <p:spPr/>
        <p:txBody>
          <a:bodyPr/>
          <a:lstStyle/>
          <a:p>
            <a:r>
              <a:rPr lang="fr-FR" b="1"/>
              <a:t>Latency vs. Bandwidth</a:t>
            </a:r>
            <a:r>
              <a:rPr lang="fr-FR"/>
              <a:t> </a:t>
            </a:r>
          </a:p>
          <a:p>
            <a:pPr lvl="1"/>
            <a:r>
              <a:rPr lang="en-GB" b="1" i="1"/>
              <a:t>latency</a:t>
            </a:r>
            <a:r>
              <a:rPr lang="en-GB"/>
              <a:t> is the time it takes to send a minimal (0 byte) message from point A to point B. Commonly expressed as microseconds. </a:t>
            </a:r>
            <a:endParaRPr lang="fr-FR"/>
          </a:p>
          <a:p>
            <a:pPr lvl="1"/>
            <a:r>
              <a:rPr lang="en-GB" b="1" i="1"/>
              <a:t>bandwidth</a:t>
            </a:r>
            <a:r>
              <a:rPr lang="en-GB"/>
              <a:t> is the amount of data that can be communicated per unit of time. </a:t>
            </a:r>
            <a:r>
              <a:rPr lang="fr-FR"/>
              <a:t>Commonly expressed as megabytes/sec. </a:t>
            </a:r>
          </a:p>
          <a:p>
            <a:pPr lvl="1"/>
            <a:r>
              <a:rPr lang="en-GB"/>
              <a:t>Sending many small messages can cause latency to dominate communication overheads. Often it is more efficient to package small messages into a larger message, thus increasing the effective communications bandwidth. </a:t>
            </a:r>
            <a:endParaRPr lang="fr-F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r>
              <a:rPr lang="en-GB" altLang="ja-JP"/>
              <a:t>Factors to Consider (3)</a:t>
            </a:r>
            <a:endParaRPr lang="fr-FR"/>
          </a:p>
        </p:txBody>
      </p:sp>
      <p:sp>
        <p:nvSpPr>
          <p:cNvPr id="125955" name="Rectangle 3"/>
          <p:cNvSpPr>
            <a:spLocks noGrp="1" noChangeArrowheads="1"/>
          </p:cNvSpPr>
          <p:nvPr>
            <p:ph type="body" idx="1"/>
          </p:nvPr>
        </p:nvSpPr>
        <p:spPr/>
        <p:txBody>
          <a:bodyPr/>
          <a:lstStyle/>
          <a:p>
            <a:r>
              <a:rPr lang="fr-FR" b="1"/>
              <a:t>Visibility of communications</a:t>
            </a:r>
            <a:r>
              <a:rPr lang="fr-FR"/>
              <a:t> </a:t>
            </a:r>
          </a:p>
          <a:p>
            <a:pPr lvl="1"/>
            <a:r>
              <a:rPr lang="en-GB"/>
              <a:t>With the Message Passing Model, communications are explicit and generally quite visible and under the control of the programmer. </a:t>
            </a:r>
            <a:endParaRPr lang="fr-FR"/>
          </a:p>
          <a:p>
            <a:pPr lvl="1"/>
            <a:r>
              <a:rPr lang="en-GB"/>
              <a:t>With the Data Parallel Model, communications often occur transparently to the programmer, particularly on distributed memory architectures. The programmer may not even be able to know exactly how inter-task communications are being accomplished.</a:t>
            </a:r>
            <a:endParaRPr lang="fr-F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r>
              <a:rPr lang="en-GB" altLang="ja-JP"/>
              <a:t>Factors to Consider (4)</a:t>
            </a:r>
            <a:endParaRPr lang="fr-FR"/>
          </a:p>
        </p:txBody>
      </p:sp>
      <p:sp>
        <p:nvSpPr>
          <p:cNvPr id="126979" name="Rectangle 3"/>
          <p:cNvSpPr>
            <a:spLocks noGrp="1" noChangeArrowheads="1"/>
          </p:cNvSpPr>
          <p:nvPr>
            <p:ph type="body" idx="1"/>
          </p:nvPr>
        </p:nvSpPr>
        <p:spPr/>
        <p:txBody>
          <a:bodyPr/>
          <a:lstStyle/>
          <a:p>
            <a:pPr>
              <a:lnSpc>
                <a:spcPct val="80000"/>
              </a:lnSpc>
            </a:pPr>
            <a:r>
              <a:rPr lang="fr-FR" sz="2000" b="1"/>
              <a:t>Synchronous vs. asynchronous communications</a:t>
            </a:r>
            <a:r>
              <a:rPr lang="fr-FR" sz="2000"/>
              <a:t> </a:t>
            </a:r>
          </a:p>
          <a:p>
            <a:pPr lvl="1">
              <a:lnSpc>
                <a:spcPct val="80000"/>
              </a:lnSpc>
            </a:pPr>
            <a:r>
              <a:rPr lang="en-GB" sz="1800"/>
              <a:t>Synchronous communications require some type of "handshaking" between tasks that are sharing data. This can be explicitly structured in code by the programmer, or it may happen at a lower level unknown to the programmer. </a:t>
            </a:r>
            <a:endParaRPr lang="fr-FR" sz="1800"/>
          </a:p>
          <a:p>
            <a:pPr lvl="1">
              <a:lnSpc>
                <a:spcPct val="80000"/>
              </a:lnSpc>
            </a:pPr>
            <a:r>
              <a:rPr lang="en-GB" sz="1800"/>
              <a:t>Synchronous communications are often referred to as </a:t>
            </a:r>
            <a:r>
              <a:rPr lang="en-GB" sz="1800" b="1" i="1"/>
              <a:t>blocking</a:t>
            </a:r>
            <a:r>
              <a:rPr lang="en-GB" sz="1800"/>
              <a:t> communications since other work must wait until the communications have completed. </a:t>
            </a:r>
            <a:endParaRPr lang="fr-FR" sz="1800"/>
          </a:p>
          <a:p>
            <a:pPr lvl="1">
              <a:lnSpc>
                <a:spcPct val="80000"/>
              </a:lnSpc>
            </a:pPr>
            <a:r>
              <a:rPr lang="en-GB" sz="1800"/>
              <a:t>Asynchronous communications allow tasks to transfer data independently from one another. For example, task 1 can prepare and send a message to task 2, and then immediately begin doing other work. </a:t>
            </a:r>
            <a:r>
              <a:rPr lang="fr-FR" sz="1800"/>
              <a:t>When task 2 actually receives the data doesn't matter. </a:t>
            </a:r>
          </a:p>
          <a:p>
            <a:pPr lvl="1">
              <a:lnSpc>
                <a:spcPct val="80000"/>
              </a:lnSpc>
            </a:pPr>
            <a:r>
              <a:rPr lang="en-GB" sz="1800"/>
              <a:t>Asynchronous communications are often referred to as </a:t>
            </a:r>
            <a:r>
              <a:rPr lang="en-GB" sz="1800" b="1" i="1"/>
              <a:t>non-blocking</a:t>
            </a:r>
            <a:r>
              <a:rPr lang="en-GB" sz="1800"/>
              <a:t> communications since other work can be done while the communications are taking place. </a:t>
            </a:r>
            <a:endParaRPr lang="fr-FR" sz="1800"/>
          </a:p>
          <a:p>
            <a:pPr lvl="1">
              <a:lnSpc>
                <a:spcPct val="80000"/>
              </a:lnSpc>
            </a:pPr>
            <a:r>
              <a:rPr lang="en-GB" sz="1800"/>
              <a:t>Interleaving computation with communication is the single greatest benefit for using asynchronous communications. </a:t>
            </a:r>
            <a:endParaRPr lang="fr-FR" sz="1800"/>
          </a:p>
          <a:p>
            <a:pPr>
              <a:lnSpc>
                <a:spcPct val="80000"/>
              </a:lnSpc>
            </a:pPr>
            <a:endParaRPr lang="fr-FR" sz="200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r>
              <a:rPr lang="en-GB" altLang="ja-JP"/>
              <a:t>Factors to Consider (5)</a:t>
            </a:r>
            <a:endParaRPr lang="fr-FR"/>
          </a:p>
        </p:txBody>
      </p:sp>
      <p:sp>
        <p:nvSpPr>
          <p:cNvPr id="128003" name="Rectangle 3"/>
          <p:cNvSpPr>
            <a:spLocks noGrp="1" noChangeArrowheads="1"/>
          </p:cNvSpPr>
          <p:nvPr>
            <p:ph type="body" idx="1"/>
          </p:nvPr>
        </p:nvSpPr>
        <p:spPr/>
        <p:txBody>
          <a:bodyPr/>
          <a:lstStyle/>
          <a:p>
            <a:r>
              <a:rPr lang="fr-FR" b="1"/>
              <a:t>Scope of communications</a:t>
            </a:r>
            <a:r>
              <a:rPr lang="fr-FR"/>
              <a:t> </a:t>
            </a:r>
          </a:p>
          <a:p>
            <a:pPr lvl="1"/>
            <a:r>
              <a:rPr lang="en-GB"/>
              <a:t>Knowing which tasks must communicate with each other is critical during the design stage of a parallel code. Both of the two scopings described below can be implemented synchronously or asynchronously. </a:t>
            </a:r>
            <a:endParaRPr lang="fr-FR"/>
          </a:p>
          <a:p>
            <a:pPr lvl="1"/>
            <a:r>
              <a:rPr lang="en-GB" b="1" i="1"/>
              <a:t>Point-to-point</a:t>
            </a:r>
            <a:r>
              <a:rPr lang="en-GB"/>
              <a:t> - involves two tasks with one task acting as the sender/producer of data, and the other acting as the receiver/consumer. </a:t>
            </a:r>
            <a:endParaRPr lang="fr-FR"/>
          </a:p>
          <a:p>
            <a:pPr lvl="1"/>
            <a:r>
              <a:rPr lang="en-GB" b="1" i="1"/>
              <a:t>Collective</a:t>
            </a:r>
            <a:r>
              <a:rPr lang="en-GB"/>
              <a:t> - involves data sharing between more than two tasks, which are often specified as being members in a common group, or collective.</a:t>
            </a:r>
            <a:endParaRPr lang="fr-F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r>
              <a:rPr lang="fr-FR"/>
              <a:t>Collective Communications</a:t>
            </a:r>
          </a:p>
        </p:txBody>
      </p:sp>
      <p:sp>
        <p:nvSpPr>
          <p:cNvPr id="129027" name="Rectangle 3"/>
          <p:cNvSpPr>
            <a:spLocks noGrp="1" noChangeArrowheads="1"/>
          </p:cNvSpPr>
          <p:nvPr>
            <p:ph type="body" idx="1"/>
          </p:nvPr>
        </p:nvSpPr>
        <p:spPr/>
        <p:txBody>
          <a:bodyPr/>
          <a:lstStyle/>
          <a:p>
            <a:r>
              <a:rPr lang="fr-FR" b="1"/>
              <a:t>Examples</a:t>
            </a:r>
          </a:p>
        </p:txBody>
      </p:sp>
      <p:pic>
        <p:nvPicPr>
          <p:cNvPr id="129028" name="Picture 4" descr="Collective communications examples"/>
          <p:cNvPicPr>
            <a:picLocks noChangeAspect="1" noChangeArrowheads="1"/>
          </p:cNvPicPr>
          <p:nvPr/>
        </p:nvPicPr>
        <p:blipFill>
          <a:blip r:embed="rId2"/>
          <a:srcRect/>
          <a:stretch>
            <a:fillRect/>
          </a:stretch>
        </p:blipFill>
        <p:spPr bwMode="auto">
          <a:xfrm>
            <a:off x="1619250" y="1998663"/>
            <a:ext cx="5616575" cy="4449762"/>
          </a:xfrm>
          <a:prstGeom prst="rect">
            <a:avLst/>
          </a:prstGeom>
          <a:noFill/>
          <a:ln w="9525">
            <a:noFill/>
            <a:miter lim="800000"/>
            <a:headEnd/>
            <a:tailEnd/>
          </a:ln>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GB" altLang="ja-JP"/>
              <a:t>Factors to Consider (6)</a:t>
            </a:r>
            <a:endParaRPr lang="fr-FR"/>
          </a:p>
        </p:txBody>
      </p:sp>
      <p:sp>
        <p:nvSpPr>
          <p:cNvPr id="130051" name="Rectangle 3"/>
          <p:cNvSpPr>
            <a:spLocks noGrp="1" noChangeArrowheads="1"/>
          </p:cNvSpPr>
          <p:nvPr>
            <p:ph type="body" idx="1"/>
          </p:nvPr>
        </p:nvSpPr>
        <p:spPr/>
        <p:txBody>
          <a:bodyPr/>
          <a:lstStyle/>
          <a:p>
            <a:r>
              <a:rPr lang="fr-FR" b="1" dirty="0" err="1"/>
              <a:t>Efficiency</a:t>
            </a:r>
            <a:r>
              <a:rPr lang="fr-FR" b="1" dirty="0"/>
              <a:t> of communications</a:t>
            </a:r>
            <a:r>
              <a:rPr lang="fr-FR" dirty="0"/>
              <a:t> </a:t>
            </a:r>
          </a:p>
          <a:p>
            <a:pPr lvl="1"/>
            <a:r>
              <a:rPr lang="en-GB" dirty="0"/>
              <a:t>Very often, the programmer will have a choice with regard to factors that can affect communications performance. </a:t>
            </a:r>
            <a:r>
              <a:rPr lang="fr-FR" dirty="0" err="1"/>
              <a:t>Only</a:t>
            </a:r>
            <a:r>
              <a:rPr lang="fr-FR" dirty="0"/>
              <a:t> a few are </a:t>
            </a:r>
            <a:r>
              <a:rPr lang="fr-FR" dirty="0" err="1"/>
              <a:t>mentioned</a:t>
            </a:r>
            <a:r>
              <a:rPr lang="fr-FR" dirty="0"/>
              <a:t> </a:t>
            </a:r>
            <a:r>
              <a:rPr lang="fr-FR" dirty="0" err="1"/>
              <a:t>here</a:t>
            </a:r>
            <a:r>
              <a:rPr lang="fr-FR" dirty="0"/>
              <a:t>. </a:t>
            </a:r>
          </a:p>
          <a:p>
            <a:pPr lvl="1"/>
            <a:r>
              <a:rPr lang="en-GB" dirty="0"/>
              <a:t>Which implementation for a given model should be used? Using the Message Passing Model as an example, one MPI implementation may be faster on a given hardware platform than another. </a:t>
            </a:r>
            <a:endParaRPr lang="fr-FR" dirty="0"/>
          </a:p>
          <a:p>
            <a:pPr lvl="1"/>
            <a:r>
              <a:rPr lang="en-GB" dirty="0"/>
              <a:t>What type of communication operations should be used? As mentioned previously, asynchronous communication operations can improve overall program performance. </a:t>
            </a:r>
            <a:endParaRPr lang="fr-FR" dirty="0"/>
          </a:p>
          <a:p>
            <a:pPr lvl="1"/>
            <a:r>
              <a:rPr lang="en-GB" dirty="0"/>
              <a:t>Network media - some platforms may offer more than one network for communications. </a:t>
            </a:r>
            <a:r>
              <a:rPr lang="fr-FR" dirty="0" err="1"/>
              <a:t>Which</a:t>
            </a:r>
            <a:r>
              <a:rPr lang="fr-FR" dirty="0"/>
              <a:t> one is best? </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en-GB" altLang="ja-JP"/>
              <a:t>Factors to Consider (7)</a:t>
            </a:r>
            <a:endParaRPr lang="fr-FR"/>
          </a:p>
        </p:txBody>
      </p:sp>
      <p:sp>
        <p:nvSpPr>
          <p:cNvPr id="131075" name="Rectangle 3"/>
          <p:cNvSpPr>
            <a:spLocks noGrp="1" noChangeArrowheads="1"/>
          </p:cNvSpPr>
          <p:nvPr>
            <p:ph type="body" idx="1"/>
          </p:nvPr>
        </p:nvSpPr>
        <p:spPr>
          <a:xfrm>
            <a:off x="685800" y="1196975"/>
            <a:ext cx="7772400" cy="4746625"/>
          </a:xfrm>
          <a:noFill/>
          <a:ln/>
        </p:spPr>
        <p:txBody>
          <a:bodyPr/>
          <a:lstStyle/>
          <a:p>
            <a:r>
              <a:rPr lang="fr-FR" b="1"/>
              <a:t>Overhead and Complexity</a:t>
            </a:r>
          </a:p>
        </p:txBody>
      </p:sp>
      <p:pic>
        <p:nvPicPr>
          <p:cNvPr id="131076" name="Picture 4" descr="Callgraph of parallel hello world program"/>
          <p:cNvPicPr>
            <a:picLocks noChangeAspect="1" noChangeArrowheads="1"/>
          </p:cNvPicPr>
          <p:nvPr/>
        </p:nvPicPr>
        <p:blipFill>
          <a:blip r:embed="rId2"/>
          <a:srcRect/>
          <a:stretch>
            <a:fillRect/>
          </a:stretch>
        </p:blipFill>
        <p:spPr bwMode="auto">
          <a:xfrm>
            <a:off x="179388" y="1844675"/>
            <a:ext cx="8705850" cy="4733925"/>
          </a:xfrm>
          <a:prstGeom prst="rect">
            <a:avLst/>
          </a:prstGeom>
          <a:noFill/>
          <a:ln w="9525">
            <a:noFill/>
            <a:miter lim="800000"/>
            <a:headEnd/>
            <a:tailEnd/>
          </a:ln>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r>
              <a:rPr lang="en-GB" altLang="ja-JP"/>
              <a:t>Factors to Consider (8)</a:t>
            </a:r>
            <a:endParaRPr lang="fr-FR"/>
          </a:p>
        </p:txBody>
      </p:sp>
      <p:sp>
        <p:nvSpPr>
          <p:cNvPr id="132099" name="Rectangle 3"/>
          <p:cNvSpPr>
            <a:spLocks noGrp="1" noChangeArrowheads="1"/>
          </p:cNvSpPr>
          <p:nvPr>
            <p:ph type="body" idx="1"/>
          </p:nvPr>
        </p:nvSpPr>
        <p:spPr>
          <a:noFill/>
          <a:ln/>
        </p:spPr>
        <p:txBody>
          <a:bodyPr/>
          <a:lstStyle/>
          <a:p>
            <a:r>
              <a:rPr lang="en-GB" b="1"/>
              <a:t>Finally, realize that this is only a partial list of things to consider!!! </a:t>
            </a:r>
            <a:endParaRPr lang="fr-FR" b="1"/>
          </a:p>
          <a:p>
            <a:endParaRPr lang="fr-FR" b="1"/>
          </a:p>
        </p:txBody>
      </p:sp>
    </p:spTree>
  </p:cSld>
  <p:clrMapOvr>
    <a:masterClrMapping/>
  </p:clrMapOvr>
</p:sld>
</file>

<file path=ppt/theme/theme1.xml><?xml version="1.0" encoding="utf-8"?>
<a:theme xmlns:a="http://schemas.openxmlformats.org/drawingml/2006/main" name="BULL">
  <a:themeElements>
    <a:clrScheme name="BUL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LL">
      <a:majorFont>
        <a:latin typeface="Arial"/>
        <a:ea typeface="ヒラギノ角ゴ Pro W3"/>
        <a:cs typeface=""/>
      </a:majorFont>
      <a:minorFont>
        <a:latin typeface="Arial"/>
        <a:ea typeface="ヒラギノ角ゴ Pro W3"/>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ea typeface="ヒラギノ角ゴ Pro W3"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ea typeface="ヒラギノ角ゴ Pro W3" charset="-128"/>
          </a:defRPr>
        </a:defPPr>
      </a:lstStyle>
    </a:lnDef>
  </a:objectDefaults>
  <a:extraClrSchemeLst>
    <a:extraClrScheme>
      <a:clrScheme name="BUL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L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L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L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L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L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LL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L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L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L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L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L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BULL_ev</Template>
  <TotalTime>4407</TotalTime>
  <Words>10908</Words>
  <Application>Microsoft Office PowerPoint</Application>
  <PresentationFormat>On-screen Show (4:3)</PresentationFormat>
  <Paragraphs>1037</Paragraphs>
  <Slides>155</Slides>
  <Notes>1</Notes>
  <HiddenSlides>0</HiddenSlides>
  <MMClips>0</MMClips>
  <ScaleCrop>false</ScaleCrop>
  <HeadingPairs>
    <vt:vector size="4" baseType="variant">
      <vt:variant>
        <vt:lpstr>Theme</vt:lpstr>
      </vt:variant>
      <vt:variant>
        <vt:i4>1</vt:i4>
      </vt:variant>
      <vt:variant>
        <vt:lpstr>Slide Titles</vt:lpstr>
      </vt:variant>
      <vt:variant>
        <vt:i4>155</vt:i4>
      </vt:variant>
    </vt:vector>
  </HeadingPairs>
  <TitlesOfParts>
    <vt:vector size="156" baseType="lpstr">
      <vt:lpstr>BULL</vt:lpstr>
      <vt:lpstr> Advanced Computer Architecture  Introduction to Parallel Computing</vt:lpstr>
      <vt:lpstr>What is Parallel Computing? (1)</vt:lpstr>
      <vt:lpstr>What is Parallel Computing? (2)</vt:lpstr>
      <vt:lpstr>Parallel Computing: Resources</vt:lpstr>
      <vt:lpstr>Parallel Computing: The computational problem </vt:lpstr>
      <vt:lpstr>Parallel Computing: what for? (1)</vt:lpstr>
      <vt:lpstr>Parallel Computing: what for? (2)</vt:lpstr>
      <vt:lpstr>Parallel Computing: what for? (3)</vt:lpstr>
      <vt:lpstr>Why Parallel Computing? (1)</vt:lpstr>
      <vt:lpstr>Why Parallel Computing? (2)</vt:lpstr>
      <vt:lpstr>Limitations of Serial Computing</vt:lpstr>
      <vt:lpstr>Concepts and Terminology</vt:lpstr>
      <vt:lpstr>Elements of Modern Computer</vt:lpstr>
      <vt:lpstr>Evolution of Computer Architecture</vt:lpstr>
      <vt:lpstr>Von Neumann Architecture</vt:lpstr>
      <vt:lpstr>Basic Design</vt:lpstr>
      <vt:lpstr>Constraints of conventional architecture</vt:lpstr>
      <vt:lpstr>Constraints of conventional architecture</vt:lpstr>
      <vt:lpstr>How to maximize CPU Performance</vt:lpstr>
      <vt:lpstr>How to maximize CPU Performance</vt:lpstr>
      <vt:lpstr>Need for parallel computing??</vt:lpstr>
      <vt:lpstr>Applications and Requirements</vt:lpstr>
      <vt:lpstr>Sequential v/s parallel computers</vt:lpstr>
      <vt:lpstr>Architecture Evolution</vt:lpstr>
      <vt:lpstr>MFLOPS (Mega Flops)</vt:lpstr>
      <vt:lpstr>Generations of Computers</vt:lpstr>
      <vt:lpstr>Flynn's Classical Taxonomy</vt:lpstr>
      <vt:lpstr>Flynn Matrix</vt:lpstr>
      <vt:lpstr>Single Instruction, Single Data (SISD)</vt:lpstr>
      <vt:lpstr>Single Instruction, Multiple Data (SIMD)</vt:lpstr>
      <vt:lpstr>Multiple Instruction, Single Data (MISD)</vt:lpstr>
      <vt:lpstr>Multiple Instruction, Multiple Data (MIMD)</vt:lpstr>
      <vt:lpstr>Some General Parallel Terminology</vt:lpstr>
      <vt:lpstr>Slide 34</vt:lpstr>
      <vt:lpstr>Slide 35</vt:lpstr>
      <vt:lpstr>Slide 36</vt:lpstr>
      <vt:lpstr>Slide 37</vt:lpstr>
      <vt:lpstr>Slide 38</vt:lpstr>
      <vt:lpstr>Parallel Computer Memory Architectures</vt:lpstr>
      <vt:lpstr>Memory architectures</vt:lpstr>
      <vt:lpstr>Shared Memory</vt:lpstr>
      <vt:lpstr>Shared Memory : UMA vs. NUMA</vt:lpstr>
      <vt:lpstr>Shared Memory: Pro and Con</vt:lpstr>
      <vt:lpstr>Distributed Memory</vt:lpstr>
      <vt:lpstr>Distributed Memory: Pro and Con</vt:lpstr>
      <vt:lpstr>Hybrid Distributed-Shared Memory</vt:lpstr>
      <vt:lpstr>Hybrid Distributed-Shared Memory</vt:lpstr>
      <vt:lpstr>Parallel Programming Models</vt:lpstr>
      <vt:lpstr>Slide 49</vt:lpstr>
      <vt:lpstr>Overview</vt:lpstr>
      <vt:lpstr>Overview</vt:lpstr>
      <vt:lpstr>Overview</vt:lpstr>
      <vt:lpstr>Shared Memory Model</vt:lpstr>
      <vt:lpstr>Shared Memory Model: Implementations</vt:lpstr>
      <vt:lpstr>Threads Model</vt:lpstr>
      <vt:lpstr>Threads Model Implementations</vt:lpstr>
      <vt:lpstr>Threads Model: OpenMP</vt:lpstr>
      <vt:lpstr>Message Passing Model</vt:lpstr>
      <vt:lpstr>Message Passing Model Implementations: MPI</vt:lpstr>
      <vt:lpstr>Message Passing Model Implementations: MPI</vt:lpstr>
      <vt:lpstr>Data Parallel Model</vt:lpstr>
      <vt:lpstr>Data Parallel Model Implementations</vt:lpstr>
      <vt:lpstr>Data Parallel Model Implementations</vt:lpstr>
      <vt:lpstr>Other Models</vt:lpstr>
      <vt:lpstr>Hybryd</vt:lpstr>
      <vt:lpstr>Single Program Multiple Data (SPMD)</vt:lpstr>
      <vt:lpstr>Multiple Program Multiple Data (MPMD)</vt:lpstr>
      <vt:lpstr>Designing Parallel Programs</vt:lpstr>
      <vt:lpstr>Agenda</vt:lpstr>
      <vt:lpstr>Agenda</vt:lpstr>
      <vt:lpstr>Slide 71</vt:lpstr>
      <vt:lpstr>Slide 72</vt:lpstr>
      <vt:lpstr>Slide 73</vt:lpstr>
      <vt:lpstr>Agenda</vt:lpstr>
      <vt:lpstr>Slide 75</vt:lpstr>
      <vt:lpstr>Example of Parallelizable Problem</vt:lpstr>
      <vt:lpstr>Example of a Non-parallelizable Problem</vt:lpstr>
      <vt:lpstr>Identify the program's hotspots</vt:lpstr>
      <vt:lpstr>Identify bottlenecks in the program</vt:lpstr>
      <vt:lpstr>Other considerations</vt:lpstr>
      <vt:lpstr>Agenda</vt:lpstr>
      <vt:lpstr>Slide 82</vt:lpstr>
      <vt:lpstr>Domain Decomposition</vt:lpstr>
      <vt:lpstr>Partitioning Data</vt:lpstr>
      <vt:lpstr>Functional Decomposition</vt:lpstr>
      <vt:lpstr>Ecosystem Modeling</vt:lpstr>
      <vt:lpstr>Signal Processing</vt:lpstr>
      <vt:lpstr>Climate Modeling</vt:lpstr>
      <vt:lpstr>Agenda</vt:lpstr>
      <vt:lpstr>Who Needs Communications?</vt:lpstr>
      <vt:lpstr>Factors to Consider (1) </vt:lpstr>
      <vt:lpstr>Factors to Consider (2)</vt:lpstr>
      <vt:lpstr>Factors to Consider (3)</vt:lpstr>
      <vt:lpstr>Factors to Consider (4)</vt:lpstr>
      <vt:lpstr>Factors to Consider (5)</vt:lpstr>
      <vt:lpstr>Collective Communications</vt:lpstr>
      <vt:lpstr>Factors to Consider (6)</vt:lpstr>
      <vt:lpstr>Factors to Consider (7)</vt:lpstr>
      <vt:lpstr>Factors to Consider (8)</vt:lpstr>
      <vt:lpstr>Agenda</vt:lpstr>
      <vt:lpstr>Types of Synchronization</vt:lpstr>
      <vt:lpstr>Agenda</vt:lpstr>
      <vt:lpstr>Definitions</vt:lpstr>
      <vt:lpstr>Examples (1): Loop carried data dependence</vt:lpstr>
      <vt:lpstr>Examples (2): Loop independent data dependence</vt:lpstr>
      <vt:lpstr>How to Handle Data Dependencies?</vt:lpstr>
      <vt:lpstr>Agenda</vt:lpstr>
      <vt:lpstr>Definition</vt:lpstr>
      <vt:lpstr>How to Achieve Load Balance? (1)</vt:lpstr>
      <vt:lpstr>How to Achieve Load Balance? (2)</vt:lpstr>
      <vt:lpstr>Agenda</vt:lpstr>
      <vt:lpstr>Definitions</vt:lpstr>
      <vt:lpstr>Fine-grain Parallelism </vt:lpstr>
      <vt:lpstr>Coarse-grain Parallelism</vt:lpstr>
      <vt:lpstr>Which is Best?</vt:lpstr>
      <vt:lpstr>Agenda</vt:lpstr>
      <vt:lpstr>The bad News</vt:lpstr>
      <vt:lpstr>The good News</vt:lpstr>
      <vt:lpstr>Some Options</vt:lpstr>
      <vt:lpstr>Agenda</vt:lpstr>
      <vt:lpstr>Amdahl's Law</vt:lpstr>
      <vt:lpstr>Amdahl's Law</vt:lpstr>
      <vt:lpstr>Amdahl's Law</vt:lpstr>
      <vt:lpstr>Amdahl's Law</vt:lpstr>
      <vt:lpstr>Complexity</vt:lpstr>
      <vt:lpstr>Portability</vt:lpstr>
      <vt:lpstr>Resource Requirements</vt:lpstr>
      <vt:lpstr>Scalability</vt:lpstr>
      <vt:lpstr>Agenda</vt:lpstr>
      <vt:lpstr>Slide 130</vt:lpstr>
      <vt:lpstr>Parallel Examples</vt:lpstr>
      <vt:lpstr>Agenda</vt:lpstr>
      <vt:lpstr>Array Processing</vt:lpstr>
      <vt:lpstr>Array Processing Solution 1</vt:lpstr>
      <vt:lpstr>Array Processing Solution 1  One possible implementation</vt:lpstr>
      <vt:lpstr>Array Processing Solution 1  One possible implementation</vt:lpstr>
      <vt:lpstr>Array Processing Solution 2: Pool of Tasks </vt:lpstr>
      <vt:lpstr>Array Processing Solution 2  Pool of Tasks Scheme</vt:lpstr>
      <vt:lpstr>Array Processing Solution 2 Pool of Tasks Scheme</vt:lpstr>
      <vt:lpstr>Pi Calculation</vt:lpstr>
      <vt:lpstr>Discussion</vt:lpstr>
      <vt:lpstr>Algorithm</vt:lpstr>
      <vt:lpstr>PI Calculation Parallel Solution</vt:lpstr>
      <vt:lpstr>PI Calculation Parallel Solution</vt:lpstr>
      <vt:lpstr>Simple Heat Equation</vt:lpstr>
      <vt:lpstr>Simple Heat Equation</vt:lpstr>
      <vt:lpstr>Parallel Solution 1</vt:lpstr>
      <vt:lpstr>Parallel Solution 1</vt:lpstr>
      <vt:lpstr>Parallel Solution 2 Overlapping Communication and Computation </vt:lpstr>
      <vt:lpstr>Parallel Solution 2 Overlapping Communication and Computation</vt:lpstr>
      <vt:lpstr>1-D Wave Equation</vt:lpstr>
      <vt:lpstr>1-D Wave Equation</vt:lpstr>
      <vt:lpstr>1-D Wave Equation Parallel Solution</vt:lpstr>
      <vt:lpstr>1-D Wave Equation Parallel Solution </vt:lpstr>
      <vt:lpstr>Slide 155</vt:lpstr>
    </vt:vector>
  </TitlesOfParts>
  <Company>BULL - CD image n° IS-0138_C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Parallel Computing</dc:title>
  <dc:creator>Denis Jean-Marc</dc:creator>
  <cp:lastModifiedBy>Windows User</cp:lastModifiedBy>
  <cp:revision>10</cp:revision>
  <dcterms:created xsi:type="dcterms:W3CDTF">2007-12-05T14:06:51Z</dcterms:created>
  <dcterms:modified xsi:type="dcterms:W3CDTF">2018-10-01T03:31:31Z</dcterms:modified>
</cp:coreProperties>
</file>