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67" r:id="rId6"/>
    <p:sldId id="259" r:id="rId7"/>
    <p:sldId id="265" r:id="rId8"/>
    <p:sldId id="288" r:id="rId9"/>
    <p:sldId id="289" r:id="rId10"/>
    <p:sldId id="287" r:id="rId11"/>
    <p:sldId id="266" r:id="rId12"/>
    <p:sldId id="260" r:id="rId13"/>
    <p:sldId id="262" r:id="rId14"/>
    <p:sldId id="290" r:id="rId15"/>
    <p:sldId id="263" r:id="rId16"/>
    <p:sldId id="295" r:id="rId17"/>
    <p:sldId id="264" r:id="rId18"/>
    <p:sldId id="291" r:id="rId19"/>
    <p:sldId id="292" r:id="rId20"/>
    <p:sldId id="293" r:id="rId21"/>
    <p:sldId id="294" r:id="rId22"/>
    <p:sldId id="296" r:id="rId23"/>
    <p:sldId id="299" r:id="rId24"/>
    <p:sldId id="303" r:id="rId25"/>
    <p:sldId id="304" r:id="rId26"/>
    <p:sldId id="306" r:id="rId27"/>
    <p:sldId id="307" r:id="rId28"/>
    <p:sldId id="268" r:id="rId29"/>
    <p:sldId id="269" r:id="rId30"/>
    <p:sldId id="270" r:id="rId31"/>
    <p:sldId id="308" r:id="rId32"/>
    <p:sldId id="271" r:id="rId33"/>
    <p:sldId id="272" r:id="rId34"/>
    <p:sldId id="273" r:id="rId35"/>
    <p:sldId id="274" r:id="rId36"/>
    <p:sldId id="275" r:id="rId37"/>
    <p:sldId id="276" r:id="rId38"/>
    <p:sldId id="277" r:id="rId39"/>
    <p:sldId id="309" r:id="rId40"/>
    <p:sldId id="278" r:id="rId41"/>
    <p:sldId id="279" r:id="rId42"/>
    <p:sldId id="280" r:id="rId43"/>
    <p:sldId id="281" r:id="rId44"/>
    <p:sldId id="282" r:id="rId45"/>
    <p:sldId id="283" r:id="rId46"/>
    <p:sldId id="284" r:id="rId47"/>
    <p:sldId id="285" r:id="rId48"/>
    <p:sldId id="310" r:id="rId49"/>
    <p:sldId id="311" r:id="rId50"/>
    <p:sldId id="31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9" autoAdjust="0"/>
    <p:restoredTop sz="86379" autoAdjust="0"/>
  </p:normalViewPr>
  <p:slideViewPr>
    <p:cSldViewPr>
      <p:cViewPr varScale="1">
        <p:scale>
          <a:sx n="63" d="100"/>
          <a:sy n="63" d="100"/>
        </p:scale>
        <p:origin x="-1362"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itchFamily="82" charset="0"/>
              </a:rPr>
              <a:t>Entrepreneurship        (MBA 7001)</a:t>
            </a:r>
            <a:endParaRPr lang="en-US" dirty="0">
              <a:latin typeface="Algerian" pitchFamily="82" charset="0"/>
            </a:endParaRPr>
          </a:p>
        </p:txBody>
      </p:sp>
      <p:sp>
        <p:nvSpPr>
          <p:cNvPr id="3" name="Subtitle 2"/>
          <p:cNvSpPr>
            <a:spLocks noGrp="1"/>
          </p:cNvSpPr>
          <p:nvPr>
            <p:ph type="subTitle" idx="1"/>
          </p:nvPr>
        </p:nvSpPr>
        <p:spPr/>
        <p:txBody>
          <a:bodyPr>
            <a:normAutofit/>
          </a:bodyPr>
          <a:lstStyle/>
          <a:p>
            <a:endParaRPr lang="en-US" sz="4800" dirty="0">
              <a:solidFill>
                <a:schemeClr val="tx1"/>
              </a:solidFill>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77000"/>
          </a:xfrm>
        </p:spPr>
        <p:txBody>
          <a:bodyPr>
            <a:normAutofit fontScale="32500" lnSpcReduction="20000"/>
          </a:bodyPr>
          <a:lstStyle/>
          <a:p>
            <a:pPr fontAlgn="base">
              <a:buNone/>
            </a:pPr>
            <a:r>
              <a:rPr lang="en-US" sz="6200" dirty="0" smtClean="0">
                <a:latin typeface="Times New Roman" pitchFamily="18" charset="0"/>
                <a:cs typeface="Times New Roman" pitchFamily="18" charset="0"/>
              </a:rPr>
              <a:t>Based on Clarence </a:t>
            </a:r>
            <a:r>
              <a:rPr lang="en-US" sz="6200" dirty="0" err="1" smtClean="0">
                <a:latin typeface="Times New Roman" pitchFamily="18" charset="0"/>
                <a:cs typeface="Times New Roman" pitchFamily="18" charset="0"/>
              </a:rPr>
              <a:t>Danhof</a:t>
            </a:r>
            <a:r>
              <a:rPr lang="en-US" sz="6200" dirty="0" smtClean="0">
                <a:latin typeface="Times New Roman" pitchFamily="18" charset="0"/>
                <a:cs typeface="Times New Roman" pitchFamily="18" charset="0"/>
              </a:rPr>
              <a:t>  (1949) entrepreneurs  can be Classified in following major categories</a:t>
            </a:r>
            <a:endParaRPr lang="en-US" sz="5100" dirty="0" smtClean="0">
              <a:latin typeface="Times New Roman" pitchFamily="18" charset="0"/>
              <a:cs typeface="Times New Roman" pitchFamily="18" charset="0"/>
            </a:endParaRPr>
          </a:p>
          <a:p>
            <a:pPr fontAlgn="base">
              <a:buNone/>
            </a:pPr>
            <a:r>
              <a:rPr lang="en-US" sz="8600" b="1" dirty="0" smtClean="0">
                <a:latin typeface="Times New Roman" pitchFamily="18" charset="0"/>
                <a:cs typeface="Times New Roman" pitchFamily="18" charset="0"/>
              </a:rPr>
              <a:t>1</a:t>
            </a:r>
            <a:r>
              <a:rPr lang="en-US" sz="8600" b="1" i="1" dirty="0" smtClean="0">
                <a:latin typeface="Times New Roman" pitchFamily="18" charset="0"/>
                <a:cs typeface="Times New Roman" pitchFamily="18" charset="0"/>
              </a:rPr>
              <a:t>. Innovative </a:t>
            </a:r>
            <a:r>
              <a:rPr lang="en-US" sz="8600" b="1" dirty="0" smtClean="0">
                <a:latin typeface="Times New Roman" pitchFamily="18" charset="0"/>
                <a:cs typeface="Times New Roman" pitchFamily="18" charset="0"/>
              </a:rPr>
              <a:t>Entrepreneurs</a:t>
            </a:r>
          </a:p>
          <a:p>
            <a:pPr algn="just">
              <a:buNone/>
            </a:pPr>
            <a:r>
              <a:rPr lang="en-US" sz="8600" dirty="0" smtClean="0">
                <a:latin typeface="Times New Roman" pitchFamily="18" charset="0"/>
                <a:cs typeface="Times New Roman" pitchFamily="18" charset="0"/>
              </a:rPr>
              <a:t>     It is a type of entrepreneur, who launches new products, discovers new markets, establishes new methods of production and restructures the enterprise.</a:t>
            </a:r>
          </a:p>
          <a:p>
            <a:pPr algn="just">
              <a:buNone/>
            </a:pPr>
            <a:r>
              <a:rPr lang="en-US" sz="8600" b="1" dirty="0" smtClean="0">
                <a:latin typeface="Times New Roman" pitchFamily="18" charset="0"/>
                <a:cs typeface="Times New Roman" pitchFamily="18" charset="0"/>
              </a:rPr>
              <a:t>2. Imitative Entre</a:t>
            </a:r>
            <a:r>
              <a:rPr lang="en-US" sz="8600" b="1" i="1" dirty="0" smtClean="0">
                <a:latin typeface="Times New Roman" pitchFamily="18" charset="0"/>
                <a:cs typeface="Times New Roman" pitchFamily="18" charset="0"/>
              </a:rPr>
              <a:t>preneurs</a:t>
            </a:r>
            <a:endParaRPr lang="en-US" sz="8600" dirty="0" smtClean="0">
              <a:latin typeface="Times New Roman" pitchFamily="18" charset="0"/>
              <a:cs typeface="Times New Roman" pitchFamily="18" charset="0"/>
            </a:endParaRPr>
          </a:p>
          <a:p>
            <a:pPr algn="just">
              <a:buNone/>
            </a:pPr>
            <a:r>
              <a:rPr lang="en-US" sz="8600" dirty="0" smtClean="0">
                <a:latin typeface="Times New Roman" pitchFamily="18" charset="0"/>
                <a:cs typeface="Times New Roman" pitchFamily="18" charset="0"/>
              </a:rPr>
              <a:t>   They adopt victorious innovations launched by the innovative entrepreneurs. They duplicate the technology and techniques innovated by others and they are suitable for underdeveloped countries.     They are characterized by readiness to adopt successful innovations, by innovative entrepreneurs. They are adoptive and more flexible.</a:t>
            </a:r>
          </a:p>
          <a:p>
            <a:pPr algn="just">
              <a:buNone/>
            </a:pPr>
            <a:r>
              <a:rPr lang="en-US" sz="8600" b="1" dirty="0" smtClean="0">
                <a:latin typeface="Times New Roman" pitchFamily="18" charset="0"/>
                <a:cs typeface="Times New Roman" pitchFamily="18" charset="0"/>
              </a:rPr>
              <a:t>3</a:t>
            </a:r>
            <a:r>
              <a:rPr lang="en-US" sz="8600" b="1" i="1" dirty="0" smtClean="0">
                <a:latin typeface="Times New Roman" pitchFamily="18" charset="0"/>
                <a:cs typeface="Times New Roman" pitchFamily="18" charset="0"/>
              </a:rPr>
              <a:t> . </a:t>
            </a:r>
            <a:r>
              <a:rPr lang="en-US" sz="8600" b="1" dirty="0" smtClean="0">
                <a:latin typeface="Times New Roman" pitchFamily="18" charset="0"/>
                <a:cs typeface="Times New Roman" pitchFamily="18" charset="0"/>
              </a:rPr>
              <a:t>Solo Entrepreneurs</a:t>
            </a:r>
          </a:p>
          <a:p>
            <a:pPr algn="just">
              <a:buNone/>
            </a:pPr>
            <a:r>
              <a:rPr lang="en-US" sz="8600" dirty="0" smtClean="0">
                <a:latin typeface="Times New Roman" pitchFamily="18" charset="0"/>
                <a:cs typeface="Times New Roman" pitchFamily="18" charset="0"/>
              </a:rPr>
              <a:t>    They basically work alone and if required may recruit few people.</a:t>
            </a:r>
          </a:p>
          <a:p>
            <a:pPr algn="just">
              <a:buNone/>
            </a:pPr>
            <a:endParaRPr lang="en-US" sz="8600" dirty="0" smtClean="0">
              <a:latin typeface="Times New Roman" pitchFamily="18" charset="0"/>
              <a:cs typeface="Times New Roman" pitchFamily="18" charset="0"/>
            </a:endParaRPr>
          </a:p>
          <a:p>
            <a:pPr algn="just">
              <a:buNone/>
            </a:pPr>
            <a:endParaRPr lang="en-US" sz="5100" dirty="0" smtClean="0">
              <a:latin typeface="Times New Roman" pitchFamily="18" charset="0"/>
              <a:cs typeface="Times New Roman" pitchFamily="18" charset="0"/>
            </a:endParaRPr>
          </a:p>
          <a:p>
            <a:pPr algn="just"/>
            <a:endParaRPr lang="en-US" sz="4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00800"/>
          </a:xfrm>
        </p:spPr>
        <p:txBody>
          <a:bodyPr>
            <a:normAutofit lnSpcReduction="10000"/>
          </a:bodyPr>
          <a:lstStyle/>
          <a:p>
            <a:pPr algn="just">
              <a:buNone/>
            </a:pPr>
            <a:r>
              <a:rPr lang="en-US" b="1" dirty="0" smtClean="0">
                <a:latin typeface="Times New Roman" pitchFamily="18" charset="0"/>
                <a:cs typeface="Times New Roman" pitchFamily="18" charset="0"/>
              </a:rPr>
              <a:t>4</a:t>
            </a:r>
            <a:r>
              <a:rPr lang="en-US" b="1" i="1" dirty="0" smtClean="0">
                <a:latin typeface="Times New Roman" pitchFamily="18" charset="0"/>
                <a:cs typeface="Times New Roman" pitchFamily="18" charset="0"/>
              </a:rPr>
              <a:t>. Fabian Entrepreneurs:</a:t>
            </a:r>
          </a:p>
          <a:p>
            <a:pPr algn="just">
              <a:buNone/>
            </a:pPr>
            <a:r>
              <a:rPr lang="en-US" dirty="0" smtClean="0">
                <a:latin typeface="Times New Roman" pitchFamily="18" charset="0"/>
                <a:cs typeface="Times New Roman" pitchFamily="18" charset="0"/>
              </a:rPr>
              <a:t>   They are exemplified by great caution and skepticism in experimenting any change in the organization. They imitate only in situations where it becomes necessary to do so. </a:t>
            </a:r>
          </a:p>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5</a:t>
            </a:r>
            <a:r>
              <a:rPr lang="en-US" b="1" i="1" dirty="0" smtClean="0">
                <a:latin typeface="Times New Roman" pitchFamily="18" charset="0"/>
                <a:cs typeface="Times New Roman" pitchFamily="18" charset="0"/>
              </a:rPr>
              <a:t>. Drone Entrepreneurs:</a:t>
            </a:r>
          </a:p>
          <a:p>
            <a:pPr algn="just">
              <a:buNone/>
            </a:pPr>
            <a:r>
              <a:rPr lang="en-US" dirty="0" smtClean="0">
                <a:latin typeface="Times New Roman" pitchFamily="18" charset="0"/>
                <a:cs typeface="Times New Roman" pitchFamily="18" charset="0"/>
              </a:rPr>
              <a:t>   They suffer losses, as they refuse to make any modifications in the existing production methods. They are exhibited by refusal to adopt and use opportunities to make changes in production. Also called as ‘laggards’ because they continue in their traditional ways and in fields; their product loses its marketability soon.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152400"/>
            <a:ext cx="8686800" cy="6477000"/>
          </a:xfrm>
        </p:spPr>
        <p:txBody>
          <a:bodyPr>
            <a:normAutofit lnSpcReduction="10000"/>
          </a:bodyPr>
          <a:lstStyle/>
          <a:p>
            <a:pPr algn="ctr">
              <a:buNone/>
            </a:pPr>
            <a:r>
              <a:rPr lang="en-US" b="1" dirty="0" smtClean="0">
                <a:latin typeface="Times New Roman" pitchFamily="18" charset="0"/>
                <a:cs typeface="Times New Roman" pitchFamily="18" charset="0"/>
              </a:rPr>
              <a:t>Entrepreneurship – Barrier &amp; Motivation</a:t>
            </a:r>
          </a:p>
          <a:p>
            <a:pPr algn="just">
              <a:buNone/>
            </a:pPr>
            <a:r>
              <a:rPr lang="en-US" dirty="0" smtClean="0">
                <a:latin typeface="Times New Roman" pitchFamily="18" charset="0"/>
                <a:cs typeface="Times New Roman" pitchFamily="18" charset="0"/>
              </a:rPr>
              <a:t>   The </a:t>
            </a:r>
            <a:r>
              <a:rPr lang="en-US" b="1" i="1" dirty="0" smtClean="0">
                <a:latin typeface="Times New Roman" pitchFamily="18" charset="0"/>
                <a:cs typeface="Times New Roman" pitchFamily="18" charset="0"/>
              </a:rPr>
              <a:t>entrepreneurial barriers are </a:t>
            </a:r>
            <a:r>
              <a:rPr lang="en-US" dirty="0" smtClean="0">
                <a:latin typeface="Times New Roman" pitchFamily="18" charset="0"/>
                <a:cs typeface="Times New Roman" pitchFamily="18" charset="0"/>
              </a:rPr>
              <a:t>lack of qualities, family barrier, peer group barrier, locality barrier, societal barrier, political barrier, financial barrier, legal barrier, red tapism and comfort zone. This is the point where the individuals </a:t>
            </a:r>
            <a:r>
              <a:rPr lang="en-US" b="1" i="1" dirty="0" smtClean="0">
                <a:latin typeface="Times New Roman" pitchFamily="18" charset="0"/>
                <a:cs typeface="Times New Roman" pitchFamily="18" charset="0"/>
              </a:rPr>
              <a:t>intrinsic motivational behaviours </a:t>
            </a:r>
            <a:r>
              <a:rPr lang="en-US" dirty="0" smtClean="0">
                <a:latin typeface="Times New Roman" pitchFamily="18" charset="0"/>
                <a:cs typeface="Times New Roman" pitchFamily="18" charset="0"/>
              </a:rPr>
              <a:t>supports them and takes them stage by stage and finally to their entrepreneurial goals and </a:t>
            </a:r>
            <a:r>
              <a:rPr lang="en-US" b="1" i="1" dirty="0" smtClean="0">
                <a:latin typeface="Times New Roman" pitchFamily="18" charset="0"/>
                <a:cs typeface="Times New Roman" pitchFamily="18" charset="0"/>
              </a:rPr>
              <a:t>these motivational behaviours</a:t>
            </a:r>
            <a:r>
              <a:rPr lang="en-US" dirty="0" smtClean="0">
                <a:latin typeface="Times New Roman" pitchFamily="18" charset="0"/>
                <a:cs typeface="Times New Roman" pitchFamily="18" charset="0"/>
              </a:rPr>
              <a:t> are termed as entrepreneurial motivation. These behaviours are curiosity, challenge and Risk taking capasity, control, cooperation, fantasy, recognition.</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248400"/>
          </a:xfrm>
        </p:spPr>
        <p:txBody>
          <a:bodyPr>
            <a:normAutofit fontScale="92500"/>
          </a:bodyPr>
          <a:lstStyle/>
          <a:p>
            <a:pPr algn="ctr">
              <a:buNone/>
            </a:pPr>
            <a:r>
              <a:rPr lang="en-US" dirty="0" smtClean="0">
                <a:latin typeface="Algerian" pitchFamily="82" charset="0"/>
                <a:cs typeface="Times New Roman" pitchFamily="18" charset="0"/>
              </a:rPr>
              <a:t>THEORIES ON ENTREPRENEURSHIP</a:t>
            </a:r>
          </a:p>
          <a:p>
            <a:pPr algn="just">
              <a:buNone/>
            </a:pPr>
            <a:r>
              <a:rPr lang="en-US" dirty="0" smtClean="0">
                <a:latin typeface="Times New Roman" pitchFamily="18" charset="0"/>
                <a:cs typeface="Times New Roman" pitchFamily="18" charset="0"/>
              </a:rPr>
              <a:t>   The common and the key element in the theories of </a:t>
            </a:r>
            <a:r>
              <a:rPr lang="en-US" b="1" dirty="0" smtClean="0">
                <a:latin typeface="Times New Roman" pitchFamily="18" charset="0"/>
                <a:cs typeface="Times New Roman" pitchFamily="18" charset="0"/>
              </a:rPr>
              <a:t>Max Weber and Joseph Schumpeter </a:t>
            </a:r>
            <a:r>
              <a:rPr lang="en-US" dirty="0" smtClean="0">
                <a:latin typeface="Times New Roman" pitchFamily="18" charset="0"/>
                <a:cs typeface="Times New Roman" pitchFamily="18" charset="0"/>
              </a:rPr>
              <a:t>is </a:t>
            </a:r>
            <a:r>
              <a:rPr lang="en-US" b="1" i="1" dirty="0" smtClean="0">
                <a:latin typeface="Times New Roman" pitchFamily="18" charset="0"/>
                <a:cs typeface="Times New Roman" pitchFamily="18" charset="0"/>
              </a:rPr>
              <a:t>innovation</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innovation of Weber's entrepreneur is an outcome of 'thoroughgoing rationalizing of every aspect of his enterprise'. Whereas Schumpeter's says innovation is more creative and it is not merely limited to systematic ordering of means to an end, rather entrepreneur may bring it (creativity) about a fundamental change in technology, or may create new demands, or find a new source of supply of raw materials or adopt new organizational skills. </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248400"/>
          </a:xfrm>
        </p:spPr>
        <p:txBody>
          <a:bodyPr>
            <a:normAutofit fontScale="92500" lnSpcReduction="10000"/>
          </a:bodyPr>
          <a:lstStyle/>
          <a:p>
            <a:pPr>
              <a:buNone/>
            </a:pPr>
            <a:r>
              <a:rPr lang="en-US" b="1" dirty="0" smtClean="0">
                <a:latin typeface="Times New Roman" pitchFamily="18" charset="0"/>
                <a:cs typeface="Times New Roman" pitchFamily="18" charset="0"/>
              </a:rPr>
              <a:t>David McClelland </a:t>
            </a:r>
          </a:p>
          <a:p>
            <a:pPr algn="just">
              <a:buNone/>
            </a:pPr>
            <a:r>
              <a:rPr lang="en-US" dirty="0" smtClean="0">
                <a:latin typeface="Times New Roman" pitchFamily="18" charset="0"/>
                <a:cs typeface="Times New Roman" pitchFamily="18" charset="0"/>
              </a:rPr>
              <a:t>    He introduced psychological concept called 'need for Achievement' or ‘n Achievement’ adopted by entrepreneurs. By which he means 'a desire to do well, not so much for the social recognition or prestige but for the sake of an inner feeling of personal accomplishment</a:t>
            </a:r>
            <a:r>
              <a:rPr lang="en-US" dirty="0" smtClean="0"/>
              <a:t>'. </a:t>
            </a:r>
          </a:p>
          <a:p>
            <a:pPr algn="just">
              <a:buNone/>
            </a:pPr>
            <a:r>
              <a:rPr lang="en-US" b="1" dirty="0" smtClean="0">
                <a:latin typeface="Times New Roman" pitchFamily="18" charset="0"/>
                <a:cs typeface="Times New Roman" pitchFamily="18" charset="0"/>
              </a:rPr>
              <a:t>David Ricard</a:t>
            </a:r>
            <a:r>
              <a:rPr lang="en-US" dirty="0" smtClean="0">
                <a:latin typeface="Times New Roman" pitchFamily="18" charset="0"/>
                <a:cs typeface="Times New Roman" pitchFamily="18" charset="0"/>
              </a:rPr>
              <a:t>o : </a:t>
            </a:r>
          </a:p>
          <a:p>
            <a:pPr algn="just">
              <a:buNone/>
            </a:pPr>
            <a:r>
              <a:rPr lang="en-US" dirty="0" smtClean="0">
                <a:latin typeface="Times New Roman" pitchFamily="18" charset="0"/>
                <a:cs typeface="Times New Roman" pitchFamily="18" charset="0"/>
              </a:rPr>
              <a:t>   He didn’t assign any important role to entrepreneurship for economic development of a country . According to him , “profit leads to saving of wealth, which ultimately goes to capital formation and leads to economic development”.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096000"/>
          </a:xfrm>
        </p:spPr>
        <p:txBody>
          <a:bodyPr>
            <a:normAutofit/>
          </a:bodyPr>
          <a:lstStyle/>
          <a:p>
            <a:pPr algn="just"/>
            <a:r>
              <a:rPr lang="en-US" b="1" dirty="0" smtClean="0">
                <a:latin typeface="Times New Roman" pitchFamily="18" charset="0"/>
                <a:cs typeface="Times New Roman" pitchFamily="18" charset="0"/>
              </a:rPr>
              <a:t>John Kunkel Says</a:t>
            </a:r>
            <a:r>
              <a:rPr lang="en-US" dirty="0" smtClean="0">
                <a:latin typeface="Times New Roman" pitchFamily="18" charset="0"/>
                <a:cs typeface="Times New Roman" pitchFamily="18" charset="0"/>
              </a:rPr>
              <a:t>:- The behavior of the individuals may be made entrepreneurial by influencing the major factors of demand composition. Opportunity competition is decided by various factors, like labour and labour market, production methods, training opportunities, skills, etc. Similarly Labour composition is operated by various factors, like sources of livelihood, traditional approach, and aspirations of life, etc.</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pPr algn="just">
              <a:buNone/>
            </a:pPr>
            <a:r>
              <a:rPr lang="en-US" b="1" dirty="0" smtClean="0"/>
              <a:t> </a:t>
            </a:r>
            <a:r>
              <a:rPr lang="en-US" b="1" dirty="0" smtClean="0">
                <a:latin typeface="Times New Roman" pitchFamily="18" charset="0"/>
                <a:cs typeface="Times New Roman" pitchFamily="18" charset="0"/>
              </a:rPr>
              <a:t>According to B.F. </a:t>
            </a:r>
            <a:r>
              <a:rPr lang="en-US" b="1" dirty="0" err="1" smtClean="0">
                <a:latin typeface="Times New Roman" pitchFamily="18" charset="0"/>
                <a:cs typeface="Times New Roman" pitchFamily="18" charset="0"/>
              </a:rPr>
              <a:t>Hauslin</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Industrial entrepreneurial development is possible only in that society, where social procedures are unstable, alternatives of employment to persons are widely available and the society which encourages personality development of enterprising persons.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00800"/>
          </a:xfrm>
        </p:spPr>
        <p:txBody>
          <a:bodyPr>
            <a:normAutofit fontScale="92500" lnSpcReduction="10000"/>
          </a:bodyPr>
          <a:lstStyle/>
          <a:p>
            <a:pPr algn="ctr">
              <a:buNone/>
            </a:pPr>
            <a:r>
              <a:rPr lang="en-US" b="1" dirty="0" smtClean="0">
                <a:latin typeface="Times New Roman" pitchFamily="18" charset="0"/>
                <a:cs typeface="Times New Roman" pitchFamily="18" charset="0"/>
              </a:rPr>
              <a:t>Role of Entrepreneurship in Economic Development!</a:t>
            </a:r>
          </a:p>
          <a:p>
            <a:pPr algn="just">
              <a:buNone/>
            </a:pPr>
            <a:r>
              <a:rPr lang="en-US" dirty="0" smtClean="0">
                <a:latin typeface="Times New Roman" pitchFamily="18" charset="0"/>
                <a:cs typeface="Times New Roman" pitchFamily="18" charset="0"/>
              </a:rPr>
              <a:t>   Economic development essentially means a process of upward change whereby the real per capita income of a country increases over a long period of time. Entrepreneurs contribute towards the development of society by reducing concentration of income and wealth. The role of entrepreneurship in economic development varies from economy to economy depending upon its material resources, industrial climate and the responsiveness of the political system to the entrepreneurial function. The entrepreneurs contribute more in favourable opportunity conditions than in the economies with relatively less favourable opportunity conditions.</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324600"/>
          </a:xfrm>
        </p:spPr>
        <p:txBody>
          <a:bodyPr>
            <a:normAutofit fontScale="92500" lnSpcReduction="10000"/>
          </a:bodyPr>
          <a:lstStyle/>
          <a:p>
            <a:pPr algn="just" fontAlgn="base">
              <a:buNone/>
            </a:pPr>
            <a:r>
              <a:rPr lang="en-US" dirty="0" smtClean="0">
                <a:latin typeface="Times New Roman" pitchFamily="18" charset="0"/>
                <a:cs typeface="Times New Roman" pitchFamily="18" charset="0"/>
              </a:rPr>
              <a:t>    Viewed from the opportunity conditions point of view, the underdeveloped regions, due to the paucity of funds, lack of skilled labour and non-existence of minimum social and economic overheads, are less conducive to the emergence particularly of innovative entrepreneurs. </a:t>
            </a:r>
          </a:p>
          <a:p>
            <a:pPr algn="just" fontAlgn="base">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Further, India </a:t>
            </a:r>
            <a:r>
              <a:rPr lang="en-US" dirty="0" smtClean="0">
                <a:latin typeface="Times New Roman" pitchFamily="18" charset="0"/>
                <a:cs typeface="Times New Roman" pitchFamily="18" charset="0"/>
              </a:rPr>
              <a:t>which itself is an developing country aims at decentralized industrial structure to mitigate the regional imbalances in levels of economic development, small-scale entrepreneurship in such industrial structure plays an important role to achieve balanced regional development.</a:t>
            </a:r>
          </a:p>
          <a:p>
            <a:pPr algn="just" fontAlgn="base">
              <a:buNone/>
            </a:pPr>
            <a:r>
              <a:rPr lang="en-US" dirty="0" smtClean="0">
                <a:latin typeface="Times New Roman" pitchFamily="18" charset="0"/>
                <a:cs typeface="Times New Roman" pitchFamily="18" charset="0"/>
              </a:rPr>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77000"/>
          </a:xfrm>
        </p:spPr>
        <p:txBody>
          <a:bodyPr>
            <a:normAutofit lnSpcReduction="10000"/>
          </a:bodyPr>
          <a:lstStyle/>
          <a:p>
            <a:pPr algn="just" fontAlgn="base">
              <a:buNone/>
            </a:pPr>
            <a:r>
              <a:rPr lang="en-US" dirty="0" smtClean="0">
                <a:latin typeface="Times New Roman" pitchFamily="18" charset="0"/>
                <a:cs typeface="Times New Roman" pitchFamily="18" charset="0"/>
              </a:rPr>
              <a:t>   It is unequivocally believed that small-scale industries provide immediate large - scale employment, ensure a more equitable distribution of national income and also facilitate an effective resource mobilization of capital and skill which might otherwise remain unutilized.</a:t>
            </a:r>
          </a:p>
          <a:p>
            <a:pPr>
              <a:buNone/>
            </a:pPr>
            <a:endParaRPr lang="en-US" dirty="0" smtClean="0"/>
          </a:p>
          <a:p>
            <a:r>
              <a:rPr lang="en-US" dirty="0" smtClean="0">
                <a:latin typeface="Times New Roman" pitchFamily="18" charset="0"/>
                <a:cs typeface="Times New Roman" pitchFamily="18" charset="0"/>
              </a:rPr>
              <a:t>Lastly, the establishment of Entrepreneurship Development Institutes and alike by the Indian Government during the last decades is a good testimony to her strong realisation about the premium mobile role of entrepreneurship plays in economic development of the country.</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457200" y="381000"/>
            <a:ext cx="8229600" cy="61722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304800"/>
            <a:ext cx="8458200" cy="6248400"/>
          </a:xfrm>
        </p:spPr>
        <p:txBody>
          <a:bodyPr>
            <a:normAutofit/>
          </a:bodyPr>
          <a:lstStyle/>
          <a:p>
            <a:pPr algn="just" fontAlgn="base">
              <a:buNone/>
            </a:pPr>
            <a:r>
              <a:rPr lang="en-US" b="1" dirty="0" smtClean="0">
                <a:latin typeface="Times New Roman" pitchFamily="18" charset="0"/>
                <a:cs typeface="Times New Roman" pitchFamily="18" charset="0"/>
              </a:rPr>
              <a:t>   The important role that entrepreneurship plays in the developing economies as under:</a:t>
            </a:r>
            <a:endParaRPr lang="en-US" dirty="0" smtClean="0">
              <a:latin typeface="Times New Roman" pitchFamily="18" charset="0"/>
              <a:cs typeface="Times New Roman" pitchFamily="18" charset="0"/>
            </a:endParaRPr>
          </a:p>
          <a:p>
            <a:pPr algn="just" fontAlgn="base">
              <a:buNone/>
            </a:pPr>
            <a:r>
              <a:rPr lang="en-US" dirty="0" smtClean="0">
                <a:latin typeface="Times New Roman" pitchFamily="18" charset="0"/>
                <a:cs typeface="Times New Roman" pitchFamily="18" charset="0"/>
              </a:rPr>
              <a:t>1. Entrepreneurship promotes capital formation by mobilising the idle saving of the public.</a:t>
            </a:r>
          </a:p>
          <a:p>
            <a:pPr algn="just" fontAlgn="base">
              <a:buNone/>
            </a:pPr>
            <a:r>
              <a:rPr lang="en-US" dirty="0" smtClean="0">
                <a:latin typeface="Times New Roman" pitchFamily="18" charset="0"/>
                <a:cs typeface="Times New Roman" pitchFamily="18" charset="0"/>
              </a:rPr>
              <a:t>2.	  It provides immediate large-scale employment. Thus, it helps reduce the unemployment problem in the country, i.e., the root of all socio-economic problems.</a:t>
            </a:r>
          </a:p>
          <a:p>
            <a:pPr algn="just" fontAlgn="base">
              <a:buNone/>
            </a:pPr>
            <a:r>
              <a:rPr lang="en-US" dirty="0" smtClean="0">
                <a:latin typeface="Times New Roman" pitchFamily="18" charset="0"/>
                <a:cs typeface="Times New Roman" pitchFamily="18" charset="0"/>
              </a:rPr>
              <a:t>3. It promotes balanced regional development.</a:t>
            </a:r>
          </a:p>
          <a:p>
            <a:pPr algn="just" fontAlgn="base">
              <a:buNone/>
            </a:pPr>
            <a:r>
              <a:rPr lang="en-US" dirty="0" smtClean="0">
                <a:latin typeface="Times New Roman" pitchFamily="18" charset="0"/>
                <a:cs typeface="Times New Roman" pitchFamily="18" charset="0"/>
              </a:rPr>
              <a:t>4. It helps reduce the concentration of economic power.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324600"/>
          </a:xfrm>
        </p:spPr>
        <p:txBody>
          <a:bodyPr>
            <a:normAutofit fontScale="92500" lnSpcReduction="10000"/>
          </a:bodyPr>
          <a:lstStyle/>
          <a:p>
            <a:pPr algn="just" fontAlgn="base">
              <a:buNone/>
            </a:pPr>
            <a:r>
              <a:rPr lang="en-US" dirty="0" smtClean="0">
                <a:latin typeface="Times New Roman" pitchFamily="18" charset="0"/>
                <a:cs typeface="Times New Roman" pitchFamily="18" charset="0"/>
              </a:rPr>
              <a:t>5. It stimulates the equitable redistribution of wealth, income and even political power in the interest of the country.</a:t>
            </a:r>
          </a:p>
          <a:p>
            <a:pPr algn="just" fontAlgn="base">
              <a:buNone/>
            </a:pPr>
            <a:r>
              <a:rPr lang="en-US" dirty="0" smtClean="0">
                <a:latin typeface="Times New Roman" pitchFamily="18" charset="0"/>
                <a:cs typeface="Times New Roman" pitchFamily="18" charset="0"/>
              </a:rPr>
              <a:t>6. It encourages effective resource mobilisation of capital and skill which might otherwise remain unutilized and idle.</a:t>
            </a:r>
          </a:p>
          <a:p>
            <a:pPr algn="just" fontAlgn="base">
              <a:buNone/>
            </a:pPr>
            <a:r>
              <a:rPr lang="en-US" dirty="0" smtClean="0">
                <a:latin typeface="Times New Roman" pitchFamily="18" charset="0"/>
                <a:cs typeface="Times New Roman" pitchFamily="18" charset="0"/>
              </a:rPr>
              <a:t>7. It also induces backward and forward linkages which stimulate the process of economic development in the country.</a:t>
            </a:r>
          </a:p>
          <a:p>
            <a:pPr algn="just" fontAlgn="base">
              <a:buNone/>
            </a:pPr>
            <a:r>
              <a:rPr lang="en-US" dirty="0" smtClean="0">
                <a:latin typeface="Times New Roman" pitchFamily="18" charset="0"/>
                <a:cs typeface="Times New Roman" pitchFamily="18" charset="0"/>
              </a:rPr>
              <a:t>8. Last but no means the least, it also promotes country’s export trade i.e., an important ingredient to economic development.</a:t>
            </a:r>
          </a:p>
          <a:p>
            <a:pPr>
              <a:buNone/>
            </a:pPr>
            <a:r>
              <a:rPr lang="en-US" dirty="0" smtClean="0"/>
              <a:t>    </a:t>
            </a:r>
            <a:r>
              <a:rPr lang="en-US" dirty="0" smtClean="0">
                <a:latin typeface="Times New Roman" pitchFamily="18" charset="0"/>
                <a:cs typeface="Times New Roman" pitchFamily="18" charset="0"/>
              </a:rPr>
              <a:t>Thus, it is clear that entrepreneurship serves as a catalyst of economic development.</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81000" y="1143000"/>
            <a:ext cx="8404225" cy="5410200"/>
          </a:xfrm>
          <a:prstGeom prst="rect">
            <a:avLst/>
          </a:prstGeom>
        </p:spPr>
        <p:txBody>
          <a:bodyPr lIns="54864" tIns="91440">
            <a:noAutofit/>
          </a:bodyPr>
          <a:lstStyle/>
          <a:p>
            <a:pPr marL="609600" indent="-609600" algn="just" fontAlgn="auto">
              <a:lnSpc>
                <a:spcPct val="90000"/>
              </a:lnSpc>
              <a:spcBef>
                <a:spcPts val="0"/>
              </a:spcBef>
              <a:spcAft>
                <a:spcPts val="0"/>
              </a:spcAft>
              <a:buClr>
                <a:schemeClr val="accent1"/>
              </a:buClr>
              <a:buSzPct val="80000"/>
              <a:buAutoNum type="arabicPeriod"/>
              <a:defRPr/>
            </a:pPr>
            <a:r>
              <a:rPr lang="en-US" sz="3200" b="1" u="sng" dirty="0" smtClean="0">
                <a:effectLst>
                  <a:outerShdw blurRad="38100" dist="38100" dir="2700000" algn="tl">
                    <a:srgbClr val="000000">
                      <a:alpha val="43137"/>
                    </a:srgbClr>
                  </a:outerShdw>
                </a:effectLst>
                <a:latin typeface="Times New Roman" pitchFamily="18" charset="0"/>
                <a:cs typeface="Times New Roman" pitchFamily="18" charset="0"/>
              </a:rPr>
              <a:t>Economic </a:t>
            </a:r>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Environment: </a:t>
            </a:r>
            <a:endParaRPr lang="en-US" sz="32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marL="609600" indent="-609600" algn="just" fontAlgn="auto">
              <a:lnSpc>
                <a:spcPct val="90000"/>
              </a:lnSpc>
              <a:spcBef>
                <a:spcPts val="0"/>
              </a:spcBef>
              <a:spcAft>
                <a:spcPts val="0"/>
              </a:spcAft>
              <a:buClr>
                <a:schemeClr val="accent1"/>
              </a:buClr>
              <a:buSzPct val="80000"/>
              <a:defRPr/>
            </a:pPr>
            <a:r>
              <a:rPr lang="en-US" sz="3200" b="1" dirty="0" smtClean="0">
                <a:solidFill>
                  <a:srgbClr val="006600"/>
                </a:solidFill>
                <a:latin typeface="Times New Roman" pitchFamily="18" charset="0"/>
                <a:cs typeface="Times New Roman" pitchFamily="18" charset="0"/>
              </a:rPr>
              <a:t>	</a:t>
            </a:r>
            <a:r>
              <a:rPr lang="en-US" sz="3000" dirty="0" smtClean="0">
                <a:latin typeface="Times New Roman" pitchFamily="18" charset="0"/>
                <a:cs typeface="Times New Roman" pitchFamily="18" charset="0"/>
              </a:rPr>
              <a:t>It </a:t>
            </a:r>
            <a:r>
              <a:rPr lang="en-US" sz="3000" dirty="0">
                <a:latin typeface="Times New Roman" pitchFamily="18" charset="0"/>
                <a:cs typeface="Times New Roman" pitchFamily="18" charset="0"/>
              </a:rPr>
              <a:t>comprises of </a:t>
            </a:r>
            <a:r>
              <a:rPr lang="en-US" sz="3000" b="1" i="1" dirty="0">
                <a:latin typeface="Times New Roman" pitchFamily="18" charset="0"/>
                <a:cs typeface="Times New Roman" pitchFamily="18" charset="0"/>
              </a:rPr>
              <a:t>capital, labor, raw material and market demand</a:t>
            </a:r>
            <a:r>
              <a:rPr lang="en-US" sz="3000" b="1" i="1" dirty="0" smtClean="0">
                <a:latin typeface="Times New Roman" pitchFamily="18" charset="0"/>
                <a:cs typeface="Times New Roman" pitchFamily="18" charset="0"/>
              </a:rPr>
              <a:t>. </a:t>
            </a:r>
            <a:r>
              <a:rPr lang="en-US" sz="3000" dirty="0">
                <a:latin typeface="Times New Roman" pitchFamily="18" charset="0"/>
                <a:cs typeface="Times New Roman" pitchFamily="18" charset="0"/>
              </a:rPr>
              <a:t>Increase in capital investment in viable projects results in increase in profits which help in accelerating the process of capital formation. Entrepreneurship activity too gets a boost with the easy availability of funds for investment. </a:t>
            </a:r>
            <a:r>
              <a:rPr lang="en-US" sz="3000" dirty="0" smtClean="0">
                <a:latin typeface="Times New Roman" pitchFamily="18" charset="0"/>
                <a:cs typeface="Times New Roman" pitchFamily="18" charset="0"/>
              </a:rPr>
              <a:t>Easy availability of right type of workers also effect entrepreneurship. Easy availability of right type of workers also effect entrepreneurship. At the same time flow of raw materials also plays important role.</a:t>
            </a:r>
            <a:endParaRPr lang="en-US" sz="3000" dirty="0">
              <a:latin typeface="Times New Roman" pitchFamily="18" charset="0"/>
              <a:cs typeface="Times New Roman" pitchFamily="18" charset="0"/>
            </a:endParaRPr>
          </a:p>
        </p:txBody>
      </p:sp>
      <p:sp>
        <p:nvSpPr>
          <p:cNvPr id="7171" name="Rectangle 5"/>
          <p:cNvSpPr>
            <a:spLocks noChangeArrowheads="1"/>
          </p:cNvSpPr>
          <p:nvPr/>
        </p:nvSpPr>
        <p:spPr bwMode="auto">
          <a:xfrm>
            <a:off x="381000" y="533400"/>
            <a:ext cx="8534400" cy="615553"/>
          </a:xfrm>
          <a:prstGeom prst="rect">
            <a:avLst/>
          </a:prstGeom>
          <a:noFill/>
          <a:ln w="9525">
            <a:noFill/>
            <a:miter lim="800000"/>
            <a:headEnd/>
            <a:tailEnd/>
          </a:ln>
        </p:spPr>
        <p:txBody>
          <a:bodyPr wrap="square">
            <a:spAutoFit/>
          </a:bodyPr>
          <a:lstStyle/>
          <a:p>
            <a:pPr algn="ctr"/>
            <a:r>
              <a:rPr lang="en-US" sz="3400" b="1" dirty="0" smtClean="0">
                <a:latin typeface="Bell MT" pitchFamily="18" charset="0"/>
              </a:rPr>
              <a:t>Factors Affecting </a:t>
            </a:r>
            <a:r>
              <a:rPr lang="en-US" sz="3400" b="1" dirty="0">
                <a:latin typeface="Bell MT" pitchFamily="18" charset="0"/>
              </a:rPr>
              <a:t>Entrepreneurial Growth</a:t>
            </a:r>
            <a:endParaRPr lang="en-US" sz="3400" dirty="0">
              <a:latin typeface="Bell MT"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381000" y="533400"/>
            <a:ext cx="7894638" cy="615950"/>
          </a:xfrm>
          <a:prstGeom prst="rect">
            <a:avLst/>
          </a:prstGeom>
          <a:noFill/>
          <a:ln w="9525">
            <a:noFill/>
            <a:miter lim="800000"/>
            <a:headEnd/>
            <a:tailEnd/>
          </a:ln>
        </p:spPr>
        <p:txBody>
          <a:bodyPr wrap="none">
            <a:spAutoFit/>
          </a:bodyPr>
          <a:lstStyle/>
          <a:p>
            <a:r>
              <a:rPr lang="en-US" sz="3400" b="1">
                <a:solidFill>
                  <a:schemeClr val="bg1"/>
                </a:solidFill>
                <a:latin typeface="Garamond" pitchFamily="18" charset="0"/>
              </a:rPr>
              <a:t>Factors Affecting Entrepreneurial Growth</a:t>
            </a:r>
            <a:endParaRPr lang="en-US" sz="3400">
              <a:latin typeface="Garamond" pitchFamily="18" charset="0"/>
            </a:endParaRPr>
          </a:p>
        </p:txBody>
      </p:sp>
      <p:sp>
        <p:nvSpPr>
          <p:cNvPr id="6" name="Rectangle 2"/>
          <p:cNvSpPr txBox="1">
            <a:spLocks noChangeArrowheads="1"/>
          </p:cNvSpPr>
          <p:nvPr/>
        </p:nvSpPr>
        <p:spPr bwMode="auto">
          <a:xfrm>
            <a:off x="381000" y="304800"/>
            <a:ext cx="8459788" cy="6248400"/>
          </a:xfrm>
          <a:prstGeom prst="rect">
            <a:avLst/>
          </a:prstGeom>
          <a:noFill/>
          <a:ln w="9525">
            <a:noFill/>
            <a:miter lim="800000"/>
            <a:headEnd/>
            <a:tailEnd/>
          </a:ln>
        </p:spPr>
        <p:txBody>
          <a:bodyPr lIns="54864" tIns="91440"/>
          <a:lstStyle/>
          <a:p>
            <a:pPr marL="609600" indent="-609600" algn="just">
              <a:buClr>
                <a:schemeClr val="accent1"/>
              </a:buClr>
              <a:buSzPct val="80000"/>
              <a:defRPr/>
            </a:pPr>
            <a:r>
              <a:rPr lang="en-US" sz="2800" b="1" dirty="0">
                <a:solidFill>
                  <a:srgbClr val="0070C0"/>
                </a:solidFill>
                <a:effectLst>
                  <a:outerShdw blurRad="38100" dist="38100" dir="2700000" algn="tl">
                    <a:srgbClr val="000000">
                      <a:alpha val="43137"/>
                    </a:srgbClr>
                  </a:outerShdw>
                </a:effectLst>
                <a:latin typeface="Arial" pitchFamily="34" charset="0"/>
                <a:cs typeface="Arial" pitchFamily="34" charset="0"/>
              </a:rPr>
              <a:t>2. </a:t>
            </a:r>
            <a:r>
              <a:rPr lang="en-US" sz="2800" b="1" dirty="0">
                <a:effectLst>
                  <a:outerShdw blurRad="38100" dist="38100" dir="2700000" algn="tl">
                    <a:srgbClr val="000000">
                      <a:alpha val="43137"/>
                    </a:srgbClr>
                  </a:outerShdw>
                </a:effectLst>
                <a:latin typeface="Times New Roman" pitchFamily="18" charset="0"/>
                <a:cs typeface="Times New Roman" pitchFamily="18" charset="0"/>
              </a:rPr>
              <a:t>Social Environment: </a:t>
            </a:r>
          </a:p>
          <a:p>
            <a:pPr marL="609600" indent="-609600" algn="just">
              <a:buClr>
                <a:schemeClr val="accent1"/>
              </a:buClr>
              <a:buSzPct val="80000"/>
              <a:buFont typeface="Wingdings" pitchFamily="2" charset="2"/>
              <a:buNone/>
              <a:defRPr/>
            </a:pPr>
            <a:r>
              <a:rPr lang="en-US" sz="2800" dirty="0">
                <a:latin typeface="Times New Roman" pitchFamily="18" charset="0"/>
                <a:cs typeface="Times New Roman" pitchFamily="18" charset="0"/>
              </a:rPr>
              <a:t>	Strongly affect the entrepreneurial behavior, which contribute to entrepreneurial growth. The social setting in which the people grow, shapes their basic beliefs, values and norms. The social factors can be </a:t>
            </a:r>
          </a:p>
          <a:p>
            <a:pPr marL="990600" lvl="1" indent="-533400" algn="just">
              <a:spcBef>
                <a:spcPct val="20000"/>
              </a:spcBef>
              <a:buClr>
                <a:schemeClr val="accent2"/>
              </a:buClr>
              <a:buSzPct val="90000"/>
              <a:buFont typeface="Wingdings" pitchFamily="2" charset="2"/>
              <a:buChar char="u"/>
              <a:defRPr/>
            </a:pPr>
            <a:r>
              <a:rPr lang="en-US" sz="2800" i="1" dirty="0">
                <a:latin typeface="Times New Roman" pitchFamily="18" charset="0"/>
                <a:cs typeface="Times New Roman" pitchFamily="18" charset="0"/>
              </a:rPr>
              <a:t>Family Background – Joint Family can Provide Family Resources to Invest and Expand Family Business.</a:t>
            </a:r>
          </a:p>
          <a:p>
            <a:pPr marL="990600" lvl="1" indent="-533400" algn="just">
              <a:spcBef>
                <a:spcPct val="20000"/>
              </a:spcBef>
              <a:buClr>
                <a:schemeClr val="accent2"/>
              </a:buClr>
              <a:buSzPct val="90000"/>
              <a:buFont typeface="Wingdings" pitchFamily="2" charset="2"/>
              <a:buChar char="u"/>
              <a:defRPr/>
            </a:pPr>
            <a:r>
              <a:rPr lang="en-US" sz="2800" i="1" dirty="0">
                <a:latin typeface="Times New Roman" pitchFamily="18" charset="0"/>
                <a:cs typeface="Times New Roman" pitchFamily="18" charset="0"/>
              </a:rPr>
              <a:t>Friends and Relatives, Religion, Social status </a:t>
            </a:r>
            <a:endParaRPr lang="en-US" sz="2800" i="1" dirty="0" smtClean="0">
              <a:latin typeface="Times New Roman" pitchFamily="18" charset="0"/>
              <a:cs typeface="Times New Roman" pitchFamily="18" charset="0"/>
            </a:endParaRPr>
          </a:p>
          <a:p>
            <a:pPr marL="609600" indent="-609600" algn="just" fontAlgn="auto">
              <a:lnSpc>
                <a:spcPct val="90000"/>
              </a:lnSpc>
              <a:spcAft>
                <a:spcPts val="0"/>
              </a:spcAft>
              <a:buFont typeface="Wingdings 2" pitchFamily="18" charset="2"/>
              <a:buNone/>
              <a:defRPr/>
            </a:pPr>
            <a:endParaRPr lang="en-US" sz="28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marL="609600" indent="-609600" algn="just" fontAlgn="auto">
              <a:lnSpc>
                <a:spcPct val="90000"/>
              </a:lnSpc>
              <a:spcAft>
                <a:spcPts val="0"/>
              </a:spcAft>
              <a:buFont typeface="Wingdings 2" pitchFamily="18" charset="2"/>
              <a:buNone/>
              <a:defRPr/>
            </a:pPr>
            <a:r>
              <a:rPr lang="en-US" sz="2800" b="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3.   </a:t>
            </a:r>
            <a:r>
              <a:rPr lang="en-US" sz="2800" b="1" u="sng"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Cultural Factor</a:t>
            </a:r>
          </a:p>
          <a:p>
            <a:pPr marL="609600" indent="-609600" algn="just" fontAlgn="auto">
              <a:lnSpc>
                <a:spcPct val="90000"/>
              </a:lnSpc>
              <a:spcAft>
                <a:spcPts val="0"/>
              </a:spcAft>
              <a:buFont typeface="Wingdings 2" pitchFamily="18" charset="2"/>
              <a:buNone/>
              <a:defRPr/>
            </a:pPr>
            <a:endParaRPr lang="en-US" sz="2800" b="1" u="sng"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marL="990600" lvl="1" indent="-533400" algn="just" fontAlgn="auto">
              <a:lnSpc>
                <a:spcPct val="90000"/>
              </a:lnSpc>
              <a:spcAft>
                <a:spcPts val="0"/>
              </a:spcAft>
              <a:buFont typeface="Verdana"/>
              <a:buChar char="◦"/>
              <a:defRPr/>
            </a:pPr>
            <a:r>
              <a:rPr lang="en-US" sz="2800" dirty="0" smtClean="0">
                <a:latin typeface="Times New Roman" pitchFamily="18" charset="0"/>
                <a:cs typeface="Times New Roman" pitchFamily="18" charset="0"/>
              </a:rPr>
              <a:t>Include concepts like laws, morals knowledge.</a:t>
            </a:r>
          </a:p>
          <a:p>
            <a:pPr marL="990600" lvl="1" indent="-533400" algn="just" fontAlgn="auto">
              <a:lnSpc>
                <a:spcPct val="90000"/>
              </a:lnSpc>
              <a:spcAft>
                <a:spcPts val="0"/>
              </a:spcAft>
              <a:buFont typeface="Verdana"/>
              <a:buChar char="◦"/>
              <a:defRPr/>
            </a:pPr>
            <a:r>
              <a:rPr lang="en-US" sz="2800" dirty="0" smtClean="0">
                <a:latin typeface="Times New Roman" pitchFamily="18" charset="0"/>
                <a:cs typeface="Times New Roman" pitchFamily="18" charset="0"/>
              </a:rPr>
              <a:t>Values and behavior accepted within the society.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81000" y="304800"/>
            <a:ext cx="8382000" cy="6172200"/>
          </a:xfrm>
        </p:spPr>
        <p:txBody>
          <a:bodyPr>
            <a:noAutofit/>
          </a:bodyPr>
          <a:lstStyle/>
          <a:p>
            <a:pPr marL="609600" indent="-609600" algn="just" fontAlgn="auto">
              <a:lnSpc>
                <a:spcPct val="90000"/>
              </a:lnSpc>
              <a:spcAft>
                <a:spcPts val="0"/>
              </a:spcAft>
              <a:buFont typeface="Wingdings 2" pitchFamily="18" charset="2"/>
              <a:buNone/>
              <a:defRPr/>
            </a:pPr>
            <a:r>
              <a:rPr lang="en-US" sz="2800" b="1"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4. </a:t>
            </a:r>
            <a:r>
              <a:rPr lang="en-US" sz="2800" b="1" u="sng"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Psychological Factor</a:t>
            </a:r>
          </a:p>
          <a:p>
            <a:pPr marL="990600" lvl="1" indent="-533400" algn="just" fontAlgn="auto">
              <a:lnSpc>
                <a:spcPct val="90000"/>
              </a:lnSpc>
              <a:spcAft>
                <a:spcPts val="0"/>
              </a:spcAft>
              <a:buFont typeface="Verdana"/>
              <a:buChar char="◦"/>
              <a:defRPr/>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 personality characteristics which is a major determinant of entrepreneurship development.</a:t>
            </a:r>
          </a:p>
          <a:p>
            <a:pPr marL="990600" lvl="1" indent="-533400" algn="just" fontAlgn="auto">
              <a:lnSpc>
                <a:spcPct val="90000"/>
              </a:lnSpc>
              <a:spcAft>
                <a:spcPts val="0"/>
              </a:spcAft>
              <a:buFont typeface="Verdana"/>
              <a:buChar char="◦"/>
              <a:defRPr/>
            </a:pPr>
            <a:r>
              <a:rPr lang="en-US" dirty="0">
                <a:latin typeface="Times New Roman" pitchFamily="18" charset="0"/>
                <a:cs typeface="Times New Roman" pitchFamily="18" charset="0"/>
              </a:rPr>
              <a:t>Average level of achievement motivation existing in a society ensures a relatively high amount of entrepreneurship in the society.</a:t>
            </a:r>
          </a:p>
          <a:p>
            <a:pPr marL="1371600" lvl="2" indent="-457200" algn="just" fontAlgn="auto">
              <a:lnSpc>
                <a:spcPct val="90000"/>
              </a:lnSpc>
              <a:spcAft>
                <a:spcPts val="0"/>
              </a:spcAft>
              <a:buClr>
                <a:schemeClr val="accent2">
                  <a:tint val="85000"/>
                  <a:satMod val="285000"/>
                </a:schemeClr>
              </a:buClr>
              <a:buFont typeface="Wingdings 2"/>
              <a:buChar char=""/>
              <a:defRPr/>
            </a:pPr>
            <a:r>
              <a:rPr lang="en-US" sz="2800" dirty="0">
                <a:latin typeface="Times New Roman" pitchFamily="18" charset="0"/>
                <a:cs typeface="Times New Roman" pitchFamily="18" charset="0"/>
              </a:rPr>
              <a:t>People with low achievement motivation work for money or other such incentive.</a:t>
            </a:r>
          </a:p>
          <a:p>
            <a:pPr marL="1371600" lvl="2" indent="-457200" algn="just" fontAlgn="auto">
              <a:lnSpc>
                <a:spcPct val="90000"/>
              </a:lnSpc>
              <a:spcAft>
                <a:spcPts val="0"/>
              </a:spcAft>
              <a:buClr>
                <a:schemeClr val="accent2">
                  <a:tint val="85000"/>
                  <a:satMod val="285000"/>
                </a:schemeClr>
              </a:buClr>
              <a:buFont typeface="Wingdings 2"/>
              <a:buChar char=""/>
              <a:defRPr/>
            </a:pPr>
            <a:r>
              <a:rPr lang="en-US" sz="2800" dirty="0">
                <a:latin typeface="Times New Roman" pitchFamily="18" charset="0"/>
                <a:cs typeface="Times New Roman" pitchFamily="18" charset="0"/>
              </a:rPr>
              <a:t>People with high achievement motivation work for status, prefer personal responsibility for decision, take moderate risk and possess interest in concrete knowledge of the result</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228600" y="457200"/>
            <a:ext cx="8713788" cy="5943600"/>
          </a:xfrm>
        </p:spPr>
        <p:txBody>
          <a:bodyPr>
            <a:normAutofit lnSpcReduction="10000"/>
          </a:bodyPr>
          <a:lstStyle/>
          <a:p>
            <a:pPr marL="609600" indent="-609600" algn="just" fontAlgn="auto">
              <a:lnSpc>
                <a:spcPct val="90000"/>
              </a:lnSpc>
              <a:spcAft>
                <a:spcPts val="0"/>
              </a:spcAft>
              <a:buFont typeface="Wingdings 2" pitchFamily="18" charset="2"/>
              <a:buNone/>
              <a:defRPr/>
            </a:pPr>
            <a:r>
              <a:rPr lang="en-US" b="1" dirty="0" smtClean="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rPr>
              <a:t>5. </a:t>
            </a:r>
            <a:r>
              <a:rPr lang="en-US" b="1" u="sng" dirty="0" smtClean="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rPr>
              <a:t>Attitude </a:t>
            </a:r>
            <a:r>
              <a:rPr lang="en-US" b="1" u="sng" dirty="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rPr>
              <a:t>of Government: </a:t>
            </a:r>
            <a:endParaRPr lang="en-US" b="1" u="sng" dirty="0" smtClean="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endParaRPr>
          </a:p>
          <a:p>
            <a:pPr marL="609600" indent="-609600" algn="just" fontAlgn="auto">
              <a:lnSpc>
                <a:spcPct val="90000"/>
              </a:lnSpc>
              <a:spcAft>
                <a:spcPts val="0"/>
              </a:spcAft>
              <a:buFont typeface="Wingdings 2" pitchFamily="18" charset="2"/>
              <a:buNone/>
              <a:defRPr/>
            </a:pPr>
            <a:endParaRPr lang="en-US" sz="800" b="1" u="sng" dirty="0">
              <a:solidFill>
                <a:schemeClr val="accent3">
                  <a:lumMod val="75000"/>
                </a:schemeClr>
              </a:solidFill>
              <a:latin typeface="Arial" pitchFamily="34" charset="0"/>
              <a:cs typeface="Arial" pitchFamily="34" charset="0"/>
            </a:endParaRPr>
          </a:p>
          <a:p>
            <a:pPr marL="609600" indent="-609600" algn="just" fontAlgn="auto">
              <a:lnSpc>
                <a:spcPct val="90000"/>
              </a:lnSpc>
              <a:spcAft>
                <a:spcPts val="0"/>
              </a:spcAft>
              <a:buFont typeface="Wingdings" pitchFamily="2" charset="2"/>
              <a:buNone/>
              <a:defRPr/>
            </a:pPr>
            <a:r>
              <a:rPr lang="en-US" sz="2400" dirty="0">
                <a:latin typeface="Arial" pitchFamily="34" charset="0"/>
                <a:cs typeface="Arial" pitchFamily="34" charset="0"/>
              </a:rPr>
              <a:t>	</a:t>
            </a:r>
            <a:r>
              <a:rPr lang="en-US" sz="2800" dirty="0">
                <a:latin typeface="Times New Roman" pitchFamily="18" charset="0"/>
                <a:cs typeface="Times New Roman" pitchFamily="18" charset="0"/>
              </a:rPr>
              <a:t>Government all over the world can play a very important role in the emergence of entrepreneurship. Positive actions by the government can facilitate growth of entrepreneurship whereas negative actions can adversely influence entrepreneurial emergence &amp; growth. It is the govt. which regulates business activities</a:t>
            </a:r>
            <a:r>
              <a:rPr lang="en-US" sz="2800" dirty="0" smtClean="0">
                <a:latin typeface="Times New Roman" pitchFamily="18" charset="0"/>
                <a:cs typeface="Times New Roman" pitchFamily="18" charset="0"/>
              </a:rPr>
              <a:t>.</a:t>
            </a:r>
          </a:p>
          <a:p>
            <a:pPr marL="990600" lvl="1" indent="-533400" algn="just">
              <a:buFont typeface="Wingdings" pitchFamily="2" charset="2"/>
              <a:buChar char="u"/>
              <a:defRPr/>
            </a:pPr>
            <a:r>
              <a:rPr lang="en-US" dirty="0" smtClean="0">
                <a:latin typeface="Times New Roman" pitchFamily="18" charset="0"/>
                <a:cs typeface="Times New Roman" pitchFamily="18" charset="0"/>
              </a:rPr>
              <a:t>Government  should maintain a proper distribution of economic power between private and public sector. </a:t>
            </a:r>
          </a:p>
          <a:p>
            <a:pPr marL="990600" lvl="1" indent="-533400" algn="just" fontAlgn="auto">
              <a:spcAft>
                <a:spcPts val="0"/>
              </a:spcAft>
              <a:buFont typeface="Wingdings" pitchFamily="2" charset="2"/>
              <a:buChar char="u"/>
              <a:defRPr/>
            </a:pPr>
            <a:r>
              <a:rPr lang="en-US" dirty="0" smtClean="0">
                <a:latin typeface="Times New Roman" pitchFamily="18" charset="0"/>
                <a:cs typeface="Times New Roman" pitchFamily="18" charset="0"/>
              </a:rPr>
              <a:t>They Encourage the tempo of industrialization by spreading entrepreneurship to every city, town or village.</a:t>
            </a:r>
          </a:p>
          <a:p>
            <a:pPr marL="609600" indent="-609600" algn="just" fontAlgn="auto">
              <a:lnSpc>
                <a:spcPct val="90000"/>
              </a:lnSpc>
              <a:spcAft>
                <a:spcPts val="0"/>
              </a:spcAft>
              <a:buFont typeface="Wingdings" pitchFamily="2" charset="2"/>
              <a:buNone/>
              <a:defRPr/>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228600" y="457201"/>
            <a:ext cx="8640763" cy="5562600"/>
          </a:xfrm>
        </p:spPr>
        <p:txBody>
          <a:bodyPr>
            <a:normAutofit fontScale="92500"/>
          </a:bodyPr>
          <a:lstStyle/>
          <a:p>
            <a:pPr marL="609600" indent="-609600" algn="just" fontAlgn="auto">
              <a:spcAft>
                <a:spcPts val="0"/>
              </a:spcAft>
              <a:buFont typeface="Wingdings 2" pitchFamily="18" charset="2"/>
              <a:buNone/>
              <a:defRPr/>
            </a:pPr>
            <a:r>
              <a:rPr lang="en-US" sz="3000" b="1"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6. </a:t>
            </a:r>
            <a:r>
              <a:rPr lang="en-US" sz="3000" b="1" u="sng"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Education </a:t>
            </a:r>
            <a:r>
              <a:rPr lang="en-US" sz="3000" b="1" u="sng" dirty="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and Technical </a:t>
            </a:r>
            <a:r>
              <a:rPr lang="en-US" sz="3000" b="1" u="sng"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Know How</a:t>
            </a:r>
            <a:endParaRPr lang="en-US" sz="3000" b="1" u="sng" dirty="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marL="990600" lvl="1" indent="-533400" algn="just" fontAlgn="auto">
              <a:spcAft>
                <a:spcPts val="0"/>
              </a:spcAft>
              <a:buFont typeface="Wingdings" pitchFamily="2" charset="2"/>
              <a:buChar char="u"/>
              <a:defRPr/>
            </a:pPr>
            <a:r>
              <a:rPr lang="en-US" sz="3000" dirty="0">
                <a:latin typeface="Times New Roman" pitchFamily="18" charset="0"/>
                <a:cs typeface="Times New Roman" pitchFamily="18" charset="0"/>
              </a:rPr>
              <a:t>Education, entrepreneurship and development are interrelated. Education helps in the development of capabilities of individuals which facilitates the emergence and growth of entrepreneurship </a:t>
            </a:r>
          </a:p>
          <a:p>
            <a:pPr marL="990600" lvl="1" indent="-533400" algn="just" fontAlgn="auto">
              <a:spcAft>
                <a:spcPts val="0"/>
              </a:spcAft>
              <a:buFont typeface="Wingdings" pitchFamily="2" charset="2"/>
              <a:buChar char="u"/>
              <a:defRPr/>
            </a:pPr>
            <a:r>
              <a:rPr lang="en-US" sz="3000" dirty="0">
                <a:latin typeface="Times New Roman" pitchFamily="18" charset="0"/>
                <a:cs typeface="Times New Roman" pitchFamily="18" charset="0"/>
              </a:rPr>
              <a:t>In the modern competitive world to survive the entrepreneurs have to keep an eye over the technological advances taking place around. These technological development provide opportunities for the entrepreneurs to develop and produce new product.</a:t>
            </a:r>
          </a:p>
          <a:p>
            <a:pPr marL="990600" lvl="1" indent="-533400" algn="just" fontAlgn="auto">
              <a:spcAft>
                <a:spcPts val="0"/>
              </a:spcAft>
              <a:buFont typeface="Wingdings" pitchFamily="2" charset="2"/>
              <a:buNone/>
              <a:defRPr/>
            </a:pPr>
            <a:r>
              <a:rPr lang="en-US" dirty="0"/>
              <a:t> </a:t>
            </a:r>
          </a:p>
          <a:p>
            <a:pPr marL="609600" indent="-609600" fontAlgn="auto">
              <a:spcAft>
                <a:spcPts val="0"/>
              </a:spcAft>
              <a:buFont typeface="Wingdings" pitchFamily="2" charset="2"/>
              <a:buAutoNum type="arabicParenR" startAt="8"/>
              <a:defRP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95288" y="381000"/>
            <a:ext cx="8367712" cy="5943600"/>
          </a:xfrm>
        </p:spPr>
        <p:txBody>
          <a:bodyPr>
            <a:normAutofit/>
          </a:bodyPr>
          <a:lstStyle/>
          <a:p>
            <a:pPr marL="609600" indent="-609600" algn="just" fontAlgn="auto">
              <a:spcAft>
                <a:spcPts val="0"/>
              </a:spcAft>
              <a:buFont typeface="Wingdings 2" pitchFamily="18" charset="2"/>
              <a:buNone/>
              <a:defRPr/>
            </a:pPr>
            <a:r>
              <a:rPr lang="en-US" sz="2600" b="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7.</a:t>
            </a:r>
            <a:r>
              <a:rPr lang="en-US" b="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600" b="1" u="sng"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Financial Assistance from Institutional Sources</a:t>
            </a:r>
            <a:r>
              <a:rPr lang="en-US" sz="2600" u="sng"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sz="2600" u="sng"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marL="990600" lvl="1" indent="-533400" algn="just" fontAlgn="auto">
              <a:spcAft>
                <a:spcPts val="0"/>
              </a:spcAft>
              <a:buFont typeface="Verdana"/>
              <a:buChar char="◦"/>
              <a:defRPr/>
            </a:pPr>
            <a:r>
              <a:rPr lang="en-US" dirty="0" smtClean="0">
                <a:latin typeface="Times New Roman" pitchFamily="18" charset="0"/>
                <a:cs typeface="Times New Roman" pitchFamily="18" charset="0"/>
              </a:rPr>
              <a:t>Liberal </a:t>
            </a:r>
            <a:r>
              <a:rPr lang="en-US" dirty="0">
                <a:latin typeface="Times New Roman" pitchFamily="18" charset="0"/>
                <a:cs typeface="Times New Roman" pitchFamily="18" charset="0"/>
              </a:rPr>
              <a:t>financial assistance from institution certainly boosts moral of young entrepreneurs</a:t>
            </a:r>
            <a:r>
              <a:rPr lang="en-US"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990600" lvl="1" indent="-533400" algn="just" fontAlgn="auto">
              <a:spcAft>
                <a:spcPts val="0"/>
              </a:spcAft>
              <a:buFont typeface="Verdana"/>
              <a:buChar char="◦"/>
              <a:defRPr/>
            </a:pPr>
            <a:r>
              <a:rPr lang="en-US" dirty="0">
                <a:latin typeface="Times New Roman" pitchFamily="18" charset="0"/>
                <a:cs typeface="Times New Roman" pitchFamily="18" charset="0"/>
              </a:rPr>
              <a:t>The government grant finance to the entrepreneur on concessional basis at the low rate of interest</a:t>
            </a:r>
          </a:p>
          <a:p>
            <a:pPr marL="990600" lvl="1" indent="-533400" algn="just" fontAlgn="auto">
              <a:spcAft>
                <a:spcPts val="0"/>
              </a:spcAft>
              <a:buFont typeface="Verdana"/>
              <a:buChar char="◦"/>
              <a:defRPr/>
            </a:pPr>
            <a:r>
              <a:rPr lang="en-US" dirty="0">
                <a:latin typeface="Times New Roman" pitchFamily="18" charset="0"/>
                <a:cs typeface="Times New Roman" pitchFamily="18" charset="0"/>
              </a:rPr>
              <a:t>Various types of subsidies, concessions and facilities are given to attract entrepreneurs in backward area.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172200"/>
          </a:xfrm>
        </p:spPr>
        <p:txBody>
          <a:bodyPr>
            <a:normAutofit fontScale="92500" lnSpcReduction="10000"/>
          </a:bodyPr>
          <a:lstStyle/>
          <a:p>
            <a:pPr algn="ctr">
              <a:buNone/>
            </a:pPr>
            <a:r>
              <a:rPr lang="en-US" dirty="0" smtClean="0">
                <a:solidFill>
                  <a:srgbClr val="7030A0"/>
                </a:solidFill>
                <a:effectLst>
                  <a:outerShdw blurRad="38100" dist="38100" dir="2700000" algn="tl">
                    <a:srgbClr val="000000">
                      <a:alpha val="43137"/>
                    </a:srgbClr>
                  </a:outerShdw>
                </a:effectLst>
                <a:latin typeface="Algerian" pitchFamily="82" charset="0"/>
                <a:cs typeface="Times New Roman" pitchFamily="18" charset="0"/>
              </a:rPr>
              <a:t>Project Management</a:t>
            </a:r>
          </a:p>
          <a:p>
            <a:pPr algn="just">
              <a:buNone/>
            </a:pPr>
            <a:r>
              <a:rPr lang="en-US" b="1" i="1" dirty="0" smtClean="0">
                <a:latin typeface="Times New Roman" pitchFamily="18" charset="0"/>
                <a:cs typeface="Times New Roman" pitchFamily="18" charset="0"/>
              </a:rPr>
              <a:t>A project </a:t>
            </a:r>
            <a:r>
              <a:rPr lang="en-US" dirty="0" smtClean="0">
                <a:latin typeface="Times New Roman" pitchFamily="18" charset="0"/>
                <a:cs typeface="Times New Roman" pitchFamily="18" charset="0"/>
              </a:rPr>
              <a:t>simply means an investment opportunity exploited for profit. It is an idea or a plan which is intended to be carried out or a finite task to be completed. The World Bank defines a project as “ a plan that get an approval for a capital investment which develops &amp; facilities to provide goods and services.”</a:t>
            </a:r>
          </a:p>
          <a:p>
            <a:pPr algn="just">
              <a:buNone/>
            </a:pPr>
            <a:r>
              <a:rPr lang="en-US" b="1" i="1" dirty="0" smtClean="0">
                <a:latin typeface="Times New Roman" pitchFamily="18" charset="0"/>
                <a:cs typeface="Times New Roman" pitchFamily="18" charset="0"/>
              </a:rPr>
              <a:t>Project Management </a:t>
            </a:r>
            <a:r>
              <a:rPr lang="en-US" dirty="0" smtClean="0">
                <a:latin typeface="Times New Roman" pitchFamily="18" charset="0"/>
                <a:cs typeface="Times New Roman" pitchFamily="18" charset="0"/>
              </a:rPr>
              <a:t>is the process of planning, organising, monitoring and controlling all aspects of a project and motivating all involved to achieve project objectives of safety and completion within a defined time, cost and performance. </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324600"/>
          </a:xfrm>
        </p:spPr>
        <p:txBody>
          <a:bodyPr>
            <a:normAutofit fontScale="92500" lnSpcReduction="20000"/>
          </a:bodyPr>
          <a:lstStyle/>
          <a:p>
            <a:pPr algn="ctr">
              <a:buNone/>
            </a:pPr>
            <a:r>
              <a:rPr lang="en-US" dirty="0" smtClean="0">
                <a:latin typeface="Times New Roman" pitchFamily="18" charset="0"/>
                <a:cs typeface="Times New Roman" pitchFamily="18" charset="0"/>
              </a:rPr>
              <a:t>  </a:t>
            </a:r>
            <a:r>
              <a:rPr lang="en-US" sz="4000" dirty="0" smtClean="0">
                <a:latin typeface="Algerian" pitchFamily="82" charset="0"/>
                <a:cs typeface="Times New Roman" pitchFamily="18" charset="0"/>
              </a:rPr>
              <a:t>Phases of Project Management </a:t>
            </a:r>
          </a:p>
          <a:p>
            <a:pPr algn="just">
              <a:buFont typeface="Wingdings" pitchFamily="2" charset="2"/>
              <a:buChar char="Ø"/>
            </a:pPr>
            <a:r>
              <a:rPr lang="en-US" sz="3300" b="1" dirty="0" smtClean="0">
                <a:latin typeface="Times New Roman" pitchFamily="18" charset="0"/>
                <a:cs typeface="Times New Roman" pitchFamily="18" charset="0"/>
              </a:rPr>
              <a:t>Project identification</a:t>
            </a:r>
            <a:r>
              <a:rPr lang="en-US" sz="3300" dirty="0" smtClean="0">
                <a:latin typeface="Times New Roman" pitchFamily="18" charset="0"/>
                <a:cs typeface="Times New Roman" pitchFamily="18" charset="0"/>
              </a:rPr>
              <a:t>: It refers to identification of business/investment opportunities. It involves scanning of the environment to find out investment opportunities. </a:t>
            </a:r>
          </a:p>
          <a:p>
            <a:pPr algn="just">
              <a:buFont typeface="Wingdings" pitchFamily="2" charset="2"/>
              <a:buChar char="Ø"/>
            </a:pPr>
            <a:r>
              <a:rPr lang="en-US" sz="3300" b="1" dirty="0" smtClean="0">
                <a:latin typeface="Times New Roman" pitchFamily="18" charset="0"/>
                <a:cs typeface="Times New Roman" pitchFamily="18" charset="0"/>
              </a:rPr>
              <a:t>Project formulation</a:t>
            </a:r>
            <a:r>
              <a:rPr lang="en-US" sz="3300" dirty="0" smtClean="0">
                <a:latin typeface="Times New Roman" pitchFamily="18" charset="0"/>
                <a:cs typeface="Times New Roman" pitchFamily="18" charset="0"/>
              </a:rPr>
              <a:t>: It is the transformation of the idea into concrete project with scrutiny of its important preliminary aspects. </a:t>
            </a:r>
          </a:p>
          <a:p>
            <a:pPr algn="just">
              <a:buFont typeface="Wingdings" pitchFamily="2" charset="2"/>
              <a:buChar char="Ø"/>
            </a:pPr>
            <a:r>
              <a:rPr lang="en-US" sz="3300" b="1" dirty="0" smtClean="0">
                <a:latin typeface="Times New Roman" pitchFamily="18" charset="0"/>
                <a:cs typeface="Times New Roman" pitchFamily="18" charset="0"/>
              </a:rPr>
              <a:t>Project appraisal</a:t>
            </a:r>
            <a:r>
              <a:rPr lang="en-US" sz="3300" dirty="0" smtClean="0">
                <a:latin typeface="Times New Roman" pitchFamily="18" charset="0"/>
                <a:cs typeface="Times New Roman" pitchFamily="18" charset="0"/>
              </a:rPr>
              <a:t>: It involves searching, scrutiny, analysis and evaluation of market, technical, financial and economic variables. </a:t>
            </a:r>
            <a:r>
              <a:rPr lang="en-US" sz="3300" b="1" i="1" dirty="0" smtClean="0">
                <a:latin typeface="Times New Roman" pitchFamily="18" charset="0"/>
                <a:cs typeface="Times New Roman" pitchFamily="18" charset="0"/>
              </a:rPr>
              <a:t>It examines the viability of the project. </a:t>
            </a:r>
          </a:p>
          <a:p>
            <a:pPr algn="just">
              <a:buFont typeface="Wingdings" pitchFamily="2" charset="2"/>
              <a:buChar char="Ø"/>
            </a:pPr>
            <a:r>
              <a:rPr lang="en-US" sz="3300" b="1" dirty="0" smtClean="0">
                <a:latin typeface="Times New Roman" pitchFamily="18" charset="0"/>
                <a:cs typeface="Times New Roman" pitchFamily="18" charset="0"/>
              </a:rPr>
              <a:t>Project selection</a:t>
            </a:r>
            <a:r>
              <a:rPr lang="en-US" sz="3300" dirty="0" smtClean="0">
                <a:latin typeface="Times New Roman" pitchFamily="18" charset="0"/>
                <a:cs typeface="Times New Roman" pitchFamily="18" charset="0"/>
              </a:rPr>
              <a:t>: It is the process of choosing a project rationally </a:t>
            </a:r>
            <a:r>
              <a:rPr lang="en-US" sz="3300" b="1" i="1" dirty="0" smtClean="0">
                <a:latin typeface="Times New Roman" pitchFamily="18" charset="0"/>
                <a:cs typeface="Times New Roman" pitchFamily="18" charset="0"/>
              </a:rPr>
              <a:t>in the light of objectives </a:t>
            </a:r>
            <a:r>
              <a:rPr lang="en-US" sz="3300" dirty="0" smtClean="0">
                <a:latin typeface="Times New Roman" pitchFamily="18" charset="0"/>
                <a:cs typeface="Times New Roman" pitchFamily="18" charset="0"/>
              </a:rPr>
              <a:t>and inherent constraints on the basis of appraisal.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6248400"/>
          </a:xfrm>
        </p:spPr>
        <p:txBody>
          <a:bodyPr>
            <a:normAutofit/>
          </a:bodyPr>
          <a:lstStyle/>
          <a:p>
            <a:pPr algn="ctr">
              <a:buNone/>
            </a:pP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Entrepreneur</a:t>
            </a:r>
          </a:p>
          <a:p>
            <a:pPr algn="just"/>
            <a:r>
              <a:rPr lang="en-US" sz="3600" dirty="0" smtClean="0">
                <a:latin typeface="Times New Roman" pitchFamily="18" charset="0"/>
                <a:cs typeface="Times New Roman" pitchFamily="18" charset="0"/>
              </a:rPr>
              <a:t>The term” entrepreneur” is derived from the French verb ‘</a:t>
            </a:r>
            <a:r>
              <a:rPr lang="en-US" sz="3600" dirty="0" err="1" smtClean="0">
                <a:latin typeface="Times New Roman" pitchFamily="18" charset="0"/>
                <a:cs typeface="Times New Roman" pitchFamily="18" charset="0"/>
              </a:rPr>
              <a:t>enterprenedre</a:t>
            </a:r>
            <a:r>
              <a:rPr lang="en-US" sz="3600" dirty="0" smtClean="0">
                <a:latin typeface="Times New Roman" pitchFamily="18" charset="0"/>
                <a:cs typeface="Times New Roman" pitchFamily="18" charset="0"/>
              </a:rPr>
              <a:t>’. It means “to undertake”. </a:t>
            </a:r>
          </a:p>
          <a:p>
            <a:pPr algn="just"/>
            <a:r>
              <a:rPr lang="en-US" sz="3600" dirty="0" smtClean="0">
                <a:latin typeface="Times New Roman" pitchFamily="18" charset="0"/>
                <a:cs typeface="Times New Roman" pitchFamily="18" charset="0"/>
              </a:rPr>
              <a:t>An entrepreneur is a person who undertakes and operates a new enterprise or venture and assumes some accountability for the inherent risks.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itchFamily="2" charset="2"/>
              <a:buChar char="Ø"/>
            </a:pPr>
            <a:r>
              <a:rPr lang="en-US" b="1" dirty="0" smtClean="0">
                <a:latin typeface="Times New Roman" pitchFamily="18" charset="0"/>
                <a:cs typeface="Times New Roman" pitchFamily="18" charset="0"/>
              </a:rPr>
              <a:t>Project implementation</a:t>
            </a:r>
            <a:r>
              <a:rPr lang="en-US" dirty="0" smtClean="0">
                <a:latin typeface="Times New Roman" pitchFamily="18" charset="0"/>
                <a:cs typeface="Times New Roman" pitchFamily="18" charset="0"/>
              </a:rPr>
              <a:t>: It is the stage of birth of an enterprise. At the end of this stage, the idea becomes a reality. </a:t>
            </a:r>
          </a:p>
          <a:p>
            <a:pPr algn="just">
              <a:buFont typeface="Wingdings" pitchFamily="2" charset="2"/>
              <a:buChar char="Ø"/>
            </a:pPr>
            <a:r>
              <a:rPr lang="en-US" b="1" dirty="0" smtClean="0">
                <a:latin typeface="Times New Roman" pitchFamily="18" charset="0"/>
                <a:cs typeface="Times New Roman" pitchFamily="18" charset="0"/>
              </a:rPr>
              <a:t>Project follow-up and evaluation</a:t>
            </a:r>
            <a:r>
              <a:rPr lang="en-US" dirty="0" smtClean="0">
                <a:latin typeface="Times New Roman" pitchFamily="18" charset="0"/>
                <a:cs typeface="Times New Roman" pitchFamily="18" charset="0"/>
              </a:rPr>
              <a:t>: It is the process of assessing the performance of the project after it started functioning. Project evaluation simply means assessing the progress of the project</a:t>
            </a:r>
            <a:r>
              <a:rPr lang="en-US" dirty="0" smtClean="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76200"/>
          </a:xfrm>
        </p:spPr>
        <p:txBody>
          <a:bodyPr>
            <a:normAutofit fontScale="90000"/>
          </a:bodyPr>
          <a:lstStyle/>
          <a:p>
            <a:endParaRPr lang="en-US" dirty="0"/>
          </a:p>
        </p:txBody>
      </p:sp>
      <p:pic>
        <p:nvPicPr>
          <p:cNvPr id="1026" name="Picture 2" descr="C:\Users\hp\Desktop\Page-47776-.jpg"/>
          <p:cNvPicPr>
            <a:picLocks noGrp="1" noChangeAspect="1" noChangeArrowheads="1"/>
          </p:cNvPicPr>
          <p:nvPr>
            <p:ph idx="1"/>
          </p:nvPr>
        </p:nvPicPr>
        <p:blipFill>
          <a:blip r:embed="rId2"/>
          <a:srcRect/>
          <a:stretch>
            <a:fillRect/>
          </a:stretch>
        </p:blipFill>
        <p:spPr bwMode="auto">
          <a:xfrm>
            <a:off x="838200" y="228600"/>
            <a:ext cx="7315200" cy="6477000"/>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7" name="Rounded Rectangle 6"/>
          <p:cNvSpPr/>
          <p:nvPr/>
        </p:nvSpPr>
        <p:spPr>
          <a:xfrm>
            <a:off x="457200" y="381000"/>
            <a:ext cx="32766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chemeClr val="tx1"/>
                </a:solidFill>
                <a:latin typeface="Times New Roman" pitchFamily="18" charset="0"/>
                <a:cs typeface="Times New Roman" pitchFamily="18" charset="0"/>
              </a:rPr>
              <a:t>Project Identification</a:t>
            </a:r>
            <a:endParaRPr lang="en-US" sz="2500" b="1" dirty="0">
              <a:solidFill>
                <a:schemeClr val="tx1"/>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381000" y="381000"/>
            <a:ext cx="8458200" cy="6096000"/>
          </a:xfrm>
        </p:spPr>
        <p:txBody>
          <a:bodyPr>
            <a:normAutofit fontScale="85000" lnSpcReduction="20000"/>
          </a:bodyPr>
          <a:lstStyle/>
          <a:p>
            <a:pPr algn="ctr">
              <a:buNone/>
            </a:pPr>
            <a:r>
              <a:rPr lang="en-US" b="1" dirty="0" smtClean="0">
                <a:latin typeface="Algerian" pitchFamily="82" charset="0"/>
                <a:cs typeface="Times New Roman" pitchFamily="18" charset="0"/>
              </a:rPr>
              <a:t>Project Formulation </a:t>
            </a:r>
          </a:p>
          <a:p>
            <a:pPr algn="just">
              <a:buNone/>
            </a:pPr>
            <a:r>
              <a:rPr lang="en-US" sz="3400" b="1" dirty="0" smtClean="0">
                <a:latin typeface="Times New Roman" pitchFamily="18" charset="0"/>
                <a:cs typeface="Times New Roman" pitchFamily="18" charset="0"/>
              </a:rPr>
              <a:t>    </a:t>
            </a:r>
            <a:r>
              <a:rPr lang="en-US" sz="3400" dirty="0" smtClean="0">
                <a:latin typeface="Times New Roman" pitchFamily="18" charset="0"/>
                <a:cs typeface="Times New Roman" pitchFamily="18" charset="0"/>
              </a:rPr>
              <a:t>It is the process of examining technical, economic, financial and commercial aspects of a project. It is the process and steps through which an opportunity becomes a project in which the entrepreneur is willing to invest his time, money and other resources.</a:t>
            </a:r>
          </a:p>
          <a:p>
            <a:pPr algn="just">
              <a:buNone/>
            </a:pPr>
            <a:r>
              <a:rPr lang="en-US" sz="3400"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The following are the major problems </a:t>
            </a:r>
            <a:r>
              <a:rPr lang="en-US" sz="3400" dirty="0" smtClean="0">
                <a:latin typeface="Times New Roman" pitchFamily="18" charset="0"/>
                <a:cs typeface="Times New Roman" pitchFamily="18" charset="0"/>
              </a:rPr>
              <a:t>that the entrepreneur can face during project formulation phase: • Knowledge about government regulations• Absence of external economies.• Non-availability of technically qualified personnel. • Resource mobilisation • Selection of appropriate technology because modern technologies developed in the advanced countries may not be suitable for adopting in the developing countries.</a:t>
            </a:r>
            <a:endParaRPr lang="en-US" sz="3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304800" y="228600"/>
            <a:ext cx="8534400" cy="6477000"/>
          </a:xfrm>
        </p:spPr>
        <p:txBody>
          <a:bodyPr>
            <a:normAutofit fontScale="92500" lnSpcReduction="20000"/>
          </a:bodyPr>
          <a:lstStyle/>
          <a:p>
            <a:pPr algn="ctr">
              <a:buNone/>
            </a:pPr>
            <a:r>
              <a:rPr lang="en-US" b="1" dirty="0" smtClean="0">
                <a:latin typeface="Times New Roman" pitchFamily="18" charset="0"/>
                <a:cs typeface="Times New Roman" pitchFamily="18" charset="0"/>
              </a:rPr>
              <a:t>CLASSIFICATION OF PROJECTS</a:t>
            </a:r>
          </a:p>
          <a:p>
            <a:pPr algn="ctr">
              <a:buNone/>
            </a:pPr>
            <a:endParaRPr lang="en-US" b="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b="1" i="1" u="sng" dirty="0" smtClean="0">
                <a:latin typeface="Times New Roman" pitchFamily="18" charset="0"/>
                <a:cs typeface="Times New Roman" pitchFamily="18" charset="0"/>
              </a:rPr>
              <a:t>Quantifiable Projects</a:t>
            </a:r>
          </a:p>
          <a:p>
            <a:pPr algn="just">
              <a:buNone/>
            </a:pPr>
            <a:r>
              <a:rPr lang="en-US"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Quantitative assessment of benefits can be made. concerned with industrial development, power generation, and mineral     development.</a:t>
            </a:r>
          </a:p>
          <a:p>
            <a:pPr algn="just">
              <a:buNone/>
            </a:pPr>
            <a:r>
              <a:rPr lang="en-US" dirty="0" smtClean="0">
                <a:latin typeface="Times New Roman" pitchFamily="18" charset="0"/>
                <a:cs typeface="Times New Roman" pitchFamily="18" charset="0"/>
              </a:rPr>
              <a:t> </a:t>
            </a:r>
            <a:r>
              <a:rPr lang="en-US" b="1" i="1" u="sng" dirty="0" smtClean="0">
                <a:latin typeface="Times New Roman" pitchFamily="18" charset="0"/>
                <a:cs typeface="Times New Roman" pitchFamily="18" charset="0"/>
              </a:rPr>
              <a:t>Non- Quantifiable Projects</a:t>
            </a:r>
          </a:p>
          <a:p>
            <a:pPr algn="just">
              <a:buNone/>
            </a:pPr>
            <a:r>
              <a:rPr lang="en-US"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Where quantitative assessment is not possible. concerned with health, education, defense etc.</a:t>
            </a:r>
          </a:p>
          <a:p>
            <a:pPr algn="just">
              <a:buNone/>
            </a:pPr>
            <a:r>
              <a:rPr lang="en-US" b="1" i="1" u="sng" dirty="0" smtClean="0">
                <a:latin typeface="Times New Roman" pitchFamily="18" charset="0"/>
                <a:cs typeface="Times New Roman" pitchFamily="18" charset="0"/>
              </a:rPr>
              <a:t>Sectorial Projects</a:t>
            </a:r>
          </a:p>
          <a:p>
            <a:pPr algn="just"/>
            <a:r>
              <a:rPr lang="en-US" dirty="0" smtClean="0">
                <a:latin typeface="Times New Roman" pitchFamily="18" charset="0"/>
                <a:cs typeface="Times New Roman" pitchFamily="18" charset="0"/>
              </a:rPr>
              <a:t>Agriculture, Irrigation And Power Sector,</a:t>
            </a:r>
          </a:p>
          <a:p>
            <a:pPr algn="just"/>
            <a:r>
              <a:rPr lang="en-US" dirty="0" smtClean="0">
                <a:latin typeface="Times New Roman" pitchFamily="18" charset="0"/>
                <a:cs typeface="Times New Roman" pitchFamily="18" charset="0"/>
              </a:rPr>
              <a:t>Industry And Mining Sector, Transport And Communication, Social Service Sector</a:t>
            </a:r>
          </a:p>
          <a:p>
            <a:pPr algn="just"/>
            <a:r>
              <a:rPr lang="en-US" dirty="0" smtClean="0">
                <a:latin typeface="Times New Roman" pitchFamily="18" charset="0"/>
                <a:cs typeface="Times New Roman" pitchFamily="18" charset="0"/>
              </a:rPr>
              <a:t>Manufacturing, Food Processing, Health care sector etc.</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172200"/>
          </a:xfrm>
        </p:spPr>
        <p:txBody>
          <a:bodyPr>
            <a:normAutofit/>
          </a:bodyPr>
          <a:lstStyle/>
          <a:p>
            <a:pPr algn="ctr">
              <a:buNone/>
            </a:pPr>
            <a:r>
              <a:rPr lang="en-US" b="1" i="1" dirty="0" smtClean="0">
                <a:latin typeface="Times New Roman" pitchFamily="18" charset="0"/>
                <a:cs typeface="Times New Roman" pitchFamily="18" charset="0"/>
              </a:rPr>
              <a:t>Financial Institution Classification</a:t>
            </a:r>
          </a:p>
          <a:p>
            <a:pPr algn="just"/>
            <a:r>
              <a:rPr lang="en-US" dirty="0" smtClean="0">
                <a:latin typeface="Times New Roman" pitchFamily="18" charset="0"/>
                <a:cs typeface="Times New Roman" pitchFamily="18" charset="0"/>
              </a:rPr>
              <a:t>All India and state financial institutions classify projects according to their age, experience and the purpose:</a:t>
            </a:r>
          </a:p>
          <a:p>
            <a:pPr algn="just"/>
            <a:r>
              <a:rPr lang="en-US" dirty="0" smtClean="0">
                <a:latin typeface="Times New Roman" pitchFamily="18" charset="0"/>
                <a:cs typeface="Times New Roman" pitchFamily="18" charset="0"/>
              </a:rPr>
              <a:t> New projects,  Expansion projects,  Modernization projects and Diversification projects.</a:t>
            </a:r>
          </a:p>
          <a:p>
            <a:pPr algn="ctr">
              <a:buNone/>
            </a:pPr>
            <a:r>
              <a:rPr lang="en-US" b="1" i="1" dirty="0" smtClean="0">
                <a:latin typeface="Times New Roman" pitchFamily="18" charset="0"/>
                <a:cs typeface="Times New Roman" pitchFamily="18" charset="0"/>
              </a:rPr>
              <a:t>Services Projects</a:t>
            </a:r>
          </a:p>
          <a:p>
            <a:r>
              <a:rPr lang="en-US" dirty="0" smtClean="0">
                <a:latin typeface="Times New Roman" pitchFamily="18" charset="0"/>
                <a:cs typeface="Times New Roman" pitchFamily="18" charset="0"/>
              </a:rPr>
              <a:t>Welfare Projects</a:t>
            </a:r>
          </a:p>
          <a:p>
            <a:r>
              <a:rPr lang="en-US" dirty="0" smtClean="0">
                <a:latin typeface="Times New Roman" pitchFamily="18" charset="0"/>
                <a:cs typeface="Times New Roman" pitchFamily="18" charset="0"/>
              </a:rPr>
              <a:t>Research And Development Projects</a:t>
            </a:r>
          </a:p>
          <a:p>
            <a:r>
              <a:rPr lang="en-US" smtClean="0">
                <a:latin typeface="Times New Roman" pitchFamily="18" charset="0"/>
                <a:cs typeface="Times New Roman" pitchFamily="18" charset="0"/>
              </a:rPr>
              <a:t>Educational </a:t>
            </a:r>
            <a:r>
              <a:rPr lang="en-US" dirty="0" smtClean="0">
                <a:latin typeface="Times New Roman" pitchFamily="18" charset="0"/>
                <a:cs typeface="Times New Roman" pitchFamily="18" charset="0"/>
              </a:rPr>
              <a:t>Projects</a:t>
            </a: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76200"/>
          </a:xfrm>
        </p:spPr>
        <p:txBody>
          <a:bodyPr>
            <a:normAutofit fontScale="90000"/>
          </a:bodyPr>
          <a:lstStyle/>
          <a:p>
            <a:endParaRPr lang="en-US" dirty="0"/>
          </a:p>
        </p:txBody>
      </p:sp>
      <p:sp>
        <p:nvSpPr>
          <p:cNvPr id="3" name="Content Placeholder 2"/>
          <p:cNvSpPr>
            <a:spLocks noGrp="1"/>
          </p:cNvSpPr>
          <p:nvPr>
            <p:ph idx="1"/>
          </p:nvPr>
        </p:nvSpPr>
        <p:spPr>
          <a:xfrm>
            <a:off x="304800" y="228600"/>
            <a:ext cx="8534400" cy="6248400"/>
          </a:xfrm>
        </p:spPr>
        <p:txBody>
          <a:bodyPr>
            <a:normAutofit lnSpcReduction="10000"/>
          </a:bodyPr>
          <a:lstStyle/>
          <a:p>
            <a:pPr algn="just">
              <a:buNone/>
            </a:pPr>
            <a:r>
              <a:rPr lang="en-US" b="1" dirty="0" smtClean="0">
                <a:latin typeface="Times New Roman" pitchFamily="18" charset="0"/>
                <a:cs typeface="Times New Roman" pitchFamily="18" charset="0"/>
              </a:rPr>
              <a:t>    Project design and network analysis</a:t>
            </a:r>
          </a:p>
          <a:p>
            <a:pPr algn="just">
              <a:buNone/>
            </a:pPr>
            <a:r>
              <a:rPr lang="en-US" dirty="0" smtClean="0">
                <a:latin typeface="Times New Roman" pitchFamily="18" charset="0"/>
                <a:cs typeface="Times New Roman" pitchFamily="18" charset="0"/>
              </a:rPr>
              <a:t>    A project comprises certain sequential activities which are interrelated. These activities can be shown in the form of a diagram, which is called network diagram. </a:t>
            </a:r>
            <a:r>
              <a:rPr lang="en-US" b="1" i="1" dirty="0" smtClean="0">
                <a:latin typeface="Times New Roman" pitchFamily="18" charset="0"/>
                <a:cs typeface="Times New Roman" pitchFamily="18" charset="0"/>
              </a:rPr>
              <a:t>Project design is concerned with the development of a detailed work plan of the project and its time estimates.</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While Network is a combination of activities and events of a project. Network analysis is one of the most popular techniques used for planning, scheduling, monitoring and co-coordinating large and complex projects comprising a number of activities. </a:t>
            </a:r>
            <a:endParaRPr lang="en-US"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400800"/>
          </a:xfrm>
        </p:spPr>
        <p:txBody>
          <a:bodyPr>
            <a:normAutofit lnSpcReduction="10000"/>
          </a:bodyPr>
          <a:lstStyle/>
          <a:p>
            <a:pPr algn="just"/>
            <a:r>
              <a:rPr lang="en-US" b="1" dirty="0" smtClean="0">
                <a:latin typeface="Times New Roman" pitchFamily="18" charset="0"/>
                <a:cs typeface="Times New Roman" pitchFamily="18" charset="0"/>
              </a:rPr>
              <a:t>Thus </a:t>
            </a:r>
            <a:r>
              <a:rPr lang="en-US" dirty="0" smtClean="0">
                <a:latin typeface="Times New Roman" pitchFamily="18" charset="0"/>
                <a:cs typeface="Times New Roman" pitchFamily="18" charset="0"/>
              </a:rPr>
              <a:t>network is designed, its analysis is carried out to identify the optimal course of action so as to complete the project with the minimum of time and cost, subject to the available resources. </a:t>
            </a:r>
            <a:r>
              <a:rPr lang="en-US" b="1" dirty="0" smtClean="0">
                <a:latin typeface="Times New Roman" pitchFamily="18" charset="0"/>
                <a:cs typeface="Times New Roman" pitchFamily="18" charset="0"/>
              </a:rPr>
              <a:t>Important network analysis techniques are PERT (</a:t>
            </a:r>
            <a:r>
              <a:rPr lang="en-US" b="1" dirty="0" err="1" smtClean="0">
                <a:latin typeface="Times New Roman" pitchFamily="18" charset="0"/>
                <a:cs typeface="Times New Roman" pitchFamily="18" charset="0"/>
              </a:rPr>
              <a:t>Programme</a:t>
            </a:r>
            <a:r>
              <a:rPr lang="en-US" b="1" dirty="0" smtClean="0">
                <a:latin typeface="Times New Roman" pitchFamily="18" charset="0"/>
                <a:cs typeface="Times New Roman" pitchFamily="18" charset="0"/>
              </a:rPr>
              <a:t> Evaluation Review Technique) and CPM (Critical Path Method).</a:t>
            </a:r>
          </a:p>
          <a:p>
            <a:pPr algn="just">
              <a:buNone/>
            </a:pPr>
            <a:r>
              <a:rPr lang="en-US" b="1" dirty="0" smtClean="0">
                <a:latin typeface="Times New Roman" pitchFamily="18" charset="0"/>
                <a:cs typeface="Times New Roman" pitchFamily="18" charset="0"/>
              </a:rPr>
              <a:t>Steps in Network Analysis</a:t>
            </a:r>
          </a:p>
          <a:p>
            <a:pPr algn="just"/>
            <a:r>
              <a:rPr lang="en-US" dirty="0" smtClean="0">
                <a:latin typeface="Times New Roman" pitchFamily="18" charset="0"/>
                <a:cs typeface="Times New Roman" pitchFamily="18" charset="0"/>
              </a:rPr>
              <a:t>Preparation of network</a:t>
            </a:r>
          </a:p>
          <a:p>
            <a:pPr algn="just"/>
            <a:r>
              <a:rPr lang="en-US" dirty="0" smtClean="0">
                <a:latin typeface="Times New Roman" pitchFamily="18" charset="0"/>
                <a:cs typeface="Times New Roman" pitchFamily="18" charset="0"/>
              </a:rPr>
              <a:t>Estimation of time to perform each activity </a:t>
            </a:r>
          </a:p>
          <a:p>
            <a:pPr algn="just"/>
            <a:r>
              <a:rPr lang="en-US" dirty="0" smtClean="0">
                <a:latin typeface="Times New Roman" pitchFamily="18" charset="0"/>
                <a:cs typeface="Times New Roman" pitchFamily="18" charset="0"/>
              </a:rPr>
              <a:t>Computation of critical path schedule</a:t>
            </a:r>
          </a:p>
          <a:p>
            <a:pPr algn="just"/>
            <a:r>
              <a:rPr lang="en-US" dirty="0" smtClean="0">
                <a:latin typeface="Times New Roman" pitchFamily="18" charset="0"/>
                <a:cs typeface="Times New Roman" pitchFamily="18" charset="0"/>
              </a:rPr>
              <a:t>Interpretation of results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400800"/>
          </a:xfrm>
        </p:spPr>
        <p:txBody>
          <a:bodyPr>
            <a:normAutofit fontScale="92500" lnSpcReduction="20000"/>
          </a:bodyPr>
          <a:lstStyle/>
          <a:p>
            <a:pPr algn="ctr">
              <a:buNone/>
            </a:pPr>
            <a:r>
              <a:rPr lang="en-US" b="1" dirty="0" smtClean="0">
                <a:latin typeface="Times New Roman" pitchFamily="18" charset="0"/>
                <a:cs typeface="Times New Roman" pitchFamily="18" charset="0"/>
              </a:rPr>
              <a:t>Terms Related to Network Analysis</a:t>
            </a:r>
          </a:p>
          <a:p>
            <a:pPr algn="just">
              <a:buNone/>
            </a:pPr>
            <a:r>
              <a:rPr lang="en-US" b="1" dirty="0" smtClean="0">
                <a:latin typeface="Times New Roman" pitchFamily="18" charset="0"/>
                <a:cs typeface="Times New Roman" pitchFamily="18" charset="0"/>
              </a:rPr>
              <a:t>Network:</a:t>
            </a:r>
            <a:r>
              <a:rPr lang="en-US" dirty="0" smtClean="0">
                <a:latin typeface="Times New Roman" pitchFamily="18" charset="0"/>
                <a:cs typeface="Times New Roman" pitchFamily="18" charset="0"/>
              </a:rPr>
              <a:t> Network refers to series of related activities . </a:t>
            </a:r>
          </a:p>
          <a:p>
            <a:pPr algn="just">
              <a:buNone/>
            </a:pPr>
            <a:r>
              <a:rPr lang="en-US" b="1" dirty="0" smtClean="0">
                <a:latin typeface="Times New Roman" pitchFamily="18" charset="0"/>
                <a:cs typeface="Times New Roman" pitchFamily="18" charset="0"/>
              </a:rPr>
              <a:t>Network diagram</a:t>
            </a:r>
            <a:r>
              <a:rPr lang="en-US" dirty="0" smtClean="0">
                <a:latin typeface="Times New Roman" pitchFamily="18" charset="0"/>
                <a:cs typeface="Times New Roman" pitchFamily="18" charset="0"/>
              </a:rPr>
              <a:t>: It shows the activities and events of a project in a logical sequence. It is also known as project graph or arrow diagram.</a:t>
            </a:r>
          </a:p>
          <a:p>
            <a:pPr algn="just">
              <a:buNone/>
            </a:pPr>
            <a:r>
              <a:rPr lang="en-US" b="1" dirty="0" smtClean="0">
                <a:latin typeface="Times New Roman" pitchFamily="18" charset="0"/>
                <a:cs typeface="Times New Roman" pitchFamily="18" charset="0"/>
              </a:rPr>
              <a:t>Activity:</a:t>
            </a:r>
            <a:r>
              <a:rPr lang="en-US" dirty="0" smtClean="0">
                <a:latin typeface="Times New Roman" pitchFamily="18" charset="0"/>
                <a:cs typeface="Times New Roman" pitchFamily="18" charset="0"/>
              </a:rPr>
              <a:t> It means the element of job or task or item of work to be completed in a specific time. Activity consumes • time, money, effort and resources. Each activity is represented by an arrow.</a:t>
            </a:r>
          </a:p>
          <a:p>
            <a:pPr algn="just">
              <a:buNone/>
            </a:pPr>
            <a:r>
              <a:rPr lang="en-US" b="1" dirty="0" smtClean="0">
                <a:latin typeface="Times New Roman" pitchFamily="18" charset="0"/>
                <a:cs typeface="Times New Roman" pitchFamily="18" charset="0"/>
              </a:rPr>
              <a:t>Event:</a:t>
            </a:r>
            <a:r>
              <a:rPr lang="en-US" dirty="0" smtClean="0">
                <a:latin typeface="Times New Roman" pitchFamily="18" charset="0"/>
                <a:cs typeface="Times New Roman" pitchFamily="18" charset="0"/>
              </a:rPr>
              <a:t> It represents the start or end of an activity. An event is generally represented by a circle called node. • Each activity has 2 events- tail event and head event. Tail event is the beginning of an activity. Head event is the end of an activity.</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76200"/>
            <a:ext cx="8763000" cy="6858000"/>
          </a:xfrm>
        </p:spPr>
        <p:txBody>
          <a:bodyPr>
            <a:normAutofit fontScale="25000" lnSpcReduction="20000"/>
          </a:bodyPr>
          <a:lstStyle/>
          <a:p>
            <a:pPr algn="ctr">
              <a:buNone/>
            </a:pPr>
            <a:r>
              <a:rPr lang="en-US" sz="11200" b="1" dirty="0" smtClean="0">
                <a:latin typeface="Times New Roman" pitchFamily="18" charset="0"/>
                <a:cs typeface="Times New Roman" pitchFamily="18" charset="0"/>
              </a:rPr>
              <a:t>Critical Path Method (CPM)</a:t>
            </a:r>
          </a:p>
          <a:p>
            <a:pPr algn="just">
              <a:buNone/>
            </a:pPr>
            <a:r>
              <a:rPr lang="en-US" dirty="0" smtClean="0">
                <a:latin typeface="Times New Roman" pitchFamily="18" charset="0"/>
                <a:cs typeface="Times New Roman" pitchFamily="18" charset="0"/>
              </a:rPr>
              <a:t>    </a:t>
            </a:r>
            <a:r>
              <a:rPr lang="en-US" sz="11000" dirty="0" smtClean="0">
                <a:latin typeface="Times New Roman" pitchFamily="18" charset="0"/>
                <a:cs typeface="Times New Roman" pitchFamily="18" charset="0"/>
              </a:rPr>
              <a:t>After preparing the network diagram and indicating the time for each activity, we can identify the various possible paths.</a:t>
            </a:r>
          </a:p>
          <a:p>
            <a:pPr algn="just">
              <a:buNone/>
            </a:pPr>
            <a:r>
              <a:rPr lang="en-US" sz="11000" dirty="0" smtClean="0">
                <a:latin typeface="Times New Roman" pitchFamily="18" charset="0"/>
                <a:cs typeface="Times New Roman" pitchFamily="18" charset="0"/>
              </a:rPr>
              <a:t>The various terms related to CPM are defined below:</a:t>
            </a:r>
          </a:p>
          <a:p>
            <a:pPr algn="just">
              <a:buNone/>
            </a:pPr>
            <a:r>
              <a:rPr lang="en-US" sz="11000" b="1" dirty="0" err="1" smtClean="0">
                <a:latin typeface="Times New Roman" pitchFamily="18" charset="0"/>
                <a:cs typeface="Times New Roman" pitchFamily="18" charset="0"/>
              </a:rPr>
              <a:t>Path</a:t>
            </a:r>
            <a:r>
              <a:rPr lang="en-US" sz="11000" dirty="0" err="1" smtClean="0">
                <a:latin typeface="Times New Roman" pitchFamily="18" charset="0"/>
                <a:cs typeface="Times New Roman" pitchFamily="18" charset="0"/>
              </a:rPr>
              <a:t>:It</a:t>
            </a:r>
            <a:r>
              <a:rPr lang="en-US" sz="11000" dirty="0" smtClean="0">
                <a:latin typeface="Times New Roman" pitchFamily="18" charset="0"/>
                <a:cs typeface="Times New Roman" pitchFamily="18" charset="0"/>
              </a:rPr>
              <a:t> refers to </a:t>
            </a:r>
            <a:r>
              <a:rPr lang="en-US" sz="11000" b="1" dirty="0" smtClean="0">
                <a:latin typeface="Times New Roman" pitchFamily="18" charset="0"/>
                <a:cs typeface="Times New Roman" pitchFamily="18" charset="0"/>
              </a:rPr>
              <a:t>unbroken or continuous chain </a:t>
            </a:r>
            <a:r>
              <a:rPr lang="en-US" sz="11000" dirty="0" smtClean="0">
                <a:latin typeface="Times New Roman" pitchFamily="18" charset="0"/>
                <a:cs typeface="Times New Roman" pitchFamily="18" charset="0"/>
              </a:rPr>
              <a:t>of activities from the start event to end event in the network  diagram.</a:t>
            </a:r>
          </a:p>
          <a:p>
            <a:pPr algn="just">
              <a:buNone/>
            </a:pPr>
            <a:r>
              <a:rPr lang="en-US" sz="11000" b="1" dirty="0" smtClean="0">
                <a:latin typeface="Times New Roman" pitchFamily="18" charset="0"/>
                <a:cs typeface="Times New Roman" pitchFamily="18" charset="0"/>
              </a:rPr>
              <a:t>Critical pat</a:t>
            </a:r>
            <a:r>
              <a:rPr lang="en-US" sz="11000" dirty="0" smtClean="0">
                <a:latin typeface="Times New Roman" pitchFamily="18" charset="0"/>
                <a:cs typeface="Times New Roman" pitchFamily="18" charset="0"/>
              </a:rPr>
              <a:t>h: It is the </a:t>
            </a:r>
            <a:r>
              <a:rPr lang="en-US" sz="11000" b="1" dirty="0" smtClean="0">
                <a:latin typeface="Times New Roman" pitchFamily="18" charset="0"/>
                <a:cs typeface="Times New Roman" pitchFamily="18" charset="0"/>
              </a:rPr>
              <a:t>path which takes longest duration</a:t>
            </a:r>
            <a:r>
              <a:rPr lang="en-US" sz="11000" dirty="0" smtClean="0">
                <a:latin typeface="Times New Roman" pitchFamily="18" charset="0"/>
                <a:cs typeface="Times New Roman" pitchFamily="18" charset="0"/>
              </a:rPr>
              <a:t>. It is represented by double or thick arrow line to distinguish it from the other non-critical paths.</a:t>
            </a:r>
          </a:p>
          <a:p>
            <a:pPr algn="just">
              <a:buNone/>
            </a:pPr>
            <a:r>
              <a:rPr lang="en-US" sz="11000" b="1" dirty="0" smtClean="0">
                <a:latin typeface="Times New Roman" pitchFamily="18" charset="0"/>
                <a:cs typeface="Times New Roman" pitchFamily="18" charset="0"/>
              </a:rPr>
              <a:t>Critical activities</a:t>
            </a:r>
            <a:r>
              <a:rPr lang="en-US" sz="11000" dirty="0" smtClean="0">
                <a:latin typeface="Times New Roman" pitchFamily="18" charset="0"/>
                <a:cs typeface="Times New Roman" pitchFamily="18" charset="0"/>
              </a:rPr>
              <a:t>: These are </a:t>
            </a:r>
            <a:r>
              <a:rPr lang="en-US" sz="11000" b="1" dirty="0" smtClean="0">
                <a:latin typeface="Times New Roman" pitchFamily="18" charset="0"/>
                <a:cs typeface="Times New Roman" pitchFamily="18" charset="0"/>
              </a:rPr>
              <a:t>activities lying in the critical path</a:t>
            </a:r>
            <a:r>
              <a:rPr lang="en-US" sz="11000" dirty="0" smtClean="0">
                <a:latin typeface="Times New Roman" pitchFamily="18" charset="0"/>
                <a:cs typeface="Times New Roman" pitchFamily="18" charset="0"/>
              </a:rPr>
              <a:t> and its delay in start will cause a further delay  in the completion of the entire project. </a:t>
            </a:r>
          </a:p>
          <a:p>
            <a:pPr algn="just">
              <a:buNone/>
            </a:pPr>
            <a:r>
              <a:rPr lang="en-US" sz="11000" b="1" dirty="0" smtClean="0">
                <a:latin typeface="Times New Roman" pitchFamily="18" charset="0"/>
                <a:cs typeface="Times New Roman" pitchFamily="18" charset="0"/>
              </a:rPr>
              <a:t>Preceding activities</a:t>
            </a:r>
            <a:r>
              <a:rPr lang="en-US" sz="11000" dirty="0" smtClean="0">
                <a:latin typeface="Times New Roman" pitchFamily="18" charset="0"/>
                <a:cs typeface="Times New Roman" pitchFamily="18" charset="0"/>
              </a:rPr>
              <a:t>: Activities that must be </a:t>
            </a:r>
            <a:r>
              <a:rPr lang="en-US" sz="11000" b="1" dirty="0" smtClean="0">
                <a:latin typeface="Times New Roman" pitchFamily="18" charset="0"/>
                <a:cs typeface="Times New Roman" pitchFamily="18" charset="0"/>
              </a:rPr>
              <a:t>completed immediately prior to the start of another activity </a:t>
            </a:r>
            <a:r>
              <a:rPr lang="en-US" sz="11000" dirty="0" smtClean="0">
                <a:latin typeface="Times New Roman" pitchFamily="18" charset="0"/>
                <a:cs typeface="Times New Roman" pitchFamily="18" charset="0"/>
              </a:rPr>
              <a:t>are  called predecessor activities.</a:t>
            </a:r>
          </a:p>
          <a:p>
            <a:pPr algn="just">
              <a:buNone/>
            </a:pPr>
            <a:endParaRPr lang="en-US" sz="11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b="1" dirty="0" smtClean="0">
                <a:latin typeface="Times New Roman" pitchFamily="18" charset="0"/>
                <a:cs typeface="Times New Roman" pitchFamily="18" charset="0"/>
              </a:rPr>
              <a:t>Succeeding activities</a:t>
            </a:r>
            <a:r>
              <a:rPr lang="en-US"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Activities that cannot be started until one or more of other activities are completed, </a:t>
            </a:r>
            <a:r>
              <a:rPr lang="en-US" dirty="0" smtClean="0">
                <a:latin typeface="Times New Roman" pitchFamily="18" charset="0"/>
                <a:cs typeface="Times New Roman" pitchFamily="18" charset="0"/>
              </a:rPr>
              <a:t>but  immediately succeed are called successor activities.</a:t>
            </a:r>
          </a:p>
          <a:p>
            <a:r>
              <a:rPr lang="en-US" b="1" dirty="0" smtClean="0">
                <a:latin typeface="Times New Roman" pitchFamily="18" charset="0"/>
                <a:cs typeface="Times New Roman" pitchFamily="18" charset="0"/>
              </a:rPr>
              <a:t>Concurrent activities</a:t>
            </a:r>
            <a:r>
              <a:rPr lang="en-US" dirty="0" smtClean="0">
                <a:latin typeface="Times New Roman" pitchFamily="18" charset="0"/>
                <a:cs typeface="Times New Roman" pitchFamily="18" charset="0"/>
              </a:rPr>
              <a:t>: Activities which can be accomplished concurrently or simultaneously are known as concurrent activities.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096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248400"/>
          </a:xfrm>
        </p:spPr>
        <p:txBody>
          <a:bodyPr>
            <a:normAutofit/>
          </a:bodyPr>
          <a:lstStyle/>
          <a:p>
            <a:pPr algn="ctr">
              <a:buNone/>
            </a:pPr>
            <a:r>
              <a:rPr lang="en-US" dirty="0" smtClean="0">
                <a:latin typeface="Times New Roman" pitchFamily="18" charset="0"/>
                <a:cs typeface="Times New Roman" pitchFamily="18" charset="0"/>
              </a:rPr>
              <a:t>        </a:t>
            </a:r>
            <a:r>
              <a:rPr lang="en-US" dirty="0" smtClean="0">
                <a:latin typeface="Algerian" pitchFamily="82" charset="0"/>
                <a:cs typeface="Times New Roman" pitchFamily="18" charset="0"/>
              </a:rPr>
              <a:t>Concept of Entrepreneurship</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Entrepreneurship is a process undertaken by an entrepreneur to augment his business interest. It is an exercise involving innovation and creativity that will go towards establishing his/her enterprise.</a:t>
            </a:r>
          </a:p>
          <a:p>
            <a:pPr algn="just"/>
            <a:r>
              <a:rPr lang="en-US" dirty="0" smtClean="0">
                <a:latin typeface="Times New Roman" pitchFamily="18" charset="0"/>
                <a:cs typeface="Times New Roman" pitchFamily="18" charset="0"/>
              </a:rPr>
              <a:t>Entrepreneurship is the composite skill and the resultant of a mix of many qualities, traits and ability to bring together capital, labor, land, thus to mobilize scientific and technological advances to establish a new and innovative venture/ enterprise.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324600"/>
          </a:xfrm>
        </p:spPr>
        <p:txBody>
          <a:bodyPr>
            <a:noAutofit/>
          </a:bodyPr>
          <a:lstStyle/>
          <a:p>
            <a:pPr algn="ctr">
              <a:buNone/>
            </a:pPr>
            <a:r>
              <a:rPr lang="en-US" sz="3000" b="1" dirty="0" smtClean="0">
                <a:latin typeface="Times New Roman" pitchFamily="18" charset="0"/>
                <a:cs typeface="Times New Roman" pitchFamily="18" charset="0"/>
              </a:rPr>
              <a:t>Steps in CPM</a:t>
            </a:r>
          </a:p>
          <a:p>
            <a:r>
              <a:rPr lang="en-US" sz="3000" dirty="0" smtClean="0">
                <a:latin typeface="Times New Roman" pitchFamily="18" charset="0"/>
                <a:cs typeface="Times New Roman" pitchFamily="18" charset="0"/>
              </a:rPr>
              <a:t>Arrange all activities in a logical sequence .</a:t>
            </a:r>
          </a:p>
          <a:p>
            <a:r>
              <a:rPr lang="en-US" sz="3000" dirty="0" smtClean="0">
                <a:latin typeface="Times New Roman" pitchFamily="18" charset="0"/>
                <a:cs typeface="Times New Roman" pitchFamily="18" charset="0"/>
              </a:rPr>
              <a:t>Construct arrow diagram and number all the events .</a:t>
            </a:r>
          </a:p>
          <a:p>
            <a:r>
              <a:rPr lang="en-US" sz="3000" dirty="0" smtClean="0">
                <a:latin typeface="Times New Roman" pitchFamily="18" charset="0"/>
                <a:cs typeface="Times New Roman" pitchFamily="18" charset="0"/>
              </a:rPr>
              <a:t>Mark activity times on arrows. </a:t>
            </a:r>
          </a:p>
          <a:p>
            <a:r>
              <a:rPr lang="en-US" sz="3000" dirty="0" smtClean="0">
                <a:latin typeface="Times New Roman" pitchFamily="18" charset="0"/>
                <a:cs typeface="Times New Roman" pitchFamily="18" charset="0"/>
              </a:rPr>
              <a:t>Calculate earliest and latest starting/finishing times and mark these times on arrow diagram. </a:t>
            </a:r>
          </a:p>
          <a:p>
            <a:r>
              <a:rPr lang="en-US" sz="3000" dirty="0" smtClean="0">
                <a:latin typeface="Times New Roman" pitchFamily="18" charset="0"/>
                <a:cs typeface="Times New Roman" pitchFamily="18" charset="0"/>
              </a:rPr>
              <a:t>Identify critical path. </a:t>
            </a:r>
            <a:endParaRPr lang="en-US" sz="3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457200"/>
            <a:ext cx="8991600" cy="6858000"/>
          </a:xfrm>
          <a:prstGeom prst="rect">
            <a:avLst/>
          </a:prstGeom>
          <a:noFill/>
          <a:ln w="9525">
            <a:noFill/>
            <a:miter lim="800000"/>
            <a:headEnd/>
            <a:tailEnd/>
          </a:ln>
          <a:effectLst/>
        </p:spPr>
      </p:pic>
      <p:cxnSp>
        <p:nvCxnSpPr>
          <p:cNvPr id="5" name="Straight Arrow Connector 4"/>
          <p:cNvCxnSpPr/>
          <p:nvPr/>
        </p:nvCxnSpPr>
        <p:spPr>
          <a:xfrm>
            <a:off x="3733800" y="3886200"/>
            <a:ext cx="13716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4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00800"/>
          </a:xfrm>
        </p:spPr>
        <p:txBody>
          <a:bodyPr/>
          <a:lstStyle/>
          <a:p>
            <a:pPr algn="ctr">
              <a:buNone/>
            </a:pPr>
            <a:r>
              <a:rPr lang="en-US" dirty="0" smtClean="0">
                <a:latin typeface="Algerian" pitchFamily="82" charset="0"/>
              </a:rPr>
              <a:t>      </a:t>
            </a:r>
            <a:r>
              <a:rPr lang="en-US" dirty="0" smtClean="0">
                <a:latin typeface="Algerian" pitchFamily="82" charset="0"/>
                <a:cs typeface="Times New Roman" pitchFamily="18" charset="0"/>
              </a:rPr>
              <a:t>The following are the advantages of CPM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makes better and detailed planning possible.</a:t>
            </a:r>
          </a:p>
          <a:p>
            <a:r>
              <a:rPr lang="en-US" dirty="0" smtClean="0">
                <a:latin typeface="Times New Roman" pitchFamily="18" charset="0"/>
                <a:cs typeface="Times New Roman" pitchFamily="18" charset="0"/>
              </a:rPr>
              <a:t>It helps in ascertaining the time schedule. </a:t>
            </a:r>
          </a:p>
          <a:p>
            <a:r>
              <a:rPr lang="en-US" dirty="0" smtClean="0">
                <a:latin typeface="Times New Roman" pitchFamily="18" charset="0"/>
                <a:cs typeface="Times New Roman" pitchFamily="18" charset="0"/>
              </a:rPr>
              <a:t>Control by management becomes easy. </a:t>
            </a:r>
          </a:p>
          <a:p>
            <a:r>
              <a:rPr lang="en-US" dirty="0" smtClean="0">
                <a:latin typeface="Times New Roman" pitchFamily="18" charset="0"/>
                <a:cs typeface="Times New Roman" pitchFamily="18" charset="0"/>
              </a:rPr>
              <a:t>It identifies most critical elements and thus more attention can be paid on these activities.</a:t>
            </a:r>
          </a:p>
          <a:p>
            <a:r>
              <a:rPr lang="en-US" dirty="0" smtClean="0">
                <a:latin typeface="Times New Roman" pitchFamily="18" charset="0"/>
                <a:cs typeface="Times New Roman" pitchFamily="18" charset="0"/>
              </a:rPr>
              <a:t>It facilitates optimum </a:t>
            </a:r>
            <a:r>
              <a:rPr lang="en-US" dirty="0" err="1" smtClean="0">
                <a:latin typeface="Times New Roman" pitchFamily="18" charset="0"/>
                <a:cs typeface="Times New Roman" pitchFamily="18" charset="0"/>
              </a:rPr>
              <a:t>utilisation</a:t>
            </a:r>
            <a:r>
              <a:rPr lang="en-US" dirty="0" smtClean="0">
                <a:latin typeface="Times New Roman" pitchFamily="18" charset="0"/>
                <a:cs typeface="Times New Roman" pitchFamily="18" charset="0"/>
              </a:rPr>
              <a:t> of resources.</a:t>
            </a:r>
            <a:endParaRPr 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latin typeface="Algerian" pitchFamily="82" charset="0"/>
                <a:cs typeface="Times New Roman" pitchFamily="18" charset="0"/>
              </a:rPr>
              <a:t>     The following are the limitations of CPM</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It is based on the assumption of precise known time for each of these activities.</a:t>
            </a:r>
          </a:p>
          <a:p>
            <a:r>
              <a:rPr lang="en-US" dirty="0" smtClean="0">
                <a:latin typeface="Times New Roman" pitchFamily="18" charset="0"/>
                <a:cs typeface="Times New Roman" pitchFamily="18" charset="0"/>
              </a:rPr>
              <a:t>It ignores statistical analysis in determining the time estimates.</a:t>
            </a:r>
          </a:p>
          <a:p>
            <a:r>
              <a:rPr lang="en-US" dirty="0" smtClean="0">
                <a:latin typeface="Times New Roman" pitchFamily="18" charset="0"/>
                <a:cs typeface="Times New Roman" pitchFamily="18" charset="0"/>
              </a:rPr>
              <a:t>It facilitates solution for the problem </a:t>
            </a:r>
            <a:endParaRPr lang="en-US"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324600"/>
          </a:xfrm>
        </p:spPr>
        <p:txBody>
          <a:bodyPr>
            <a:normAutofit/>
          </a:bodyPr>
          <a:lstStyle/>
          <a:p>
            <a:pPr algn="ctr">
              <a:buNone/>
            </a:pPr>
            <a:r>
              <a:rPr lang="fr-FR" b="1" dirty="0" smtClean="0">
                <a:latin typeface="Times New Roman" pitchFamily="18" charset="0"/>
                <a:cs typeface="Times New Roman" pitchFamily="18" charset="0"/>
              </a:rPr>
              <a:t>Programme Evaluation </a:t>
            </a:r>
            <a:r>
              <a:rPr lang="fr-FR" b="1" dirty="0" err="1" smtClean="0">
                <a:latin typeface="Times New Roman" pitchFamily="18" charset="0"/>
                <a:cs typeface="Times New Roman" pitchFamily="18" charset="0"/>
              </a:rPr>
              <a:t>Review</a:t>
            </a:r>
            <a:r>
              <a:rPr lang="fr-FR" b="1" dirty="0" smtClean="0">
                <a:latin typeface="Times New Roman" pitchFamily="18" charset="0"/>
                <a:cs typeface="Times New Roman" pitchFamily="18" charset="0"/>
              </a:rPr>
              <a:t> Technique (PERT)</a:t>
            </a:r>
          </a:p>
          <a:p>
            <a:pPr algn="just">
              <a:buNone/>
            </a:pPr>
            <a:r>
              <a:rPr lang="en-US" dirty="0" smtClean="0">
                <a:latin typeface="Times New Roman" pitchFamily="18" charset="0"/>
                <a:cs typeface="Times New Roman" pitchFamily="18" charset="0"/>
              </a:rPr>
              <a:t>    PERT is a network technique of scheduling and controlling the project where activity times cannot be precisely estimated. Its primary purpose is to facilitate the planning and controlling of a project in order to achieve lower costs, reduce project time and more effective co-ordination and </a:t>
            </a:r>
            <a:r>
              <a:rPr lang="en-US" dirty="0" err="1" smtClean="0">
                <a:latin typeface="Times New Roman" pitchFamily="18" charset="0"/>
                <a:cs typeface="Times New Roman" pitchFamily="18" charset="0"/>
              </a:rPr>
              <a:t>utilisation</a:t>
            </a:r>
            <a:r>
              <a:rPr lang="en-US" dirty="0" smtClean="0">
                <a:latin typeface="Times New Roman" pitchFamily="18" charset="0"/>
                <a:cs typeface="Times New Roman" pitchFamily="18" charset="0"/>
              </a:rPr>
              <a:t> of human and physical resources. PERT deals with the problems of uncertain activity time schedule. </a:t>
            </a:r>
            <a:endParaRPr lang="en-US"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400800"/>
          </a:xfrm>
        </p:spPr>
        <p:txBody>
          <a:bodyPr>
            <a:normAutofit fontScale="92500" lnSpcReduction="10000"/>
          </a:bodyPr>
          <a:lstStyle/>
          <a:p>
            <a:pPr>
              <a:buNone/>
            </a:pPr>
            <a:r>
              <a:rPr lang="en-US" dirty="0" smtClean="0">
                <a:latin typeface="Times New Roman" pitchFamily="18" charset="0"/>
                <a:cs typeface="Times New Roman" pitchFamily="18" charset="0"/>
              </a:rPr>
              <a:t>         Generally 3 time estimates that are used are: </a:t>
            </a:r>
          </a:p>
          <a:p>
            <a:pPr>
              <a:buNone/>
            </a:pPr>
            <a:r>
              <a:rPr lang="en-US" b="1" dirty="0" smtClean="0">
                <a:latin typeface="Times New Roman" pitchFamily="18" charset="0"/>
                <a:cs typeface="Times New Roman" pitchFamily="18" charset="0"/>
              </a:rPr>
              <a:t>Optimistic time (to): </a:t>
            </a:r>
            <a:r>
              <a:rPr lang="en-US" dirty="0" smtClean="0">
                <a:latin typeface="Times New Roman" pitchFamily="18" charset="0"/>
                <a:cs typeface="Times New Roman" pitchFamily="18" charset="0"/>
              </a:rPr>
              <a:t>It is the shortest possible time in which an activity can be completed. The probability of  happening this is 1 in 100.</a:t>
            </a:r>
          </a:p>
          <a:p>
            <a:pPr>
              <a:buNone/>
            </a:pPr>
            <a:r>
              <a:rPr lang="en-US" b="1" dirty="0" smtClean="0">
                <a:latin typeface="Times New Roman" pitchFamily="18" charset="0"/>
                <a:cs typeface="Times New Roman" pitchFamily="18" charset="0"/>
              </a:rPr>
              <a:t>Pessimistic time (</a:t>
            </a:r>
            <a:r>
              <a:rPr lang="en-US" b="1" dirty="0" err="1" smtClean="0">
                <a:latin typeface="Times New Roman" pitchFamily="18" charset="0"/>
                <a:cs typeface="Times New Roman" pitchFamily="18" charset="0"/>
              </a:rPr>
              <a:t>tp</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the maximum possible time in which an activity can be completed, if everything goes wrong. The happening this also might be 1 in 100.</a:t>
            </a:r>
          </a:p>
          <a:p>
            <a:pPr>
              <a:buNone/>
            </a:pPr>
            <a:r>
              <a:rPr lang="en-US" b="1" dirty="0" smtClean="0">
                <a:latin typeface="Times New Roman" pitchFamily="18" charset="0"/>
                <a:cs typeface="Times New Roman" pitchFamily="18" charset="0"/>
              </a:rPr>
              <a:t>Most Likely time (tm): </a:t>
            </a:r>
            <a:r>
              <a:rPr lang="en-US" dirty="0" smtClean="0">
                <a:latin typeface="Times New Roman" pitchFamily="18" charset="0"/>
                <a:cs typeface="Times New Roman" pitchFamily="18" charset="0"/>
              </a:rPr>
              <a:t>This lies in between ‘to’ and ‘</a:t>
            </a:r>
            <a:r>
              <a:rPr lang="en-US" dirty="0" err="1" smtClean="0">
                <a:latin typeface="Times New Roman" pitchFamily="18" charset="0"/>
                <a:cs typeface="Times New Roman" pitchFamily="18" charset="0"/>
              </a:rPr>
              <a:t>tp</a:t>
            </a:r>
            <a:r>
              <a:rPr lang="en-US" dirty="0" smtClean="0">
                <a:latin typeface="Times New Roman" pitchFamily="18" charset="0"/>
                <a:cs typeface="Times New Roman" pitchFamily="18" charset="0"/>
              </a:rPr>
              <a:t>’. It is the estimated time in the normal conditions that  an activity would require.</a:t>
            </a:r>
          </a:p>
          <a:p>
            <a:pPr algn="ctr">
              <a:buNone/>
            </a:pPr>
            <a:r>
              <a:rPr lang="en-US" dirty="0" smtClean="0">
                <a:latin typeface="Times New Roman" pitchFamily="18" charset="0"/>
                <a:cs typeface="Times New Roman" pitchFamily="18" charset="0"/>
              </a:rPr>
              <a:t>The expected time of each activity would be calculated by the following formula:</a:t>
            </a:r>
          </a:p>
          <a:p>
            <a:pPr>
              <a:buNone/>
            </a:pPr>
            <a:r>
              <a:rPr lang="en-US" b="1" i="1" dirty="0" smtClean="0">
                <a:latin typeface="Times New Roman" pitchFamily="18" charset="0"/>
                <a:cs typeface="Times New Roman" pitchFamily="18" charset="0"/>
              </a:rPr>
              <a:t>                          </a:t>
            </a:r>
            <a:r>
              <a:rPr lang="pl-PL" b="1" i="1" dirty="0" smtClean="0">
                <a:latin typeface="Times New Roman" pitchFamily="18" charset="0"/>
                <a:cs typeface="Times New Roman" pitchFamily="18" charset="0"/>
              </a:rPr>
              <a:t>te = to +4tm +tp /6</a:t>
            </a:r>
            <a:endParaRPr lang="en-US" b="1" i="1"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096000"/>
          </a:xfrm>
        </p:spPr>
        <p:txBody>
          <a:bodyPr>
            <a:normAutofit fontScale="92500" lnSpcReduction="20000"/>
          </a:bodyPr>
          <a:lstStyle/>
          <a:p>
            <a:pPr>
              <a:buNone/>
            </a:pPr>
            <a:r>
              <a:rPr lang="en-US" b="1" dirty="0" smtClean="0">
                <a:latin typeface="Times New Roman" pitchFamily="18" charset="0"/>
                <a:cs typeface="Times New Roman" pitchFamily="18" charset="0"/>
              </a:rPr>
              <a:t>                       Steps in PERT</a:t>
            </a:r>
          </a:p>
          <a:p>
            <a:r>
              <a:rPr lang="en-US" dirty="0" smtClean="0">
                <a:latin typeface="Times New Roman" pitchFamily="18" charset="0"/>
                <a:cs typeface="Times New Roman" pitchFamily="18" charset="0"/>
              </a:rPr>
              <a:t>The following steps are used in PERT:</a:t>
            </a:r>
          </a:p>
          <a:p>
            <a:r>
              <a:rPr lang="en-US" dirty="0" smtClean="0">
                <a:latin typeface="Times New Roman" pitchFamily="18" charset="0"/>
                <a:cs typeface="Times New Roman" pitchFamily="18" charset="0"/>
              </a:rPr>
              <a:t>Activities are arranged in a logical sequence.</a:t>
            </a:r>
          </a:p>
          <a:p>
            <a:r>
              <a:rPr lang="en-US" dirty="0" smtClean="0">
                <a:latin typeface="Times New Roman" pitchFamily="18" charset="0"/>
                <a:cs typeface="Times New Roman" pitchFamily="18" charset="0"/>
              </a:rPr>
              <a:t>Network diagram is drawn and events are numbered.</a:t>
            </a:r>
          </a:p>
          <a:p>
            <a:r>
              <a:rPr lang="en-US" dirty="0" smtClean="0">
                <a:latin typeface="Times New Roman" pitchFamily="18" charset="0"/>
                <a:cs typeface="Times New Roman" pitchFamily="18" charset="0"/>
              </a:rPr>
              <a:t>Using 3 time estimates, the expected time for each activity is calculated. </a:t>
            </a:r>
          </a:p>
          <a:p>
            <a:r>
              <a:rPr lang="en-US" dirty="0" smtClean="0">
                <a:latin typeface="Times New Roman" pitchFamily="18" charset="0"/>
                <a:cs typeface="Times New Roman" pitchFamily="18" charset="0"/>
              </a:rPr>
              <a:t>Slack is calculated and critical path is identified. (Slack is the maximum time an activity can be delayed without delaying the completion of project).</a:t>
            </a:r>
          </a:p>
          <a:p>
            <a:r>
              <a:rPr lang="en-US" dirty="0" smtClean="0">
                <a:latin typeface="Times New Roman" pitchFamily="18" charset="0"/>
                <a:cs typeface="Times New Roman" pitchFamily="18" charset="0"/>
              </a:rPr>
              <a:t>The total project duration is worked out. </a:t>
            </a:r>
          </a:p>
          <a:p>
            <a:r>
              <a:rPr lang="en-US" dirty="0" smtClean="0">
                <a:latin typeface="Times New Roman" pitchFamily="18" charset="0"/>
                <a:cs typeface="Times New Roman" pitchFamily="18" charset="0"/>
              </a:rPr>
              <a:t>Standard deviation and variance for each activity are found.</a:t>
            </a: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92500"/>
          </a:bodyPr>
          <a:lstStyle/>
          <a:p>
            <a:r>
              <a:rPr lang="en-US" b="1" dirty="0" smtClean="0"/>
              <a:t>Applications of PERT</a:t>
            </a:r>
          </a:p>
          <a:p>
            <a:pPr>
              <a:buFont typeface="Wingdings" pitchFamily="2" charset="2"/>
              <a:buChar char="ü"/>
            </a:pPr>
            <a:r>
              <a:rPr lang="en-US" dirty="0" smtClean="0">
                <a:latin typeface="Times New Roman" pitchFamily="18" charset="0"/>
                <a:cs typeface="Times New Roman" pitchFamily="18" charset="0"/>
              </a:rPr>
              <a:t>In managing accounts and budgeting of the </a:t>
            </a:r>
            <a:r>
              <a:rPr lang="en-US" dirty="0" smtClean="0">
                <a:latin typeface="Times New Roman" pitchFamily="18" charset="0"/>
                <a:cs typeface="Times New Roman" pitchFamily="18" charset="0"/>
              </a:rPr>
              <a:t>organization.</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In administration such as planning manpower profile or paper work of the </a:t>
            </a:r>
            <a:r>
              <a:rPr lang="en-US" dirty="0" smtClean="0">
                <a:latin typeface="Times New Roman" pitchFamily="18" charset="0"/>
                <a:cs typeface="Times New Roman" pitchFamily="18" charset="0"/>
              </a:rPr>
              <a:t>organization. </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In maintenance and major repairs of ships, rockets, steel furnaces, scheduling aircrafts, etc. </a:t>
            </a:r>
          </a:p>
          <a:p>
            <a:pPr>
              <a:buFont typeface="Wingdings" pitchFamily="2" charset="2"/>
              <a:buChar char="ü"/>
            </a:pPr>
            <a:r>
              <a:rPr lang="en-US" dirty="0" smtClean="0">
                <a:latin typeface="Times New Roman" pitchFamily="18" charset="0"/>
                <a:cs typeface="Times New Roman" pitchFamily="18" charset="0"/>
              </a:rPr>
              <a:t>In installing and </a:t>
            </a:r>
            <a:r>
              <a:rPr lang="en-US" dirty="0" smtClean="0">
                <a:latin typeface="Times New Roman" pitchFamily="18" charset="0"/>
                <a:cs typeface="Times New Roman" pitchFamily="18" charset="0"/>
              </a:rPr>
              <a:t>recognizing </a:t>
            </a:r>
            <a:r>
              <a:rPr lang="en-US" dirty="0" smtClean="0">
                <a:latin typeface="Times New Roman" pitchFamily="18" charset="0"/>
                <a:cs typeface="Times New Roman" pitchFamily="18" charset="0"/>
              </a:rPr>
              <a:t>new systems such as plant, machinery, computers, etc.</a:t>
            </a:r>
          </a:p>
          <a:p>
            <a:pPr>
              <a:buFont typeface="Wingdings" pitchFamily="2" charset="2"/>
              <a:buChar char="ü"/>
            </a:pPr>
            <a:r>
              <a:rPr lang="en-US" dirty="0" smtClean="0">
                <a:latin typeface="Times New Roman" pitchFamily="18" charset="0"/>
                <a:cs typeface="Times New Roman" pitchFamily="18" charset="0"/>
              </a:rPr>
              <a:t>Research and development projects.</a:t>
            </a:r>
          </a:p>
          <a:p>
            <a:pPr>
              <a:buFont typeface="Wingdings" pitchFamily="2" charset="2"/>
              <a:buChar char="ü"/>
            </a:pPr>
            <a:r>
              <a:rPr lang="en-US" dirty="0" err="1" smtClean="0">
                <a:latin typeface="Times New Roman" pitchFamily="18" charset="0"/>
                <a:cs typeface="Times New Roman" pitchFamily="18" charset="0"/>
              </a:rPr>
              <a:t>Defence</a:t>
            </a:r>
            <a:r>
              <a:rPr lang="en-US" dirty="0" smtClean="0">
                <a:latin typeface="Times New Roman" pitchFamily="18" charset="0"/>
                <a:cs typeface="Times New Roman" pitchFamily="18" charset="0"/>
              </a:rPr>
              <a:t> projects. </a:t>
            </a:r>
            <a:endParaRPr lang="en-US"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172200"/>
          </a:xfrm>
        </p:spPr>
        <p:txBody>
          <a:bodyPr>
            <a:normAutofit fontScale="92500"/>
          </a:bodyPr>
          <a:lstStyle/>
          <a:p>
            <a:pPr algn="just"/>
            <a:r>
              <a:rPr lang="en-US" b="1" dirty="0" smtClean="0">
                <a:latin typeface="Times New Roman" pitchFamily="18" charset="0"/>
                <a:cs typeface="Times New Roman" pitchFamily="18" charset="0"/>
              </a:rPr>
              <a:t>PROJECT </a:t>
            </a:r>
            <a:r>
              <a:rPr lang="en-US" b="1" dirty="0" smtClean="0">
                <a:latin typeface="Times New Roman" pitchFamily="18" charset="0"/>
                <a:cs typeface="Times New Roman" pitchFamily="18" charset="0"/>
              </a:rPr>
              <a:t>REPORT:  </a:t>
            </a:r>
            <a:r>
              <a:rPr lang="en-US" dirty="0" smtClean="0">
                <a:latin typeface="Times New Roman" pitchFamily="18" charset="0"/>
                <a:cs typeface="Times New Roman" pitchFamily="18" charset="0"/>
              </a:rPr>
              <a:t>Project </a:t>
            </a:r>
            <a:r>
              <a:rPr lang="en-US" dirty="0" smtClean="0">
                <a:latin typeface="Times New Roman" pitchFamily="18" charset="0"/>
                <a:cs typeface="Times New Roman" pitchFamily="18" charset="0"/>
              </a:rPr>
              <a:t>report or business plan is a </a:t>
            </a:r>
            <a:r>
              <a:rPr lang="en-US" dirty="0" smtClean="0">
                <a:latin typeface="Times New Roman" pitchFamily="18" charset="0"/>
                <a:cs typeface="Times New Roman" pitchFamily="18" charset="0"/>
              </a:rPr>
              <a:t>well planned written </a:t>
            </a:r>
            <a:r>
              <a:rPr lang="en-US" dirty="0" smtClean="0">
                <a:latin typeface="Times New Roman" pitchFamily="18" charset="0"/>
                <a:cs typeface="Times New Roman" pitchFamily="18" charset="0"/>
              </a:rPr>
              <a:t>statement of what an entrepreneur proposes to take up. It is a kind of course of action what the entrepreneur hopes to achieve in his business and how he is going to achieve it. In other words, project report serves like a road map to reach the destination determined by the entrepreneur. </a:t>
            </a:r>
          </a:p>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Contents </a:t>
            </a:r>
            <a:r>
              <a:rPr lang="en-US" b="1" dirty="0" smtClean="0">
                <a:latin typeface="Times New Roman" pitchFamily="18" charset="0"/>
                <a:cs typeface="Times New Roman" pitchFamily="18" charset="0"/>
              </a:rPr>
              <a:t>of Project </a:t>
            </a:r>
            <a:r>
              <a:rPr lang="en-US" b="1" dirty="0" smtClean="0">
                <a:latin typeface="Times New Roman" pitchFamily="18" charset="0"/>
                <a:cs typeface="Times New Roman" pitchFamily="18" charset="0"/>
              </a:rPr>
              <a:t>Report: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General Information • Promoter • Location • Land and Building • Plant and Machinery • Production process • Utilities • Transport and communication • Raw material • Manpower • Product • Market</a:t>
            </a:r>
            <a:endParaRPr lang="en-US"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248400"/>
          </a:xfrm>
        </p:spPr>
        <p:txBody>
          <a:bodyPr>
            <a:normAutofit fontScale="92500" lnSpcReduction="10000"/>
          </a:bodyPr>
          <a:lstStyle/>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PROJECT APPRAISAL </a:t>
            </a:r>
          </a:p>
          <a:p>
            <a:pPr algn="just">
              <a:buFont typeface="Wingdings" pitchFamily="2" charset="2"/>
              <a:buChar char="Ø"/>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Project appraisal means the assessment of a project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Project appraisal is a cost and benefits analysis of different aspects of proposed project with an objective to adjudge its viability.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project involves employment of scarce resources. An entrepreneur needs to appraise various alternative projects before allocating the scarce resources for the best </a:t>
            </a:r>
            <a:r>
              <a:rPr lang="en-US" dirty="0" smtClean="0">
                <a:latin typeface="Times New Roman" pitchFamily="18" charset="0"/>
                <a:cs typeface="Times New Roman" pitchFamily="18" charset="0"/>
              </a:rPr>
              <a:t>project.</a:t>
            </a:r>
          </a:p>
          <a:p>
            <a:pPr algn="just">
              <a:buFont typeface="Wingdings" pitchFamily="2" charset="2"/>
              <a:buChar char="Ø"/>
            </a:pPr>
            <a:r>
              <a:rPr lang="en-US" dirty="0" smtClean="0">
                <a:latin typeface="Times New Roman" pitchFamily="18" charset="0"/>
                <a:cs typeface="Times New Roman" pitchFamily="18" charset="0"/>
              </a:rPr>
              <a:t>Thus </a:t>
            </a:r>
            <a:r>
              <a:rPr lang="en-US" dirty="0" smtClean="0">
                <a:latin typeface="Times New Roman" pitchFamily="18" charset="0"/>
                <a:cs typeface="Times New Roman" pitchFamily="18" charset="0"/>
              </a:rPr>
              <a:t>project appraisal helps </a:t>
            </a:r>
            <a:r>
              <a:rPr lang="en-US" dirty="0" smtClean="0">
                <a:latin typeface="Times New Roman" pitchFamily="18" charset="0"/>
                <a:cs typeface="Times New Roman" pitchFamily="18" charset="0"/>
              </a:rPr>
              <a:t>to select </a:t>
            </a:r>
            <a:r>
              <a:rPr lang="en-US" dirty="0" smtClean="0">
                <a:latin typeface="Times New Roman" pitchFamily="18" charset="0"/>
                <a:cs typeface="Times New Roman" pitchFamily="18" charset="0"/>
              </a:rPr>
              <a:t>the best project among available alternative projects. For appraising a projects its economic, financial, technical market, managerial and social aspect are analysed.</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91440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096000"/>
          </a:xfrm>
        </p:spPr>
        <p:txBody>
          <a:bodyPr>
            <a:normAutofit fontScale="92500" lnSpcReduction="10000"/>
          </a:bodyPr>
          <a:lstStyle/>
          <a:p>
            <a:pPr algn="ctr">
              <a:buNone/>
            </a:pPr>
            <a:r>
              <a:rPr lang="en-US" dirty="0" smtClean="0">
                <a:latin typeface="Algerian" pitchFamily="82" charset="0"/>
                <a:cs typeface="Times New Roman" pitchFamily="18" charset="0"/>
              </a:rPr>
              <a:t>Functions of Entrepreneur</a:t>
            </a:r>
          </a:p>
          <a:p>
            <a:pPr algn="ctr">
              <a:buNone/>
            </a:pPr>
            <a:endParaRPr lang="en-US" dirty="0" smtClean="0">
              <a:latin typeface="Algerian" pitchFamily="82"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Idea generation and scanning of the best suitable idea</a:t>
            </a:r>
          </a:p>
          <a:p>
            <a:pPr algn="just">
              <a:buFont typeface="Wingdings" pitchFamily="2" charset="2"/>
              <a:buChar char="Ø"/>
            </a:pPr>
            <a:r>
              <a:rPr lang="en-US" dirty="0" smtClean="0">
                <a:latin typeface="Times New Roman" pitchFamily="18" charset="0"/>
                <a:cs typeface="Times New Roman" pitchFamily="18" charset="0"/>
              </a:rPr>
              <a:t>Determination of the business objectives</a:t>
            </a:r>
          </a:p>
          <a:p>
            <a:pPr algn="just">
              <a:buFont typeface="Wingdings" pitchFamily="2" charset="2"/>
              <a:buChar char="Ø"/>
            </a:pPr>
            <a:r>
              <a:rPr lang="en-US" dirty="0" smtClean="0">
                <a:latin typeface="Times New Roman" pitchFamily="18" charset="0"/>
                <a:cs typeface="Times New Roman" pitchFamily="18" charset="0"/>
              </a:rPr>
              <a:t>Product analysis and market research</a:t>
            </a:r>
          </a:p>
          <a:p>
            <a:pPr algn="just">
              <a:buFont typeface="Wingdings" pitchFamily="2" charset="2"/>
              <a:buChar char="Ø"/>
            </a:pPr>
            <a:r>
              <a:rPr lang="en-US" dirty="0" smtClean="0">
                <a:latin typeface="Times New Roman" pitchFamily="18" charset="0"/>
                <a:cs typeface="Times New Roman" pitchFamily="18" charset="0"/>
              </a:rPr>
              <a:t>Deciding the form of ownership/organization</a:t>
            </a:r>
          </a:p>
          <a:p>
            <a:pPr algn="just">
              <a:buFont typeface="Wingdings" pitchFamily="2" charset="2"/>
              <a:buChar char="Ø"/>
            </a:pPr>
            <a:r>
              <a:rPr lang="en-US" dirty="0" smtClean="0">
                <a:latin typeface="Times New Roman" pitchFamily="18" charset="0"/>
                <a:cs typeface="Times New Roman" pitchFamily="18" charset="0"/>
              </a:rPr>
              <a:t>Completion of promotional formalities</a:t>
            </a:r>
          </a:p>
          <a:p>
            <a:pPr algn="just">
              <a:buFont typeface="Wingdings" pitchFamily="2" charset="2"/>
              <a:buChar char="Ø"/>
            </a:pPr>
            <a:r>
              <a:rPr lang="en-US" dirty="0" smtClean="0">
                <a:latin typeface="Times New Roman" pitchFamily="18" charset="0"/>
                <a:cs typeface="Times New Roman" pitchFamily="18" charset="0"/>
              </a:rPr>
              <a:t>Raising necessary funds</a:t>
            </a:r>
          </a:p>
          <a:p>
            <a:pPr algn="just">
              <a:buFont typeface="Wingdings" pitchFamily="2" charset="2"/>
              <a:buChar char="Ø"/>
            </a:pPr>
            <a:r>
              <a:rPr lang="en-US" dirty="0" smtClean="0">
                <a:latin typeface="Times New Roman" pitchFamily="18" charset="0"/>
                <a:cs typeface="Times New Roman" pitchFamily="18" charset="0"/>
              </a:rPr>
              <a:t>Procuring machine and material</a:t>
            </a:r>
          </a:p>
          <a:p>
            <a:pPr algn="just">
              <a:buFont typeface="Wingdings" pitchFamily="2" charset="2"/>
              <a:buChar char="Ø"/>
            </a:pPr>
            <a:r>
              <a:rPr lang="en-US" dirty="0" smtClean="0">
                <a:latin typeface="Times New Roman" pitchFamily="18" charset="0"/>
                <a:cs typeface="Times New Roman" pitchFamily="18" charset="0"/>
              </a:rPr>
              <a:t>Recruitment of men</a:t>
            </a:r>
          </a:p>
          <a:p>
            <a:pPr algn="just">
              <a:buFont typeface="Wingdings" pitchFamily="2" charset="2"/>
              <a:buChar char="Ø"/>
            </a:pPr>
            <a:r>
              <a:rPr lang="en-US" dirty="0" smtClean="0">
                <a:latin typeface="Times New Roman" pitchFamily="18" charset="0"/>
                <a:cs typeface="Times New Roman" pitchFamily="18" charset="0"/>
              </a:rPr>
              <a:t>Undertaking the business operations</a:t>
            </a:r>
          </a:p>
          <a:p>
            <a:endParaRPr lang="en-US"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pPr algn="ct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Method </a:t>
            </a:r>
            <a:r>
              <a:rPr lang="en-US" b="1" dirty="0" smtClean="0">
                <a:latin typeface="Times New Roman" pitchFamily="18" charset="0"/>
                <a:cs typeface="Times New Roman" pitchFamily="18" charset="0"/>
              </a:rPr>
              <a:t>of Project Appraisal </a:t>
            </a:r>
            <a:endParaRPr lang="en-US" b="1" dirty="0" smtClean="0">
              <a:latin typeface="Times New Roman" pitchFamily="18" charset="0"/>
              <a:cs typeface="Times New Roman" pitchFamily="18" charset="0"/>
            </a:endParaRPr>
          </a:p>
          <a:p>
            <a:pPr algn="just">
              <a:buNone/>
            </a:pPr>
            <a:r>
              <a:rPr lang="en-US" b="1" i="1" dirty="0" smtClean="0">
                <a:latin typeface="Times New Roman" pitchFamily="18" charset="0"/>
                <a:cs typeface="Times New Roman" pitchFamily="18" charset="0"/>
              </a:rPr>
              <a:t>1 </a:t>
            </a:r>
            <a:r>
              <a:rPr lang="en-US" b="1" i="1" dirty="0" smtClean="0">
                <a:latin typeface="Times New Roman" pitchFamily="18" charset="0"/>
                <a:cs typeface="Times New Roman" pitchFamily="18" charset="0"/>
              </a:rPr>
              <a:t>Economic analysis </a:t>
            </a:r>
            <a:r>
              <a:rPr lang="en-US"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Requirements for raw </a:t>
            </a:r>
            <a:r>
              <a:rPr lang="en-US" dirty="0" smtClean="0">
                <a:latin typeface="Times New Roman" pitchFamily="18" charset="0"/>
                <a:cs typeface="Times New Roman" pitchFamily="18" charset="0"/>
              </a:rPr>
              <a:t>material, Level </a:t>
            </a:r>
            <a:r>
              <a:rPr lang="en-US" dirty="0" smtClean="0">
                <a:latin typeface="Times New Roman" pitchFamily="18" charset="0"/>
                <a:cs typeface="Times New Roman" pitchFamily="18" charset="0"/>
              </a:rPr>
              <a:t>of capacity </a:t>
            </a:r>
            <a:r>
              <a:rPr lang="en-US" dirty="0" smtClean="0">
                <a:latin typeface="Times New Roman" pitchFamily="18" charset="0"/>
                <a:cs typeface="Times New Roman" pitchFamily="18" charset="0"/>
              </a:rPr>
              <a:t>utilization,  </a:t>
            </a:r>
            <a:r>
              <a:rPr lang="en-US" dirty="0" smtClean="0">
                <a:latin typeface="Times New Roman" pitchFamily="18" charset="0"/>
                <a:cs typeface="Times New Roman" pitchFamily="18" charset="0"/>
              </a:rPr>
              <a:t>Anticipated </a:t>
            </a:r>
            <a:r>
              <a:rPr lang="en-US" dirty="0" smtClean="0">
                <a:latin typeface="Times New Roman" pitchFamily="18" charset="0"/>
                <a:cs typeface="Times New Roman" pitchFamily="18" charset="0"/>
              </a:rPr>
              <a:t>sales, </a:t>
            </a:r>
            <a:r>
              <a:rPr lang="en-US" dirty="0" smtClean="0">
                <a:latin typeface="Times New Roman" pitchFamily="18" charset="0"/>
                <a:cs typeface="Times New Roman" pitchFamily="18" charset="0"/>
              </a:rPr>
              <a:t>Anticipated </a:t>
            </a:r>
            <a:r>
              <a:rPr lang="en-US" dirty="0" smtClean="0">
                <a:latin typeface="Times New Roman" pitchFamily="18" charset="0"/>
                <a:cs typeface="Times New Roman" pitchFamily="18" charset="0"/>
              </a:rPr>
              <a:t>expenses,  </a:t>
            </a:r>
            <a:r>
              <a:rPr lang="en-US" dirty="0" smtClean="0">
                <a:latin typeface="Times New Roman" pitchFamily="18" charset="0"/>
                <a:cs typeface="Times New Roman" pitchFamily="18" charset="0"/>
              </a:rPr>
              <a:t>Proposed profits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Estimated </a:t>
            </a:r>
            <a:r>
              <a:rPr lang="en-US" dirty="0" smtClean="0">
                <a:latin typeface="Times New Roman" pitchFamily="18" charset="0"/>
                <a:cs typeface="Times New Roman" pitchFamily="18" charset="0"/>
              </a:rPr>
              <a:t>demand)</a:t>
            </a:r>
          </a:p>
          <a:p>
            <a:pPr algn="just">
              <a:buNone/>
            </a:pPr>
            <a:r>
              <a:rPr lang="en-US" b="1" i="1" dirty="0" smtClean="0">
                <a:latin typeface="Times New Roman" pitchFamily="18" charset="0"/>
                <a:cs typeface="Times New Roman" pitchFamily="18" charset="0"/>
              </a:rPr>
              <a:t>2 </a:t>
            </a:r>
            <a:r>
              <a:rPr lang="en-US" b="1" i="1" dirty="0" smtClean="0">
                <a:latin typeface="Times New Roman" pitchFamily="18" charset="0"/>
                <a:cs typeface="Times New Roman" pitchFamily="18" charset="0"/>
              </a:rPr>
              <a:t>Financial analysis </a:t>
            </a:r>
            <a:r>
              <a:rPr lang="en-US" b="1"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Cost of </a:t>
            </a:r>
            <a:r>
              <a:rPr lang="en-US" dirty="0" smtClean="0">
                <a:latin typeface="Times New Roman" pitchFamily="18" charset="0"/>
                <a:cs typeface="Times New Roman" pitchFamily="18" charset="0"/>
              </a:rPr>
              <a:t>capital, Estimates </a:t>
            </a:r>
            <a:r>
              <a:rPr lang="en-US" dirty="0" smtClean="0">
                <a:latin typeface="Times New Roman" pitchFamily="18" charset="0"/>
                <a:cs typeface="Times New Roman" pitchFamily="18" charset="0"/>
              </a:rPr>
              <a:t>of sales and </a:t>
            </a:r>
            <a:r>
              <a:rPr lang="en-US" dirty="0" smtClean="0">
                <a:latin typeface="Times New Roman" pitchFamily="18" charset="0"/>
                <a:cs typeface="Times New Roman" pitchFamily="18" charset="0"/>
              </a:rPr>
              <a:t>production, Cost </a:t>
            </a:r>
            <a:r>
              <a:rPr lang="en-US" dirty="0" smtClean="0">
                <a:latin typeface="Times New Roman" pitchFamily="18" charset="0"/>
                <a:cs typeface="Times New Roman" pitchFamily="18" charset="0"/>
              </a:rPr>
              <a:t>of </a:t>
            </a:r>
            <a:r>
              <a:rPr lang="en-US" dirty="0" smtClean="0">
                <a:latin typeface="Times New Roman" pitchFamily="18" charset="0"/>
                <a:cs typeface="Times New Roman" pitchFamily="18" charset="0"/>
              </a:rPr>
              <a:t>production, </a:t>
            </a:r>
            <a:r>
              <a:rPr lang="en-US" dirty="0" smtClean="0">
                <a:latin typeface="Times New Roman" pitchFamily="18" charset="0"/>
                <a:cs typeface="Times New Roman" pitchFamily="18" charset="0"/>
              </a:rPr>
              <a:t>Working capital requirement and its </a:t>
            </a:r>
            <a:r>
              <a:rPr lang="en-US" dirty="0" smtClean="0">
                <a:latin typeface="Times New Roman" pitchFamily="18" charset="0"/>
                <a:cs typeface="Times New Roman" pitchFamily="18" charset="0"/>
              </a:rPr>
              <a:t>financing, </a:t>
            </a:r>
            <a:r>
              <a:rPr lang="en-US" dirty="0" smtClean="0">
                <a:latin typeface="Times New Roman" pitchFamily="18" charset="0"/>
                <a:cs typeface="Times New Roman" pitchFamily="18" charset="0"/>
              </a:rPr>
              <a:t>Estimates of working </a:t>
            </a:r>
            <a:r>
              <a:rPr lang="en-US" dirty="0" smtClean="0">
                <a:latin typeface="Times New Roman" pitchFamily="18" charset="0"/>
                <a:cs typeface="Times New Roman" pitchFamily="18" charset="0"/>
              </a:rPr>
              <a:t>results, Break-even point, Projected </a:t>
            </a:r>
            <a:r>
              <a:rPr lang="en-US" dirty="0" smtClean="0">
                <a:latin typeface="Times New Roman" pitchFamily="18" charset="0"/>
                <a:cs typeface="Times New Roman" pitchFamily="18" charset="0"/>
              </a:rPr>
              <a:t>cash </a:t>
            </a:r>
            <a:r>
              <a:rPr lang="en-US" dirty="0" smtClean="0">
                <a:latin typeface="Times New Roman" pitchFamily="18" charset="0"/>
                <a:cs typeface="Times New Roman" pitchFamily="18" charset="0"/>
              </a:rPr>
              <a:t>flow)</a:t>
            </a:r>
            <a:endParaRPr lang="en-US" b="1" i="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3 </a:t>
            </a:r>
            <a:r>
              <a:rPr lang="en-US" dirty="0" smtClean="0">
                <a:latin typeface="Times New Roman" pitchFamily="18" charset="0"/>
                <a:cs typeface="Times New Roman" pitchFamily="18" charset="0"/>
              </a:rPr>
              <a:t>Market analysis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4 </a:t>
            </a:r>
            <a:r>
              <a:rPr lang="en-US" dirty="0" smtClean="0">
                <a:latin typeface="Times New Roman" pitchFamily="18" charset="0"/>
                <a:cs typeface="Times New Roman" pitchFamily="18" charset="0"/>
              </a:rPr>
              <a:t>Technical analysis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rPr>
              <a:t>Managerial </a:t>
            </a:r>
            <a:r>
              <a:rPr lang="en-US" dirty="0" smtClean="0">
                <a:latin typeface="Times New Roman" pitchFamily="18" charset="0"/>
                <a:cs typeface="Times New Roman" pitchFamily="18" charset="0"/>
              </a:rPr>
              <a:t>competence</a:t>
            </a:r>
          </a:p>
          <a:p>
            <a:pPr algn="just">
              <a:buNone/>
            </a:pPr>
            <a:r>
              <a:rPr lang="en-US" dirty="0" smtClean="0">
                <a:latin typeface="Times New Roman" pitchFamily="18" charset="0"/>
                <a:cs typeface="Times New Roman" pitchFamily="18" charset="0"/>
              </a:rPr>
              <a:t>6 </a:t>
            </a:r>
            <a:r>
              <a:rPr lang="en-US" dirty="0" smtClean="0">
                <a:latin typeface="Times New Roman" pitchFamily="18" charset="0"/>
                <a:cs typeface="Times New Roman" pitchFamily="18" charset="0"/>
              </a:rPr>
              <a:t>Ecological analysis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152400"/>
            <a:ext cx="8839200" cy="6553200"/>
          </a:xfrm>
        </p:spPr>
        <p:txBody>
          <a:bodyPr>
            <a:normAutofit fontScale="55000" lnSpcReduction="20000"/>
          </a:bodyPr>
          <a:lstStyle/>
          <a:p>
            <a:pPr algn="ctr">
              <a:buNone/>
            </a:pPr>
            <a:r>
              <a:rPr lang="en-US" sz="4500" dirty="0" smtClean="0">
                <a:latin typeface="Algerian" pitchFamily="82" charset="0"/>
                <a:cs typeface="Times New Roman" pitchFamily="18" charset="0"/>
              </a:rPr>
              <a:t>Intrapreneurs</a:t>
            </a:r>
          </a:p>
          <a:p>
            <a:pPr algn="just">
              <a:buNone/>
            </a:pPr>
            <a:r>
              <a:rPr lang="en-US" sz="3800" dirty="0" smtClean="0">
                <a:latin typeface="Times New Roman" pitchFamily="18" charset="0"/>
                <a:cs typeface="Times New Roman" pitchFamily="18" charset="0"/>
              </a:rPr>
              <a:t>They are entrepreneurs who catch hold of a new idea for a product, service, or process and work to bring this idea within the framework of the organization.</a:t>
            </a:r>
          </a:p>
          <a:p>
            <a:pPr algn="just">
              <a:buNone/>
            </a:pPr>
            <a:r>
              <a:rPr lang="en-US" sz="3400" dirty="0" smtClean="0">
                <a:latin typeface="Times New Roman" pitchFamily="18" charset="0"/>
                <a:cs typeface="Times New Roman" pitchFamily="18" charset="0"/>
              </a:rPr>
              <a:t> </a:t>
            </a:r>
          </a:p>
          <a:p>
            <a:pPr algn="ctr">
              <a:buNone/>
            </a:pPr>
            <a:r>
              <a:rPr lang="en-US" sz="4400" b="1" dirty="0" smtClean="0">
                <a:latin typeface="Times New Roman" pitchFamily="18" charset="0"/>
                <a:cs typeface="Times New Roman" pitchFamily="18" charset="0"/>
              </a:rPr>
              <a:t>Difference between Entrepreneur and Intrapreneur</a:t>
            </a:r>
          </a:p>
          <a:p>
            <a:pPr algn="just">
              <a:buNone/>
            </a:pPr>
            <a:endParaRPr lang="en-US" sz="4000" b="1" dirty="0" smtClean="0">
              <a:latin typeface="Times New Roman" pitchFamily="18" charset="0"/>
              <a:cs typeface="Times New Roman" pitchFamily="18" charset="0"/>
            </a:endParaRPr>
          </a:p>
          <a:p>
            <a:pPr algn="just">
              <a:buNone/>
            </a:pPr>
            <a:r>
              <a:rPr lang="en-US" sz="5100" b="1" dirty="0" smtClean="0">
                <a:latin typeface="Times New Roman" pitchFamily="18" charset="0"/>
                <a:cs typeface="Times New Roman" pitchFamily="18" charset="0"/>
              </a:rPr>
              <a:t>1. Dependency: </a:t>
            </a:r>
            <a:r>
              <a:rPr lang="en-US" sz="5100" dirty="0" smtClean="0">
                <a:latin typeface="Times New Roman" pitchFamily="18" charset="0"/>
                <a:cs typeface="Times New Roman" pitchFamily="18" charset="0"/>
              </a:rPr>
              <a:t>     An entrepreneur is independent while an Intrapreneur is dependent on the entrepreneur. i.e., owner</a:t>
            </a:r>
          </a:p>
          <a:p>
            <a:pPr algn="just">
              <a:buNone/>
            </a:pPr>
            <a:r>
              <a:rPr lang="en-US" sz="5100" b="1" dirty="0" smtClean="0">
                <a:latin typeface="Times New Roman" pitchFamily="18" charset="0"/>
                <a:cs typeface="Times New Roman" pitchFamily="18" charset="0"/>
              </a:rPr>
              <a:t>2. Raising of funds : </a:t>
            </a:r>
            <a:r>
              <a:rPr lang="en-US" sz="5100" dirty="0" smtClean="0">
                <a:latin typeface="Times New Roman" pitchFamily="18" charset="0"/>
                <a:cs typeface="Times New Roman" pitchFamily="18" charset="0"/>
              </a:rPr>
              <a:t>     An Entrepreneurs  can raise fund required for the enterprise while an Intrapreneurs can not raised the funds.</a:t>
            </a:r>
          </a:p>
          <a:p>
            <a:pPr algn="just">
              <a:buNone/>
            </a:pPr>
            <a:r>
              <a:rPr lang="en-US" sz="5100" b="1" dirty="0" smtClean="0">
                <a:latin typeface="Times New Roman" pitchFamily="18" charset="0"/>
                <a:cs typeface="Times New Roman" pitchFamily="18" charset="0"/>
              </a:rPr>
              <a:t>3. Risk : </a:t>
            </a:r>
            <a:r>
              <a:rPr lang="en-US" sz="5100" dirty="0" smtClean="0">
                <a:latin typeface="Times New Roman" pitchFamily="18" charset="0"/>
                <a:cs typeface="Times New Roman" pitchFamily="18" charset="0"/>
              </a:rPr>
              <a:t>     An Entrepreneurs bears the risk involved I the business while an intrapreneurs does not fully bear the risk</a:t>
            </a:r>
          </a:p>
          <a:p>
            <a:pPr algn="just">
              <a:buNone/>
            </a:pPr>
            <a:r>
              <a:rPr lang="en-US" sz="5100" b="1" dirty="0" smtClean="0">
                <a:latin typeface="Times New Roman" pitchFamily="18" charset="0"/>
                <a:cs typeface="Times New Roman" pitchFamily="18" charset="0"/>
              </a:rPr>
              <a:t>4. Operations: </a:t>
            </a:r>
            <a:r>
              <a:rPr lang="en-US" sz="5100" dirty="0" smtClean="0">
                <a:latin typeface="Times New Roman" pitchFamily="18" charset="0"/>
                <a:cs typeface="Times New Roman" pitchFamily="18" charset="0"/>
              </a:rPr>
              <a:t>     Entrepreneurs  operates business from outside  while intrapreneurs operates from within the organization itself.</a:t>
            </a:r>
            <a:r>
              <a:rPr lang="en-US" sz="5100" dirty="0" smtClean="0"/>
              <a:t/>
            </a:r>
            <a:br>
              <a:rPr lang="en-US" sz="5100" dirty="0" smtClean="0"/>
            </a:br>
            <a:endParaRPr lang="en-US" sz="51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76200"/>
          </a:xfrm>
        </p:spPr>
        <p:txBody>
          <a:bodyPr>
            <a:normAutofit fontScale="90000"/>
          </a:bodyPr>
          <a:lstStyle/>
          <a:p>
            <a:endParaRPr lang="en-US" dirty="0"/>
          </a:p>
        </p:txBody>
      </p:sp>
      <p:sp>
        <p:nvSpPr>
          <p:cNvPr id="3" name="Content Placeholder 2"/>
          <p:cNvSpPr>
            <a:spLocks noGrp="1"/>
          </p:cNvSpPr>
          <p:nvPr>
            <p:ph idx="1"/>
          </p:nvPr>
        </p:nvSpPr>
        <p:spPr>
          <a:xfrm>
            <a:off x="228600" y="152400"/>
            <a:ext cx="8686800" cy="6553200"/>
          </a:xfrm>
        </p:spPr>
        <p:txBody>
          <a:bodyPr>
            <a:normAutofit fontScale="40000" lnSpcReduction="20000"/>
          </a:bodyPr>
          <a:lstStyle/>
          <a:p>
            <a:pPr>
              <a:buNone/>
            </a:pPr>
            <a:r>
              <a:rPr lang="en-US" dirty="0" smtClean="0">
                <a:latin typeface="Times New Roman" pitchFamily="18" charset="0"/>
                <a:cs typeface="Times New Roman" pitchFamily="18" charset="0"/>
              </a:rPr>
              <a:t>                                  </a:t>
            </a:r>
            <a:r>
              <a:rPr lang="en-US" sz="6000" dirty="0" smtClean="0">
                <a:latin typeface="Times New Roman" pitchFamily="18" charset="0"/>
                <a:cs typeface="Times New Roman" pitchFamily="18" charset="0"/>
              </a:rPr>
              <a:t>  </a:t>
            </a:r>
            <a:r>
              <a:rPr lang="en-US" sz="6000" b="1" dirty="0" smtClean="0">
                <a:latin typeface="Times New Roman" pitchFamily="18" charset="0"/>
                <a:cs typeface="Times New Roman" pitchFamily="18" charset="0"/>
              </a:rPr>
              <a:t> Characteristics of an Entrepreneur</a:t>
            </a:r>
          </a:p>
          <a:p>
            <a:pPr algn="just">
              <a:buFont typeface="Wingdings" pitchFamily="2" charset="2"/>
              <a:buChar char="Ø"/>
            </a:pPr>
            <a:r>
              <a:rPr lang="en-US" sz="6000" dirty="0" smtClean="0">
                <a:latin typeface="Times New Roman" pitchFamily="18" charset="0"/>
                <a:cs typeface="Times New Roman" pitchFamily="18" charset="0"/>
              </a:rPr>
              <a:t>An entrepreneur must be reasonably intelligent, and should have creative thinking and must be able to analyse various problems and situations in order to deal with them.</a:t>
            </a:r>
          </a:p>
          <a:p>
            <a:pPr algn="just">
              <a:buFont typeface="Wingdings" pitchFamily="2" charset="2"/>
              <a:buChar char="Ø"/>
            </a:pPr>
            <a:r>
              <a:rPr lang="en-US" sz="6000" dirty="0" smtClean="0">
                <a:latin typeface="Times New Roman" pitchFamily="18" charset="0"/>
                <a:cs typeface="Times New Roman" pitchFamily="18" charset="0"/>
              </a:rPr>
              <a:t>An entrepreneur should have clear objectives.</a:t>
            </a:r>
          </a:p>
          <a:p>
            <a:pPr algn="just">
              <a:buFont typeface="Wingdings" pitchFamily="2" charset="2"/>
              <a:buChar char="Ø"/>
            </a:pPr>
            <a:r>
              <a:rPr lang="en-US" sz="6000" dirty="0" smtClean="0">
                <a:latin typeface="Times New Roman" pitchFamily="18" charset="0"/>
                <a:cs typeface="Times New Roman" pitchFamily="18" charset="0"/>
              </a:rPr>
              <a:t>Business secrecy: An entrepreneur must be able to guard business secrets. Leakage of business secrets to trade competitors is a serious matter which should be carefully guarded against by an entrepreneur.</a:t>
            </a:r>
          </a:p>
          <a:p>
            <a:pPr algn="just">
              <a:buFont typeface="Wingdings" pitchFamily="2" charset="2"/>
              <a:buChar char="Ø"/>
            </a:pPr>
            <a:r>
              <a:rPr lang="en-US" sz="6000" dirty="0" smtClean="0">
                <a:latin typeface="Times New Roman" pitchFamily="18" charset="0"/>
                <a:cs typeface="Times New Roman" pitchFamily="18" charset="0"/>
              </a:rPr>
              <a:t>Human relations ability: An entrepreneur must maintain good relations with his customers if he is to establish relations that will encourage them to continue to patronize his business. He must also maintain good relations with his employees if he is to motivate them to perform their jobs at a high level of efficiency.</a:t>
            </a:r>
          </a:p>
          <a:p>
            <a:pPr algn="just">
              <a:buFont typeface="Wingdings" pitchFamily="2" charset="2"/>
              <a:buChar char="Ø"/>
            </a:pPr>
            <a:r>
              <a:rPr lang="en-US" sz="6000" dirty="0" smtClean="0">
                <a:latin typeface="Times New Roman" pitchFamily="18" charset="0"/>
                <a:cs typeface="Times New Roman" pitchFamily="18" charset="0"/>
              </a:rPr>
              <a:t>Communication ability: An entrepreneur who can effectively communicate with the customers, employees, suppliers and creditors will be more likely to succeed than the one who does not.</a:t>
            </a:r>
          </a:p>
          <a:p>
            <a:pPr algn="just">
              <a:buFont typeface="Wingdings" pitchFamily="2" charset="2"/>
              <a:buChar char="Ø"/>
            </a:pPr>
            <a:r>
              <a:rPr lang="en-US" sz="6000" dirty="0" smtClean="0">
                <a:latin typeface="Times New Roman" pitchFamily="18" charset="0"/>
                <a:cs typeface="Times New Roman" pitchFamily="18" charset="0"/>
              </a:rPr>
              <a:t>Technical knowledge: An entrepreneur must have a reasonable level of technical knowledge.</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152400"/>
            <a:ext cx="8686800" cy="6477000"/>
          </a:xfrm>
        </p:spPr>
        <p:txBody>
          <a:bodyPr>
            <a:normAutofit fontScale="25000" lnSpcReduction="20000"/>
          </a:bodyPr>
          <a:lstStyle/>
          <a:p>
            <a:pPr algn="ctr">
              <a:buNone/>
            </a:pPr>
            <a:r>
              <a:rPr lang="en-US" sz="12800" dirty="0" smtClean="0">
                <a:latin typeface="Algerian" pitchFamily="82" charset="0"/>
                <a:cs typeface="Times New Roman" pitchFamily="18" charset="0"/>
              </a:rPr>
              <a:t>Classification  &amp; Types of Entrepreneurs</a:t>
            </a:r>
          </a:p>
          <a:p>
            <a:pPr algn="just" fontAlgn="base">
              <a:buNone/>
            </a:pPr>
            <a:r>
              <a:rPr lang="en-US" sz="11200" b="1" i="1" dirty="0" smtClean="0">
                <a:latin typeface="Times New Roman" pitchFamily="18" charset="0"/>
                <a:cs typeface="Times New Roman" pitchFamily="18" charset="0"/>
              </a:rPr>
              <a:t>Based on the Type of Business</a:t>
            </a:r>
            <a:endParaRPr lang="en-US" sz="11200" b="1" dirty="0" smtClean="0">
              <a:latin typeface="Times New Roman" pitchFamily="18" charset="0"/>
              <a:cs typeface="Times New Roman" pitchFamily="18" charset="0"/>
            </a:endParaRPr>
          </a:p>
          <a:p>
            <a:pPr algn="just" fontAlgn="base">
              <a:buNone/>
            </a:pPr>
            <a:r>
              <a:rPr lang="en-US" sz="11200" dirty="0" smtClean="0">
                <a:latin typeface="Times New Roman" pitchFamily="18" charset="0"/>
                <a:cs typeface="Times New Roman" pitchFamily="18" charset="0"/>
              </a:rPr>
              <a:t>1. Trading Entrepreneur</a:t>
            </a:r>
          </a:p>
          <a:p>
            <a:pPr algn="just" fontAlgn="base">
              <a:buNone/>
            </a:pPr>
            <a:r>
              <a:rPr lang="en-US" sz="11200" dirty="0" smtClean="0">
                <a:latin typeface="Times New Roman" pitchFamily="18" charset="0"/>
                <a:cs typeface="Times New Roman" pitchFamily="18" charset="0"/>
              </a:rPr>
              <a:t>2. Manufacturing Entrepreneur  </a:t>
            </a:r>
            <a:r>
              <a:rPr lang="en-US" sz="10400" dirty="0" smtClean="0">
                <a:latin typeface="Times New Roman" pitchFamily="18" charset="0"/>
                <a:cs typeface="Times New Roman" pitchFamily="18" charset="0"/>
              </a:rPr>
              <a:t>3.Agricultural Entrepreneur</a:t>
            </a:r>
          </a:p>
          <a:p>
            <a:pPr algn="just" fontAlgn="base">
              <a:buNone/>
            </a:pPr>
            <a:r>
              <a:rPr lang="en-US" sz="11200" b="1" i="1" dirty="0" smtClean="0">
                <a:latin typeface="Times New Roman" pitchFamily="18" charset="0"/>
                <a:cs typeface="Times New Roman" pitchFamily="18" charset="0"/>
              </a:rPr>
              <a:t>Based on the Use of Technology</a:t>
            </a:r>
          </a:p>
          <a:p>
            <a:pPr algn="just" fontAlgn="base">
              <a:buNone/>
            </a:pPr>
            <a:r>
              <a:rPr lang="en-US" sz="11200" dirty="0" smtClean="0">
                <a:latin typeface="Times New Roman" pitchFamily="18" charset="0"/>
                <a:cs typeface="Times New Roman" pitchFamily="18" charset="0"/>
              </a:rPr>
              <a:t>1. Technical Entrepreneur  2. Non-Technical Entrepreneur</a:t>
            </a:r>
          </a:p>
          <a:p>
            <a:pPr algn="just" fontAlgn="base">
              <a:buNone/>
            </a:pPr>
            <a:r>
              <a:rPr lang="en-US" sz="11200" b="1" i="1" dirty="0" smtClean="0">
                <a:latin typeface="Times New Roman" pitchFamily="18" charset="0"/>
                <a:cs typeface="Times New Roman" pitchFamily="18" charset="0"/>
              </a:rPr>
              <a:t>Based on Ownership</a:t>
            </a:r>
          </a:p>
          <a:p>
            <a:pPr marL="514350" indent="-514350" algn="just" fontAlgn="base">
              <a:buAutoNum type="arabicPeriod"/>
            </a:pPr>
            <a:r>
              <a:rPr lang="en-US" sz="11200" dirty="0" smtClean="0">
                <a:latin typeface="Times New Roman" pitchFamily="18" charset="0"/>
                <a:cs typeface="Times New Roman" pitchFamily="18" charset="0"/>
              </a:rPr>
              <a:t>Private Entrepreneur</a:t>
            </a:r>
          </a:p>
          <a:p>
            <a:pPr marL="514350" indent="-514350" algn="just" fontAlgn="base">
              <a:buAutoNum type="arabicPeriod"/>
            </a:pPr>
            <a:r>
              <a:rPr lang="en-US" sz="11200" dirty="0" smtClean="0">
                <a:latin typeface="Times New Roman" pitchFamily="18" charset="0"/>
                <a:cs typeface="Times New Roman" pitchFamily="18" charset="0"/>
              </a:rPr>
              <a:t>State Entrepreneur   3. Joint Entrepreneurs</a:t>
            </a:r>
          </a:p>
          <a:p>
            <a:pPr algn="just" fontAlgn="base">
              <a:buNone/>
            </a:pPr>
            <a:r>
              <a:rPr lang="en-US" sz="11200" b="1" dirty="0" smtClean="0">
                <a:latin typeface="Times New Roman" pitchFamily="18" charset="0"/>
                <a:cs typeface="Times New Roman" pitchFamily="18" charset="0"/>
              </a:rPr>
              <a:t>Based on Gender</a:t>
            </a:r>
          </a:p>
          <a:p>
            <a:pPr algn="just" fontAlgn="base">
              <a:buNone/>
            </a:pPr>
            <a:r>
              <a:rPr lang="en-US" sz="11200" b="1" dirty="0" smtClean="0">
                <a:latin typeface="Times New Roman" pitchFamily="18" charset="0"/>
                <a:cs typeface="Times New Roman" pitchFamily="18" charset="0"/>
              </a:rPr>
              <a:t>1.</a:t>
            </a:r>
            <a:r>
              <a:rPr lang="en-US" sz="11200" b="1" i="1" dirty="0" smtClean="0">
                <a:latin typeface="Times New Roman" pitchFamily="18" charset="0"/>
                <a:cs typeface="Times New Roman" pitchFamily="18" charset="0"/>
              </a:rPr>
              <a:t> </a:t>
            </a:r>
            <a:r>
              <a:rPr lang="en-US" sz="11200" b="1" dirty="0" smtClean="0">
                <a:latin typeface="Times New Roman" pitchFamily="18" charset="0"/>
                <a:cs typeface="Times New Roman" pitchFamily="18" charset="0"/>
              </a:rPr>
              <a:t>Men Entrepreneurs</a:t>
            </a:r>
            <a:endParaRPr lang="en-US" sz="11200" dirty="0" smtClean="0">
              <a:latin typeface="Times New Roman" pitchFamily="18" charset="0"/>
              <a:cs typeface="Times New Roman" pitchFamily="18" charset="0"/>
            </a:endParaRPr>
          </a:p>
          <a:p>
            <a:pPr algn="just" fontAlgn="base">
              <a:buNone/>
            </a:pPr>
            <a:r>
              <a:rPr lang="en-US" sz="11200" b="1" dirty="0" smtClean="0">
                <a:latin typeface="Times New Roman" pitchFamily="18" charset="0"/>
                <a:cs typeface="Times New Roman" pitchFamily="18" charset="0"/>
              </a:rPr>
              <a:t>2.</a:t>
            </a:r>
            <a:r>
              <a:rPr lang="en-US" sz="11200" b="1" i="1" dirty="0" smtClean="0">
                <a:latin typeface="Times New Roman" pitchFamily="18" charset="0"/>
                <a:cs typeface="Times New Roman" pitchFamily="18" charset="0"/>
              </a:rPr>
              <a:t> </a:t>
            </a:r>
            <a:r>
              <a:rPr lang="en-US" sz="11200" b="1" dirty="0" smtClean="0">
                <a:latin typeface="Times New Roman" pitchFamily="18" charset="0"/>
                <a:cs typeface="Times New Roman" pitchFamily="18" charset="0"/>
              </a:rPr>
              <a:t>Women Entrepreneurs :</a:t>
            </a:r>
            <a:r>
              <a:rPr lang="en-US" sz="8000" dirty="0" smtClean="0">
                <a:latin typeface="Times New Roman" pitchFamily="18" charset="0"/>
                <a:cs typeface="Times New Roman" pitchFamily="18" charset="0"/>
              </a:rPr>
              <a:t>Women entrepreneurs are defined as the enterprises owned and controlled by a woman or women having a minimum financial interest of 51 per cent of the capital and giving at least 51 per cent of employment generated in the enterprises to women.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324600"/>
          </a:xfrm>
        </p:spPr>
        <p:txBody>
          <a:bodyPr>
            <a:normAutofit fontScale="92500" lnSpcReduction="10000"/>
          </a:bodyPr>
          <a:lstStyle/>
          <a:p>
            <a:pPr algn="just" fontAlgn="base">
              <a:buNone/>
            </a:pPr>
            <a:r>
              <a:rPr lang="en-US" b="1" dirty="0" smtClean="0">
                <a:latin typeface="Times New Roman" pitchFamily="18" charset="0"/>
                <a:cs typeface="Times New Roman" pitchFamily="18" charset="0"/>
              </a:rPr>
              <a:t>Based on the Size of Enterprise:</a:t>
            </a:r>
          </a:p>
          <a:p>
            <a:pPr algn="just" fontAlgn="base">
              <a:buNone/>
            </a:pPr>
            <a:r>
              <a:rPr lang="en-US" b="1" dirty="0" smtClean="0">
                <a:latin typeface="Times New Roman" pitchFamily="18" charset="0"/>
                <a:cs typeface="Times New Roman" pitchFamily="18" charset="0"/>
              </a:rPr>
              <a:t>1. Small-Scale Entrepreneur:</a:t>
            </a:r>
          </a:p>
          <a:p>
            <a:pPr algn="just" fontAlgn="base">
              <a:buNone/>
            </a:pPr>
            <a:r>
              <a:rPr lang="en-US" dirty="0" smtClean="0">
                <a:latin typeface="Times New Roman" pitchFamily="18" charset="0"/>
                <a:cs typeface="Times New Roman" pitchFamily="18" charset="0"/>
              </a:rPr>
              <a:t>An entrepreneur who has made investment in plant and machinery up to Rs 1.00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is called ‘small-scale entrepreneur.’</a:t>
            </a:r>
          </a:p>
          <a:p>
            <a:pPr algn="just" fontAlgn="base">
              <a:buNone/>
            </a:pPr>
            <a:r>
              <a:rPr lang="en-US" b="1" dirty="0" smtClean="0">
                <a:latin typeface="Times New Roman" pitchFamily="18" charset="0"/>
                <a:cs typeface="Times New Roman" pitchFamily="18" charset="0"/>
              </a:rPr>
              <a:t>2. Medium-Scale Entrepreneur:</a:t>
            </a:r>
          </a:p>
          <a:p>
            <a:pPr algn="just" fontAlgn="base">
              <a:buNone/>
            </a:pPr>
            <a:r>
              <a:rPr lang="en-US" dirty="0" smtClean="0">
                <a:latin typeface="Times New Roman" pitchFamily="18" charset="0"/>
                <a:cs typeface="Times New Roman" pitchFamily="18" charset="0"/>
              </a:rPr>
              <a:t>The entrepreneur who has made investment in plant and machinery above Rs 1.00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but below Rs 5.00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is called ‘medium-scale entrepreneur.’</a:t>
            </a:r>
          </a:p>
          <a:p>
            <a:pPr algn="just" fontAlgn="base">
              <a:buNone/>
            </a:pPr>
            <a:r>
              <a:rPr lang="en-US" b="1" dirty="0" smtClean="0">
                <a:latin typeface="Times New Roman" pitchFamily="18" charset="0"/>
                <a:cs typeface="Times New Roman" pitchFamily="18" charset="0"/>
              </a:rPr>
              <a:t>3. Large-Scale entrepreneur:</a:t>
            </a:r>
          </a:p>
          <a:p>
            <a:pPr algn="just" fontAlgn="base">
              <a:buNone/>
            </a:pPr>
            <a:r>
              <a:rPr lang="en-US" dirty="0" smtClean="0">
                <a:latin typeface="Times New Roman" pitchFamily="18" charset="0"/>
                <a:cs typeface="Times New Roman" pitchFamily="18" charset="0"/>
              </a:rPr>
              <a:t>The entrepreneur who has made investment in plant and machinery more than Rs 5.00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is called ‘large-scale entrepreneur</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3506</Words>
  <Application>Microsoft Office PowerPoint</Application>
  <PresentationFormat>On-screen Show (4:3)</PresentationFormat>
  <Paragraphs>232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Entrepreneurship        (MBA 7001)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 Programe</dc:title>
  <dc:creator>hp</dc:creator>
  <cp:lastModifiedBy>hp</cp:lastModifiedBy>
  <cp:revision>51</cp:revision>
  <dcterms:created xsi:type="dcterms:W3CDTF">2006-08-16T00:00:00Z</dcterms:created>
  <dcterms:modified xsi:type="dcterms:W3CDTF">2019-09-13T09:21:36Z</dcterms:modified>
</cp:coreProperties>
</file>