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46EF-0EF5-4A33-B480-50B22BA2B812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787D-C777-4DB0-8D32-9DB5AC398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CODA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the narrow band signal into a broad band signal using a special code.</a:t>
            </a:r>
          </a:p>
          <a:p>
            <a:pPr lvl="1">
              <a:buNone/>
            </a:pPr>
            <a:r>
              <a:rPr lang="en-US" dirty="0" smtClean="0"/>
              <a:t>Protection against narrow band interference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2905" y="304800"/>
            <a:ext cx="920690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Coda </a:t>
            </a:r>
            <a:r>
              <a:rPr lang="en-US" sz="2400" dirty="0">
                <a:latin typeface="Cambria" pitchFamily="18" charset="0"/>
              </a:rPr>
              <a:t>has </a:t>
            </a:r>
            <a:r>
              <a:rPr lang="en-US" sz="2400" dirty="0" smtClean="0">
                <a:latin typeface="Cambria" pitchFamily="18" charset="0"/>
              </a:rPr>
              <a:t>been developed </a:t>
            </a:r>
            <a:r>
              <a:rPr lang="en-US" sz="2400" dirty="0">
                <a:latin typeface="Cambria" pitchFamily="18" charset="0"/>
              </a:rPr>
              <a:t>at Carnegie Mellon University (CMU) in the 1990s, and is </a:t>
            </a:r>
            <a:r>
              <a:rPr lang="en-US" sz="2400" dirty="0" smtClean="0">
                <a:latin typeface="Cambria" pitchFamily="18" charset="0"/>
              </a:rPr>
              <a:t>now integrated </a:t>
            </a:r>
            <a:r>
              <a:rPr lang="en-US" sz="2400" dirty="0">
                <a:latin typeface="Cambria" pitchFamily="18" charset="0"/>
              </a:rPr>
              <a:t>with a number of popular UNIX-based operating systems such as Linux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r>
              <a:rPr lang="en-US" sz="2400" dirty="0">
                <a:latin typeface="Cambria" pitchFamily="18" charset="0"/>
              </a:rPr>
              <a:t>Coda was designed to be a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scalable</a:t>
            </a:r>
            <a:r>
              <a:rPr lang="en-US" sz="2400" dirty="0">
                <a:latin typeface="Cambria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secure</a:t>
            </a:r>
            <a:r>
              <a:rPr lang="en-US" sz="2400" dirty="0">
                <a:latin typeface="Cambria" pitchFamily="18" charset="0"/>
              </a:rPr>
              <a:t>, and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highly available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distributed file </a:t>
            </a:r>
            <a:r>
              <a:rPr lang="en-US" sz="2400" dirty="0">
                <a:latin typeface="Cambria" pitchFamily="18" charset="0"/>
              </a:rPr>
              <a:t>system. 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An </a:t>
            </a:r>
            <a:r>
              <a:rPr lang="en-US" sz="2400" dirty="0">
                <a:latin typeface="Cambria" pitchFamily="18" charset="0"/>
              </a:rPr>
              <a:t>important goal was to achieve a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high degree of naming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 and location transparency </a:t>
            </a:r>
            <a:r>
              <a:rPr lang="en-US" sz="2400" dirty="0">
                <a:latin typeface="Cambria" pitchFamily="18" charset="0"/>
              </a:rPr>
              <a:t>so that the system would appear to </a:t>
            </a:r>
            <a:r>
              <a:rPr lang="en-US" sz="2400" dirty="0" smtClean="0">
                <a:latin typeface="Cambria" pitchFamily="18" charset="0"/>
              </a:rPr>
              <a:t> its </a:t>
            </a:r>
            <a:r>
              <a:rPr lang="en-US" sz="2400" dirty="0">
                <a:latin typeface="Cambria" pitchFamily="18" charset="0"/>
              </a:rPr>
              <a:t>users very similar to </a:t>
            </a:r>
            <a:r>
              <a:rPr lang="en-US" sz="2400" dirty="0" smtClean="0">
                <a:latin typeface="Cambria" pitchFamily="18" charset="0"/>
              </a:rPr>
              <a:t>a pure </a:t>
            </a:r>
            <a:r>
              <a:rPr lang="en-US" sz="2400" dirty="0">
                <a:latin typeface="Cambria" pitchFamily="18" charset="0"/>
              </a:rPr>
              <a:t>local file system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r>
              <a:rPr lang="en-US" sz="2400" dirty="0">
                <a:latin typeface="Cambria" pitchFamily="18" charset="0"/>
              </a:rPr>
              <a:t>Coda is a descendant of version 2 of the </a:t>
            </a:r>
            <a:r>
              <a:rPr lang="en-US" sz="2400" b="1" dirty="0">
                <a:latin typeface="Cambria" pitchFamily="18" charset="0"/>
              </a:rPr>
              <a:t>Andrew File System (AFS)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Coda follows the same organization as AFS.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Every </a:t>
            </a:r>
            <a:r>
              <a:rPr lang="en-US" sz="2400" dirty="0">
                <a:latin typeface="Cambria" pitchFamily="18" charset="0"/>
              </a:rPr>
              <a:t>Virtue workstation hosts </a:t>
            </a:r>
            <a:r>
              <a:rPr lang="en-US" sz="2400" dirty="0" smtClean="0">
                <a:latin typeface="Cambria" pitchFamily="18" charset="0"/>
              </a:rPr>
              <a:t>a user-level </a:t>
            </a:r>
            <a:r>
              <a:rPr lang="en-US" sz="2400" dirty="0">
                <a:latin typeface="Cambria" pitchFamily="18" charset="0"/>
              </a:rPr>
              <a:t>process called Venus, whose role is similar to that of an NFS client.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A Venus </a:t>
            </a:r>
            <a:r>
              <a:rPr lang="en-US" sz="2400" dirty="0">
                <a:latin typeface="Cambria" pitchFamily="18" charset="0"/>
              </a:rPr>
              <a:t>process is responsible for providing access to the files that are </a:t>
            </a:r>
            <a:r>
              <a:rPr lang="en-US" sz="2400" dirty="0" smtClean="0">
                <a:latin typeface="Cambria" pitchFamily="18" charset="0"/>
              </a:rPr>
              <a:t>maintained by </a:t>
            </a:r>
            <a:r>
              <a:rPr lang="en-US" sz="2400" dirty="0">
                <a:latin typeface="Cambria" pitchFamily="18" charset="0"/>
              </a:rPr>
              <a:t>the Vice file servers. </a:t>
            </a:r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In </a:t>
            </a:r>
            <a:r>
              <a:rPr lang="en-US" sz="2400" dirty="0">
                <a:latin typeface="Cambria" pitchFamily="18" charset="0"/>
              </a:rPr>
              <a:t>Coda, Venus is also responsible for allowing the </a:t>
            </a:r>
            <a:r>
              <a:rPr lang="en-US" sz="2400" dirty="0" smtClean="0">
                <a:latin typeface="Cambria" pitchFamily="18" charset="0"/>
              </a:rPr>
              <a:t>client to </a:t>
            </a:r>
            <a:r>
              <a:rPr lang="en-US" sz="2400" dirty="0">
                <a:latin typeface="Cambria" pitchFamily="18" charset="0"/>
              </a:rPr>
              <a:t>continue operation even if access to the file servers is (temporarily) impossible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r>
              <a:rPr lang="en-US" sz="2400" dirty="0" smtClean="0">
                <a:latin typeface="Cambria" pitchFamily="18" charset="0"/>
              </a:rPr>
              <a:t>The important </a:t>
            </a:r>
            <a:r>
              <a:rPr lang="en-US" sz="2400" dirty="0">
                <a:latin typeface="Cambria" pitchFamily="18" charset="0"/>
              </a:rPr>
              <a:t>issue is that Venus runs as a user-level process. 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There </a:t>
            </a:r>
            <a:r>
              <a:rPr lang="en-US" sz="2400" dirty="0">
                <a:latin typeface="Cambria" pitchFamily="18" charset="0"/>
              </a:rPr>
              <a:t>is </a:t>
            </a:r>
            <a:r>
              <a:rPr lang="en-US" sz="2400" dirty="0" smtClean="0">
                <a:latin typeface="Cambria" pitchFamily="18" charset="0"/>
              </a:rPr>
              <a:t>a separate </a:t>
            </a:r>
            <a:r>
              <a:rPr lang="en-US" sz="2400" dirty="0">
                <a:latin typeface="Cambria" pitchFamily="18" charset="0"/>
              </a:rPr>
              <a:t>Virtual File System (VFS) layer that </a:t>
            </a:r>
            <a:r>
              <a:rPr lang="en-US" sz="2400" dirty="0" smtClean="0">
                <a:latin typeface="Cambria" pitchFamily="18" charset="0"/>
              </a:rPr>
              <a:t> intercepts </a:t>
            </a:r>
            <a:r>
              <a:rPr lang="en-US" sz="2400" dirty="0">
                <a:latin typeface="Cambria" pitchFamily="18" charset="0"/>
              </a:rPr>
              <a:t>all calls from client applications</a:t>
            </a:r>
            <a:r>
              <a:rPr lang="en-US" sz="2400" dirty="0" smtClean="0">
                <a:latin typeface="Cambria" pitchFamily="18" charset="0"/>
              </a:rPr>
              <a:t>, and </a:t>
            </a:r>
            <a:r>
              <a:rPr lang="en-US" sz="2400" dirty="0">
                <a:latin typeface="Cambria" pitchFamily="18" charset="0"/>
              </a:rPr>
              <a:t>forwards these calls either to the local file system or to Venus,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538288"/>
            <a:ext cx="680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Coda architecture is based on AFS: The Andrew File System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38175" y="2057400"/>
          <a:ext cx="5153025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5152381" imgH="3895238" progId="PBrush">
                  <p:embed/>
                </p:oleObj>
              </mc:Choice>
              <mc:Fallback>
                <p:oleObj name="Bitmap Image" r:id="rId3" imgW="5152381" imgH="3895238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057400"/>
                        <a:ext cx="5153025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8"/>
          <p:cNvSpPr>
            <a:spLocks noChangeShapeType="1"/>
          </p:cNvSpPr>
          <p:nvPr/>
        </p:nvSpPr>
        <p:spPr bwMode="auto">
          <a:xfrm flipH="1" flipV="1">
            <a:off x="2133600" y="2438400"/>
            <a:ext cx="381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685800" y="1997075"/>
            <a:ext cx="1904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Transparent access </a:t>
            </a:r>
          </a:p>
          <a:p>
            <a:pPr eaLnBrk="1" hangingPunct="1"/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to a Vice file server</a:t>
            </a:r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4114800" y="4724400"/>
            <a:ext cx="762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4427538" y="5318125"/>
            <a:ext cx="197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Vice file server</a:t>
            </a: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 flipH="1">
            <a:off x="1447800" y="5029200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13"/>
          <p:cNvSpPr txBox="1">
            <a:spLocks noChangeArrowheads="1"/>
          </p:cNvSpPr>
          <p:nvPr/>
        </p:nvSpPr>
        <p:spPr bwMode="auto">
          <a:xfrm>
            <a:off x="227013" y="5318125"/>
            <a:ext cx="1677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Virtue Client</a:t>
            </a:r>
          </a:p>
        </p:txBody>
      </p:sp>
      <p:sp>
        <p:nvSpPr>
          <p:cNvPr id="1034" name="Text Box 16"/>
          <p:cNvSpPr txBox="1">
            <a:spLocks noChangeArrowheads="1"/>
          </p:cNvSpPr>
          <p:nvPr/>
        </p:nvSpPr>
        <p:spPr bwMode="auto">
          <a:xfrm>
            <a:off x="8594725" y="1712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238" name="WordArt 22"/>
          <p:cNvSpPr>
            <a:spLocks noChangeArrowheads="1" noChangeShapeType="1" noTextEdit="1"/>
          </p:cNvSpPr>
          <p:nvPr/>
        </p:nvSpPr>
        <p:spPr bwMode="auto">
          <a:xfrm>
            <a:off x="1981200" y="609600"/>
            <a:ext cx="51530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867400" y="29718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</a:rPr>
              <a:t>1.  Vice nodes: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dedicated file servers  </a:t>
            </a:r>
          </a:p>
        </p:txBody>
      </p:sp>
      <p:sp>
        <p:nvSpPr>
          <p:cNvPr id="1037" name="Text Box 29"/>
          <p:cNvSpPr txBox="1">
            <a:spLocks noChangeArrowheads="1"/>
          </p:cNvSpPr>
          <p:nvPr/>
        </p:nvSpPr>
        <p:spPr bwMode="auto">
          <a:xfrm>
            <a:off x="5791200" y="2178050"/>
            <a:ext cx="3159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AFS is divided into two types </a:t>
            </a:r>
          </a:p>
          <a:p>
            <a:r>
              <a:rPr lang="en-US"/>
              <a:t>of nodes: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3429000"/>
            <a:ext cx="2585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</a:rPr>
              <a:t>2.  Virtue nodes: </a:t>
            </a: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client machines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533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Arabic Typesetting" pitchFamily="66" charset="-78"/>
                <a:cs typeface="Arabic Typesetting" pitchFamily="66" charset="-78"/>
              </a:rPr>
              <a:t>AFS Architecture</a:t>
            </a:r>
            <a:endParaRPr lang="en-US" sz="54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internal organization of a Virtue </a:t>
            </a:r>
            <a:r>
              <a:rPr lang="en-US" dirty="0" smtClean="0"/>
              <a:t>workstation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53400" cy="52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  <a:latin typeface="Cambria" pitchFamily="18" charset="0"/>
              </a:rPr>
              <a:t>Interprocess</a:t>
            </a:r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 communication in Coda is performed using </a:t>
            </a: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RPC2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RPC2 offers reliable RPCs on top of the (unreliable) UDP protocol. Each </a:t>
            </a:r>
            <a:r>
              <a:rPr lang="en-US" sz="2400" dirty="0" smtClean="0">
                <a:latin typeface="Cambria" pitchFamily="18" charset="0"/>
              </a:rPr>
              <a:t>time a </a:t>
            </a:r>
            <a:r>
              <a:rPr lang="en-US" sz="2400" dirty="0">
                <a:latin typeface="Cambria" pitchFamily="18" charset="0"/>
              </a:rPr>
              <a:t>remote procedure is called, the RPC2 client code starts a new thread that sends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an invocation request to the server and subsequently blocks until it receives </a:t>
            </a:r>
            <a:r>
              <a:rPr lang="en-US" sz="2400" dirty="0" smtClean="0">
                <a:latin typeface="Cambria" pitchFamily="18" charset="0"/>
              </a:rPr>
              <a:t>an answer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An interesting aspect of RPC2 is its support for side effects. 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A side effect is a mechanism by which the client and server can communicate using an application-specific protocol</a:t>
            </a:r>
            <a:r>
              <a:rPr lang="en-US" sz="2400" dirty="0" smtClean="0">
                <a:latin typeface="Cambria" pitchFamily="18" charset="0"/>
              </a:rPr>
              <a:t>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399"/>
            <a:ext cx="7620000" cy="369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WordArt 4"/>
          <p:cNvSpPr>
            <a:spLocks noChangeArrowheads="1" noChangeShapeType="1" noTextEdit="1"/>
          </p:cNvSpPr>
          <p:nvPr/>
        </p:nvSpPr>
        <p:spPr bwMode="auto">
          <a:xfrm>
            <a:off x="1905000" y="304800"/>
            <a:ext cx="5105400" cy="60007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endParaRPr lang="en-US" sz="36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7400"/>
            <a:ext cx="46101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534025" y="3103563"/>
            <a:ext cx="1247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2"/>
                </a:solidFill>
              </a:rPr>
              <a:t>File server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667000" y="32766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330450" y="403860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 flipV="1">
            <a:off x="3962400" y="2438400"/>
            <a:ext cx="1600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H="1">
            <a:off x="3962400" y="3352800"/>
            <a:ext cx="16002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H="1" flipV="1">
            <a:off x="2895600" y="2895600"/>
            <a:ext cx="26670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 rot="721436">
            <a:off x="4175125" y="2216150"/>
            <a:ext cx="1106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Invalidate F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 rot="-179919">
            <a:off x="4327525" y="3124200"/>
            <a:ext cx="1106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Invalidate F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962400" y="2667000"/>
            <a:ext cx="1106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Invalidate F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2438400" y="2667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3505200" y="2286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1524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152400" y="2743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7" name="Text Box 27"/>
          <p:cNvSpPr txBox="1">
            <a:spLocks noChangeArrowheads="1"/>
          </p:cNvSpPr>
          <p:nvPr/>
        </p:nvSpPr>
        <p:spPr bwMode="auto">
          <a:xfrm>
            <a:off x="669925" y="2216150"/>
            <a:ext cx="50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File </a:t>
            </a:r>
          </a:p>
        </p:txBody>
      </p:sp>
      <p:sp>
        <p:nvSpPr>
          <p:cNvPr id="9238" name="Text Box 28"/>
          <p:cNvSpPr txBox="1">
            <a:spLocks noChangeArrowheads="1"/>
          </p:cNvSpPr>
          <p:nvPr/>
        </p:nvSpPr>
        <p:spPr bwMode="auto">
          <a:xfrm>
            <a:off x="660400" y="2749550"/>
            <a:ext cx="1165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Updated File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407988" y="4708525"/>
            <a:ext cx="8202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When a server notices updates in a file, it must inform the client which </a:t>
            </a:r>
          </a:p>
          <a:p>
            <a:pPr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are caching a copy of it to invalidate that copy.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9" grpId="0"/>
      <p:bldP spid="64520" grpId="0" animBg="1"/>
      <p:bldP spid="64521" grpId="0"/>
      <p:bldP spid="64522" grpId="0" animBg="1"/>
      <p:bldP spid="64523" grpId="0" animBg="1"/>
      <p:bldP spid="64524" grpId="0" animBg="1"/>
      <p:bldP spid="64525" grpId="0"/>
      <p:bldP spid="64526" grpId="0"/>
      <p:bldP spid="64527" grpId="0"/>
      <p:bldP spid="64528" grpId="0" animBg="1"/>
      <p:bldP spid="64534" grpId="0" animBg="1"/>
      <p:bldP spid="64535" grpId="0" animBg="1"/>
      <p:bldP spid="64536" grpId="0" animBg="1"/>
      <p:bldP spid="64536" grpId="1" animBg="1"/>
      <p:bldP spid="64537" grpId="0" animBg="1"/>
      <p:bldP spid="64538" grpId="0" animBg="1"/>
      <p:bldP spid="64541" grpId="0" animBg="1"/>
      <p:bldP spid="645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10600" cy="271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4397276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 RPC2 support multicasting.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 When a file is modified, a server invalidates local copies by notifying the     appropriate clients through an RPC.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</a:rPr>
              <a:t>  fig  shows sending </a:t>
            </a:r>
          </a:p>
          <a:p>
            <a:pPr lvl="4"/>
            <a:r>
              <a:rPr lang="en-US" sz="2400" dirty="0" smtClean="0">
                <a:latin typeface="Cambria" pitchFamily="18" charset="0"/>
              </a:rPr>
              <a:t>  (a) an invalidation message one at a time. </a:t>
            </a:r>
          </a:p>
          <a:p>
            <a:r>
              <a:rPr lang="en-US" sz="2400" dirty="0" smtClean="0">
                <a:latin typeface="Cambria" pitchFamily="18" charset="0"/>
              </a:rPr>
              <a:t>		  (b) Sending invalidation messages in parallel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endParaRPr lang="en-US" sz="2400" dirty="0" smtClean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(a)					(b)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481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Bitmap Image</vt:lpstr>
      <vt:lpstr>CODA FILE SYSTEM</vt:lpstr>
      <vt:lpstr>CODA</vt:lpstr>
      <vt:lpstr>Organization</vt:lpstr>
      <vt:lpstr>PowerPoint Presentation</vt:lpstr>
      <vt:lpstr>The internal organization of a Virtue workstation</vt:lpstr>
      <vt:lpstr>Communication</vt:lpstr>
      <vt:lpstr>Side Effect</vt:lpstr>
      <vt:lpstr>PowerPoint Presentation</vt:lpstr>
      <vt:lpstr>Multicasting</vt:lpstr>
      <vt:lpstr>Spread Spectrum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 FILE SYSTEM</dc:title>
  <dc:creator>GLA</dc:creator>
  <cp:lastModifiedBy>neeraj sir</cp:lastModifiedBy>
  <cp:revision>6</cp:revision>
  <dcterms:created xsi:type="dcterms:W3CDTF">2014-09-09T04:23:08Z</dcterms:created>
  <dcterms:modified xsi:type="dcterms:W3CDTF">2019-09-05T15:15:55Z</dcterms:modified>
</cp:coreProperties>
</file>