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9" r:id="rId16"/>
    <p:sldId id="267" r:id="rId17"/>
    <p:sldId id="276" r:id="rId18"/>
    <p:sldId id="277" r:id="rId19"/>
    <p:sldId id="278" r:id="rId20"/>
    <p:sldId id="269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E3F3-21DB-4FB8-B269-AF65344EF49B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23D1-2525-4218-B1C6-1469FDDE6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Global System For Mobile Communication (GSM)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Another useful service of GSM is short message service (SMS). </a:t>
            </a:r>
          </a:p>
          <a:p>
            <a:pPr algn="just"/>
            <a:r>
              <a:rPr lang="en-US" sz="2400" dirty="0" smtClean="0"/>
              <a:t>This service offers transmission of message of up to 160 characters. </a:t>
            </a:r>
          </a:p>
          <a:p>
            <a:pPr algn="just"/>
            <a:r>
              <a:rPr lang="en-US" sz="2400" dirty="0" smtClean="0"/>
              <a:t>SMS messages do not use the standard data channels of GSM but exploit unused capacity in the signaling channels.</a:t>
            </a:r>
          </a:p>
          <a:p>
            <a:r>
              <a:rPr lang="en-US" sz="2400" dirty="0" smtClean="0"/>
              <a:t>EMS enhanced message service, successor of SMS offers a large message size, formatted text and the transmission of animated pictures, small images and ring tones</a:t>
            </a:r>
          </a:p>
          <a:p>
            <a:r>
              <a:rPr lang="en-US" sz="2400" dirty="0" smtClean="0"/>
              <a:t>MMS offers the transmission of larger pictures, small video clips</a:t>
            </a:r>
          </a:p>
          <a:p>
            <a:r>
              <a:rPr lang="en-US" sz="2400" dirty="0" smtClean="0"/>
              <a:t>In Group 3 fax, fax data can be transmitted as digital data over analog signals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Supplementary services offer various enhancements for </a:t>
            </a:r>
            <a:r>
              <a:rPr lang="en-US" sz="2400" dirty="0" smtClean="0"/>
              <a:t>the standard </a:t>
            </a:r>
            <a:r>
              <a:rPr lang="en-US" sz="2400" dirty="0"/>
              <a:t>telephony services.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may vary from provider to provider. </a:t>
            </a:r>
            <a:endParaRPr lang="en-US" sz="2400" dirty="0" smtClean="0"/>
          </a:p>
          <a:p>
            <a:pPr algn="just"/>
            <a:r>
              <a:rPr lang="en-US" sz="2400" dirty="0" smtClean="0"/>
              <a:t>Typical services are </a:t>
            </a:r>
            <a:r>
              <a:rPr lang="en-US" sz="2400" dirty="0"/>
              <a:t>user identification, call redirection or forwarding of ongoing calls.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GSM Architecture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RSS – Radio Sub System</a:t>
            </a:r>
          </a:p>
          <a:p>
            <a:r>
              <a:rPr lang="en-US" sz="2400" dirty="0" smtClean="0"/>
              <a:t>NSS – Network and Switching sub-system</a:t>
            </a:r>
          </a:p>
          <a:p>
            <a:r>
              <a:rPr lang="en-US" sz="2400" dirty="0" smtClean="0"/>
              <a:t>OSS - Operation Sub-Systems</a:t>
            </a:r>
          </a:p>
          <a:p>
            <a:r>
              <a:rPr lang="en-US" sz="2400" dirty="0" smtClean="0"/>
              <a:t>BSS - Base Station Sub-system</a:t>
            </a:r>
          </a:p>
          <a:p>
            <a:r>
              <a:rPr lang="en-US" sz="2400" dirty="0" smtClean="0"/>
              <a:t>BTS - Base Transceiver Station </a:t>
            </a:r>
          </a:p>
          <a:p>
            <a:r>
              <a:rPr lang="en-US" sz="2400" dirty="0" smtClean="0"/>
              <a:t>BSC - Base Station Controller</a:t>
            </a:r>
          </a:p>
          <a:p>
            <a:r>
              <a:rPr lang="en-US" sz="2400" dirty="0" smtClean="0"/>
              <a:t>PIN - Personal Identity Number</a:t>
            </a:r>
          </a:p>
          <a:p>
            <a:r>
              <a:rPr lang="en-US" sz="2400" dirty="0" smtClean="0"/>
              <a:t>PUK - PIN Unblocking Key</a:t>
            </a:r>
          </a:p>
          <a:p>
            <a:r>
              <a:rPr lang="en-US" sz="2400" dirty="0" smtClean="0"/>
              <a:t>IMSI - International Mobile Subscriber Identity</a:t>
            </a:r>
          </a:p>
          <a:p>
            <a:r>
              <a:rPr lang="en-US" sz="2400" dirty="0" smtClean="0"/>
              <a:t>TMSI - Temporary Mobile Subscriber Identity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LAI - Local Area Identity</a:t>
            </a:r>
          </a:p>
          <a:p>
            <a:r>
              <a:rPr lang="en-US" dirty="0" smtClean="0"/>
              <a:t>MSISDN - Mobile Stations International Standard Data Network</a:t>
            </a:r>
          </a:p>
          <a:p>
            <a:r>
              <a:rPr lang="en-US" dirty="0" smtClean="0"/>
              <a:t>HLR - Home Location Register</a:t>
            </a:r>
          </a:p>
          <a:p>
            <a:r>
              <a:rPr lang="en-US" dirty="0" smtClean="0"/>
              <a:t>VLR - Visitor Location Register</a:t>
            </a:r>
          </a:p>
          <a:p>
            <a:r>
              <a:rPr lang="en-US" dirty="0" smtClean="0"/>
              <a:t>AUC - Authentication Center</a:t>
            </a:r>
          </a:p>
          <a:p>
            <a:r>
              <a:rPr lang="en-US" dirty="0" smtClean="0"/>
              <a:t>EIR - Equipment Identity Register</a:t>
            </a:r>
          </a:p>
          <a:p>
            <a:r>
              <a:rPr lang="en-US" dirty="0" smtClean="0"/>
              <a:t>OMC - Operations and Maintenance Center</a:t>
            </a:r>
          </a:p>
          <a:p>
            <a:r>
              <a:rPr lang="en-US" dirty="0" smtClean="0"/>
              <a:t>IWF – Inter Working Function</a:t>
            </a:r>
          </a:p>
          <a:p>
            <a:r>
              <a:rPr lang="en-US" dirty="0" smtClean="0"/>
              <a:t>GMSC- Gateway MSC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GSM Architectures 3 broad</a:t>
            </a:r>
            <a:br>
              <a:rPr lang="en-US" dirty="0" smtClean="0"/>
            </a:br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Subscribers </a:t>
            </a:r>
            <a:r>
              <a:rPr lang="en-US" dirty="0" smtClean="0"/>
              <a:t>carries MOBILE STATION</a:t>
            </a:r>
          </a:p>
          <a:p>
            <a:r>
              <a:rPr lang="en-US" dirty="0" smtClean="0"/>
              <a:t>2. BSS controls the radio link with </a:t>
            </a:r>
            <a:r>
              <a:rPr lang="en-US" dirty="0" smtClean="0"/>
              <a:t>the mobile </a:t>
            </a:r>
            <a:r>
              <a:rPr lang="en-US" dirty="0" smtClean="0"/>
              <a:t>station</a:t>
            </a:r>
          </a:p>
          <a:p>
            <a:r>
              <a:rPr lang="en-US" dirty="0" smtClean="0"/>
              <a:t>3. NETWORK SUBSYSTEM, which </a:t>
            </a:r>
            <a:r>
              <a:rPr lang="en-US" dirty="0" smtClean="0"/>
              <a:t>main part </a:t>
            </a:r>
            <a:r>
              <a:rPr lang="en-US" dirty="0" smtClean="0"/>
              <a:t>is MSC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52399"/>
            <a:ext cx="5347091" cy="67056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30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Functional architecture of a GSM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57200" y="-457200"/>
            <a:ext cx="110490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50511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Home Location Register (HLR) contains </a:t>
            </a:r>
            <a:r>
              <a:rPr lang="en-US" dirty="0" smtClean="0"/>
              <a:t>all information </a:t>
            </a:r>
            <a:r>
              <a:rPr lang="en-US" dirty="0" smtClean="0"/>
              <a:t>of each subscriber registered in </a:t>
            </a:r>
            <a:r>
              <a:rPr lang="en-US" dirty="0" smtClean="0"/>
              <a:t>the corresponding </a:t>
            </a:r>
            <a:r>
              <a:rPr lang="en-US" dirty="0" smtClean="0"/>
              <a:t>GSM network</a:t>
            </a:r>
          </a:p>
          <a:p>
            <a:pPr algn="just"/>
            <a:r>
              <a:rPr lang="en-US" dirty="0" smtClean="0"/>
              <a:t>Visitor </a:t>
            </a:r>
            <a:r>
              <a:rPr lang="en-US" dirty="0" smtClean="0"/>
              <a:t>location Register (VLR) </a:t>
            </a:r>
            <a:r>
              <a:rPr lang="en-US" dirty="0" smtClean="0"/>
              <a:t>contain selected information </a:t>
            </a:r>
            <a:r>
              <a:rPr lang="en-US" dirty="0" smtClean="0"/>
              <a:t>from the HLR, which is necessary </a:t>
            </a:r>
            <a:r>
              <a:rPr lang="en-US" dirty="0" smtClean="0"/>
              <a:t>for call </a:t>
            </a:r>
            <a:r>
              <a:rPr lang="en-US" dirty="0" smtClean="0"/>
              <a:t>control and provision of the </a:t>
            </a:r>
            <a:r>
              <a:rPr lang="en-US" dirty="0" smtClean="0"/>
              <a:t>subscribed services.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Equipment Identity Register (EIR) </a:t>
            </a:r>
            <a:r>
              <a:rPr lang="en-US" dirty="0" smtClean="0"/>
              <a:t>contains a </a:t>
            </a:r>
            <a:r>
              <a:rPr lang="en-US" dirty="0" smtClean="0"/>
              <a:t>list of all valid mobile equipment on </a:t>
            </a:r>
            <a:r>
              <a:rPr lang="en-US" dirty="0" smtClean="0"/>
              <a:t>the network</a:t>
            </a:r>
            <a:endParaRPr lang="en-US" dirty="0" smtClean="0"/>
          </a:p>
          <a:p>
            <a:r>
              <a:rPr lang="en-US" dirty="0" smtClean="0"/>
              <a:t>Authentication </a:t>
            </a:r>
            <a:r>
              <a:rPr lang="en-US" dirty="0" smtClean="0"/>
              <a:t>Center (AUC) stores a </a:t>
            </a:r>
            <a:r>
              <a:rPr lang="en-US" dirty="0" smtClean="0"/>
              <a:t>copy of the </a:t>
            </a:r>
            <a:r>
              <a:rPr lang="en-US" dirty="0" smtClean="0"/>
              <a:t>secret key stored in each </a:t>
            </a:r>
            <a:r>
              <a:rPr lang="en-US" dirty="0" smtClean="0"/>
              <a:t>subscribers SIM </a:t>
            </a:r>
            <a:r>
              <a:rPr lang="en-US" dirty="0" smtClean="0"/>
              <a:t>card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Global system for mobile communication (GSM) is a globally accepted </a:t>
            </a:r>
            <a:r>
              <a:rPr lang="en-US" sz="2400" dirty="0" smtClean="0"/>
              <a:t>standard for </a:t>
            </a:r>
            <a:r>
              <a:rPr lang="en-US" sz="2400" dirty="0"/>
              <a:t>digital cellular communication. </a:t>
            </a:r>
            <a:endParaRPr lang="en-US" sz="2400" dirty="0" smtClean="0"/>
          </a:p>
          <a:p>
            <a:pPr algn="just"/>
            <a:r>
              <a:rPr lang="en-US" sz="2400" dirty="0" smtClean="0"/>
              <a:t>GSM </a:t>
            </a:r>
            <a:r>
              <a:rPr lang="en-US" sz="2400" dirty="0"/>
              <a:t>is the name of a standardization </a:t>
            </a:r>
            <a:r>
              <a:rPr lang="en-US" sz="2400" dirty="0" smtClean="0"/>
              <a:t>group established </a:t>
            </a:r>
            <a:r>
              <a:rPr lang="en-US" sz="2400" dirty="0"/>
              <a:t>in 1982 to create a common European mobile telephone </a:t>
            </a:r>
            <a:r>
              <a:rPr lang="en-US" sz="2400" dirty="0" smtClean="0"/>
              <a:t>standard that </a:t>
            </a:r>
            <a:r>
              <a:rPr lang="en-US" sz="2400" dirty="0"/>
              <a:t>would formulate specifications for a pan-European mobile cellular </a:t>
            </a:r>
            <a:r>
              <a:rPr lang="en-US" sz="2400" dirty="0" smtClean="0"/>
              <a:t>radio system </a:t>
            </a:r>
            <a:r>
              <a:rPr lang="en-US" sz="2400" dirty="0"/>
              <a:t>operating at </a:t>
            </a:r>
            <a:r>
              <a:rPr lang="en-US" sz="2400" dirty="0" smtClean="0"/>
              <a:t>900 </a:t>
            </a:r>
            <a:r>
              <a:rPr lang="en-US" sz="2400" dirty="0" err="1"/>
              <a:t>MHz</a:t>
            </a:r>
            <a:r>
              <a:rPr lang="en-US" sz="2400" dirty="0" err="1" smtClean="0"/>
              <a:t>.</a:t>
            </a:r>
            <a:endParaRPr lang="en-US" sz="2400" dirty="0" smtClean="0"/>
          </a:p>
          <a:p>
            <a:pPr algn="just"/>
            <a:r>
              <a:rPr lang="en-US" sz="2400" dirty="0"/>
              <a:t>GSM provides recommendations, not requirements.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GSM </a:t>
            </a:r>
            <a:r>
              <a:rPr lang="en-US" sz="2400" dirty="0" smtClean="0"/>
              <a:t>specifications define </a:t>
            </a:r>
            <a:r>
              <a:rPr lang="en-US" sz="2400" dirty="0"/>
              <a:t>the functions and interface requirements in detail but do not address </a:t>
            </a:r>
            <a:r>
              <a:rPr lang="en-US" sz="2400" dirty="0" smtClean="0"/>
              <a:t>the hardware.</a:t>
            </a:r>
          </a:p>
          <a:p>
            <a:pPr algn="just"/>
            <a:r>
              <a:rPr lang="en-US" sz="2400" dirty="0"/>
              <a:t>GSM system covers approximately </a:t>
            </a:r>
            <a:r>
              <a:rPr lang="en-US" sz="2400" dirty="0" smtClean="0"/>
              <a:t>70% </a:t>
            </a:r>
            <a:r>
              <a:rPr lang="en-US" sz="2400" dirty="0"/>
              <a:t>of market </a:t>
            </a:r>
            <a:r>
              <a:rPr lang="en-US" sz="2400" dirty="0" smtClean="0"/>
              <a:t>share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GSM network are structured as a hierarchical, complex system architecture comprising many entities, interfaces, and acronyms. </a:t>
            </a:r>
          </a:p>
          <a:p>
            <a:pPr algn="just"/>
            <a:r>
              <a:rPr lang="en-US" sz="2800" dirty="0" smtClean="0"/>
              <a:t>A GSM system consists of three sub-systems:</a:t>
            </a:r>
          </a:p>
          <a:p>
            <a:pPr lvl="1" algn="just"/>
            <a:r>
              <a:rPr lang="en-US" dirty="0" smtClean="0"/>
              <a:t> The radio sub-systems (RSS)</a:t>
            </a:r>
          </a:p>
          <a:p>
            <a:pPr lvl="1" algn="just"/>
            <a:r>
              <a:rPr lang="en-US" dirty="0" smtClean="0"/>
              <a:t>The network and switching sub-systems (NSS)</a:t>
            </a:r>
          </a:p>
          <a:p>
            <a:pPr lvl="1" algn="just"/>
            <a:r>
              <a:rPr lang="en-US" dirty="0" smtClean="0"/>
              <a:t>The operation sub-systems (OSS).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RSS contains all radio specific entities, i.e., the mobile station (MS) and the base station sub-system (BSS). </a:t>
            </a:r>
          </a:p>
          <a:p>
            <a:pPr algn="just"/>
            <a:r>
              <a:rPr lang="en-US" sz="2800" dirty="0" smtClean="0"/>
              <a:t>The RSS is connected to NSS by the 'A' interface and OSS by 'O' interface. </a:t>
            </a:r>
          </a:p>
          <a:p>
            <a:pPr algn="just"/>
            <a:r>
              <a:rPr lang="en-US" sz="2800" dirty="0" smtClean="0"/>
              <a:t>RSS basically contains three entities :</a:t>
            </a:r>
          </a:p>
          <a:p>
            <a:pPr lvl="1" algn="just"/>
            <a:r>
              <a:rPr lang="en-US" dirty="0" smtClean="0"/>
              <a:t>BSS</a:t>
            </a:r>
          </a:p>
          <a:p>
            <a:pPr lvl="1" algn="just"/>
            <a:r>
              <a:rPr lang="en-US" dirty="0" smtClean="0"/>
              <a:t>BTS</a:t>
            </a:r>
          </a:p>
          <a:p>
            <a:pPr lvl="1" algn="just"/>
            <a:r>
              <a:rPr lang="en-US" dirty="0" smtClean="0"/>
              <a:t>BSC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MS = ME + SIM</a:t>
            </a:r>
          </a:p>
          <a:p>
            <a:r>
              <a:rPr lang="en-US" dirty="0" smtClean="0"/>
              <a:t>The  SIM card contains following identifiers and tables</a:t>
            </a:r>
          </a:p>
          <a:p>
            <a:pPr lvl="1"/>
            <a:r>
              <a:rPr lang="en-US" dirty="0" smtClean="0"/>
              <a:t>PIN</a:t>
            </a:r>
          </a:p>
          <a:p>
            <a:pPr lvl="1"/>
            <a:r>
              <a:rPr lang="en-US" dirty="0" smtClean="0"/>
              <a:t>PUK</a:t>
            </a:r>
          </a:p>
          <a:p>
            <a:pPr lvl="1"/>
            <a:r>
              <a:rPr lang="en-US" dirty="0" smtClean="0"/>
              <a:t>IMSI</a:t>
            </a:r>
          </a:p>
          <a:p>
            <a:pPr lvl="1"/>
            <a:r>
              <a:rPr lang="en-US" dirty="0" smtClean="0"/>
              <a:t>TMSI</a:t>
            </a:r>
          </a:p>
          <a:p>
            <a:pPr lvl="1"/>
            <a:r>
              <a:rPr lang="en-US" dirty="0" smtClean="0"/>
              <a:t>LAI</a:t>
            </a:r>
          </a:p>
          <a:p>
            <a:pPr lvl="1"/>
            <a:r>
              <a:rPr lang="en-US" dirty="0" smtClean="0"/>
              <a:t>MSISDN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NSS contains following switches and database</a:t>
            </a:r>
          </a:p>
          <a:p>
            <a:pPr lvl="1"/>
            <a:r>
              <a:rPr lang="en-US" dirty="0" smtClean="0"/>
              <a:t>MSC</a:t>
            </a:r>
          </a:p>
          <a:p>
            <a:pPr lvl="1"/>
            <a:r>
              <a:rPr lang="en-US" dirty="0" smtClean="0"/>
              <a:t>HLR</a:t>
            </a:r>
            <a:br>
              <a:rPr lang="en-US" dirty="0" smtClean="0"/>
            </a:br>
            <a:r>
              <a:rPr lang="en-US" dirty="0" smtClean="0"/>
              <a:t>VLR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 contains following entities</a:t>
            </a:r>
          </a:p>
          <a:p>
            <a:pPr lvl="1"/>
            <a:r>
              <a:rPr lang="en-US" dirty="0" smtClean="0"/>
              <a:t>AUC</a:t>
            </a:r>
          </a:p>
          <a:p>
            <a:pPr lvl="1"/>
            <a:r>
              <a:rPr lang="en-US" dirty="0" smtClean="0"/>
              <a:t>EIR</a:t>
            </a:r>
          </a:p>
          <a:p>
            <a:pPr lvl="1"/>
            <a:r>
              <a:rPr lang="en-US" smtClean="0"/>
              <a:t>OMC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Fully digital system utilizing the 900 MHz frequency band. </a:t>
            </a:r>
            <a:endParaRPr lang="en-US" dirty="0" smtClean="0"/>
          </a:p>
          <a:p>
            <a:r>
              <a:rPr lang="en-US" dirty="0" smtClean="0"/>
              <a:t>TDMA </a:t>
            </a:r>
            <a:r>
              <a:rPr lang="en-US" dirty="0"/>
              <a:t>over radio carries (200kHz carrier spacing). </a:t>
            </a:r>
            <a:endParaRPr lang="en-US" dirty="0" smtClean="0"/>
          </a:p>
          <a:p>
            <a:r>
              <a:rPr lang="en-US" dirty="0" smtClean="0"/>
              <a:t>User/terminal </a:t>
            </a:r>
            <a:r>
              <a:rPr lang="en-US" dirty="0"/>
              <a:t>authentication for fraud control. </a:t>
            </a:r>
            <a:endParaRPr lang="en-US" dirty="0" smtClean="0"/>
          </a:p>
          <a:p>
            <a:r>
              <a:rPr lang="en-US" dirty="0" smtClean="0"/>
              <a:t>8 </a:t>
            </a:r>
            <a:r>
              <a:rPr lang="en-US" dirty="0"/>
              <a:t>full rate or 16 half rate TDMA </a:t>
            </a:r>
            <a:r>
              <a:rPr lang="en-US" dirty="0" smtClean="0"/>
              <a:t>channels </a:t>
            </a:r>
            <a:r>
              <a:rPr lang="en-US" dirty="0"/>
              <a:t>per </a:t>
            </a:r>
            <a:r>
              <a:rPr lang="en-US" dirty="0" smtClean="0"/>
              <a:t>carrier.</a:t>
            </a:r>
          </a:p>
          <a:p>
            <a:r>
              <a:rPr lang="en-US" dirty="0" smtClean="0"/>
              <a:t>Encryption </a:t>
            </a:r>
            <a:r>
              <a:rPr lang="en-US" dirty="0"/>
              <a:t>of speech and data transmission over the radio path. </a:t>
            </a:r>
          </a:p>
          <a:p>
            <a:r>
              <a:rPr lang="en-US" dirty="0" smtClean="0"/>
              <a:t>Full international </a:t>
            </a:r>
            <a:r>
              <a:rPr lang="en-US" dirty="0"/>
              <a:t>roaming capability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Low </a:t>
            </a:r>
            <a:r>
              <a:rPr lang="en-US" dirty="0"/>
              <a:t>speed data services (</a:t>
            </a:r>
            <a:r>
              <a:rPr lang="en-US" dirty="0" smtClean="0"/>
              <a:t>up to </a:t>
            </a:r>
            <a:r>
              <a:rPr lang="en-US" dirty="0"/>
              <a:t>9.6 kbps). </a:t>
            </a:r>
            <a:endParaRPr lang="en-US" dirty="0" smtClean="0"/>
          </a:p>
          <a:p>
            <a:r>
              <a:rPr lang="en-US" dirty="0" smtClean="0"/>
              <a:t>Compatible </a:t>
            </a:r>
            <a:r>
              <a:rPr lang="en-US" dirty="0"/>
              <a:t>with ISDN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GSM networks presently operate in the following frequency </a:t>
            </a:r>
            <a:r>
              <a:rPr lang="en-US" dirty="0" smtClean="0"/>
              <a:t>ranges:</a:t>
            </a:r>
            <a:endParaRPr lang="en-US" dirty="0"/>
          </a:p>
          <a:p>
            <a:r>
              <a:rPr lang="en-US" dirty="0" smtClean="0"/>
              <a:t>GSM </a:t>
            </a:r>
            <a:r>
              <a:rPr lang="en-US" dirty="0"/>
              <a:t>900 operates in the 900 MHz frequency range and is the most common in </a:t>
            </a:r>
            <a:r>
              <a:rPr lang="en-US" dirty="0" smtClean="0"/>
              <a:t>Europe and </a:t>
            </a:r>
            <a:r>
              <a:rPr lang="en-US" dirty="0"/>
              <a:t>the world.</a:t>
            </a:r>
          </a:p>
          <a:p>
            <a:r>
              <a:rPr lang="en-US" dirty="0"/>
              <a:t>GSM 1900 (also called PCS-1900, or DCS-1900), the only frequency used in </a:t>
            </a:r>
            <a:r>
              <a:rPr lang="en-US" dirty="0" smtClean="0"/>
              <a:t>North America </a:t>
            </a:r>
            <a:r>
              <a:rPr lang="en-US" dirty="0"/>
              <a:t>for GSM.</a:t>
            </a:r>
          </a:p>
          <a:p>
            <a:r>
              <a:rPr lang="en-US" dirty="0"/>
              <a:t>GSM 1800 (also called PCS-1800 or DCS-1800) operates in the 1800 MHz </a:t>
            </a:r>
            <a:r>
              <a:rPr lang="en-US" dirty="0" smtClean="0"/>
              <a:t>frequency range</a:t>
            </a:r>
            <a:r>
              <a:rPr lang="en-US" dirty="0"/>
              <a:t>, and is found in a rapidly increasing number of countries, including France</a:t>
            </a:r>
            <a:r>
              <a:rPr lang="en-US" dirty="0" smtClean="0"/>
              <a:t>, Germany</a:t>
            </a:r>
            <a:r>
              <a:rPr lang="en-US" dirty="0"/>
              <a:t>, Switzerland, UK and Russia.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MS – Mobile Station</a:t>
            </a:r>
          </a:p>
          <a:p>
            <a:r>
              <a:rPr lang="en-US" dirty="0" smtClean="0"/>
              <a:t>MT – Mobile Terminal</a:t>
            </a:r>
          </a:p>
          <a:p>
            <a:r>
              <a:rPr lang="en-US" dirty="0" smtClean="0"/>
              <a:t>TE - Terminal</a:t>
            </a:r>
          </a:p>
          <a:p>
            <a:r>
              <a:rPr lang="en-US" dirty="0" smtClean="0"/>
              <a:t>PLMN – </a:t>
            </a:r>
            <a:r>
              <a:rPr lang="en-US" dirty="0"/>
              <a:t>P</a:t>
            </a:r>
            <a:r>
              <a:rPr lang="en-US" dirty="0" smtClean="0"/>
              <a:t>ublic Land Mobile Network</a:t>
            </a:r>
          </a:p>
          <a:p>
            <a:r>
              <a:rPr lang="en-US" dirty="0" smtClean="0"/>
              <a:t>ISDN – Integrated services digital network</a:t>
            </a:r>
          </a:p>
          <a:p>
            <a:r>
              <a:rPr lang="en-US" dirty="0" smtClean="0"/>
              <a:t>PSTN – Public Switched Telephone Network</a:t>
            </a:r>
          </a:p>
          <a:p>
            <a:r>
              <a:rPr lang="en-US" dirty="0" smtClean="0"/>
              <a:t>MSC –Mobile Service Switching Center</a:t>
            </a:r>
          </a:p>
          <a:p>
            <a:r>
              <a:rPr lang="en-US" dirty="0" smtClean="0"/>
              <a:t>U, S, R – Interface, S = Data transmission R = translation, U = Basic Rate interface (BRI)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GSM permits the integration of different voice and data services and the interworking with existing networks 	</a:t>
            </a:r>
          </a:p>
          <a:p>
            <a:pPr algn="just"/>
            <a:r>
              <a:rPr lang="en-US" sz="2400" dirty="0" smtClean="0"/>
              <a:t>GSM has defined three different categories of services:</a:t>
            </a:r>
          </a:p>
          <a:p>
            <a:pPr lvl="1" algn="just"/>
            <a:r>
              <a:rPr lang="en-US" sz="2000" dirty="0" smtClean="0"/>
              <a:t>Bearer Services</a:t>
            </a:r>
          </a:p>
          <a:p>
            <a:pPr lvl="1" algn="just"/>
            <a:r>
              <a:rPr lang="en-US" sz="2000" dirty="0" smtClean="0"/>
              <a:t>Tele Services</a:t>
            </a:r>
          </a:p>
          <a:p>
            <a:pPr lvl="1" algn="just"/>
            <a:r>
              <a:rPr lang="en-US" sz="2000" dirty="0" smtClean="0"/>
              <a:t>Supplementary Services</a:t>
            </a:r>
          </a:p>
          <a:p>
            <a:pPr lvl="1" algn="just">
              <a:buNone/>
            </a:pPr>
            <a:endParaRPr lang="en-US" sz="2000" dirty="0" smtClean="0"/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MS is connected to the GSM-PLMN via U</a:t>
            </a:r>
            <a:r>
              <a:rPr lang="en-US" sz="2400" baseline="-25000" dirty="0" smtClean="0"/>
              <a:t>m</a:t>
            </a:r>
          </a:p>
          <a:p>
            <a:r>
              <a:rPr lang="en-US" sz="2400" dirty="0" smtClean="0"/>
              <a:t>This network is connected to transit network</a:t>
            </a:r>
          </a:p>
          <a:p>
            <a:r>
              <a:rPr lang="en-US" sz="2400" dirty="0" smtClean="0"/>
              <a:t>Before connecting to TE additional source/destination may be there</a:t>
            </a:r>
          </a:p>
          <a:p>
            <a:r>
              <a:rPr lang="en-US" sz="2400" dirty="0" smtClean="0"/>
              <a:t>Within the MS, MT performs all network specific tasks and offer interface for S to TE</a:t>
            </a:r>
          </a:p>
          <a:p>
            <a:r>
              <a:rPr lang="en-US" sz="2400" dirty="0" smtClean="0"/>
              <a:t>Depending on capability of TE, further interface R may be needed</a:t>
            </a:r>
            <a:endParaRPr lang="en-US" sz="2400" dirty="0"/>
          </a:p>
          <a:p>
            <a:endParaRPr lang="en-US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2133600" y="6488668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Bearer and </a:t>
            </a:r>
            <a:r>
              <a:rPr lang="en-US" dirty="0" err="1"/>
              <a:t>tele</a:t>
            </a:r>
            <a:r>
              <a:rPr lang="en-US" dirty="0"/>
              <a:t> services reference model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724400"/>
            <a:ext cx="8153400" cy="172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+mj-lt"/>
              </a:rPr>
              <a:t>Bearer services permit transparent and non-transparent, </a:t>
            </a:r>
            <a:r>
              <a:rPr lang="en-US" sz="2400" dirty="0" smtClean="0">
                <a:latin typeface="+mj-lt"/>
              </a:rPr>
              <a:t>synchronous or asynchronous </a:t>
            </a:r>
            <a:r>
              <a:rPr lang="en-US" sz="2400" dirty="0">
                <a:latin typeface="+mj-lt"/>
              </a:rPr>
              <a:t>data transmission.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Transparent </a:t>
            </a:r>
            <a:r>
              <a:rPr lang="en-US" sz="2400" dirty="0">
                <a:latin typeface="+mj-lt"/>
              </a:rPr>
              <a:t>bearer services only use the </a:t>
            </a:r>
            <a:r>
              <a:rPr lang="en-US" sz="2400" dirty="0" smtClean="0">
                <a:latin typeface="+mj-lt"/>
              </a:rPr>
              <a:t>functions of </a:t>
            </a:r>
            <a:r>
              <a:rPr lang="en-US" sz="2400" dirty="0">
                <a:latin typeface="+mj-lt"/>
              </a:rPr>
              <a:t>the physical layer to transmit data.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Transparent </a:t>
            </a:r>
            <a:r>
              <a:rPr lang="en-US" sz="2400" dirty="0">
                <a:latin typeface="+mj-lt"/>
              </a:rPr>
              <a:t>bearer </a:t>
            </a:r>
            <a:r>
              <a:rPr lang="en-US" sz="2400" dirty="0" smtClean="0">
                <a:latin typeface="+mj-lt"/>
              </a:rPr>
              <a:t>services </a:t>
            </a:r>
            <a:r>
              <a:rPr lang="en-US" sz="2400" dirty="0">
                <a:latin typeface="+mj-lt"/>
              </a:rPr>
              <a:t>do not try to </a:t>
            </a:r>
            <a:r>
              <a:rPr lang="en-US" sz="2400" dirty="0" smtClean="0">
                <a:latin typeface="+mj-lt"/>
              </a:rPr>
              <a:t>recover lost </a:t>
            </a:r>
            <a:r>
              <a:rPr lang="en-US" sz="2400" dirty="0">
                <a:latin typeface="+mj-lt"/>
              </a:rPr>
              <a:t>data.</a:t>
            </a:r>
          </a:p>
          <a:p>
            <a:pPr algn="just"/>
            <a:r>
              <a:rPr lang="en-US" sz="2400" dirty="0">
                <a:latin typeface="+mj-lt"/>
              </a:rPr>
              <a:t>Non-transparent bearer services use protocols of layers two and three to </a:t>
            </a:r>
            <a:r>
              <a:rPr lang="en-US" sz="2400" dirty="0" smtClean="0">
                <a:latin typeface="+mj-lt"/>
              </a:rPr>
              <a:t>implement error </a:t>
            </a:r>
            <a:r>
              <a:rPr lang="en-US" sz="2400" dirty="0">
                <a:latin typeface="+mj-lt"/>
              </a:rPr>
              <a:t>correction and flow control.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GSM </a:t>
            </a:r>
            <a:r>
              <a:rPr lang="en-US" sz="2400" dirty="0">
                <a:latin typeface="+mj-lt"/>
              </a:rPr>
              <a:t>also specifies several bearer services </a:t>
            </a:r>
            <a:r>
              <a:rPr lang="en-US" sz="2400" dirty="0" smtClean="0">
                <a:latin typeface="+mj-lt"/>
              </a:rPr>
              <a:t>for interworking </a:t>
            </a:r>
            <a:r>
              <a:rPr lang="en-US" sz="2400" dirty="0">
                <a:latin typeface="+mj-lt"/>
              </a:rPr>
              <a:t>with PSTN, ISDN and packet switched public data networks (PSPDN).</a:t>
            </a:r>
          </a:p>
          <a:p>
            <a:pPr algn="just"/>
            <a:r>
              <a:rPr lang="en-US" sz="2400" dirty="0">
                <a:latin typeface="+mj-lt"/>
              </a:rPr>
              <a:t>Data transmission can be full-duplex, synchronous with data rates of 7.2,2.4, 4.8 </a:t>
            </a:r>
            <a:r>
              <a:rPr lang="en-US" sz="2400" dirty="0" smtClean="0">
                <a:latin typeface="+mj-lt"/>
              </a:rPr>
              <a:t>and 9.6 </a:t>
            </a:r>
            <a:r>
              <a:rPr lang="en-US" sz="2400" dirty="0" err="1">
                <a:latin typeface="+mj-lt"/>
              </a:rPr>
              <a:t>kbit</a:t>
            </a:r>
            <a:r>
              <a:rPr lang="en-US" sz="2400" dirty="0">
                <a:latin typeface="+mj-lt"/>
              </a:rPr>
              <a:t>/sec, asynchronous from 300 to 9600 </a:t>
            </a:r>
            <a:r>
              <a:rPr lang="en-US" sz="2400" dirty="0" smtClean="0">
                <a:latin typeface="+mj-lt"/>
              </a:rPr>
              <a:t>bit/sec.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GSM mainly focuses on voice-oriented </a:t>
            </a:r>
            <a:r>
              <a:rPr lang="en-US" sz="2400" dirty="0" err="1"/>
              <a:t>tele</a:t>
            </a:r>
            <a:r>
              <a:rPr lang="en-US" sz="2400" dirty="0"/>
              <a:t> services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These services include encrypted voice transmission, message services and data communication with terminals 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provides </a:t>
            </a:r>
            <a:r>
              <a:rPr lang="en-US" sz="2400" dirty="0" smtClean="0"/>
              <a:t>high quality </a:t>
            </a:r>
            <a:r>
              <a:rPr lang="en-US" sz="2400" dirty="0"/>
              <a:t>digital voice transmission of 3.1 kHz of analog </a:t>
            </a:r>
            <a:r>
              <a:rPr lang="en-US" sz="2400" dirty="0" smtClean="0"/>
              <a:t>phone </a:t>
            </a:r>
            <a:r>
              <a:rPr lang="en-US" sz="2400" dirty="0"/>
              <a:t>systems. </a:t>
            </a:r>
            <a:endParaRPr lang="en-US" sz="2400" dirty="0" smtClean="0"/>
          </a:p>
          <a:p>
            <a:pPr algn="just"/>
            <a:r>
              <a:rPr lang="en-US" sz="2400" dirty="0" smtClean="0"/>
              <a:t>Special </a:t>
            </a:r>
            <a:r>
              <a:rPr lang="en-US" sz="2400" dirty="0" err="1" smtClean="0"/>
              <a:t>codecs</a:t>
            </a:r>
            <a:r>
              <a:rPr lang="en-US" sz="2400" dirty="0" smtClean="0"/>
              <a:t> are used for voice transmission</a:t>
            </a:r>
          </a:p>
          <a:p>
            <a:pPr algn="just"/>
            <a:r>
              <a:rPr lang="en-US" sz="2400" dirty="0" smtClean="0"/>
              <a:t>Another service offered </a:t>
            </a:r>
            <a:r>
              <a:rPr lang="en-US" sz="2400" dirty="0"/>
              <a:t>by GSM is the emergency number, i.e., same number can be used </a:t>
            </a:r>
            <a:r>
              <a:rPr lang="en-US" sz="2400" dirty="0" smtClean="0"/>
              <a:t>throughout Europe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service is mandatory for all providers and free of charge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1065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Global System For Mobile Communication (GSM) </vt:lpstr>
      <vt:lpstr>Introduction</vt:lpstr>
      <vt:lpstr>Characteristics</vt:lpstr>
      <vt:lpstr>GSM Networks</vt:lpstr>
      <vt:lpstr>Abbreviations </vt:lpstr>
      <vt:lpstr>Mobile Services</vt:lpstr>
      <vt:lpstr>Mobile Services</vt:lpstr>
      <vt:lpstr>Bearer Services</vt:lpstr>
      <vt:lpstr>Tele Services</vt:lpstr>
      <vt:lpstr>Tele Services</vt:lpstr>
      <vt:lpstr>Supplementary Services</vt:lpstr>
      <vt:lpstr>GSM Architecture</vt:lpstr>
      <vt:lpstr>Abbreviations</vt:lpstr>
      <vt:lpstr>Slide 14</vt:lpstr>
      <vt:lpstr>GSM Architectures 3 broad parts</vt:lpstr>
      <vt:lpstr>Slide 16</vt:lpstr>
      <vt:lpstr>Slide 17</vt:lpstr>
      <vt:lpstr>Slide 18</vt:lpstr>
      <vt:lpstr>Slide 19</vt:lpstr>
      <vt:lpstr>GSM Architecture</vt:lpstr>
      <vt:lpstr>RSS</vt:lpstr>
      <vt:lpstr>Mobile Station</vt:lpstr>
      <vt:lpstr>NSS</vt:lpstr>
      <vt:lpstr>OSS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Global System For Mobile Communication (GSM) </dc:title>
  <dc:creator>GLA</dc:creator>
  <cp:lastModifiedBy>neeraj</cp:lastModifiedBy>
  <cp:revision>9</cp:revision>
  <dcterms:created xsi:type="dcterms:W3CDTF">2014-02-12T14:00:26Z</dcterms:created>
  <dcterms:modified xsi:type="dcterms:W3CDTF">2017-10-23T00:12:45Z</dcterms:modified>
</cp:coreProperties>
</file>