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74" r:id="rId7"/>
    <p:sldId id="275" r:id="rId8"/>
    <p:sldId id="276" r:id="rId9"/>
    <p:sldId id="258" r:id="rId10"/>
    <p:sldId id="259" r:id="rId11"/>
    <p:sldId id="260" r:id="rId12"/>
    <p:sldId id="261" r:id="rId13"/>
    <p:sldId id="262" r:id="rId14"/>
    <p:sldId id="263" r:id="rId15"/>
    <p:sldId id="264"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D4C1EA-29A7-4CCB-9501-4639FFCCE6B3}"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4C1EA-29A7-4CCB-9501-4639FFCCE6B3}"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4C1EA-29A7-4CCB-9501-4639FFCCE6B3}"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D4C1EA-29A7-4CCB-9501-4639FFCCE6B3}"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D4C1EA-29A7-4CCB-9501-4639FFCCE6B3}" type="datetimeFigureOut">
              <a:rPr lang="en-US" smtClean="0"/>
              <a:pPr/>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D4C1EA-29A7-4CCB-9501-4639FFCCE6B3}"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D4C1EA-29A7-4CCB-9501-4639FFCCE6B3}" type="datetimeFigureOut">
              <a:rPr lang="en-US" smtClean="0"/>
              <a:pPr/>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4C1EA-29A7-4CCB-9501-4639FFCCE6B3}" type="datetimeFigureOut">
              <a:rPr lang="en-US" smtClean="0"/>
              <a:pPr/>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4C1EA-29A7-4CCB-9501-4639FFCCE6B3}" type="datetimeFigureOut">
              <a:rPr lang="en-US" smtClean="0"/>
              <a:pPr/>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4C1EA-29A7-4CCB-9501-4639FFCCE6B3}"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D4C1EA-29A7-4CCB-9501-4639FFCCE6B3}" type="datetimeFigureOut">
              <a:rPr lang="en-US" smtClean="0"/>
              <a:pPr/>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66091-E139-4BEE-82B2-DC820B31E3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4C1EA-29A7-4CCB-9501-4639FFCCE6B3}" type="datetimeFigureOut">
              <a:rPr lang="en-US" smtClean="0"/>
              <a:pPr/>
              <a:t>8/8/2019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66091-E139-4BEE-82B2-DC820B31E3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Handoff</a:t>
            </a:r>
            <a:endParaRPr lang="en-US" dirty="0"/>
          </a:p>
        </p:txBody>
      </p:sp>
      <p:sp>
        <p:nvSpPr>
          <p:cNvPr id="3" name="Subtitle 2"/>
          <p:cNvSpPr>
            <a:spLocks noGrp="1"/>
          </p:cNvSpPr>
          <p:nvPr>
            <p:ph type="subTitle" idx="1"/>
          </p:nvPr>
        </p:nvSpPr>
        <p:spPr/>
        <p:txBody>
          <a:bodyPr/>
          <a:lstStyle/>
          <a:p>
            <a:r>
              <a:rPr lang="en-US" dirty="0" smtClean="0"/>
              <a:t>Unit 1</a:t>
            </a:r>
            <a:endParaRPr lang="en-US" dirty="0"/>
          </a:p>
        </p:txBody>
      </p:sp>
      <p:pic>
        <p:nvPicPr>
          <p:cNvPr id="4" name="Picture 2"/>
          <p:cNvPicPr>
            <a:picLocks noChangeAspect="1" noChangeArrowheads="1"/>
          </p:cNvPicPr>
          <p:nvPr/>
        </p:nvPicPr>
        <p:blipFill>
          <a:blip r:embed="rId2"/>
          <a:srcRect/>
          <a:stretch>
            <a:fillRect/>
          </a:stretch>
        </p:blipFill>
        <p:spPr bwMode="auto">
          <a:xfrm>
            <a:off x="914400" y="1524000"/>
            <a:ext cx="7619999" cy="5029200"/>
          </a:xfrm>
          <a:prstGeom prst="rect">
            <a:avLst/>
          </a:prstGeom>
          <a:noFill/>
          <a:ln w="9525">
            <a:noFill/>
            <a:miter lim="800000"/>
            <a:headEnd/>
            <a:tailEnd/>
          </a:ln>
          <a:effectLst/>
        </p:spPr>
      </p:pic>
      <p:sp>
        <p:nvSpPr>
          <p:cNvPr id="5" name="TextBox 4"/>
          <p:cNvSpPr txBox="1"/>
          <p:nvPr/>
        </p:nvSpPr>
        <p:spPr>
          <a:xfrm>
            <a:off x="3733800" y="457200"/>
            <a:ext cx="2438400" cy="707886"/>
          </a:xfrm>
          <a:prstGeom prst="rect">
            <a:avLst/>
          </a:prstGeom>
          <a:noFill/>
        </p:spPr>
        <p:txBody>
          <a:bodyPr wrap="square" rtlCol="0">
            <a:spAutoFit/>
          </a:bodyPr>
          <a:lstStyle/>
          <a:p>
            <a:pPr algn="ctr"/>
            <a:r>
              <a:rPr lang="en-US" sz="4000" b="1" dirty="0" smtClean="0"/>
              <a:t>HANDOFF</a:t>
            </a: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Handoff</a:t>
            </a:r>
            <a:endParaRPr lang="en-US" dirty="0"/>
          </a:p>
        </p:txBody>
      </p:sp>
      <p:sp>
        <p:nvSpPr>
          <p:cNvPr id="3" name="Content Placeholder 2"/>
          <p:cNvSpPr>
            <a:spLocks noGrp="1"/>
          </p:cNvSpPr>
          <p:nvPr>
            <p:ph idx="1"/>
          </p:nvPr>
        </p:nvSpPr>
        <p:spPr/>
        <p:txBody>
          <a:bodyPr>
            <a:noAutofit/>
          </a:bodyPr>
          <a:lstStyle/>
          <a:p>
            <a:pPr algn="just"/>
            <a:r>
              <a:rPr lang="en-US" sz="2800" dirty="0" smtClean="0"/>
              <a:t>In non-CDMA networks when the channel used by the phone becomes interfered by another phone using the same channel in a different cell, the call is transferred to a different channel in the same cell or to a different channel in another cell in order to avoid the interference;</a:t>
            </a:r>
          </a:p>
          <a:p>
            <a:pPr algn="just"/>
            <a:endParaRPr lang="en-US" sz="2400" dirty="0" smtClean="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Handoff</a:t>
            </a:r>
            <a:endParaRPr lang="en-US" dirty="0"/>
          </a:p>
        </p:txBody>
      </p:sp>
      <p:sp>
        <p:nvSpPr>
          <p:cNvPr id="3" name="Content Placeholder 2"/>
          <p:cNvSpPr>
            <a:spLocks noGrp="1"/>
          </p:cNvSpPr>
          <p:nvPr>
            <p:ph idx="1"/>
          </p:nvPr>
        </p:nvSpPr>
        <p:spPr/>
        <p:txBody>
          <a:bodyPr>
            <a:normAutofit/>
          </a:bodyPr>
          <a:lstStyle/>
          <a:p>
            <a:pPr algn="just"/>
            <a:r>
              <a:rPr lang="en-US" sz="2400" dirty="0" smtClean="0"/>
              <a:t>In CDMA networks a handover may be induced in order to reduce the interference to a smaller neighboring cell due to the "near-far" effect even when the phone still has an excellent connection to its current cell;</a:t>
            </a:r>
          </a:p>
          <a:p>
            <a:pPr algn="just"/>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Dwell Time</a:t>
            </a:r>
            <a:endParaRPr lang="en-US" dirty="0"/>
          </a:p>
        </p:txBody>
      </p:sp>
      <p:sp>
        <p:nvSpPr>
          <p:cNvPr id="3" name="Content Placeholder 2"/>
          <p:cNvSpPr>
            <a:spLocks noGrp="1"/>
          </p:cNvSpPr>
          <p:nvPr>
            <p:ph idx="1"/>
          </p:nvPr>
        </p:nvSpPr>
        <p:spPr/>
        <p:txBody>
          <a:bodyPr>
            <a:normAutofit fontScale="92500"/>
          </a:bodyPr>
          <a:lstStyle/>
          <a:p>
            <a:r>
              <a:rPr lang="en-US" dirty="0" smtClean="0"/>
              <a:t>The time over which a call may be maintained within a cell, without handoff is Dwell time.</a:t>
            </a:r>
          </a:p>
          <a:p>
            <a:r>
              <a:rPr lang="en-US" dirty="0" smtClean="0"/>
              <a:t>Dwell time vary greatly, depending on the speed of the user and the type of radio coverage</a:t>
            </a:r>
          </a:p>
          <a:p>
            <a:r>
              <a:rPr lang="en-US" dirty="0" smtClean="0"/>
              <a:t>It is governed by various factors like:	</a:t>
            </a:r>
          </a:p>
          <a:p>
            <a:pPr lvl="1"/>
            <a:r>
              <a:rPr lang="en-US" dirty="0" smtClean="0"/>
              <a:t>Propagation</a:t>
            </a:r>
          </a:p>
          <a:p>
            <a:pPr lvl="1"/>
            <a:r>
              <a:rPr lang="en-US" dirty="0" smtClean="0"/>
              <a:t>Interference</a:t>
            </a:r>
          </a:p>
          <a:p>
            <a:pPr lvl="1"/>
            <a:r>
              <a:rPr lang="en-US" dirty="0" smtClean="0"/>
              <a:t>Distance between subscriber and user</a:t>
            </a:r>
          </a:p>
          <a:p>
            <a:pPr marL="457200" lvl="1" indent="0">
              <a:buNone/>
            </a:pP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Handoff</a:t>
            </a:r>
            <a:endParaRPr lang="en-US" dirty="0"/>
          </a:p>
        </p:txBody>
      </p:sp>
      <p:sp>
        <p:nvSpPr>
          <p:cNvPr id="3" name="Content Placeholder 2"/>
          <p:cNvSpPr>
            <a:spLocks noGrp="1"/>
          </p:cNvSpPr>
          <p:nvPr>
            <p:ph idx="1"/>
          </p:nvPr>
        </p:nvSpPr>
        <p:spPr/>
        <p:txBody>
          <a:bodyPr>
            <a:normAutofit/>
          </a:bodyPr>
          <a:lstStyle/>
          <a:p>
            <a:r>
              <a:rPr lang="en-US" sz="2400" dirty="0" smtClean="0"/>
              <a:t>Handoffs are broadly classified into two categories</a:t>
            </a:r>
          </a:p>
          <a:p>
            <a:pPr lvl="1"/>
            <a:r>
              <a:rPr lang="en-US" sz="2400" dirty="0" smtClean="0"/>
              <a:t>Hard handoffs</a:t>
            </a:r>
          </a:p>
          <a:p>
            <a:pPr lvl="2"/>
            <a:r>
              <a:rPr lang="en-US" dirty="0" err="1"/>
              <a:t>I</a:t>
            </a:r>
            <a:r>
              <a:rPr lang="en-US" dirty="0" err="1" smtClean="0"/>
              <a:t>ntracell</a:t>
            </a:r>
            <a:r>
              <a:rPr lang="en-US" dirty="0" smtClean="0"/>
              <a:t> handoffs </a:t>
            </a:r>
          </a:p>
          <a:p>
            <a:pPr lvl="2"/>
            <a:r>
              <a:rPr lang="en-US" dirty="0" err="1" smtClean="0"/>
              <a:t>Intercell</a:t>
            </a:r>
            <a:r>
              <a:rPr lang="en-US" dirty="0" smtClean="0"/>
              <a:t> handoffs</a:t>
            </a:r>
          </a:p>
          <a:p>
            <a:pPr lvl="1"/>
            <a:r>
              <a:rPr lang="en-US" sz="2400" dirty="0" smtClean="0"/>
              <a:t>Soft handoffs</a:t>
            </a:r>
          </a:p>
          <a:p>
            <a:pPr lvl="2"/>
            <a:r>
              <a:rPr lang="en-US" dirty="0" err="1" smtClean="0"/>
              <a:t>Multiway</a:t>
            </a:r>
            <a:r>
              <a:rPr lang="en-US" dirty="0" smtClean="0"/>
              <a:t> soft handoffs</a:t>
            </a:r>
          </a:p>
          <a:p>
            <a:pPr lvl="2"/>
            <a:r>
              <a:rPr lang="en-US" dirty="0" smtClean="0"/>
              <a:t>Softer handoffs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Handoff</a:t>
            </a:r>
            <a:endParaRPr lang="en-US" dirty="0"/>
          </a:p>
        </p:txBody>
      </p:sp>
      <p:sp>
        <p:nvSpPr>
          <p:cNvPr id="3" name="Content Placeholder 2"/>
          <p:cNvSpPr>
            <a:spLocks noGrp="1"/>
          </p:cNvSpPr>
          <p:nvPr>
            <p:ph idx="1"/>
          </p:nvPr>
        </p:nvSpPr>
        <p:spPr/>
        <p:txBody>
          <a:bodyPr>
            <a:noAutofit/>
          </a:bodyPr>
          <a:lstStyle/>
          <a:p>
            <a:pPr algn="just"/>
            <a:r>
              <a:rPr lang="en-US" sz="2700" dirty="0"/>
              <a:t>A hard handoff is essentially a “</a:t>
            </a:r>
            <a:r>
              <a:rPr lang="en-US" sz="2700" dirty="0">
                <a:solidFill>
                  <a:srgbClr val="FF0000"/>
                </a:solidFill>
              </a:rPr>
              <a:t>break before make</a:t>
            </a:r>
            <a:r>
              <a:rPr lang="en-US" sz="2700" dirty="0"/>
              <a:t>” connection. </a:t>
            </a:r>
            <a:endParaRPr lang="en-US" sz="2700" dirty="0" smtClean="0"/>
          </a:p>
          <a:p>
            <a:pPr algn="just"/>
            <a:r>
              <a:rPr lang="en-US" sz="2700" dirty="0" smtClean="0"/>
              <a:t>Under </a:t>
            </a:r>
            <a:r>
              <a:rPr lang="en-US" sz="2700" dirty="0"/>
              <a:t>the control of </a:t>
            </a:r>
            <a:r>
              <a:rPr lang="en-US" sz="2700" dirty="0" smtClean="0"/>
              <a:t>the MSC</a:t>
            </a:r>
            <a:r>
              <a:rPr lang="en-US" sz="2700" dirty="0"/>
              <a:t>, the BS hands off the MS’s call to another cell and then drops the call. </a:t>
            </a:r>
            <a:endParaRPr lang="en-US" sz="2700" dirty="0" smtClean="0"/>
          </a:p>
          <a:p>
            <a:pPr algn="just"/>
            <a:r>
              <a:rPr lang="en-US" sz="2700" dirty="0" smtClean="0"/>
              <a:t>In </a:t>
            </a:r>
            <a:r>
              <a:rPr lang="en-US" sz="2700" dirty="0"/>
              <a:t>a hard handoff</a:t>
            </a:r>
            <a:r>
              <a:rPr lang="en-US" sz="2700" dirty="0" smtClean="0"/>
              <a:t>, the </a:t>
            </a:r>
            <a:r>
              <a:rPr lang="en-US" sz="2700" dirty="0"/>
              <a:t>link to the prior BS is terminated before or as the user is transferred to the new </a:t>
            </a:r>
            <a:r>
              <a:rPr lang="en-US" sz="2700" dirty="0" smtClean="0"/>
              <a:t>cell’s BS</a:t>
            </a:r>
            <a:r>
              <a:rPr lang="en-US" sz="2700" dirty="0"/>
              <a:t>; the MS is linked to no more than one BS at any given time. </a:t>
            </a:r>
            <a:endParaRPr lang="en-US" sz="2700" dirty="0" smtClean="0"/>
          </a:p>
          <a:p>
            <a:pPr algn="just"/>
            <a:r>
              <a:rPr lang="en-US" sz="2700" dirty="0" smtClean="0"/>
              <a:t>Hard </a:t>
            </a:r>
            <a:r>
              <a:rPr lang="en-US" sz="2700" dirty="0"/>
              <a:t>handoff is </a:t>
            </a:r>
            <a:r>
              <a:rPr lang="en-US" sz="2700" dirty="0" smtClean="0"/>
              <a:t>primarily used </a:t>
            </a:r>
            <a:r>
              <a:rPr lang="en-US" sz="2700" dirty="0"/>
              <a:t>in FDMA </a:t>
            </a:r>
            <a:r>
              <a:rPr lang="en-US" sz="2700" dirty="0" smtClean="0"/>
              <a:t>and </a:t>
            </a:r>
            <a:r>
              <a:rPr lang="en-US" sz="2700" dirty="0"/>
              <a:t>TDMA </a:t>
            </a:r>
            <a:r>
              <a:rPr lang="en-US" sz="2700" dirty="0" smtClean="0"/>
              <a:t>where </a:t>
            </a:r>
            <a:r>
              <a:rPr lang="en-US" sz="2700" dirty="0"/>
              <a:t>different frequency ranges are used in adjacent channels in order to </a:t>
            </a:r>
            <a:r>
              <a:rPr lang="en-US" sz="2700" dirty="0" smtClean="0"/>
              <a:t>minimize channel </a:t>
            </a:r>
            <a:r>
              <a:rPr lang="en-US" sz="2700" dirty="0"/>
              <a:t>interference. </a:t>
            </a:r>
            <a:endParaRPr lang="en-US" sz="27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Handoff</a:t>
            </a:r>
            <a:endParaRPr lang="en-US" dirty="0"/>
          </a:p>
        </p:txBody>
      </p:sp>
      <p:sp>
        <p:nvSpPr>
          <p:cNvPr id="3" name="Content Placeholder 2"/>
          <p:cNvSpPr>
            <a:spLocks noGrp="1"/>
          </p:cNvSpPr>
          <p:nvPr>
            <p:ph idx="1"/>
          </p:nvPr>
        </p:nvSpPr>
        <p:spPr/>
        <p:txBody>
          <a:bodyPr>
            <a:normAutofit/>
          </a:bodyPr>
          <a:lstStyle/>
          <a:p>
            <a:r>
              <a:rPr lang="en-US" sz="2800" dirty="0" smtClean="0"/>
              <a:t>So when the MS moves from one BS to another BS, it becomes impossible for it to communicate with both BSs (since different frequencies are used). </a:t>
            </a:r>
          </a:p>
          <a:p>
            <a:endParaRPr lang="en-US" sz="2800" dirty="0"/>
          </a:p>
        </p:txBody>
      </p:sp>
      <p:pic>
        <p:nvPicPr>
          <p:cNvPr id="1027" name="Picture 3"/>
          <p:cNvPicPr>
            <a:picLocks noChangeAspect="1" noChangeArrowheads="1"/>
          </p:cNvPicPr>
          <p:nvPr/>
        </p:nvPicPr>
        <p:blipFill>
          <a:blip r:embed="rId2"/>
          <a:srcRect/>
          <a:stretch>
            <a:fillRect/>
          </a:stretch>
        </p:blipFill>
        <p:spPr bwMode="auto">
          <a:xfrm>
            <a:off x="609599" y="3276600"/>
            <a:ext cx="8115879" cy="2971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HANDOFF DECISION</a:t>
            </a:r>
            <a:endParaRPr lang="en-US" dirty="0"/>
          </a:p>
        </p:txBody>
      </p:sp>
      <p:sp>
        <p:nvSpPr>
          <p:cNvPr id="5" name="Content Placeholder 4"/>
          <p:cNvSpPr>
            <a:spLocks noGrp="1"/>
          </p:cNvSpPr>
          <p:nvPr>
            <p:ph idx="1"/>
          </p:nvPr>
        </p:nvSpPr>
        <p:spPr/>
        <p:txBody>
          <a:bodyPr>
            <a:normAutofit/>
          </a:bodyPr>
          <a:lstStyle/>
          <a:p>
            <a:pPr algn="just"/>
            <a:r>
              <a:rPr lang="en-US" sz="2800" dirty="0"/>
              <a:t>The decision-making process of handoff may be </a:t>
            </a:r>
            <a:r>
              <a:rPr lang="en-US" sz="2800" dirty="0" smtClean="0"/>
              <a:t>centralized or decentralized</a:t>
            </a:r>
          </a:p>
          <a:p>
            <a:pPr algn="just"/>
            <a:r>
              <a:rPr lang="en-US" sz="2800" dirty="0"/>
              <a:t>From the decision process point of view, one can find at least three different kinds </a:t>
            </a:r>
            <a:r>
              <a:rPr lang="en-US" sz="2800" dirty="0" smtClean="0"/>
              <a:t>of handoff </a:t>
            </a:r>
            <a:r>
              <a:rPr lang="en-US" sz="2800" dirty="0"/>
              <a:t>decisions</a:t>
            </a:r>
            <a:r>
              <a:rPr lang="en-US" sz="2800" dirty="0" smtClean="0"/>
              <a:t>.</a:t>
            </a:r>
          </a:p>
          <a:p>
            <a:pPr lvl="1" algn="just"/>
            <a:r>
              <a:rPr lang="en-US" sz="2400" b="1" dirty="0"/>
              <a:t>Network-Controlled </a:t>
            </a:r>
            <a:r>
              <a:rPr lang="en-US" sz="2400" b="1" dirty="0" smtClean="0"/>
              <a:t>Handoff</a:t>
            </a:r>
          </a:p>
          <a:p>
            <a:pPr lvl="1" algn="just"/>
            <a:r>
              <a:rPr lang="en-US" sz="2400" b="1" dirty="0"/>
              <a:t>Mobile-Assisted </a:t>
            </a:r>
            <a:r>
              <a:rPr lang="en-US" sz="2400" b="1" dirty="0" smtClean="0"/>
              <a:t>Handoff</a:t>
            </a:r>
          </a:p>
          <a:p>
            <a:pPr lvl="1" algn="just"/>
            <a:r>
              <a:rPr lang="en-US" sz="2400" b="1" dirty="0"/>
              <a:t>Mobile-Controlled Handoff</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Network-Controlled Handoff</a:t>
            </a:r>
            <a:endParaRPr lang="en-US" dirty="0"/>
          </a:p>
        </p:txBody>
      </p:sp>
      <p:sp>
        <p:nvSpPr>
          <p:cNvPr id="3" name="Content Placeholder 2"/>
          <p:cNvSpPr>
            <a:spLocks noGrp="1"/>
          </p:cNvSpPr>
          <p:nvPr>
            <p:ph idx="1"/>
          </p:nvPr>
        </p:nvSpPr>
        <p:spPr/>
        <p:txBody>
          <a:bodyPr>
            <a:normAutofit/>
          </a:bodyPr>
          <a:lstStyle/>
          <a:p>
            <a:pPr algn="just"/>
            <a:r>
              <a:rPr lang="en-US" sz="2800" dirty="0"/>
              <a:t>In a network-controlled handoff protocol, the network makes a handoff decision based </a:t>
            </a:r>
            <a:r>
              <a:rPr lang="en-US" sz="2800" dirty="0" smtClean="0"/>
              <a:t>on the </a:t>
            </a:r>
            <a:r>
              <a:rPr lang="en-US" sz="2800" dirty="0"/>
              <a:t>measurements of the MSs at a number of BSs</a:t>
            </a:r>
            <a:r>
              <a:rPr lang="en-US" sz="2800" dirty="0" smtClean="0"/>
              <a:t>.</a:t>
            </a:r>
          </a:p>
          <a:p>
            <a:pPr algn="just"/>
            <a:r>
              <a:rPr lang="en-US" sz="2800" dirty="0"/>
              <a:t>Network-controlled handoff is used </a:t>
            </a:r>
            <a:r>
              <a:rPr lang="en-US" sz="2800" dirty="0" smtClean="0"/>
              <a:t>in first-generation </a:t>
            </a:r>
            <a:r>
              <a:rPr lang="en-US" sz="2800" dirty="0"/>
              <a:t>analog systems such as </a:t>
            </a:r>
            <a:r>
              <a:rPr lang="en-US" sz="2800" dirty="0" smtClean="0"/>
              <a:t>AMPS, TACS and NMT.</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Mobile-Assisted Handoff</a:t>
            </a:r>
            <a:endParaRPr lang="en-US" dirty="0"/>
          </a:p>
        </p:txBody>
      </p:sp>
      <p:sp>
        <p:nvSpPr>
          <p:cNvPr id="3" name="Content Placeholder 2"/>
          <p:cNvSpPr>
            <a:spLocks noGrp="1"/>
          </p:cNvSpPr>
          <p:nvPr>
            <p:ph idx="1"/>
          </p:nvPr>
        </p:nvSpPr>
        <p:spPr/>
        <p:txBody>
          <a:bodyPr>
            <a:normAutofit/>
          </a:bodyPr>
          <a:lstStyle/>
          <a:p>
            <a:pPr algn="just"/>
            <a:r>
              <a:rPr lang="en-US" sz="2800" dirty="0"/>
              <a:t>In a mobile-assisted handoff process, the MS makes measurements and the network </a:t>
            </a:r>
            <a:r>
              <a:rPr lang="en-US" sz="2800" dirty="0" smtClean="0"/>
              <a:t>makes the </a:t>
            </a:r>
            <a:r>
              <a:rPr lang="en-US" sz="2800" dirty="0"/>
              <a:t>decision</a:t>
            </a:r>
            <a:r>
              <a:rPr lang="en-US" sz="2800" dirty="0" smtClean="0"/>
              <a:t>.</a:t>
            </a:r>
          </a:p>
          <a:p>
            <a:pPr algn="just"/>
            <a:r>
              <a:rPr lang="en-US" sz="2800" dirty="0"/>
              <a:t>In the circuit-switched </a:t>
            </a:r>
            <a:r>
              <a:rPr lang="en-US" sz="2800" dirty="0" smtClean="0"/>
              <a:t>GSM, the BSC is </a:t>
            </a:r>
            <a:r>
              <a:rPr lang="en-US" sz="2800" dirty="0"/>
              <a:t>in charge of the radio interface management.</a:t>
            </a:r>
            <a:endParaRPr lang="en-US" sz="2800" dirty="0" smtClean="0"/>
          </a:p>
          <a:p>
            <a:pPr algn="just"/>
            <a:r>
              <a:rPr lang="en-US" sz="2800" dirty="0"/>
              <a:t>This mainly means allocation and release </a:t>
            </a:r>
            <a:r>
              <a:rPr lang="en-US" sz="2800" dirty="0" smtClean="0"/>
              <a:t>of radio </a:t>
            </a:r>
            <a:r>
              <a:rPr lang="en-US" sz="2800" dirty="0"/>
              <a:t>channels and handoff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Mobile-Controlled </a:t>
            </a:r>
            <a:r>
              <a:rPr lang="en-US" b="1" dirty="0" smtClean="0"/>
              <a:t>Handoff</a:t>
            </a:r>
            <a:endParaRPr lang="en-US" dirty="0"/>
          </a:p>
        </p:txBody>
      </p:sp>
      <p:sp>
        <p:nvSpPr>
          <p:cNvPr id="3" name="Content Placeholder 2"/>
          <p:cNvSpPr>
            <a:spLocks noGrp="1"/>
          </p:cNvSpPr>
          <p:nvPr>
            <p:ph idx="1"/>
          </p:nvPr>
        </p:nvSpPr>
        <p:spPr/>
        <p:txBody>
          <a:bodyPr>
            <a:normAutofit/>
          </a:bodyPr>
          <a:lstStyle/>
          <a:p>
            <a:r>
              <a:rPr lang="en-US" sz="2800" dirty="0"/>
              <a:t>In mobile-controlled handoff, each MS is completely in control of the handoff process</a:t>
            </a:r>
            <a:r>
              <a:rPr lang="en-US" sz="2800" dirty="0" smtClean="0"/>
              <a:t>.</a:t>
            </a:r>
          </a:p>
          <a:p>
            <a:r>
              <a:rPr lang="en-US" sz="2800" dirty="0"/>
              <a:t>This type of handoff has a short reaction </a:t>
            </a:r>
            <a:r>
              <a:rPr lang="en-US" sz="2800" dirty="0" smtClean="0"/>
              <a:t>time</a:t>
            </a:r>
          </a:p>
          <a:p>
            <a:r>
              <a:rPr lang="en-US" sz="2800" dirty="0"/>
              <a:t>A </a:t>
            </a:r>
            <a:r>
              <a:rPr lang="en-US" sz="2800" dirty="0" smtClean="0"/>
              <a:t>handoff can </a:t>
            </a:r>
            <a:r>
              <a:rPr lang="en-US" sz="2800" dirty="0"/>
              <a:t>be initiated if the signal strength of the serving BS is lower than that of another </a:t>
            </a:r>
            <a:r>
              <a:rPr lang="en-US" sz="2800" dirty="0" smtClean="0"/>
              <a:t>BS by </a:t>
            </a:r>
            <a:r>
              <a:rPr lang="en-US" sz="2800" dirty="0"/>
              <a:t>a certain threshold.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Handoff</a:t>
            </a:r>
            <a:endParaRPr lang="en-US" dirty="0"/>
          </a:p>
        </p:txBody>
      </p:sp>
      <p:sp>
        <p:nvSpPr>
          <p:cNvPr id="3" name="Content Placeholder 2"/>
          <p:cNvSpPr>
            <a:spLocks noGrp="1"/>
          </p:cNvSpPr>
          <p:nvPr>
            <p:ph idx="1"/>
          </p:nvPr>
        </p:nvSpPr>
        <p:spPr/>
        <p:txBody>
          <a:bodyPr>
            <a:normAutofit/>
          </a:bodyPr>
          <a:lstStyle/>
          <a:p>
            <a:pPr algn="just"/>
            <a:r>
              <a:rPr lang="en-US" sz="2800" dirty="0" smtClean="0"/>
              <a:t>Handoff is the process of changing the  channel (frequency, time slot, spreading code, or combination of them) associated with the current connection while a call is in progress. </a:t>
            </a:r>
          </a:p>
          <a:p>
            <a:pPr algn="just"/>
            <a:r>
              <a:rPr lang="en-US" sz="2800" dirty="0" smtClean="0"/>
              <a:t>It is often initiated either by crossing a cell boundary or by a </a:t>
            </a:r>
            <a:r>
              <a:rPr lang="en-US" sz="2800" dirty="0" err="1" smtClean="0"/>
              <a:t>droping</a:t>
            </a:r>
            <a:r>
              <a:rPr lang="en-US" sz="2800" dirty="0" smtClean="0"/>
              <a:t> in quality of the signal in the current channel. </a:t>
            </a:r>
          </a:p>
          <a:p>
            <a:pPr algn="just"/>
            <a:r>
              <a:rPr lang="en-US" sz="2800" dirty="0" smtClean="0"/>
              <a:t>Also </a:t>
            </a:r>
            <a:r>
              <a:rPr lang="en-US" sz="2800" dirty="0"/>
              <a:t>called as ‘Handover</a:t>
            </a:r>
            <a:r>
              <a:rPr lang="en-US" sz="2800" dirty="0" smtClean="0"/>
              <a:t>’.</a:t>
            </a:r>
          </a:p>
          <a:p>
            <a:pPr algn="just"/>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Handoff</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pPr algn="just"/>
            <a:r>
              <a:rPr lang="en-US" sz="2400" dirty="0"/>
              <a:t>A </a:t>
            </a:r>
            <a:r>
              <a:rPr lang="en-US" sz="2400" i="1" dirty="0"/>
              <a:t>soft handover</a:t>
            </a:r>
            <a:r>
              <a:rPr lang="en-US" sz="2400" dirty="0"/>
              <a:t> is one in which the channel in the source cell is retained and used for a while in parallel with the channel in the target cell. </a:t>
            </a:r>
            <a:endParaRPr lang="en-US" sz="2400" dirty="0" smtClean="0"/>
          </a:p>
          <a:p>
            <a:pPr algn="just"/>
            <a:r>
              <a:rPr lang="en-US" sz="2400" dirty="0" smtClean="0"/>
              <a:t>In </a:t>
            </a:r>
            <a:r>
              <a:rPr lang="en-US" sz="2400" dirty="0"/>
              <a:t>this case the connection to the target is established before the connection to the source is broken, hence this handover is called </a:t>
            </a:r>
            <a:r>
              <a:rPr lang="en-US" sz="2400" i="1" dirty="0">
                <a:solidFill>
                  <a:srgbClr val="FF0000"/>
                </a:solidFill>
              </a:rPr>
              <a:t>make-before-break</a:t>
            </a:r>
            <a:r>
              <a:rPr lang="en-US" sz="2400" dirty="0">
                <a:solidFill>
                  <a:srgbClr val="FF0000"/>
                </a:solidFill>
              </a:rPr>
              <a:t>. </a:t>
            </a:r>
            <a:endParaRPr lang="en-US" sz="2400" dirty="0" smtClean="0">
              <a:solidFill>
                <a:srgbClr val="FF0000"/>
              </a:solidFill>
            </a:endParaRPr>
          </a:p>
          <a:p>
            <a:pPr algn="just"/>
            <a:r>
              <a:rPr lang="en-US" sz="2400" dirty="0" smtClean="0"/>
              <a:t>The </a:t>
            </a:r>
            <a:r>
              <a:rPr lang="en-US" sz="2400" dirty="0"/>
              <a:t>interval, during which the two connections are used in parallel, may be brief or substantial. </a:t>
            </a:r>
            <a:endParaRPr lang="en-US" sz="2400" dirty="0" smtClean="0"/>
          </a:p>
          <a:p>
            <a:pPr algn="just"/>
            <a:r>
              <a:rPr lang="en-US" sz="2400" dirty="0" smtClean="0"/>
              <a:t>For </a:t>
            </a:r>
            <a:r>
              <a:rPr lang="en-US" sz="2400" dirty="0"/>
              <a:t>this reason the soft handover is perceived by network engineers as a state of the call, rather than a brief event. </a:t>
            </a:r>
            <a:endParaRPr lang="en-US" sz="2400" dirty="0" smtClean="0"/>
          </a:p>
          <a:p>
            <a:pPr algn="just"/>
            <a:r>
              <a:rPr lang="en-US" sz="2400" dirty="0" smtClean="0"/>
              <a:t>When </a:t>
            </a:r>
            <a:r>
              <a:rPr lang="en-US" sz="2400" dirty="0"/>
              <a:t>a call is in a state of soft handover, the signal of the best of all used channels can be used for the call at a given moment or all the signals can be combined to produce a clearer copy of the signal. </a:t>
            </a:r>
            <a:endParaRPr lang="en-US" sz="2400" dirty="0" smtClean="0"/>
          </a:p>
          <a:p>
            <a:pPr algn="just">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Need of Handover/Handoff</a:t>
            </a:r>
            <a:endParaRPr lang="en-US" b="1"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457200" y="1600200"/>
            <a:ext cx="8229600" cy="5029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228600"/>
            <a:ext cx="9144000" cy="6629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Handoff</a:t>
            </a:r>
            <a:endParaRPr lang="en-US" dirty="0"/>
          </a:p>
        </p:txBody>
      </p:sp>
      <p:sp>
        <p:nvSpPr>
          <p:cNvPr id="3" name="Content Placeholder 2"/>
          <p:cNvSpPr>
            <a:spLocks noGrp="1"/>
          </p:cNvSpPr>
          <p:nvPr>
            <p:ph idx="1"/>
          </p:nvPr>
        </p:nvSpPr>
        <p:spPr/>
        <p:txBody>
          <a:bodyPr>
            <a:noAutofit/>
          </a:bodyPr>
          <a:lstStyle/>
          <a:p>
            <a:pPr algn="just"/>
            <a:r>
              <a:rPr lang="en-US" sz="2400" dirty="0" smtClean="0"/>
              <a:t>When </a:t>
            </a:r>
            <a:r>
              <a:rPr lang="en-US" sz="2400" dirty="0"/>
              <a:t>the phone is moving away from the area covered by one cell and entering the area covered by another cell the call is transferred to the second cell in order to avoid call termination when the phone gets outside the range of the first cell</a:t>
            </a:r>
            <a:r>
              <a:rPr lang="en-US" sz="2400" dirty="0" smtClean="0"/>
              <a:t>;</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559</Words>
  <Application>Microsoft Office PowerPoint</Application>
  <PresentationFormat>On-screen Show (4:3)</PresentationFormat>
  <Paragraphs>60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Handoff</vt:lpstr>
      <vt:lpstr>Handoff</vt:lpstr>
      <vt:lpstr>Why Need of Handover/Handoff</vt:lpstr>
      <vt:lpstr>PowerPoint Presentation</vt:lpstr>
      <vt:lpstr>PowerPoint Presentation</vt:lpstr>
      <vt:lpstr>PowerPoint Presentation</vt:lpstr>
      <vt:lpstr>PowerPoint Presentation</vt:lpstr>
      <vt:lpstr>PowerPoint Presentation</vt:lpstr>
      <vt:lpstr>Reasons for Handoff</vt:lpstr>
      <vt:lpstr>Reasons for Handoff</vt:lpstr>
      <vt:lpstr>Reasons for Handoff</vt:lpstr>
      <vt:lpstr>Dwell Time</vt:lpstr>
      <vt:lpstr>Types of Handoff</vt:lpstr>
      <vt:lpstr>Hard Handoff</vt:lpstr>
      <vt:lpstr>Hard Handoff</vt:lpstr>
      <vt:lpstr>HANDOFF DECISION</vt:lpstr>
      <vt:lpstr>Network-Controlled Handoff</vt:lpstr>
      <vt:lpstr>Mobile-Assisted Handoff</vt:lpstr>
      <vt:lpstr>Mobile-Controlled Handoff</vt:lpstr>
      <vt:lpstr>Soft Handoff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Handoff</dc:title>
  <dc:creator>GLA</dc:creator>
  <cp:lastModifiedBy>neeraj sir</cp:lastModifiedBy>
  <cp:revision>8</cp:revision>
  <dcterms:created xsi:type="dcterms:W3CDTF">2014-02-11T03:40:44Z</dcterms:created>
  <dcterms:modified xsi:type="dcterms:W3CDTF">2019-08-08T16:36:53Z</dcterms:modified>
</cp:coreProperties>
</file>