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98" r:id="rId2"/>
    <p:sldId id="297" r:id="rId3"/>
    <p:sldId id="256" r:id="rId4"/>
    <p:sldId id="258" r:id="rId5"/>
    <p:sldId id="259" r:id="rId6"/>
    <p:sldId id="260" r:id="rId7"/>
    <p:sldId id="299" r:id="rId8"/>
    <p:sldId id="261" r:id="rId9"/>
    <p:sldId id="278" r:id="rId10"/>
    <p:sldId id="263" r:id="rId11"/>
    <p:sldId id="264" r:id="rId12"/>
    <p:sldId id="276" r:id="rId13"/>
    <p:sldId id="272" r:id="rId14"/>
    <p:sldId id="273" r:id="rId15"/>
    <p:sldId id="274" r:id="rId16"/>
    <p:sldId id="275" r:id="rId17"/>
    <p:sldId id="300" r:id="rId18"/>
    <p:sldId id="301" r:id="rId19"/>
    <p:sldId id="296" r:id="rId20"/>
    <p:sldId id="281" r:id="rId21"/>
    <p:sldId id="282" r:id="rId22"/>
    <p:sldId id="283" r:id="rId23"/>
    <p:sldId id="284" r:id="rId24"/>
    <p:sldId id="285" r:id="rId25"/>
    <p:sldId id="287" r:id="rId26"/>
    <p:sldId id="288" r:id="rId27"/>
    <p:sldId id="290" r:id="rId28"/>
    <p:sldId id="29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6FC00-39F6-40D7-992D-08D1D20350AD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C6986-EB18-424F-B6C5-D8C2E7FB0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04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C6986-EB18-424F-B6C5-D8C2E7FB03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84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B35B17-B714-45E2-BDEE-C35BB3B03B40}" type="slidenum">
              <a:rPr lang="en-US"/>
              <a:pPr/>
              <a:t>16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799" tIns="45901" rIns="91799" bIns="45901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E904-E10F-4708-8AC8-3C9E1BD4B51B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9E82-2951-4D19-A20F-D078779F7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E904-E10F-4708-8AC8-3C9E1BD4B51B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9E82-2951-4D19-A20F-D078779F7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E904-E10F-4708-8AC8-3C9E1BD4B51B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9E82-2951-4D19-A20F-D078779F7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E904-E10F-4708-8AC8-3C9E1BD4B51B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9E82-2951-4D19-A20F-D078779F7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E904-E10F-4708-8AC8-3C9E1BD4B51B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9E82-2951-4D19-A20F-D078779F7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E904-E10F-4708-8AC8-3C9E1BD4B51B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9E82-2951-4D19-A20F-D078779F7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E904-E10F-4708-8AC8-3C9E1BD4B51B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9E82-2951-4D19-A20F-D078779F7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E904-E10F-4708-8AC8-3C9E1BD4B51B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9E82-2951-4D19-A20F-D078779F7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E904-E10F-4708-8AC8-3C9E1BD4B51B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9E82-2951-4D19-A20F-D078779F7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E904-E10F-4708-8AC8-3C9E1BD4B51B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9E82-2951-4D19-A20F-D078779F7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E904-E10F-4708-8AC8-3C9E1BD4B51B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9E82-2951-4D19-A20F-D078779F7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8E904-E10F-4708-8AC8-3C9E1BD4B51B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99E82-2951-4D19-A20F-D078779F7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7.wmf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0"/>
            <a:ext cx="8229600" cy="1143000"/>
          </a:xfrm>
        </p:spPr>
        <p:txBody>
          <a:bodyPr/>
          <a:lstStyle/>
          <a:p>
            <a:r>
              <a:rPr lang="en-US" dirty="0" smtClean="0"/>
              <a:t>Mobile Computing</a:t>
            </a:r>
            <a:endParaRPr lang="en-US" dirty="0"/>
          </a:p>
        </p:txBody>
      </p:sp>
      <p:sp>
        <p:nvSpPr>
          <p:cNvPr id="3" name="AutoShape 2" descr="Image result for Mobile compu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Image result for Mobile compu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33400"/>
            <a:ext cx="57912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12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/>
        </p:spPr>
        <p:txBody>
          <a:bodyPr>
            <a:noAutofit/>
          </a:bodyPr>
          <a:lstStyle/>
          <a:p>
            <a:r>
              <a:rPr lang="en-US" sz="4000" dirty="0">
                <a:latin typeface="Cambria" pitchFamily="18" charset="0"/>
              </a:rPr>
              <a:t>Mobile Computing</a:t>
            </a:r>
            <a:r>
              <a:rPr lang="fi-FI" sz="4000" dirty="0">
                <a:latin typeface="Cambria" pitchFamily="18" charset="0"/>
              </a:rPr>
              <a:t>: </a:t>
            </a:r>
            <a:r>
              <a:rPr lang="en-US" sz="4000" dirty="0">
                <a:latin typeface="Cambria" pitchFamily="18" charset="0"/>
              </a:rPr>
              <a:t>What is not mobile computing</a:t>
            </a:r>
            <a:r>
              <a:rPr lang="fi-FI" sz="4000" dirty="0">
                <a:latin typeface="Cambria" pitchFamily="18" charset="0"/>
              </a:rPr>
              <a:t>?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01000" cy="4495800"/>
          </a:xfrm>
          <a:noFill/>
          <a:ln/>
        </p:spPr>
        <p:txBody>
          <a:bodyPr lIns="92075" tIns="46038" rIns="92075" bIns="46038"/>
          <a:lstStyle/>
          <a:p>
            <a:pPr algn="just">
              <a:buClr>
                <a:schemeClr val="accent1"/>
              </a:buClr>
            </a:pPr>
            <a:r>
              <a:rPr lang="en-US" dirty="0"/>
              <a:t>Activity using mobile phones from anywhere in the world is not called Mobile computing - because there is no computing (data processing) involved </a:t>
            </a:r>
          </a:p>
          <a:p>
            <a:pPr algn="just">
              <a:buClr>
                <a:schemeClr val="accent1"/>
              </a:buClr>
            </a:pPr>
            <a:r>
              <a:rPr lang="en-US" dirty="0"/>
              <a:t>Dragging around a laptop and working with it without being able to set up a connection  to the “home base” through a computer network is not Mobile computing</a:t>
            </a: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511175" y="1524000"/>
            <a:ext cx="81534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/>
        </p:spPr>
        <p:txBody>
          <a:bodyPr>
            <a:noAutofit/>
          </a:bodyPr>
          <a:lstStyle/>
          <a:p>
            <a:r>
              <a:rPr lang="en-US" sz="4000" dirty="0">
                <a:latin typeface="Cambria" pitchFamily="18" charset="0"/>
              </a:rPr>
              <a:t>Mobile Computing</a:t>
            </a:r>
            <a:r>
              <a:rPr lang="fi-FI" sz="4000" dirty="0">
                <a:latin typeface="Cambria" pitchFamily="18" charset="0"/>
              </a:rPr>
              <a:t>:</a:t>
            </a:r>
            <a:r>
              <a:rPr lang="en-US" sz="4000" dirty="0">
                <a:latin typeface="Cambria" pitchFamily="18" charset="0"/>
              </a:rPr>
              <a:t> What </a:t>
            </a:r>
            <a:r>
              <a:rPr lang="fi-FI" sz="4000" dirty="0">
                <a:latin typeface="Cambria" pitchFamily="18" charset="0"/>
              </a:rPr>
              <a:t>mobile</a:t>
            </a:r>
            <a:r>
              <a:rPr lang="en-US" sz="4000" dirty="0">
                <a:latin typeface="Cambria" pitchFamily="18" charset="0"/>
              </a:rPr>
              <a:t> computing requires?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 marL="533400" indent="-533400" algn="just">
              <a:buClr>
                <a:schemeClr val="accent1"/>
              </a:buClr>
            </a:pPr>
            <a:r>
              <a:rPr lang="en-US" sz="2800" b="1" i="1" dirty="0">
                <a:solidFill>
                  <a:schemeClr val="hlink"/>
                </a:solidFill>
                <a:latin typeface="Cambria" pitchFamily="18" charset="0"/>
              </a:rPr>
              <a:t>Does Mobile computing require some devices to be dragged around by the people?</a:t>
            </a:r>
            <a:br>
              <a:rPr lang="en-US" sz="2800" b="1" i="1" dirty="0">
                <a:solidFill>
                  <a:schemeClr val="hlink"/>
                </a:solidFill>
                <a:latin typeface="Cambria" pitchFamily="18" charset="0"/>
              </a:rPr>
            </a:br>
            <a:r>
              <a:rPr lang="en-US" sz="2800" dirty="0">
                <a:latin typeface="Cambria" pitchFamily="18" charset="0"/>
              </a:rPr>
              <a:t>Not necessarily, an infrastructure with suitable access devices could be offered to traveling people - in the same manner as telephones are offered in hotels, airports, etc.</a:t>
            </a:r>
          </a:p>
          <a:p>
            <a:pPr marL="533400" indent="-533400" algn="just">
              <a:buClr>
                <a:schemeClr val="accent1"/>
              </a:buClr>
            </a:pPr>
            <a:r>
              <a:rPr lang="en-US" sz="2800" dirty="0">
                <a:latin typeface="Cambria" pitchFamily="18" charset="0"/>
              </a:rPr>
              <a:t>Global networking infrastructure, but in this context especially the wireless </a:t>
            </a:r>
            <a:r>
              <a:rPr lang="fi-FI" sz="2800" dirty="0">
                <a:latin typeface="Cambria" pitchFamily="18" charset="0"/>
              </a:rPr>
              <a:t>access </a:t>
            </a:r>
            <a:r>
              <a:rPr lang="en-US" sz="2800" dirty="0">
                <a:latin typeface="Cambria" pitchFamily="18" charset="0"/>
              </a:rPr>
              <a:t>technologies are very important</a:t>
            </a:r>
          </a:p>
        </p:txBody>
      </p:sp>
      <p:sp>
        <p:nvSpPr>
          <p:cNvPr id="62468" name="Line 4"/>
          <p:cNvSpPr>
            <a:spLocks noChangeShapeType="1"/>
          </p:cNvSpPr>
          <p:nvPr/>
        </p:nvSpPr>
        <p:spPr bwMode="auto">
          <a:xfrm>
            <a:off x="511175" y="1524000"/>
            <a:ext cx="81534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mbria" pitchFamily="18" charset="0"/>
              </a:rPr>
              <a:t>Mobile devices</a:t>
            </a:r>
          </a:p>
        </p:txBody>
      </p:sp>
      <p:sp>
        <p:nvSpPr>
          <p:cNvPr id="41987" name="AutoShape 3"/>
          <p:cNvSpPr>
            <a:spLocks noChangeArrowheads="1"/>
          </p:cNvSpPr>
          <p:nvPr/>
        </p:nvSpPr>
        <p:spPr bwMode="auto">
          <a:xfrm>
            <a:off x="1219200" y="5410200"/>
            <a:ext cx="6934200" cy="838200"/>
          </a:xfrm>
          <a:prstGeom prst="notchedRightArrow">
            <a:avLst>
              <a:gd name="adj1" fmla="val 42426"/>
              <a:gd name="adj2" fmla="val 121410"/>
            </a:avLst>
          </a:prstGeom>
          <a:gradFill rotWithShape="0">
            <a:gsLst>
              <a:gs pos="0">
                <a:srgbClr val="FF0000">
                  <a:gamma/>
                  <a:tint val="0"/>
                  <a:invGamma/>
                </a:srgbClr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performance</a:t>
            </a:r>
            <a:endParaRPr lang="en-US" sz="1800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40050" y="2133600"/>
            <a:ext cx="4889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2362200"/>
            <a:ext cx="8350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2438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2464" name="Object 0"/>
          <p:cNvGraphicFramePr>
            <a:graphicFrameLocks noChangeAspect="1"/>
          </p:cNvGraphicFramePr>
          <p:nvPr/>
        </p:nvGraphicFramePr>
        <p:xfrm>
          <a:off x="7315200" y="1981200"/>
          <a:ext cx="1524000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Clip" r:id="rId6" imgW="3833640" imgH="3619080" progId="">
                  <p:embed/>
                </p:oleObj>
              </mc:Choice>
              <mc:Fallback>
                <p:oleObj name="Clip" r:id="rId6" imgW="3833640" imgH="36190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981200"/>
                        <a:ext cx="1524000" cy="143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5" name="Object 1"/>
          <p:cNvGraphicFramePr>
            <a:graphicFrameLocks noChangeAspect="1"/>
          </p:cNvGraphicFramePr>
          <p:nvPr/>
        </p:nvGraphicFramePr>
        <p:xfrm>
          <a:off x="1447800" y="2971800"/>
          <a:ext cx="7620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Clip" r:id="rId8" imgW="761744" imgH="434194" progId="">
                  <p:embed/>
                </p:oleObj>
              </mc:Choice>
              <mc:Fallback>
                <p:oleObj name="Clip" r:id="rId8" imgW="761744" imgH="434194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971800"/>
                        <a:ext cx="76200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1143000" y="1352550"/>
            <a:ext cx="154773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Pager</a:t>
            </a:r>
          </a:p>
          <a:p>
            <a:pPr>
              <a:buFontTx/>
              <a:buChar char="•"/>
            </a:pPr>
            <a:r>
              <a:rPr lang="en-US" dirty="0"/>
              <a:t> tiny displays </a:t>
            </a:r>
          </a:p>
          <a:p>
            <a:pPr>
              <a:buFontTx/>
              <a:buChar char="•"/>
            </a:pPr>
            <a:r>
              <a:rPr lang="en-US" dirty="0"/>
              <a:t>receive only </a:t>
            </a:r>
          </a:p>
          <a:p>
            <a:r>
              <a:rPr lang="en-US" dirty="0"/>
              <a:t> simple text </a:t>
            </a:r>
            <a:br>
              <a:rPr lang="en-US" dirty="0"/>
            </a:br>
            <a:r>
              <a:rPr lang="en-US" dirty="0"/>
              <a:t>  messages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2133600" y="3962400"/>
            <a:ext cx="20732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Mobile phones</a:t>
            </a:r>
          </a:p>
          <a:p>
            <a:pPr>
              <a:buFontTx/>
              <a:buChar char="•"/>
            </a:pPr>
            <a:r>
              <a:rPr lang="en-US"/>
              <a:t> voice, data</a:t>
            </a:r>
          </a:p>
          <a:p>
            <a:pPr>
              <a:buFontTx/>
              <a:buChar char="•"/>
            </a:pPr>
            <a:r>
              <a:rPr lang="en-US"/>
              <a:t> simple text displays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3657600" y="1063625"/>
            <a:ext cx="235737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PDA</a:t>
            </a:r>
          </a:p>
          <a:p>
            <a:pPr>
              <a:buFontTx/>
              <a:buChar char="•"/>
            </a:pPr>
            <a:r>
              <a:rPr lang="en-US" dirty="0"/>
              <a:t>graphical displays</a:t>
            </a:r>
          </a:p>
          <a:p>
            <a:pPr>
              <a:buFontTx/>
              <a:buChar char="•"/>
            </a:pPr>
            <a:r>
              <a:rPr lang="en-US" dirty="0"/>
              <a:t> character recognition</a:t>
            </a:r>
          </a:p>
          <a:p>
            <a:pPr>
              <a:buFontTx/>
              <a:buChar char="•"/>
            </a:pPr>
            <a:r>
              <a:rPr lang="en-US" dirty="0"/>
              <a:t> simplified WWW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5257800" y="3886200"/>
            <a:ext cx="2443163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Palmtop</a:t>
            </a:r>
          </a:p>
          <a:p>
            <a:pPr>
              <a:buFontTx/>
              <a:buChar char="•"/>
            </a:pPr>
            <a:r>
              <a:rPr lang="en-US"/>
              <a:t> tiny keyboard</a:t>
            </a:r>
          </a:p>
          <a:p>
            <a:pPr>
              <a:buFontTx/>
              <a:buChar char="•"/>
            </a:pPr>
            <a:r>
              <a:rPr lang="en-US"/>
              <a:t> simple versions </a:t>
            </a:r>
            <a:br>
              <a:rPr lang="en-US"/>
            </a:br>
            <a:r>
              <a:rPr lang="en-US"/>
              <a:t>  of standard applications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6761163" y="914400"/>
            <a:ext cx="223043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Laptop</a:t>
            </a:r>
          </a:p>
          <a:p>
            <a:pPr>
              <a:buFontTx/>
              <a:buChar char="•"/>
            </a:pPr>
            <a:r>
              <a:rPr lang="en-US" dirty="0"/>
              <a:t> fully functional</a:t>
            </a:r>
          </a:p>
          <a:p>
            <a:pPr>
              <a:buFontTx/>
              <a:buChar char="•"/>
            </a:pPr>
            <a:r>
              <a:rPr lang="en-US" dirty="0"/>
              <a:t> standard applications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152400" y="2590800"/>
            <a:ext cx="1143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Sensors,</a:t>
            </a:r>
          </a:p>
          <a:p>
            <a:r>
              <a:rPr lang="en-US"/>
              <a:t>embedded</a:t>
            </a:r>
          </a:p>
          <a:p>
            <a:r>
              <a:rPr lang="en-US"/>
              <a:t>controllers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" pitchFamily="18" charset="0"/>
              </a:rPr>
              <a:t>Mobile Applications - 1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accent1"/>
              </a:buClr>
              <a:buSzTx/>
            </a:pPr>
            <a:r>
              <a:rPr lang="en-US" sz="2800" dirty="0">
                <a:solidFill>
                  <a:schemeClr val="hlink"/>
                </a:solidFill>
                <a:latin typeface="Cambria" pitchFamily="18" charset="0"/>
              </a:rPr>
              <a:t>Vehicles</a:t>
            </a:r>
          </a:p>
          <a:p>
            <a:pPr lvl="1" algn="just">
              <a:buClr>
                <a:schemeClr val="accent1"/>
              </a:buClr>
              <a:buSzTx/>
            </a:pPr>
            <a:r>
              <a:rPr lang="en-US" dirty="0">
                <a:latin typeface="Cambria" pitchFamily="18" charset="0"/>
              </a:rPr>
              <a:t>Transmission of news, road condition etc</a:t>
            </a:r>
          </a:p>
          <a:p>
            <a:pPr lvl="1" algn="just">
              <a:buClr>
                <a:schemeClr val="accent1"/>
              </a:buClr>
              <a:buSzTx/>
            </a:pPr>
            <a:r>
              <a:rPr lang="en-US" dirty="0">
                <a:latin typeface="Cambria" pitchFamily="18" charset="0"/>
              </a:rPr>
              <a:t>Ad-hoc network with near vehicles to prevent accidents</a:t>
            </a:r>
          </a:p>
          <a:p>
            <a:pPr algn="just">
              <a:buClr>
                <a:schemeClr val="accent1"/>
              </a:buClr>
              <a:buSzTx/>
            </a:pPr>
            <a:r>
              <a:rPr lang="en-US" sz="2800" dirty="0">
                <a:solidFill>
                  <a:schemeClr val="hlink"/>
                </a:solidFill>
                <a:latin typeface="Cambria" pitchFamily="18" charset="0"/>
              </a:rPr>
              <a:t>Emergencies</a:t>
            </a:r>
          </a:p>
          <a:p>
            <a:pPr lvl="1" algn="just">
              <a:buClr>
                <a:schemeClr val="accent1"/>
              </a:buClr>
              <a:buSzTx/>
            </a:pPr>
            <a:r>
              <a:rPr lang="en-US" dirty="0">
                <a:latin typeface="Cambria" pitchFamily="18" charset="0"/>
              </a:rPr>
              <a:t>Early transmission of patient data to the hospital</a:t>
            </a:r>
          </a:p>
          <a:p>
            <a:pPr lvl="1" algn="just">
              <a:buClr>
                <a:schemeClr val="accent1"/>
              </a:buClr>
              <a:buSzTx/>
            </a:pPr>
            <a:r>
              <a:rPr lang="en-US" dirty="0">
                <a:latin typeface="Cambria" pitchFamily="18" charset="0"/>
              </a:rPr>
              <a:t>Ad-hoc network in case of earthquakes</a:t>
            </a:r>
          </a:p>
          <a:p>
            <a:pPr lvl="1" algn="just">
              <a:buClr>
                <a:schemeClr val="accent1"/>
              </a:buClr>
              <a:buSzTx/>
            </a:pPr>
            <a:r>
              <a:rPr lang="en-US" dirty="0">
                <a:latin typeface="Cambria" pitchFamily="18" charset="0"/>
              </a:rPr>
              <a:t>Military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" pitchFamily="18" charset="0"/>
              </a:rPr>
              <a:t>Mobile Applications - 2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  <a:buClr>
                <a:schemeClr val="accent1"/>
              </a:buClr>
              <a:buSzTx/>
            </a:pPr>
            <a:r>
              <a:rPr lang="en-US" sz="2800" dirty="0">
                <a:solidFill>
                  <a:schemeClr val="hlink"/>
                </a:solidFill>
                <a:latin typeface="Cambria" pitchFamily="18" charset="0"/>
              </a:rPr>
              <a:t>Travelling salesmen</a:t>
            </a:r>
          </a:p>
          <a:p>
            <a:pPr marL="819150" lvl="1" algn="just">
              <a:lnSpc>
                <a:spcPct val="90000"/>
              </a:lnSpc>
              <a:buClr>
                <a:schemeClr val="accent1"/>
              </a:buClr>
              <a:buSzTx/>
            </a:pPr>
            <a:r>
              <a:rPr lang="en-US" dirty="0">
                <a:latin typeface="Cambria" pitchFamily="18" charset="0"/>
              </a:rPr>
              <a:t>Direct access to central customer files</a:t>
            </a:r>
          </a:p>
          <a:p>
            <a:pPr marL="819150" lvl="1" algn="just">
              <a:lnSpc>
                <a:spcPct val="90000"/>
              </a:lnSpc>
              <a:buClr>
                <a:schemeClr val="accent1"/>
              </a:buClr>
              <a:buSzTx/>
            </a:pPr>
            <a:r>
              <a:rPr lang="en-US" dirty="0">
                <a:latin typeface="Cambria" pitchFamily="18" charset="0"/>
              </a:rPr>
              <a:t>Consistent databases for all agents</a:t>
            </a:r>
          </a:p>
          <a:p>
            <a:pPr marL="819150" lvl="1" algn="just">
              <a:lnSpc>
                <a:spcPct val="90000"/>
              </a:lnSpc>
              <a:buClr>
                <a:schemeClr val="accent1"/>
              </a:buClr>
              <a:buSzTx/>
            </a:pPr>
            <a:r>
              <a:rPr lang="en-US" dirty="0">
                <a:latin typeface="Cambria" pitchFamily="18" charset="0"/>
              </a:rPr>
              <a:t>Mobile office</a:t>
            </a:r>
          </a:p>
          <a:p>
            <a:pPr algn="just">
              <a:lnSpc>
                <a:spcPct val="90000"/>
              </a:lnSpc>
              <a:buClr>
                <a:schemeClr val="accent1"/>
              </a:buClr>
              <a:buSzTx/>
            </a:pPr>
            <a:r>
              <a:rPr lang="en-US" sz="2800" dirty="0">
                <a:solidFill>
                  <a:schemeClr val="hlink"/>
                </a:solidFill>
                <a:latin typeface="Cambria" pitchFamily="18" charset="0"/>
              </a:rPr>
              <a:t>Web access</a:t>
            </a:r>
          </a:p>
          <a:p>
            <a:pPr marL="819150" lvl="1" algn="just">
              <a:lnSpc>
                <a:spcPct val="90000"/>
              </a:lnSpc>
              <a:buClr>
                <a:schemeClr val="accent1"/>
              </a:buClr>
              <a:buSzTx/>
            </a:pPr>
            <a:r>
              <a:rPr lang="en-US" dirty="0">
                <a:latin typeface="Cambria" pitchFamily="18" charset="0"/>
              </a:rPr>
              <a:t>Outdoor Internet access </a:t>
            </a:r>
          </a:p>
          <a:p>
            <a:pPr marL="819150" lvl="1" algn="just">
              <a:lnSpc>
                <a:spcPct val="90000"/>
              </a:lnSpc>
              <a:buClr>
                <a:schemeClr val="accent1"/>
              </a:buClr>
              <a:buSzTx/>
            </a:pPr>
            <a:r>
              <a:rPr lang="en-US" i="1" dirty="0">
                <a:solidFill>
                  <a:srgbClr val="FF0000"/>
                </a:solidFill>
                <a:latin typeface="Cambria" pitchFamily="18" charset="0"/>
              </a:rPr>
              <a:t>Intelligent travel guide with up-to-date</a:t>
            </a:r>
            <a:br>
              <a:rPr lang="en-US" i="1" dirty="0">
                <a:solidFill>
                  <a:srgbClr val="FF0000"/>
                </a:solidFill>
                <a:latin typeface="Cambria" pitchFamily="18" charset="0"/>
              </a:rPr>
            </a:br>
            <a:r>
              <a:rPr lang="en-US" i="1" dirty="0">
                <a:solidFill>
                  <a:srgbClr val="FF0000"/>
                </a:solidFill>
                <a:latin typeface="Cambria" pitchFamily="18" charset="0"/>
              </a:rPr>
              <a:t>location dependent information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" pitchFamily="18" charset="0"/>
              </a:rPr>
              <a:t>Mobile Applications - 3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Clr>
                <a:schemeClr val="accent1"/>
              </a:buClr>
              <a:buSzTx/>
            </a:pPr>
            <a:r>
              <a:rPr lang="en-US" sz="2800" dirty="0">
                <a:solidFill>
                  <a:schemeClr val="hlink"/>
                </a:solidFill>
                <a:latin typeface="Cambria" pitchFamily="18" charset="0"/>
              </a:rPr>
              <a:t>Location aware services</a:t>
            </a:r>
          </a:p>
          <a:p>
            <a:pPr lvl="1" algn="just">
              <a:lnSpc>
                <a:spcPct val="90000"/>
              </a:lnSpc>
              <a:buClr>
                <a:schemeClr val="accent1"/>
              </a:buClr>
              <a:buSzTx/>
            </a:pPr>
            <a:r>
              <a:rPr lang="en-US" dirty="0">
                <a:latin typeface="Cambria" pitchFamily="18" charset="0"/>
              </a:rPr>
              <a:t>Find services in the local environment, e.g. printer</a:t>
            </a:r>
          </a:p>
          <a:p>
            <a:pPr algn="just">
              <a:lnSpc>
                <a:spcPct val="90000"/>
              </a:lnSpc>
              <a:buClr>
                <a:schemeClr val="accent1"/>
              </a:buClr>
              <a:buSzTx/>
            </a:pPr>
            <a:r>
              <a:rPr lang="en-US" sz="2800" dirty="0">
                <a:solidFill>
                  <a:schemeClr val="hlink"/>
                </a:solidFill>
                <a:latin typeface="Cambria" pitchFamily="18" charset="0"/>
              </a:rPr>
              <a:t>Information services</a:t>
            </a:r>
          </a:p>
          <a:p>
            <a:pPr lvl="1" algn="just">
              <a:lnSpc>
                <a:spcPct val="90000"/>
              </a:lnSpc>
              <a:buClr>
                <a:schemeClr val="accent1"/>
              </a:buClr>
              <a:buSzTx/>
            </a:pPr>
            <a:r>
              <a:rPr lang="en-US" dirty="0">
                <a:latin typeface="Cambria" pitchFamily="18" charset="0"/>
              </a:rPr>
              <a:t>Push: e.g., stock quotes</a:t>
            </a:r>
          </a:p>
          <a:p>
            <a:pPr lvl="1" algn="just">
              <a:lnSpc>
                <a:spcPct val="90000"/>
              </a:lnSpc>
              <a:buClr>
                <a:schemeClr val="accent1"/>
              </a:buClr>
              <a:buSzTx/>
            </a:pPr>
            <a:r>
              <a:rPr lang="en-US" dirty="0">
                <a:latin typeface="Cambria" pitchFamily="18" charset="0"/>
              </a:rPr>
              <a:t>Pull: e.g., nearest cash ATM</a:t>
            </a:r>
          </a:p>
          <a:p>
            <a:pPr algn="just">
              <a:lnSpc>
                <a:spcPct val="90000"/>
              </a:lnSpc>
              <a:buClr>
                <a:schemeClr val="accent1"/>
              </a:buClr>
              <a:buSzTx/>
            </a:pPr>
            <a:r>
              <a:rPr lang="en-US" sz="2800" dirty="0">
                <a:solidFill>
                  <a:schemeClr val="hlink"/>
                </a:solidFill>
                <a:latin typeface="Cambria" pitchFamily="18" charset="0"/>
              </a:rPr>
              <a:t>Disconnected operations</a:t>
            </a:r>
          </a:p>
          <a:p>
            <a:pPr lvl="1" algn="just">
              <a:lnSpc>
                <a:spcPct val="90000"/>
              </a:lnSpc>
              <a:buClr>
                <a:schemeClr val="accent1"/>
              </a:buClr>
              <a:buSzTx/>
            </a:pPr>
            <a:r>
              <a:rPr lang="en-US" dirty="0">
                <a:latin typeface="Cambria" pitchFamily="18" charset="0"/>
              </a:rPr>
              <a:t>Mobile agents, e.g., shopping</a:t>
            </a:r>
          </a:p>
          <a:p>
            <a:pPr algn="just">
              <a:lnSpc>
                <a:spcPct val="90000"/>
              </a:lnSpc>
              <a:buClr>
                <a:schemeClr val="accent1"/>
              </a:buClr>
              <a:buSzTx/>
            </a:pPr>
            <a:r>
              <a:rPr lang="en-US" sz="2800" dirty="0">
                <a:solidFill>
                  <a:schemeClr val="hlink"/>
                </a:solidFill>
                <a:latin typeface="Cambria" pitchFamily="18" charset="0"/>
              </a:rPr>
              <a:t>Entertainment</a:t>
            </a:r>
          </a:p>
          <a:p>
            <a:pPr lvl="1" algn="just">
              <a:lnSpc>
                <a:spcPct val="90000"/>
              </a:lnSpc>
              <a:buClr>
                <a:schemeClr val="accent1"/>
              </a:buClr>
              <a:buSzTx/>
            </a:pPr>
            <a:r>
              <a:rPr lang="en-US" dirty="0">
                <a:latin typeface="Cambria" pitchFamily="18" charset="0"/>
              </a:rPr>
              <a:t>Ad-hoc networks for multi user games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" pitchFamily="18" charset="0"/>
              </a:rPr>
              <a:t>Mobile Applications - 4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78800" cy="4171950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US" sz="2800" dirty="0">
                <a:latin typeface="Cambria" pitchFamily="18" charset="0"/>
              </a:rPr>
              <a:t>Information Services (Yellow Pages)</a:t>
            </a:r>
          </a:p>
          <a:p>
            <a:pPr>
              <a:buClr>
                <a:schemeClr val="accent1"/>
              </a:buClr>
            </a:pPr>
            <a:r>
              <a:rPr lang="en-US" sz="2800" dirty="0">
                <a:latin typeface="Cambria" pitchFamily="18" charset="0"/>
              </a:rPr>
              <a:t>Law Enforcement and Medical Emergencies</a:t>
            </a:r>
          </a:p>
          <a:p>
            <a:pPr>
              <a:buClr>
                <a:schemeClr val="accent1"/>
              </a:buClr>
            </a:pPr>
            <a:r>
              <a:rPr lang="en-US" sz="2800" dirty="0">
                <a:latin typeface="Cambria" pitchFamily="18" charset="0"/>
              </a:rPr>
              <a:t>Sales and Mobile Offices</a:t>
            </a:r>
          </a:p>
          <a:p>
            <a:pPr>
              <a:buClr>
                <a:schemeClr val="accent1"/>
              </a:buClr>
            </a:pPr>
            <a:r>
              <a:rPr lang="en-US" sz="2800" dirty="0">
                <a:latin typeface="Cambria" pitchFamily="18" charset="0"/>
              </a:rPr>
              <a:t>Weather, Traffic, Sports, Entertainment</a:t>
            </a:r>
          </a:p>
          <a:p>
            <a:pPr marL="0" indent="0">
              <a:buClr>
                <a:schemeClr val="accent1"/>
              </a:buClr>
              <a:buNone/>
            </a:pPr>
            <a:endParaRPr lang="en-US" sz="2800" dirty="0">
              <a:latin typeface="Cambri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838200"/>
            <a:ext cx="42672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AI Cameras?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2925763"/>
          </a:xfrm>
        </p:spPr>
        <p:txBody>
          <a:bodyPr/>
          <a:lstStyle/>
          <a:p>
            <a:pPr algn="just"/>
            <a:r>
              <a:rPr lang="en-US" dirty="0"/>
              <a:t> </a:t>
            </a:r>
            <a:r>
              <a:rPr lang="en-US" b="1" dirty="0"/>
              <a:t>AI cameras</a:t>
            </a:r>
            <a:r>
              <a:rPr lang="en-US" dirty="0"/>
              <a:t> are simply </a:t>
            </a:r>
            <a:r>
              <a:rPr lang="en-US" b="1" dirty="0"/>
              <a:t>cameras</a:t>
            </a:r>
            <a:r>
              <a:rPr lang="en-US" dirty="0"/>
              <a:t> that use </a:t>
            </a:r>
            <a:r>
              <a:rPr lang="en-US" b="1" dirty="0" smtClean="0"/>
              <a:t>AI </a:t>
            </a:r>
            <a:r>
              <a:rPr lang="en-US" dirty="0" smtClean="0"/>
              <a:t>programs </a:t>
            </a:r>
            <a:r>
              <a:rPr lang="en-US" dirty="0"/>
              <a:t>to wisely deal with images and videos. Computational photography is usually the core of an </a:t>
            </a:r>
            <a:r>
              <a:rPr lang="en-US" b="1" dirty="0"/>
              <a:t>AI</a:t>
            </a:r>
            <a:r>
              <a:rPr lang="en-US" dirty="0"/>
              <a:t>-powered </a:t>
            </a:r>
            <a:r>
              <a:rPr lang="en-US" b="1" dirty="0"/>
              <a:t>camera</a:t>
            </a:r>
            <a:r>
              <a:rPr lang="en-US" dirty="0"/>
              <a:t>.</a:t>
            </a:r>
          </a:p>
        </p:txBody>
      </p:sp>
      <p:pic>
        <p:nvPicPr>
          <p:cNvPr id="4" name="Picture 2" descr="Image result for Quiz 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75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Mobility</a:t>
            </a:r>
          </a:p>
          <a:p>
            <a:r>
              <a:rPr lang="en-US" dirty="0" smtClean="0"/>
              <a:t>Wireless medium</a:t>
            </a:r>
          </a:p>
          <a:p>
            <a:r>
              <a:rPr lang="en-US" dirty="0" smtClean="0"/>
              <a:t>Portability of mobile element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99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Cambria" pitchFamily="18" charset="0"/>
              </a:rPr>
              <a:t>Mobility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Cambria" pitchFamily="18" charset="0"/>
              </a:rPr>
              <a:t>The location of mobile elements and therefore their point of attachment to the fixed network change as they move</a:t>
            </a:r>
          </a:p>
          <a:p>
            <a:r>
              <a:rPr lang="en-US" sz="2800" dirty="0">
                <a:solidFill>
                  <a:srgbClr val="00B0F0"/>
                </a:solidFill>
                <a:latin typeface="Cambria" pitchFamily="18" charset="0"/>
              </a:rPr>
              <a:t>Mobility of nodes</a:t>
            </a:r>
          </a:p>
          <a:p>
            <a:pPr lvl="1"/>
            <a:r>
              <a:rPr lang="en-US" sz="2400" dirty="0">
                <a:latin typeface="Cambria" pitchFamily="18" charset="0"/>
              </a:rPr>
              <a:t>Loss of connectivity</a:t>
            </a:r>
          </a:p>
          <a:p>
            <a:pPr lvl="1"/>
            <a:r>
              <a:rPr lang="en-US" sz="2400" dirty="0">
                <a:latin typeface="Cambria" pitchFamily="18" charset="0"/>
              </a:rPr>
              <a:t>Network partitioning;</a:t>
            </a:r>
          </a:p>
          <a:p>
            <a:pPr lvl="1"/>
            <a:r>
              <a:rPr lang="en-US" sz="2400" dirty="0">
                <a:latin typeface="Cambria" pitchFamily="18" charset="0"/>
              </a:rPr>
              <a:t>Bit errors. </a:t>
            </a:r>
          </a:p>
          <a:p>
            <a:pPr algn="just"/>
            <a:endParaRPr lang="en-US" sz="2800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1000" y="3124200"/>
            <a:ext cx="46482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Cambria" pitchFamily="18" charset="0"/>
              </a:rPr>
              <a:t>Configuration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Cambria" pitchFamily="18" charset="0"/>
              </a:rPr>
              <a:t>Location management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Cambria" pitchFamily="18" charset="0"/>
              </a:rPr>
              <a:t>Heterogeneity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</a:rPr>
              <a:t>Security and </a:t>
            </a:r>
            <a:r>
              <a:rPr lang="en-US" sz="2400" dirty="0">
                <a:latin typeface="Cambria" pitchFamily="18" charset="0"/>
              </a:rPr>
              <a:t>authentication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Cambria" pitchFamily="18" charset="0"/>
              </a:rPr>
              <a:t>Hidden &amp; Exposed terminal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447936"/>
              </p:ext>
            </p:extLst>
          </p:nvPr>
        </p:nvGraphicFramePr>
        <p:xfrm>
          <a:off x="228600" y="762000"/>
          <a:ext cx="8915400" cy="6095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15400"/>
              </a:tblGrid>
              <a:tr h="4689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Introduction to Mobile Computing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89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Challenges in Mobile Computing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89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Coping with Uncertainties, Poor Resources, Bandwidth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89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Cellular Architecture.co-channel Interference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89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Frequency reuse, Capacity Increase by cell Splitting, numerical on Frequency reuse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89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Evolution of  Mobile System: CDMA,FDMA,TDMA, numerical on CDMA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89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GSM Architecture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89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Handoffs-types of handoffs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89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Location Management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89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Hierarchical Scheme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89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Predictive Location Management Schemes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89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Mobile IP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89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Case Study of CODA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6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mbria" pitchFamily="18" charset="0"/>
              </a:rPr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 smtClean="0">
                <a:latin typeface="Cambria" pitchFamily="18" charset="0"/>
              </a:rPr>
              <a:t>In </a:t>
            </a:r>
            <a:r>
              <a:rPr lang="en-US" dirty="0">
                <a:latin typeface="Cambria" pitchFamily="18" charset="0"/>
              </a:rPr>
              <a:t>designing distributed algorithms, we can no more rely on a fixed topology.</a:t>
            </a:r>
          </a:p>
          <a:p>
            <a:pPr lvl="1" algn="just"/>
            <a:r>
              <a:rPr lang="en-US" dirty="0">
                <a:latin typeface="Cambria" pitchFamily="18" charset="0"/>
              </a:rPr>
              <a:t>The center of activity, the system load, and locality change dynamically.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mbria" pitchFamily="18" charset="0"/>
              </a:rPr>
              <a:t>Location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Cambria" pitchFamily="18" charset="0"/>
              </a:rPr>
              <a:t>The </a:t>
            </a:r>
            <a:r>
              <a:rPr lang="en-US" sz="2800" dirty="0">
                <a:solidFill>
                  <a:srgbClr val="FF0000"/>
                </a:solidFill>
                <a:latin typeface="Cambria" pitchFamily="18" charset="0"/>
              </a:rPr>
              <a:t>search cost </a:t>
            </a:r>
            <a:r>
              <a:rPr lang="en-US" sz="2800" dirty="0">
                <a:latin typeface="Cambria" pitchFamily="18" charset="0"/>
              </a:rPr>
              <a:t>to locate mobile elements is added to the cost of each communication involving them.</a:t>
            </a:r>
          </a:p>
          <a:p>
            <a:pPr algn="just"/>
            <a:r>
              <a:rPr lang="en-US" sz="2800" dirty="0">
                <a:latin typeface="Cambria" pitchFamily="18" charset="0"/>
              </a:rPr>
              <a:t>Efficient data structures, algorithms, and query execution plans must be planned for representing, managing, and querying the location of mobile elements, which is a fast changing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mbria" pitchFamily="18" charset="0"/>
              </a:rPr>
              <a:t>Heterogeneity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Cambria" pitchFamily="18" charset="0"/>
              </a:rPr>
              <a:t>Connectivity becomes highly variant in performance and reliability.</a:t>
            </a:r>
          </a:p>
          <a:p>
            <a:pPr algn="just"/>
            <a:r>
              <a:rPr lang="en-US" sz="2800" dirty="0">
                <a:latin typeface="Cambria" pitchFamily="18" charset="0"/>
              </a:rPr>
              <a:t>The number of devices in a network cell changes with time, and so do both the load at the base station and bandwidth availability.</a:t>
            </a:r>
          </a:p>
          <a:p>
            <a:pPr algn="just"/>
            <a:r>
              <a:rPr lang="en-US" sz="2800" dirty="0">
                <a:latin typeface="Cambria" pitchFamily="18" charset="0"/>
              </a:rPr>
              <a:t>There may be also variability in the provision of specific services, such as in the type of available printers or weather reports.</a:t>
            </a:r>
          </a:p>
          <a:p>
            <a:pPr algn="just"/>
            <a:r>
              <a:rPr lang="en-US" sz="2800" dirty="0">
                <a:latin typeface="Cambria" pitchFamily="18" charset="0"/>
              </a:rPr>
              <a:t>The resources available to a mobile element vary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Cambria" pitchFamily="18" charset="0"/>
              </a:rPr>
              <a:t>Wireless Medium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Cambria" pitchFamily="18" charset="0"/>
              </a:rPr>
              <a:t>Wireless networks are more expensive, offer less bandwidth, and are less </a:t>
            </a:r>
            <a:r>
              <a:rPr lang="en-US" sz="2800" dirty="0" smtClean="0">
                <a:latin typeface="Cambria" pitchFamily="18" charset="0"/>
              </a:rPr>
              <a:t>reliable</a:t>
            </a:r>
            <a:r>
              <a:rPr lang="en-US" sz="2800" dirty="0">
                <a:latin typeface="Cambria" pitchFamily="18" charset="0"/>
              </a:rPr>
              <a:t> </a:t>
            </a:r>
            <a:r>
              <a:rPr lang="en-US" sz="2800" dirty="0" smtClean="0">
                <a:latin typeface="Cambria" pitchFamily="18" charset="0"/>
              </a:rPr>
              <a:t>and </a:t>
            </a:r>
            <a:r>
              <a:rPr lang="en-US" sz="2800" dirty="0" smtClean="0">
                <a:latin typeface="Cambria" pitchFamily="18" charset="0"/>
              </a:rPr>
              <a:t>face </a:t>
            </a:r>
            <a:r>
              <a:rPr lang="en-US" sz="2800" dirty="0">
                <a:latin typeface="Cambria" pitchFamily="18" charset="0"/>
              </a:rPr>
              <a:t>many obstacles because the surrounding environment interacts with the signal</a:t>
            </a:r>
          </a:p>
          <a:p>
            <a:pPr algn="just"/>
            <a:r>
              <a:rPr lang="en-US" sz="2800" dirty="0" smtClean="0">
                <a:latin typeface="Cambria" pitchFamily="18" charset="0"/>
              </a:rPr>
              <a:t>Data </a:t>
            </a:r>
            <a:r>
              <a:rPr lang="en-US" sz="2800" dirty="0">
                <a:latin typeface="Cambria" pitchFamily="18" charset="0"/>
              </a:rPr>
              <a:t>transmission over the air is currently monetarily expensive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4191000"/>
            <a:ext cx="365760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Cambria" pitchFamily="18" charset="0"/>
              </a:rPr>
              <a:t>Variant </a:t>
            </a:r>
            <a:r>
              <a:rPr lang="en-US" sz="2800" dirty="0" smtClean="0">
                <a:latin typeface="Cambria" pitchFamily="18" charset="0"/>
              </a:rPr>
              <a:t>Connectivity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Tariffs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mbria" pitchFamily="18" charset="0"/>
              </a:rPr>
              <a:t>Variant 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Cambria" pitchFamily="18" charset="0"/>
              </a:rPr>
              <a:t>Wireless technologies vary on the degree of bandwidth and reliability they provide.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Tariffs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Cambria" pitchFamily="18" charset="0"/>
              </a:rPr>
              <a:t>For some networks (e.g., in cellular telephones), network access is charged per connection-time, while for others (e.g., in packet radio), it is charged per message (packet)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Cambria" pitchFamily="18" charset="0"/>
              </a:rPr>
              <a:t>Portability of Mobile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Cambria" pitchFamily="18" charset="0"/>
              </a:rPr>
              <a:t>Mobile </a:t>
            </a:r>
            <a:r>
              <a:rPr lang="en-US" sz="2800" dirty="0" smtClean="0">
                <a:latin typeface="Cambria" pitchFamily="18" charset="0"/>
              </a:rPr>
              <a:t>element’s resource are </a:t>
            </a:r>
            <a:r>
              <a:rPr lang="en-US" sz="2800" dirty="0">
                <a:latin typeface="Cambria" pitchFamily="18" charset="0"/>
              </a:rPr>
              <a:t>poor when compared to static elements</a:t>
            </a:r>
          </a:p>
          <a:p>
            <a:pPr algn="just"/>
            <a:r>
              <a:rPr lang="en-US" sz="2800" dirty="0">
                <a:latin typeface="Cambria" pitchFamily="18" charset="0"/>
              </a:rPr>
              <a:t>Mobile elements rely on battery.</a:t>
            </a:r>
          </a:p>
          <a:p>
            <a:pPr algn="just"/>
            <a:r>
              <a:rPr lang="en-US" sz="2800" dirty="0">
                <a:latin typeface="Cambria" pitchFamily="18" charset="0"/>
              </a:rPr>
              <a:t>Mobile elements are easier to be accidentally damaged, stolen, or lost.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mbria" pitchFamily="18" charset="0"/>
              </a:rPr>
              <a:t>Characteristics of mobile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mbria" pitchFamily="18" charset="0"/>
              </a:rPr>
              <a:t>Frequent disconnections</a:t>
            </a:r>
          </a:p>
          <a:p>
            <a:r>
              <a:rPr lang="en-US" sz="2800" dirty="0">
                <a:latin typeface="Cambria" pitchFamily="18" charset="0"/>
              </a:rPr>
              <a:t>Predictable disconnections</a:t>
            </a:r>
          </a:p>
          <a:p>
            <a:r>
              <a:rPr lang="en-US" sz="2800" dirty="0">
                <a:latin typeface="Cambria" pitchFamily="18" charset="0"/>
              </a:rPr>
              <a:t>Asymmetry</a:t>
            </a:r>
          </a:p>
          <a:p>
            <a:r>
              <a:rPr lang="en-US" sz="2800" dirty="0">
                <a:latin typeface="Cambria" pitchFamily="18" charset="0"/>
              </a:rPr>
              <a:t>Monetarily expensive</a:t>
            </a:r>
          </a:p>
          <a:p>
            <a:r>
              <a:rPr lang="en-US" sz="2800" dirty="0">
                <a:latin typeface="Cambria" pitchFamily="18" charset="0"/>
              </a:rPr>
              <a:t>Relatively unreliable</a:t>
            </a:r>
          </a:p>
          <a:p>
            <a:r>
              <a:rPr lang="en-US" sz="2800" dirty="0">
                <a:latin typeface="Cambria" pitchFamily="18" charset="0"/>
              </a:rPr>
              <a:t>High bandwidth variability</a:t>
            </a:r>
          </a:p>
          <a:p>
            <a:r>
              <a:rPr lang="en-US" sz="2800" dirty="0">
                <a:latin typeface="Cambria" pitchFamily="18" charset="0"/>
              </a:rPr>
              <a:t>Low bandwidth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mbria" pitchFamily="18" charset="0"/>
              </a:rPr>
              <a:t>Characteristics of mobile 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mbria" pitchFamily="18" charset="0"/>
              </a:rPr>
              <a:t>Limited resources</a:t>
            </a:r>
          </a:p>
          <a:p>
            <a:r>
              <a:rPr lang="en-US" sz="2800" dirty="0">
                <a:latin typeface="Cambria" pitchFamily="18" charset="0"/>
              </a:rPr>
              <a:t>Limited memory</a:t>
            </a:r>
          </a:p>
          <a:p>
            <a:r>
              <a:rPr lang="en-US" sz="2800" dirty="0">
                <a:latin typeface="Cambria" pitchFamily="18" charset="0"/>
              </a:rPr>
              <a:t>Limited computational power</a:t>
            </a:r>
          </a:p>
          <a:p>
            <a:r>
              <a:rPr lang="en-US" sz="2800" dirty="0">
                <a:latin typeface="Cambria" pitchFamily="18" charset="0"/>
              </a:rPr>
              <a:t>Small screen</a:t>
            </a:r>
          </a:p>
          <a:p>
            <a:r>
              <a:rPr lang="en-US" sz="2800" dirty="0">
                <a:latin typeface="Cambria" pitchFamily="18" charset="0"/>
              </a:rPr>
              <a:t>Limited battery life</a:t>
            </a:r>
          </a:p>
          <a:p>
            <a:r>
              <a:rPr lang="en-US" sz="2800" dirty="0">
                <a:latin typeface="Cambria" pitchFamily="18" charset="0"/>
              </a:rPr>
              <a:t>Relatively unreliable</a:t>
            </a:r>
          </a:p>
          <a:p>
            <a:r>
              <a:rPr lang="en-US" sz="2800" dirty="0">
                <a:latin typeface="Cambria" pitchFamily="18" charset="0"/>
              </a:rPr>
              <a:t>Variability in resources</a:t>
            </a:r>
          </a:p>
          <a:p>
            <a:r>
              <a:rPr lang="en-US" sz="2800" dirty="0">
                <a:latin typeface="Cambria" pitchFamily="18" charset="0"/>
              </a:rPr>
              <a:t>Frequent location updates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Computing:</a:t>
            </a:r>
            <a:br>
              <a:rPr lang="en-US" dirty="0"/>
            </a:br>
            <a:r>
              <a:rPr lang="en-US" dirty="0"/>
              <a:t>Introduction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1143000"/>
          </a:xfrm>
        </p:spPr>
        <p:txBody>
          <a:bodyPr/>
          <a:lstStyle/>
          <a:p>
            <a:r>
              <a:rPr lang="en-US" sz="4000" b="1" dirty="0">
                <a:latin typeface="Cambria" pitchFamily="18" charset="0"/>
              </a:rPr>
              <a:t>Natural Evolution of Computing</a:t>
            </a:r>
          </a:p>
        </p:txBody>
      </p:sp>
      <p:sp>
        <p:nvSpPr>
          <p:cNvPr id="56324" name="Line 4"/>
          <p:cNvSpPr>
            <a:spLocks noChangeShapeType="1"/>
          </p:cNvSpPr>
          <p:nvPr/>
        </p:nvSpPr>
        <p:spPr bwMode="auto">
          <a:xfrm flipV="1">
            <a:off x="1600200" y="2133600"/>
            <a:ext cx="0" cy="36576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>
            <a:off x="1600200" y="57912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1371600" y="5791200"/>
            <a:ext cx="640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Arial" pitchFamily="34" charset="0"/>
              </a:rPr>
              <a:t>Freedom from Collocation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304800" y="2971800"/>
            <a:ext cx="14478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More</a:t>
            </a:r>
          </a:p>
          <a:p>
            <a:pPr algn="ctr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Flexible</a:t>
            </a:r>
          </a:p>
          <a:p>
            <a:pPr algn="ctr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Resource</a:t>
            </a:r>
          </a:p>
          <a:p>
            <a:pPr algn="ctr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Usage</a:t>
            </a:r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 flipV="1">
            <a:off x="1676400" y="2362200"/>
            <a:ext cx="6019800" cy="3352800"/>
          </a:xfrm>
          <a:prstGeom prst="line">
            <a:avLst/>
          </a:prstGeom>
          <a:noFill/>
          <a:ln w="1905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1600200" y="45720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hlink"/>
                </a:solidFill>
              </a:rPr>
              <a:t>Single User OS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2895600" y="5043487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hlink"/>
                </a:solidFill>
              </a:rPr>
              <a:t>Batch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3581400" y="4267200"/>
            <a:ext cx="83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1600"/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2743200" y="38100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Timesharing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4800600" y="3900487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hlink"/>
                </a:solidFill>
              </a:rPr>
              <a:t>Networking</a:t>
            </a: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4724400" y="327660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1600"/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4114800" y="30480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hlink"/>
                </a:solidFill>
                <a:latin typeface="Arial" pitchFamily="34" charset="0"/>
              </a:rPr>
              <a:t>LANs + WSs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5105400" y="2667000"/>
            <a:ext cx="2057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1600"/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6629400" y="2971800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hlink"/>
                </a:solidFill>
                <a:latin typeface="Arial" pitchFamily="34" charset="0"/>
              </a:rPr>
              <a:t>Mobile Computing</a:t>
            </a:r>
          </a:p>
        </p:txBody>
      </p:sp>
      <p:pic>
        <p:nvPicPr>
          <p:cNvPr id="56338" name="Picture 18" descr="C:\WINDOWS\Desktop\Presentation\typingCompute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3429000"/>
            <a:ext cx="2667000" cy="2324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8788"/>
            <a:ext cx="7772400" cy="60801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mbria" pitchFamily="18" charset="0"/>
              </a:rPr>
              <a:t>Why Mobile Computing ?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4267200" cy="1219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endParaRPr lang="en-US" sz="2800" dirty="0">
              <a:latin typeface="Cambria" pitchFamily="18" charset="0"/>
            </a:endParaRPr>
          </a:p>
          <a:p>
            <a:pPr>
              <a:buClr>
                <a:schemeClr val="accent1"/>
              </a:buClr>
            </a:pPr>
            <a:r>
              <a:rPr lang="en-US" sz="2800" dirty="0">
                <a:latin typeface="Cambria" pitchFamily="18" charset="0"/>
              </a:rPr>
              <a:t>People are mobile</a:t>
            </a:r>
          </a:p>
          <a:p>
            <a:pPr>
              <a:buClr>
                <a:schemeClr val="accent1"/>
              </a:buClr>
            </a:pPr>
            <a:r>
              <a:rPr lang="en-US" sz="2800" dirty="0">
                <a:latin typeface="Cambria" pitchFamily="18" charset="0"/>
              </a:rPr>
              <a:t>Devices are mobile</a:t>
            </a:r>
          </a:p>
          <a:p>
            <a:pPr>
              <a:buClr>
                <a:schemeClr val="accent1"/>
              </a:buClr>
            </a:pPr>
            <a:endParaRPr lang="en-US" sz="2800" dirty="0">
              <a:latin typeface="Cambria" pitchFamily="18" charset="0"/>
            </a:endParaRPr>
          </a:p>
          <a:p>
            <a:endParaRPr lang="en-US" sz="2800" dirty="0">
              <a:latin typeface="Cambria" pitchFamily="18" charset="0"/>
            </a:endParaRPr>
          </a:p>
          <a:p>
            <a:pPr>
              <a:buFont typeface="Wingdings" pitchFamily="2" charset="2"/>
              <a:buNone/>
            </a:pPr>
            <a:endParaRPr lang="en-US" sz="2800" dirty="0">
              <a:latin typeface="Cambria" pitchFamily="18" charset="0"/>
            </a:endParaRPr>
          </a:p>
        </p:txBody>
      </p:sp>
      <p:pic>
        <p:nvPicPr>
          <p:cNvPr id="57348" name="Picture 4" descr="C:\WINDOWS\Desktop\Presentation\walkingman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1828800"/>
            <a:ext cx="1682750" cy="1906588"/>
          </a:xfrm>
          <a:prstGeom prst="rect">
            <a:avLst/>
          </a:prstGeom>
          <a:noFill/>
        </p:spPr>
      </p:pic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09600" y="4343400"/>
            <a:ext cx="48768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sz="3200" b="1" dirty="0"/>
              <a:t> </a:t>
            </a:r>
            <a:endParaRPr lang="en-US" sz="1600" dirty="0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533400" y="1219200"/>
            <a:ext cx="81534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/>
      <p:bldP spid="5735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534400" cy="762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mbria" pitchFamily="18" charset="0"/>
              </a:rPr>
              <a:t>What is Mobility?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41148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Clr>
                <a:schemeClr val="accent1"/>
              </a:buClr>
              <a:buSzTx/>
            </a:pPr>
            <a:r>
              <a:rPr lang="en-US" sz="2800" b="1" dirty="0">
                <a:solidFill>
                  <a:schemeClr val="hlink"/>
                </a:solidFill>
                <a:latin typeface="Cambria" pitchFamily="18" charset="0"/>
              </a:rPr>
              <a:t>A person who moves</a:t>
            </a:r>
          </a:p>
          <a:p>
            <a:pPr lvl="1" algn="just">
              <a:lnSpc>
                <a:spcPct val="90000"/>
              </a:lnSpc>
              <a:buClr>
                <a:schemeClr val="accent1"/>
              </a:buClr>
              <a:buSzTx/>
            </a:pPr>
            <a:r>
              <a:rPr lang="en-US" dirty="0">
                <a:latin typeface="Cambria" pitchFamily="18" charset="0"/>
              </a:rPr>
              <a:t>Between different geographical locations</a:t>
            </a:r>
          </a:p>
          <a:p>
            <a:pPr lvl="1" algn="just">
              <a:lnSpc>
                <a:spcPct val="90000"/>
              </a:lnSpc>
              <a:buClr>
                <a:schemeClr val="accent1"/>
              </a:buClr>
              <a:buSzTx/>
            </a:pPr>
            <a:r>
              <a:rPr lang="en-US" dirty="0">
                <a:latin typeface="Cambria" pitchFamily="18" charset="0"/>
              </a:rPr>
              <a:t>Between different networks</a:t>
            </a:r>
          </a:p>
          <a:p>
            <a:pPr lvl="1" algn="just">
              <a:lnSpc>
                <a:spcPct val="90000"/>
              </a:lnSpc>
              <a:buClr>
                <a:schemeClr val="accent1"/>
              </a:buClr>
              <a:buSzTx/>
            </a:pPr>
            <a:r>
              <a:rPr lang="en-US" dirty="0">
                <a:latin typeface="Cambria" pitchFamily="18" charset="0"/>
              </a:rPr>
              <a:t>Between different communication devices</a:t>
            </a:r>
          </a:p>
          <a:p>
            <a:pPr lvl="1" algn="just">
              <a:lnSpc>
                <a:spcPct val="90000"/>
              </a:lnSpc>
              <a:buClr>
                <a:schemeClr val="accent1"/>
              </a:buClr>
              <a:buSzTx/>
            </a:pPr>
            <a:r>
              <a:rPr lang="en-US" dirty="0">
                <a:latin typeface="Cambria" pitchFamily="18" charset="0"/>
              </a:rPr>
              <a:t>Between different applications</a:t>
            </a:r>
          </a:p>
          <a:p>
            <a:pPr algn="just">
              <a:lnSpc>
                <a:spcPct val="90000"/>
              </a:lnSpc>
              <a:buClr>
                <a:schemeClr val="accent1"/>
              </a:buClr>
              <a:buSzTx/>
            </a:pPr>
            <a:r>
              <a:rPr lang="en-US" sz="2800" b="1" dirty="0">
                <a:solidFill>
                  <a:schemeClr val="hlink"/>
                </a:solidFill>
                <a:latin typeface="Cambria" pitchFamily="18" charset="0"/>
              </a:rPr>
              <a:t>A device that moves</a:t>
            </a:r>
          </a:p>
          <a:p>
            <a:pPr lvl="1" algn="just">
              <a:lnSpc>
                <a:spcPct val="90000"/>
              </a:lnSpc>
              <a:buClr>
                <a:schemeClr val="accent1"/>
              </a:buClr>
              <a:buSzTx/>
            </a:pPr>
            <a:r>
              <a:rPr lang="en-US" dirty="0">
                <a:latin typeface="Cambria" pitchFamily="18" charset="0"/>
              </a:rPr>
              <a:t>Between different geographical locations</a:t>
            </a:r>
          </a:p>
          <a:p>
            <a:pPr lvl="1" algn="just">
              <a:lnSpc>
                <a:spcPct val="90000"/>
              </a:lnSpc>
              <a:buClr>
                <a:schemeClr val="accent1"/>
              </a:buClr>
              <a:buSzTx/>
            </a:pPr>
            <a:r>
              <a:rPr lang="en-US" dirty="0">
                <a:latin typeface="Cambria" pitchFamily="18" charset="0"/>
              </a:rPr>
              <a:t>Between different networks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latin typeface="Cambri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4800600" cy="1143000"/>
          </a:xfrm>
        </p:spPr>
        <p:txBody>
          <a:bodyPr/>
          <a:lstStyle/>
          <a:p>
            <a:r>
              <a:rPr lang="en-US" dirty="0" smtClean="0"/>
              <a:t>What is 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78163"/>
          </a:xfrm>
        </p:spPr>
        <p:txBody>
          <a:bodyPr>
            <a:normAutofit lnSpcReduction="10000"/>
          </a:bodyPr>
          <a:lstStyle/>
          <a:p>
            <a:pPr algn="just"/>
            <a:endParaRPr lang="en-US" b="1" i="1" dirty="0" smtClean="0"/>
          </a:p>
          <a:p>
            <a:pPr algn="just"/>
            <a:r>
              <a:rPr lang="en-US" b="1" i="1" dirty="0" smtClean="0"/>
              <a:t>SAR</a:t>
            </a:r>
            <a:r>
              <a:rPr lang="en-US" i="1" dirty="0"/>
              <a:t> </a:t>
            </a:r>
            <a:r>
              <a:rPr lang="en-US" b="1" i="1" dirty="0"/>
              <a:t>Value</a:t>
            </a:r>
            <a:r>
              <a:rPr lang="en-US" i="1" dirty="0"/>
              <a:t> is a measure of the maximum energy absorbed by a unit of mass of exposed tissue of a person using a mobile phone, over a given time or more simply the power absorbed per unit mass</a:t>
            </a:r>
            <a:endParaRPr lang="en-US" dirty="0"/>
          </a:p>
        </p:txBody>
      </p:sp>
      <p:pic>
        <p:nvPicPr>
          <p:cNvPr id="3074" name="Picture 2" descr="Image result for Quiz ti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0" y="1792069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Hint: Specific </a:t>
            </a:r>
            <a:r>
              <a:rPr lang="en-US" sz="2400" b="1" dirty="0">
                <a:solidFill>
                  <a:srgbClr val="FF0000"/>
                </a:solidFill>
              </a:rPr>
              <a:t>Absorption Rate</a:t>
            </a:r>
            <a:endParaRPr lang="en-US" sz="2400" b="1" i="1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62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mbria" pitchFamily="18" charset="0"/>
              </a:rPr>
              <a:t>Computing &amp; Computation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SzTx/>
            </a:pPr>
            <a:r>
              <a:rPr lang="en-US" sz="2800" b="1" dirty="0">
                <a:solidFill>
                  <a:schemeClr val="hlink"/>
                </a:solidFill>
                <a:latin typeface="Cambria" pitchFamily="18" charset="0"/>
              </a:rPr>
              <a:t>Mobile Computing</a:t>
            </a:r>
          </a:p>
          <a:p>
            <a:pPr lvl="1">
              <a:buClr>
                <a:schemeClr val="accent1"/>
              </a:buClr>
              <a:buSzTx/>
            </a:pPr>
            <a:r>
              <a:rPr lang="en-US" dirty="0">
                <a:latin typeface="Cambria" pitchFamily="18" charset="0"/>
              </a:rPr>
              <a:t>When  User is Mobile</a:t>
            </a:r>
          </a:p>
          <a:p>
            <a:pPr>
              <a:buClr>
                <a:schemeClr val="accent1"/>
              </a:buClr>
              <a:buSzTx/>
            </a:pPr>
            <a:r>
              <a:rPr lang="en-US" sz="2800" b="1" dirty="0">
                <a:solidFill>
                  <a:schemeClr val="hlink"/>
                </a:solidFill>
                <a:latin typeface="Cambria" pitchFamily="18" charset="0"/>
              </a:rPr>
              <a:t>Mobile Computation</a:t>
            </a:r>
          </a:p>
          <a:p>
            <a:pPr lvl="1">
              <a:buClr>
                <a:schemeClr val="accent1"/>
              </a:buClr>
              <a:buSzTx/>
            </a:pPr>
            <a:r>
              <a:rPr lang="en-US" dirty="0">
                <a:latin typeface="Cambria" pitchFamily="18" charset="0"/>
              </a:rPr>
              <a:t>When Computation is Mobile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mbria" pitchFamily="18" charset="0"/>
              </a:rPr>
              <a:t>What is Mobile Computing?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2800" dirty="0">
                <a:latin typeface="Cambria" pitchFamily="18" charset="0"/>
                <a:ea typeface="PMingLiU" pitchFamily="18" charset="-120"/>
              </a:rPr>
              <a:t>The provision and utilization of a computing environment that a user can access and use (such as to communicate and to access remote information and services) </a:t>
            </a:r>
            <a:r>
              <a:rPr lang="en-US" altLang="zh-TW" sz="2800" i="1" dirty="0">
                <a:solidFill>
                  <a:srgbClr val="FF6600"/>
                </a:solidFill>
                <a:latin typeface="Cambria" pitchFamily="18" charset="0"/>
                <a:ea typeface="PMingLiU" pitchFamily="18" charset="-120"/>
              </a:rPr>
              <a:t>anywhere</a:t>
            </a:r>
            <a:r>
              <a:rPr lang="en-US" altLang="zh-TW" sz="2800" dirty="0">
                <a:latin typeface="Cambria" pitchFamily="18" charset="0"/>
                <a:ea typeface="PMingLiU" pitchFamily="18" charset="-120"/>
              </a:rPr>
              <a:t> and </a:t>
            </a:r>
            <a:r>
              <a:rPr lang="en-US" altLang="zh-TW" sz="2800" i="1" dirty="0">
                <a:solidFill>
                  <a:srgbClr val="FF6600"/>
                </a:solidFill>
                <a:latin typeface="Cambria" pitchFamily="18" charset="0"/>
                <a:ea typeface="PMingLiU" pitchFamily="18" charset="-120"/>
              </a:rPr>
              <a:t>anytime</a:t>
            </a:r>
            <a:endParaRPr lang="en-US" altLang="zh-TW" sz="2800" dirty="0">
              <a:latin typeface="Cambria" pitchFamily="18" charset="0"/>
              <a:ea typeface="PMingLiU" pitchFamily="18" charset="-120"/>
            </a:endParaRPr>
          </a:p>
          <a:p>
            <a:pPr algn="just">
              <a:buNone/>
            </a:pPr>
            <a:endParaRPr lang="en-US" sz="28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839</Words>
  <Application>Microsoft Office PowerPoint</Application>
  <PresentationFormat>On-screen Show (4:3)</PresentationFormat>
  <Paragraphs>172</Paragraphs>
  <Slides>28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Clip</vt:lpstr>
      <vt:lpstr>Mobile Computing</vt:lpstr>
      <vt:lpstr>PowerPoint Presentation</vt:lpstr>
      <vt:lpstr>Mobile Computing: Introduction </vt:lpstr>
      <vt:lpstr>Natural Evolution of Computing</vt:lpstr>
      <vt:lpstr>Why Mobile Computing ?</vt:lpstr>
      <vt:lpstr>What is Mobility?</vt:lpstr>
      <vt:lpstr>What is SAR</vt:lpstr>
      <vt:lpstr>Computing &amp; Computation</vt:lpstr>
      <vt:lpstr>What is Mobile Computing?</vt:lpstr>
      <vt:lpstr>Mobile Computing: What is not mobile computing?</vt:lpstr>
      <vt:lpstr>Mobile Computing: What mobile computing requires?</vt:lpstr>
      <vt:lpstr>Mobile devices</vt:lpstr>
      <vt:lpstr>Mobile Applications - 1</vt:lpstr>
      <vt:lpstr>Mobile Applications - 2</vt:lpstr>
      <vt:lpstr>Mobile Applications - 3</vt:lpstr>
      <vt:lpstr>Mobile Applications - 4</vt:lpstr>
      <vt:lpstr>AI Cameras?</vt:lpstr>
      <vt:lpstr>Some Issues</vt:lpstr>
      <vt:lpstr>Mobility</vt:lpstr>
      <vt:lpstr>Configuration</vt:lpstr>
      <vt:lpstr>Location management</vt:lpstr>
      <vt:lpstr>Heterogeneity</vt:lpstr>
      <vt:lpstr>Wireless Medium</vt:lpstr>
      <vt:lpstr>Variant Connectivity</vt:lpstr>
      <vt:lpstr>Tariffs</vt:lpstr>
      <vt:lpstr>Portability of Mobile Elements</vt:lpstr>
      <vt:lpstr>Characteristics of mobile elements</vt:lpstr>
      <vt:lpstr>Characteristics of mobile communications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Computing: Introduction </dc:title>
  <dc:creator>GLA</dc:creator>
  <cp:lastModifiedBy>neeraj sir</cp:lastModifiedBy>
  <cp:revision>20</cp:revision>
  <dcterms:created xsi:type="dcterms:W3CDTF">2014-01-29T06:38:25Z</dcterms:created>
  <dcterms:modified xsi:type="dcterms:W3CDTF">2019-08-07T02:44:23Z</dcterms:modified>
</cp:coreProperties>
</file>