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7" r:id="rId19"/>
    <p:sldId id="278" r:id="rId20"/>
    <p:sldId id="279" r:id="rId21"/>
    <p:sldId id="271" r:id="rId22"/>
    <p:sldId id="272" r:id="rId23"/>
    <p:sldId id="273"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80CF91F-6022-453B-B8C9-4E47B342086A}" type="datetimeFigureOut">
              <a:rPr lang="en-US" smtClean="0"/>
              <a:pPr/>
              <a:t>9/5/2019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64BE22C-3636-4218-9CD9-AB5AA5A7376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0CF91F-6022-453B-B8C9-4E47B342086A}"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E22C-3636-4218-9CD9-AB5AA5A737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0CF91F-6022-453B-B8C9-4E47B342086A}"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E22C-3636-4218-9CD9-AB5AA5A737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80CF91F-6022-453B-B8C9-4E47B342086A}"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E22C-3636-4218-9CD9-AB5AA5A7376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80CF91F-6022-453B-B8C9-4E47B342086A}" type="datetimeFigureOut">
              <a:rPr lang="en-US" smtClean="0"/>
              <a:pPr/>
              <a:t>9/5/2019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64BE22C-3636-4218-9CD9-AB5AA5A7376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0CF91F-6022-453B-B8C9-4E47B342086A}"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BE22C-3636-4218-9CD9-AB5AA5A7376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80CF91F-6022-453B-B8C9-4E47B342086A}" type="datetimeFigureOut">
              <a:rPr lang="en-US" smtClean="0"/>
              <a:pPr/>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BE22C-3636-4218-9CD9-AB5AA5A7376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0CF91F-6022-453B-B8C9-4E47B342086A}" type="datetimeFigureOut">
              <a:rPr lang="en-US" smtClean="0"/>
              <a:pPr/>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BE22C-3636-4218-9CD9-AB5AA5A737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F91F-6022-453B-B8C9-4E47B342086A}" type="datetimeFigureOut">
              <a:rPr lang="en-US" smtClean="0"/>
              <a:pPr/>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BE22C-3636-4218-9CD9-AB5AA5A737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0CF91F-6022-453B-B8C9-4E47B342086A}"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BE22C-3636-4218-9CD9-AB5AA5A7376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0CF91F-6022-453B-B8C9-4E47B342086A}" type="datetimeFigureOut">
              <a:rPr lang="en-US" smtClean="0"/>
              <a:pPr/>
              <a:t>9/5/2019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64BE22C-3636-4218-9CD9-AB5AA5A7376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80CF91F-6022-453B-B8C9-4E47B342086A}" type="datetimeFigureOut">
              <a:rPr lang="en-US" smtClean="0"/>
              <a:pPr/>
              <a:t>9/5/2019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64BE22C-3636-4218-9CD9-AB5AA5A737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smtClean="0"/>
              <a:t>LOCATION MANAGEMENT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Proactive LBSs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Proactive LBSs are automatically initialized as soon as a predefined location event occurs, for example, if a user enters, approaches, or leaves a certain point of interest or if he/she approaches, meets, or leaves another target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Location Tracking and Updating</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685800" y="1600200"/>
            <a:ext cx="8139695" cy="4876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Update Strategies </a:t>
            </a:r>
            <a:endParaRPr lang="en-US" dirty="0"/>
          </a:p>
        </p:txBody>
      </p:sp>
      <p:sp>
        <p:nvSpPr>
          <p:cNvPr id="3" name="Content Placeholder 2"/>
          <p:cNvSpPr>
            <a:spLocks noGrp="1"/>
          </p:cNvSpPr>
          <p:nvPr>
            <p:ph sz="quarter" idx="1"/>
          </p:nvPr>
        </p:nvSpPr>
        <p:spPr/>
        <p:txBody>
          <a:bodyPr/>
          <a:lstStyle/>
          <a:p>
            <a:r>
              <a:rPr lang="en-US" dirty="0" smtClean="0"/>
              <a:t>In this approach, there are specific areas in which an update could take place. </a:t>
            </a:r>
          </a:p>
          <a:p>
            <a:r>
              <a:rPr lang="en-US" dirty="0" smtClean="0"/>
              <a:t>If a mobile host enters any one of these areas, an update takes place</a:t>
            </a:r>
          </a:p>
          <a:p>
            <a:r>
              <a:rPr lang="en-US" dirty="0" smtClean="0"/>
              <a:t>Two approaches of static updating are</a:t>
            </a:r>
          </a:p>
          <a:p>
            <a:pPr lvl="1"/>
            <a:r>
              <a:rPr lang="en-US" b="1" dirty="0" smtClean="0"/>
              <a:t>Location Areas (LAs)</a:t>
            </a:r>
          </a:p>
          <a:p>
            <a:pPr lvl="1"/>
            <a:r>
              <a:rPr lang="en-US" b="1" dirty="0" smtClean="0"/>
              <a:t>Reporting Cells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smtClean="0"/>
              <a:t>Location Areas (LAs)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Also referred to as </a:t>
            </a:r>
            <a:r>
              <a:rPr lang="en-US" i="1" dirty="0" smtClean="0"/>
              <a:t>Paging Areas  or Registration Areas</a:t>
            </a:r>
          </a:p>
          <a:p>
            <a:r>
              <a:rPr lang="en-US" dirty="0" smtClean="0"/>
              <a:t>service areas are created with each area considered a LA</a:t>
            </a:r>
            <a:endParaRPr lang="en-US" i="1" dirty="0" smtClean="0"/>
          </a:p>
          <a:p>
            <a:r>
              <a:rPr lang="en-US" dirty="0" smtClean="0"/>
              <a:t>Only when a mobile host moves from one LA to another that an update to its location in the </a:t>
            </a:r>
            <a:r>
              <a:rPr lang="en-US" i="1" dirty="0" smtClean="0"/>
              <a:t>Location Database is taken place.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smtClean="0"/>
              <a:t>Reporting Cells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updates take place at specific centers (cells) in the network. Only when a mobile host gets re-located to one of these centers that an update takes place.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Update Strategies </a:t>
            </a:r>
            <a:endParaRPr lang="en-US" dirty="0"/>
          </a:p>
        </p:txBody>
      </p:sp>
      <p:sp>
        <p:nvSpPr>
          <p:cNvPr id="3" name="Content Placeholder 2"/>
          <p:cNvSpPr>
            <a:spLocks noGrp="1"/>
          </p:cNvSpPr>
          <p:nvPr>
            <p:ph sz="quarter" idx="1"/>
          </p:nvPr>
        </p:nvSpPr>
        <p:spPr/>
        <p:txBody>
          <a:bodyPr>
            <a:normAutofit/>
          </a:bodyPr>
          <a:lstStyle/>
          <a:p>
            <a:r>
              <a:rPr lang="en-US" dirty="0" smtClean="0"/>
              <a:t>In this strategy, a mobile host determines when an update should take place based on its movement, frequency of incoming messages, signal strength  and other factors.</a:t>
            </a:r>
          </a:p>
          <a:p>
            <a:pPr lvl="1"/>
            <a:r>
              <a:rPr lang="en-US" dirty="0" smtClean="0"/>
              <a:t>A) Threshold-Based</a:t>
            </a:r>
          </a:p>
          <a:p>
            <a:pPr lvl="1"/>
            <a:r>
              <a:rPr lang="en-US" dirty="0" smtClean="0"/>
              <a:t>B) Profile Based</a:t>
            </a:r>
          </a:p>
          <a:p>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Threshold-Based</a:t>
            </a:r>
            <a:endParaRPr lang="en-US" dirty="0"/>
          </a:p>
        </p:txBody>
      </p:sp>
      <p:sp>
        <p:nvSpPr>
          <p:cNvPr id="3" name="Content Placeholder 2"/>
          <p:cNvSpPr>
            <a:spLocks noGrp="1"/>
          </p:cNvSpPr>
          <p:nvPr>
            <p:ph sz="quarter" idx="1"/>
          </p:nvPr>
        </p:nvSpPr>
        <p:spPr/>
        <p:txBody>
          <a:bodyPr/>
          <a:lstStyle/>
          <a:p>
            <a:r>
              <a:rPr lang="en-US" dirty="0" smtClean="0"/>
              <a:t>In threshold-based schemes each mobile device maintains a particular parameter, updating its location when the parameter increases beyond a certain threshold.</a:t>
            </a:r>
          </a:p>
          <a:p>
            <a:endParaRPr lang="en-US" dirty="0" smtClean="0"/>
          </a:p>
          <a:p>
            <a:r>
              <a:rPr lang="en-US" b="1" dirty="0" smtClean="0">
                <a:solidFill>
                  <a:srgbClr val="FF0000"/>
                </a:solidFill>
              </a:rPr>
              <a:t>LIKE</a:t>
            </a:r>
          </a:p>
          <a:p>
            <a:r>
              <a:rPr lang="en-US" dirty="0" smtClean="0"/>
              <a:t>Time-based location updates that take place every T seconds.</a:t>
            </a:r>
          </a:p>
          <a:p>
            <a:r>
              <a:rPr lang="en-US" dirty="0" smtClean="0"/>
              <a:t>Movement-based location updates that take place after every M cell crossings.</a:t>
            </a:r>
          </a:p>
          <a:p>
            <a:r>
              <a:rPr lang="en-US" dirty="0" smtClean="0"/>
              <a:t>Distance-based location updates that take place whenever the distance covered exceeds 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Time-Based Update:</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905000" y="1524000"/>
            <a:ext cx="5246146" cy="4343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Movement-Based Update:</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2286000" y="1524000"/>
            <a:ext cx="4838700" cy="406326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Distance-Based Update</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1905000" y="1676400"/>
            <a:ext cx="4467225" cy="386969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What happens when a mobile user changes location? </a:t>
            </a:r>
          </a:p>
          <a:p>
            <a:r>
              <a:rPr lang="en-US" dirty="0" smtClean="0"/>
              <a:t>Who should know about the change? </a:t>
            </a:r>
          </a:p>
          <a:p>
            <a:r>
              <a:rPr lang="en-US" dirty="0" smtClean="0"/>
              <a:t>How can you contact a mobile host? </a:t>
            </a:r>
          </a:p>
          <a:p>
            <a:r>
              <a:rPr lang="en-US" dirty="0" smtClean="0"/>
              <a:t>Should you search the whole network or does anyone know about the mobile users moves?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Profile-Based</a:t>
            </a:r>
            <a:endParaRPr lang="en-US" dirty="0"/>
          </a:p>
        </p:txBody>
      </p:sp>
      <p:sp>
        <p:nvSpPr>
          <p:cNvPr id="3" name="Content Placeholder 2"/>
          <p:cNvSpPr>
            <a:spLocks noGrp="1"/>
          </p:cNvSpPr>
          <p:nvPr>
            <p:ph sz="quarter" idx="1"/>
          </p:nvPr>
        </p:nvSpPr>
        <p:spPr/>
        <p:txBody>
          <a:bodyPr/>
          <a:lstStyle/>
          <a:p>
            <a:pPr algn="just"/>
            <a:r>
              <a:rPr lang="en-US" dirty="0" smtClean="0"/>
              <a:t>Under a profile-based scheme the network maintains a profile for each user in the network, based on previous movements, containing a list of the most probable cells for the user to reside within. On a location update the network sends this list to the mobile device, forming what may be considered a complex location area. The mobile device updates its location only when entering a cell not contained in the list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Location Finding (Paging)</a:t>
            </a:r>
            <a:endParaRPr lang="en-US" dirty="0"/>
          </a:p>
        </p:txBody>
      </p:sp>
      <p:sp>
        <p:nvSpPr>
          <p:cNvPr id="3" name="Content Placeholder 2"/>
          <p:cNvSpPr>
            <a:spLocks noGrp="1"/>
          </p:cNvSpPr>
          <p:nvPr>
            <p:ph sz="quarter" idx="1"/>
          </p:nvPr>
        </p:nvSpPr>
        <p:spPr/>
        <p:txBody>
          <a:bodyPr/>
          <a:lstStyle/>
          <a:p>
            <a:r>
              <a:rPr lang="en-US" dirty="0" smtClean="0"/>
              <a:t>the network needs to be able to precisely determine the current cell location of a user to be able to route an incoming call. This requires the network to send a paging query to all cells where the mobile device may be located, to inform it of the incoming transmission.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Simultaneous Paging</a:t>
            </a:r>
            <a:endParaRPr lang="en-US" sz="3200" b="1" dirty="0"/>
          </a:p>
        </p:txBody>
      </p:sp>
      <p:sp>
        <p:nvSpPr>
          <p:cNvPr id="3" name="Content Placeholder 2"/>
          <p:cNvSpPr>
            <a:spLocks noGrp="1"/>
          </p:cNvSpPr>
          <p:nvPr>
            <p:ph sz="quarter" idx="1"/>
          </p:nvPr>
        </p:nvSpPr>
        <p:spPr/>
        <p:txBody>
          <a:bodyPr/>
          <a:lstStyle/>
          <a:p>
            <a:r>
              <a:rPr lang="en-US" dirty="0" smtClean="0"/>
              <a:t>The simultaneous paging scheme, also known as blanket paging, is the mechanism used in current GSM network implementations. Here all cells in the users’ location area are paged simultaneously, to determine the location of the  mobile device. This requires no additional knowledge of user location but may generate excessive amounts of paging traffic</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Paging</a:t>
            </a:r>
            <a:endParaRPr lang="en-US" dirty="0"/>
          </a:p>
        </p:txBody>
      </p:sp>
      <p:sp>
        <p:nvSpPr>
          <p:cNvPr id="3" name="Content Placeholder 2"/>
          <p:cNvSpPr>
            <a:spLocks noGrp="1"/>
          </p:cNvSpPr>
          <p:nvPr>
            <p:ph sz="quarter" idx="1"/>
          </p:nvPr>
        </p:nvSpPr>
        <p:spPr/>
        <p:txBody>
          <a:bodyPr/>
          <a:lstStyle/>
          <a:p>
            <a:r>
              <a:rPr lang="en-US" dirty="0" smtClean="0"/>
              <a:t>Sequential paging avoids paging every cell within a location area by segmenting it into a number of </a:t>
            </a:r>
            <a:r>
              <a:rPr lang="en-US" i="1" dirty="0" smtClean="0"/>
              <a:t>paging areas, </a:t>
            </a:r>
            <a:r>
              <a:rPr lang="en-US" dirty="0" smtClean="0"/>
              <a:t>to be polled one-by-one. It is found in  that the optimal paging mechanism, in terms of network utilization, is a sequential poll of every cell in the location area individually,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Paging</a:t>
            </a:r>
            <a:endParaRPr lang="en-US" dirty="0"/>
          </a:p>
        </p:txBody>
      </p:sp>
      <p:sp>
        <p:nvSpPr>
          <p:cNvPr id="3" name="Content Placeholder 2"/>
          <p:cNvSpPr>
            <a:spLocks noGrp="1"/>
          </p:cNvSpPr>
          <p:nvPr>
            <p:ph sz="quarter" idx="1"/>
          </p:nvPr>
        </p:nvSpPr>
        <p:spPr/>
        <p:txBody>
          <a:bodyPr/>
          <a:lstStyle/>
          <a:p>
            <a:r>
              <a:rPr lang="en-US" dirty="0" smtClean="0"/>
              <a:t>The intelligent paging scheme is a variation of sequential paging, where the paging order is calculated probabilistically based on pre-established probability metrics . Intelligent paging aims to poll the correct paging area on the first pass, with a high probability of success.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The main task of LM is to keep track of a user’s location all the time while operating and on the move so that incoming messages (calls) can be routed to the intended recipient.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consists mainly of</a:t>
            </a:r>
            <a:endParaRPr lang="en-US" dirty="0"/>
          </a:p>
        </p:txBody>
      </p:sp>
      <p:sp>
        <p:nvSpPr>
          <p:cNvPr id="3" name="Content Placeholder 2"/>
          <p:cNvSpPr>
            <a:spLocks noGrp="1"/>
          </p:cNvSpPr>
          <p:nvPr>
            <p:ph sz="quarter" idx="1"/>
          </p:nvPr>
        </p:nvSpPr>
        <p:spPr/>
        <p:txBody>
          <a:bodyPr/>
          <a:lstStyle/>
          <a:p>
            <a:r>
              <a:rPr lang="en-US" b="1" dirty="0" smtClean="0"/>
              <a:t>Location Tracking and Updating (Registration)</a:t>
            </a:r>
          </a:p>
          <a:p>
            <a:r>
              <a:rPr lang="en-US" b="1" dirty="0" smtClean="0"/>
              <a:t>Location Finding (Paging)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Location Tracking and Updating (Registration)</a:t>
            </a:r>
            <a:br>
              <a:rPr lang="en-US" sz="2800" b="1" dirty="0" smtClean="0"/>
            </a:br>
            <a:endParaRPr lang="en-US" sz="2800" dirty="0"/>
          </a:p>
        </p:txBody>
      </p:sp>
      <p:sp>
        <p:nvSpPr>
          <p:cNvPr id="3" name="Content Placeholder 2"/>
          <p:cNvSpPr>
            <a:spLocks noGrp="1"/>
          </p:cNvSpPr>
          <p:nvPr>
            <p:ph sz="quarter" idx="1"/>
          </p:nvPr>
        </p:nvSpPr>
        <p:spPr/>
        <p:txBody>
          <a:bodyPr/>
          <a:lstStyle/>
          <a:p>
            <a:r>
              <a:rPr lang="en-US" dirty="0" smtClean="0"/>
              <a:t>A process in which an end-point initiates a change in the L</a:t>
            </a:r>
            <a:r>
              <a:rPr lang="en-US" i="1" dirty="0" smtClean="0"/>
              <a:t>ocation Database according to its new location. This procedure allows the main </a:t>
            </a:r>
            <a:r>
              <a:rPr lang="en-US" dirty="0" smtClean="0"/>
              <a:t>system to keep track of a user’s location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Location Finding (Paging)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process of which the network initiates a query for an endpoints location. This process is implemented by the system sending signal to all cells so that one of the cells could locate the user.</a:t>
            </a:r>
          </a:p>
          <a:p>
            <a:endParaRPr lang="en-US" dirty="0" smtClean="0"/>
          </a:p>
          <a:p>
            <a:r>
              <a:rPr lang="en-US" sz="3600" i="1" dirty="0" smtClean="0">
                <a:solidFill>
                  <a:srgbClr val="FF0000"/>
                </a:solidFill>
              </a:rPr>
              <a:t>Difference between location tracking and paging is</a:t>
            </a:r>
            <a:endParaRPr lang="en-US" sz="3600" i="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Location Based Services</a:t>
            </a:r>
            <a:endParaRPr lang="en-US" dirty="0"/>
          </a:p>
        </p:txBody>
      </p:sp>
      <p:sp>
        <p:nvSpPr>
          <p:cNvPr id="3" name="Content Placeholder 2"/>
          <p:cNvSpPr>
            <a:spLocks noGrp="1"/>
          </p:cNvSpPr>
          <p:nvPr>
            <p:ph sz="quarter" idx="1"/>
          </p:nvPr>
        </p:nvSpPr>
        <p:spPr/>
        <p:txBody>
          <a:bodyPr/>
          <a:lstStyle/>
          <a:p>
            <a:r>
              <a:rPr lang="en-US" dirty="0" smtClean="0"/>
              <a:t>Services that integrate a mobile device’s location or position with other information so as to provide added value to a user.</a:t>
            </a:r>
          </a:p>
          <a:p>
            <a:pPr lvl="8"/>
            <a:r>
              <a:rPr lang="en-US" dirty="0" smtClean="0"/>
              <a:t>OR</a:t>
            </a:r>
          </a:p>
          <a:p>
            <a:r>
              <a:rPr lang="en-US" sz="2800" dirty="0" smtClean="0"/>
              <a:t>services that use the location of the target for adding value to the service, where the target is the entity to be located</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LBSs </a:t>
            </a:r>
            <a:endParaRPr lang="en-US" dirty="0"/>
          </a:p>
        </p:txBody>
      </p:sp>
      <p:sp>
        <p:nvSpPr>
          <p:cNvPr id="3" name="Content Placeholder 2"/>
          <p:cNvSpPr>
            <a:spLocks noGrp="1"/>
          </p:cNvSpPr>
          <p:nvPr>
            <p:ph sz="quarter" idx="1"/>
          </p:nvPr>
        </p:nvSpPr>
        <p:spPr/>
        <p:txBody>
          <a:bodyPr/>
          <a:lstStyle/>
          <a:p>
            <a:r>
              <a:rPr lang="en-US" b="1" dirty="0" smtClean="0"/>
              <a:t>Reactive LBSs</a:t>
            </a:r>
          </a:p>
          <a:p>
            <a:r>
              <a:rPr lang="en-US" b="1" dirty="0" smtClean="0"/>
              <a:t>Proactive LBSs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Reactive LBSs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Reactive LBSs are always explicitly activated by the user. the user first invokes the service and establishes a service session, either via a mobile device or a desktop PC. The user then requests for certain functions or information whereupon the service gathers location data</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221</TotalTime>
  <Words>874</Words>
  <Application>Microsoft Office PowerPoint</Application>
  <PresentationFormat>On-screen Show (4:3)</PresentationFormat>
  <Paragraphs>65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LOCATION MANAGEMENT</vt:lpstr>
      <vt:lpstr>INTRODUCTION</vt:lpstr>
      <vt:lpstr>INTRODUCTION</vt:lpstr>
      <vt:lpstr>LM consists mainly of</vt:lpstr>
      <vt:lpstr>Location Tracking and Updating (Registration) </vt:lpstr>
      <vt:lpstr>Location Finding (Paging) </vt:lpstr>
      <vt:lpstr>Location Based Services</vt:lpstr>
      <vt:lpstr>Classification of LBSs </vt:lpstr>
      <vt:lpstr>Reactive LBSs </vt:lpstr>
      <vt:lpstr>Proactive LBSs </vt:lpstr>
      <vt:lpstr>Location Tracking and Updating</vt:lpstr>
      <vt:lpstr>Static Update Strategies </vt:lpstr>
      <vt:lpstr>Location Areas (LAs) </vt:lpstr>
      <vt:lpstr>Reporting Cells </vt:lpstr>
      <vt:lpstr>Dynamic Update Strategies </vt:lpstr>
      <vt:lpstr>Threshold-Based</vt:lpstr>
      <vt:lpstr>Time-Based Update:</vt:lpstr>
      <vt:lpstr>Movement-Based Update:</vt:lpstr>
      <vt:lpstr>Distance-Based Update</vt:lpstr>
      <vt:lpstr>Profile-Based</vt:lpstr>
      <vt:lpstr>Location Finding (Paging)</vt:lpstr>
      <vt:lpstr>Simultaneous Paging</vt:lpstr>
      <vt:lpstr>Sequential Paging</vt:lpstr>
      <vt:lpstr>Intelligent Paging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MANAGEMENT</dc:title>
  <dc:creator>neeraj</dc:creator>
  <cp:lastModifiedBy>neeraj sir</cp:lastModifiedBy>
  <cp:revision>4</cp:revision>
  <dcterms:created xsi:type="dcterms:W3CDTF">2017-10-24T13:20:10Z</dcterms:created>
  <dcterms:modified xsi:type="dcterms:W3CDTF">2019-09-05T15:34:31Z</dcterms:modified>
</cp:coreProperties>
</file>