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8" r:id="rId2"/>
    <p:sldId id="281" r:id="rId3"/>
    <p:sldId id="279" r:id="rId4"/>
    <p:sldId id="282" r:id="rId5"/>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88" r:id="rId22"/>
    <p:sldId id="289" r:id="rId23"/>
    <p:sldId id="290" r:id="rId24"/>
    <p:sldId id="272" r:id="rId25"/>
    <p:sldId id="273" r:id="rId26"/>
    <p:sldId id="274" r:id="rId27"/>
    <p:sldId id="275" r:id="rId28"/>
    <p:sldId id="276" r:id="rId29"/>
    <p:sldId id="277" r:id="rId30"/>
    <p:sldId id="283" r:id="rId31"/>
    <p:sldId id="284" r:id="rId32"/>
    <p:sldId id="285" r:id="rId33"/>
    <p:sldId id="291" r:id="rId34"/>
    <p:sldId id="293" r:id="rId35"/>
    <p:sldId id="294" r:id="rId36"/>
    <p:sldId id="295" r:id="rId37"/>
    <p:sldId id="296" r:id="rId38"/>
    <p:sldId id="297" r:id="rId39"/>
    <p:sldId id="298" r:id="rId40"/>
    <p:sldId id="299" r:id="rId41"/>
    <p:sldId id="300" r:id="rId42"/>
    <p:sldId id="302" r:id="rId43"/>
    <p:sldId id="307" r:id="rId44"/>
    <p:sldId id="303" r:id="rId45"/>
    <p:sldId id="312" r:id="rId46"/>
    <p:sldId id="287" r:id="rId47"/>
    <p:sldId id="308" r:id="rId48"/>
    <p:sldId id="309" r:id="rId49"/>
    <p:sldId id="310" r:id="rId50"/>
    <p:sldId id="311" r:id="rId51"/>
    <p:sldId id="28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9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554518-B1CF-4854-9203-B1106F996900}"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F261C-E8B7-4AEC-9ABA-236B517B329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554518-B1CF-4854-9203-B1106F996900}"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F261C-E8B7-4AEC-9ABA-236B517B32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554518-B1CF-4854-9203-B1106F996900}"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F261C-E8B7-4AEC-9ABA-236B517B329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Table Placeholder 2"/>
          <p:cNvSpPr>
            <a:spLocks noGrp="1"/>
          </p:cNvSpPr>
          <p:nvPr>
            <p:ph type="tbl" idx="1"/>
          </p:nvPr>
        </p:nvSpPr>
        <p:spPr>
          <a:xfrm>
            <a:off x="1182688" y="2017713"/>
            <a:ext cx="7772400" cy="4114800"/>
          </a:xfrm>
        </p:spPr>
        <p:txBody>
          <a:bodyPr/>
          <a:lstStyle/>
          <a:p>
            <a:endParaRPr lang="en-US"/>
          </a:p>
        </p:txBody>
      </p:sp>
      <p:sp>
        <p:nvSpPr>
          <p:cNvPr id="4" name="Date Placeholder 3"/>
          <p:cNvSpPr>
            <a:spLocks noGrp="1"/>
          </p:cNvSpPr>
          <p:nvPr>
            <p:ph type="dt" sz="half" idx="10"/>
          </p:nvPr>
        </p:nvSpPr>
        <p:spPr>
          <a:xfrm>
            <a:off x="914400" y="63246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352800" y="63246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781800" y="6324600"/>
            <a:ext cx="1905000" cy="457200"/>
          </a:xfrm>
        </p:spPr>
        <p:txBody>
          <a:bodyPr/>
          <a:lstStyle>
            <a:lvl1pPr>
              <a:defRPr/>
            </a:lvl1pPr>
          </a:lstStyle>
          <a:p>
            <a:fld id="{9F3BB35B-49D5-414C-9FD0-277A61763EE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554518-B1CF-4854-9203-B1106F996900}"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F261C-E8B7-4AEC-9ABA-236B517B32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554518-B1CF-4854-9203-B1106F996900}" type="datetimeFigureOut">
              <a:rPr lang="en-US" smtClean="0"/>
              <a:pPr/>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F261C-E8B7-4AEC-9ABA-236B517B329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554518-B1CF-4854-9203-B1106F996900}" type="datetimeFigureOut">
              <a:rPr lang="en-US" smtClean="0"/>
              <a:pPr/>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F261C-E8B7-4AEC-9ABA-236B517B32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554518-B1CF-4854-9203-B1106F996900}" type="datetimeFigureOut">
              <a:rPr lang="en-US" smtClean="0"/>
              <a:pPr/>
              <a:t>9/18/2019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4F261C-E8B7-4AEC-9ABA-236B517B329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554518-B1CF-4854-9203-B1106F996900}" type="datetimeFigureOut">
              <a:rPr lang="en-US" smtClean="0"/>
              <a:pPr/>
              <a:t>9/18/2019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4F261C-E8B7-4AEC-9ABA-236B517B32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54518-B1CF-4854-9203-B1106F996900}" type="datetimeFigureOut">
              <a:rPr lang="en-US" smtClean="0"/>
              <a:pPr/>
              <a:t>9/18/2019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4F261C-E8B7-4AEC-9ABA-236B517B32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554518-B1CF-4854-9203-B1106F996900}" type="datetimeFigureOut">
              <a:rPr lang="en-US" smtClean="0"/>
              <a:pPr/>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F261C-E8B7-4AEC-9ABA-236B517B32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554518-B1CF-4854-9203-B1106F996900}" type="datetimeFigureOut">
              <a:rPr lang="en-US" smtClean="0"/>
              <a:pPr/>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F261C-E8B7-4AEC-9ABA-236B517B329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54518-B1CF-4854-9203-B1106F996900}" type="datetimeFigureOut">
              <a:rPr lang="en-US" smtClean="0"/>
              <a:pPr/>
              <a:t>9/18/2019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F261C-E8B7-4AEC-9ABA-236B517B329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WIRELESS NETWORK</a:t>
            </a:r>
            <a:endParaRPr lang="en-US" dirty="0"/>
          </a:p>
        </p:txBody>
      </p:sp>
      <p:sp>
        <p:nvSpPr>
          <p:cNvPr id="3" name="Content Placeholder 2"/>
          <p:cNvSpPr>
            <a:spLocks noGrp="1"/>
          </p:cNvSpPr>
          <p:nvPr>
            <p:ph idx="1"/>
          </p:nvPr>
        </p:nvSpPr>
        <p:spPr/>
        <p:txBody>
          <a:bodyPr>
            <a:normAutofit fontScale="92500" lnSpcReduction="20000"/>
          </a:bodyPr>
          <a:lstStyle/>
          <a:p>
            <a:pPr marL="460375" indent="-460375" algn="just">
              <a:lnSpc>
                <a:spcPct val="80000"/>
              </a:lnSpc>
              <a:buNone/>
            </a:pPr>
            <a:r>
              <a:rPr lang="en-IN" dirty="0" smtClean="0"/>
              <a:t>• </a:t>
            </a:r>
            <a:r>
              <a:rPr lang="en-IN" b="1" dirty="0" smtClean="0"/>
              <a:t>Advantages</a:t>
            </a:r>
          </a:p>
          <a:p>
            <a:pPr marL="460375" indent="-460375" algn="just">
              <a:lnSpc>
                <a:spcPct val="80000"/>
              </a:lnSpc>
            </a:pPr>
            <a:r>
              <a:rPr lang="en-IN" dirty="0" smtClean="0"/>
              <a:t> Spatial flexibility in radio reception range</a:t>
            </a:r>
          </a:p>
          <a:p>
            <a:pPr marL="460375" indent="-460375" algn="just">
              <a:lnSpc>
                <a:spcPct val="80000"/>
              </a:lnSpc>
            </a:pPr>
            <a:r>
              <a:rPr lang="en-IN" dirty="0" smtClean="0"/>
              <a:t> Ad hoc networks without former planning</a:t>
            </a:r>
          </a:p>
          <a:p>
            <a:pPr marL="460375" indent="-460375" algn="just">
              <a:lnSpc>
                <a:spcPct val="80000"/>
              </a:lnSpc>
            </a:pPr>
            <a:r>
              <a:rPr lang="en-IN" dirty="0" smtClean="0"/>
              <a:t> No problems with wiring (e.g. historical buildings, fire protection)</a:t>
            </a:r>
          </a:p>
          <a:p>
            <a:pPr marL="460375" indent="-460375" algn="just">
              <a:lnSpc>
                <a:spcPct val="80000"/>
              </a:lnSpc>
            </a:pPr>
            <a:r>
              <a:rPr lang="en-IN" dirty="0" smtClean="0"/>
              <a:t> Robust against disasters like earthquake, fire – and careless users    which remove connectors!</a:t>
            </a:r>
          </a:p>
          <a:p>
            <a:pPr marL="460375" indent="-460375" algn="just">
              <a:lnSpc>
                <a:spcPct val="80000"/>
              </a:lnSpc>
              <a:buNone/>
            </a:pPr>
            <a:r>
              <a:rPr lang="en-IN" dirty="0" smtClean="0"/>
              <a:t>• </a:t>
            </a:r>
            <a:r>
              <a:rPr lang="en-IN" b="1" dirty="0" smtClean="0"/>
              <a:t>Disadvantages</a:t>
            </a:r>
          </a:p>
          <a:p>
            <a:pPr marL="460375" indent="-460375" algn="just">
              <a:lnSpc>
                <a:spcPct val="80000"/>
              </a:lnSpc>
            </a:pPr>
            <a:r>
              <a:rPr lang="en-IN" dirty="0" smtClean="0"/>
              <a:t>Generally very low transmission rates for higher numbers of users</a:t>
            </a:r>
          </a:p>
          <a:p>
            <a:pPr marL="460375" indent="-460375" algn="just">
              <a:lnSpc>
                <a:spcPct val="80000"/>
              </a:lnSpc>
            </a:pPr>
            <a:r>
              <a:rPr lang="en-IN" dirty="0" smtClean="0"/>
              <a:t>Restricted frequency range, interferences of frequencies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division multiplexing</a:t>
            </a:r>
          </a:p>
        </p:txBody>
      </p:sp>
      <p:sp>
        <p:nvSpPr>
          <p:cNvPr id="3" name="Content Placeholder 2"/>
          <p:cNvSpPr>
            <a:spLocks noGrp="1"/>
          </p:cNvSpPr>
          <p:nvPr>
            <p:ph idx="1"/>
          </p:nvPr>
        </p:nvSpPr>
        <p:spPr/>
        <p:txBody>
          <a:bodyPr>
            <a:normAutofit/>
          </a:bodyPr>
          <a:lstStyle/>
          <a:p>
            <a:pPr algn="just"/>
            <a:r>
              <a:rPr lang="en-US" dirty="0" smtClean="0"/>
              <a:t>more flexible multiplexing scheme for typical mobile communications is </a:t>
            </a:r>
            <a:r>
              <a:rPr lang="en-US" b="1" dirty="0" smtClean="0"/>
              <a:t>time division multiplexing (TDM).</a:t>
            </a:r>
          </a:p>
          <a:p>
            <a:pPr algn="just"/>
            <a:r>
              <a:rPr lang="en-US" dirty="0" smtClean="0"/>
              <a:t>Here a channel </a:t>
            </a:r>
            <a:r>
              <a:rPr lang="en-US" dirty="0" err="1" smtClean="0"/>
              <a:t>ki</a:t>
            </a:r>
            <a:r>
              <a:rPr lang="en-US" dirty="0" smtClean="0"/>
              <a:t> is given the whole  bandwidth for a certain amount of time. all senders use the same frequency but at different points in time . Again, </a:t>
            </a:r>
            <a:r>
              <a:rPr lang="en-US" b="1" dirty="0" smtClean="0"/>
              <a:t>guard spaces, which now </a:t>
            </a:r>
            <a:r>
              <a:rPr lang="en-US" dirty="0" smtClean="0"/>
              <a:t>represent time gaps,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81038" y="1357313"/>
            <a:ext cx="7781925" cy="4143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mbria" pitchFamily="18" charset="0"/>
              </a:rPr>
              <a:t>Advantages</a:t>
            </a:r>
            <a:br>
              <a:rPr lang="en-US" dirty="0" smtClean="0">
                <a:latin typeface="Cambria" pitchFamily="18" charset="0"/>
              </a:rPr>
            </a:br>
            <a:endParaRPr lang="en-US" dirty="0"/>
          </a:p>
        </p:txBody>
      </p:sp>
      <p:sp>
        <p:nvSpPr>
          <p:cNvPr id="3" name="Content Placeholder 2"/>
          <p:cNvSpPr>
            <a:spLocks noGrp="1"/>
          </p:cNvSpPr>
          <p:nvPr>
            <p:ph idx="1"/>
          </p:nvPr>
        </p:nvSpPr>
        <p:spPr/>
        <p:txBody>
          <a:bodyPr/>
          <a:lstStyle/>
          <a:p>
            <a:pPr lvl="1" algn="just"/>
            <a:r>
              <a:rPr lang="en-US" sz="2400" dirty="0" smtClean="0">
                <a:latin typeface="Cambria" pitchFamily="18" charset="0"/>
              </a:rPr>
              <a:t>Increase Efficiency</a:t>
            </a:r>
          </a:p>
          <a:p>
            <a:pPr lvl="1" algn="just"/>
            <a:r>
              <a:rPr lang="en-US" sz="2400" dirty="0" smtClean="0">
                <a:latin typeface="Cambria" pitchFamily="18" charset="0"/>
              </a:rPr>
              <a:t>Can transmit both voice and data</a:t>
            </a:r>
          </a:p>
          <a:p>
            <a:pPr lvl="1" algn="just"/>
            <a:r>
              <a:rPr lang="en-US" sz="2400" dirty="0" smtClean="0">
                <a:latin typeface="Cambria" pitchFamily="18" charset="0"/>
              </a:rPr>
              <a:t>Less or no interference</a:t>
            </a:r>
          </a:p>
          <a:p>
            <a:pPr lvl="1" algn="just"/>
            <a:r>
              <a:rPr lang="en-US" sz="2400" dirty="0" smtClean="0">
                <a:latin typeface="Cambria" pitchFamily="18" charset="0"/>
              </a:rPr>
              <a:t>Extended battery life</a:t>
            </a:r>
          </a:p>
          <a:p>
            <a:pPr lvl="1" algn="just"/>
            <a:r>
              <a:rPr lang="en-US" sz="2400" dirty="0" smtClean="0">
                <a:latin typeface="Cambria" pitchFamily="18" charset="0"/>
              </a:rPr>
              <a:t>Cost effective for converting into digital</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Disadvantage</a:t>
            </a:r>
            <a:endParaRPr lang="en-US" dirty="0"/>
          </a:p>
        </p:txBody>
      </p:sp>
      <p:sp>
        <p:nvSpPr>
          <p:cNvPr id="3" name="Content Placeholder 2"/>
          <p:cNvSpPr>
            <a:spLocks noGrp="1"/>
          </p:cNvSpPr>
          <p:nvPr>
            <p:ph idx="1"/>
          </p:nvPr>
        </p:nvSpPr>
        <p:spPr/>
        <p:txBody>
          <a:bodyPr/>
          <a:lstStyle/>
          <a:p>
            <a:pPr lvl="1"/>
            <a:r>
              <a:rPr lang="en-US" dirty="0" smtClean="0">
                <a:latin typeface="Cambria" pitchFamily="18" charset="0"/>
              </a:rPr>
              <a:t>Predefined time slots </a:t>
            </a:r>
          </a:p>
          <a:p>
            <a:pPr lvl="1"/>
            <a:r>
              <a:rPr lang="en-US" dirty="0" smtClean="0">
                <a:latin typeface="Cambria" pitchFamily="18" charset="0"/>
              </a:rPr>
              <a:t>Call Drop</a:t>
            </a:r>
          </a:p>
          <a:p>
            <a:pPr lvl="1"/>
            <a:r>
              <a:rPr lang="en-US" dirty="0" smtClean="0">
                <a:latin typeface="Cambria" pitchFamily="18" charset="0"/>
              </a:rPr>
              <a:t>Multipath distortion</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Frequency and time division multiplexing can be combined, i.e., a </a:t>
            </a:r>
            <a:r>
              <a:rPr lang="en-US" dirty="0" smtClean="0"/>
              <a:t>channel </a:t>
            </a:r>
            <a:r>
              <a:rPr lang="en-US" dirty="0" err="1" smtClean="0"/>
              <a:t>ki</a:t>
            </a:r>
            <a:r>
              <a:rPr lang="en-US" dirty="0" smtClean="0"/>
              <a:t> </a:t>
            </a:r>
            <a:r>
              <a:rPr lang="en-US" dirty="0"/>
              <a:t>can use </a:t>
            </a:r>
            <a:r>
              <a:rPr lang="en-US" dirty="0" smtClean="0"/>
              <a:t>a certain </a:t>
            </a:r>
            <a:r>
              <a:rPr lang="en-US" dirty="0"/>
              <a:t>frequency band for a certain amount of </a:t>
            </a:r>
            <a:r>
              <a:rPr lang="en-US" dirty="0" smtClean="0"/>
              <a:t>time.</a:t>
            </a:r>
          </a:p>
          <a:p>
            <a:r>
              <a:rPr lang="en-US" dirty="0"/>
              <a:t>Now guard spaces are needed both in the time and in the </a:t>
            </a:r>
            <a:r>
              <a:rPr lang="en-US" dirty="0" smtClean="0"/>
              <a:t>frequency dimension</a:t>
            </a:r>
            <a:r>
              <a:rPr lang="en-US" dirty="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a:t>The mobile phone standard </a:t>
            </a:r>
            <a:r>
              <a:rPr lang="en-US" dirty="0" smtClean="0"/>
              <a:t>GSM uses </a:t>
            </a:r>
            <a:r>
              <a:rPr lang="en-US" dirty="0"/>
              <a:t>this combination of frequency and time division multiplexing for </a:t>
            </a:r>
            <a:r>
              <a:rPr lang="en-US" dirty="0" smtClean="0"/>
              <a:t>transmission between </a:t>
            </a:r>
            <a:r>
              <a:rPr lang="en-US" dirty="0"/>
              <a:t>a mobile phone and a so-called base station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14363" y="1152525"/>
            <a:ext cx="7915275" cy="4552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division multiplexing</a:t>
            </a:r>
          </a:p>
        </p:txBody>
      </p:sp>
      <p:sp>
        <p:nvSpPr>
          <p:cNvPr id="3" name="Content Placeholder 2"/>
          <p:cNvSpPr>
            <a:spLocks noGrp="1"/>
          </p:cNvSpPr>
          <p:nvPr>
            <p:ph idx="1"/>
          </p:nvPr>
        </p:nvSpPr>
        <p:spPr/>
        <p:txBody>
          <a:bodyPr/>
          <a:lstStyle/>
          <a:p>
            <a:r>
              <a:rPr lang="en-US" dirty="0"/>
              <a:t>code division </a:t>
            </a:r>
            <a:r>
              <a:rPr lang="en-US" dirty="0" smtClean="0"/>
              <a:t>multiplexing (CDM</a:t>
            </a:r>
            <a:r>
              <a:rPr lang="en-US" dirty="0"/>
              <a:t>) is a relatively new scheme in commercial </a:t>
            </a:r>
            <a:r>
              <a:rPr lang="en-US" dirty="0" smtClean="0"/>
              <a:t>communication</a:t>
            </a:r>
          </a:p>
          <a:p>
            <a:r>
              <a:rPr lang="en-US" dirty="0" smtClean="0"/>
              <a:t>All channels </a:t>
            </a:r>
            <a:r>
              <a:rPr lang="en-US" dirty="0" err="1"/>
              <a:t>ki</a:t>
            </a:r>
            <a:r>
              <a:rPr lang="en-US" dirty="0"/>
              <a:t> use the same frequency at the same time for transmission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990600" y="528638"/>
            <a:ext cx="7010399" cy="5800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pPr lvl="1"/>
            <a:r>
              <a:rPr lang="en-US" sz="2400" dirty="0" smtClean="0">
                <a:latin typeface="Cambria" pitchFamily="18" charset="0"/>
              </a:rPr>
              <a:t>Bandwidth Efficient.</a:t>
            </a:r>
          </a:p>
          <a:p>
            <a:pPr lvl="1"/>
            <a:r>
              <a:rPr lang="en-US" sz="2400" dirty="0" smtClean="0">
                <a:latin typeface="Cambria" pitchFamily="18" charset="0"/>
              </a:rPr>
              <a:t>Secure.</a:t>
            </a:r>
          </a:p>
          <a:p>
            <a:pPr lvl="1"/>
            <a:r>
              <a:rPr lang="en-US" sz="2400" dirty="0" smtClean="0">
                <a:latin typeface="Cambria" pitchFamily="18" charset="0"/>
              </a:rPr>
              <a:t>No coordination and synchronization necessary</a:t>
            </a:r>
          </a:p>
          <a:p>
            <a:pPr lvl="1"/>
            <a:r>
              <a:rPr lang="en-US" sz="2400" dirty="0" smtClean="0">
                <a:latin typeface="Cambria" pitchFamily="18" charset="0"/>
              </a:rPr>
              <a:t>Good protection against interference and tapping</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54EAECE-62D1-4307-B52D-4D4EEA5B1FAA}" type="slidenum">
              <a:rPr lang="en-US" altLang="en-US"/>
              <a:pPr>
                <a:defRPr/>
              </a:pPr>
              <a:t>2</a:t>
            </a:fld>
            <a:endParaRPr lang="en-US" altLang="en-US"/>
          </a:p>
        </p:txBody>
      </p:sp>
      <p:sp>
        <p:nvSpPr>
          <p:cNvPr id="15363" name="Rectangle 5"/>
          <p:cNvSpPr>
            <a:spLocks noGrp="1" noChangeArrowheads="1"/>
          </p:cNvSpPr>
          <p:nvPr>
            <p:ph type="title"/>
          </p:nvPr>
        </p:nvSpPr>
        <p:spPr/>
        <p:txBody>
          <a:bodyPr/>
          <a:lstStyle/>
          <a:p>
            <a:pPr eaLnBrk="1" hangingPunct="1"/>
            <a:r>
              <a:rPr lang="en-US" smtClean="0"/>
              <a:t>Classification of Wireless Network</a:t>
            </a:r>
            <a:endParaRPr lang="en-IN" smtClean="0"/>
          </a:p>
        </p:txBody>
      </p:sp>
      <p:pic>
        <p:nvPicPr>
          <p:cNvPr id="15364" name="Picture 4"/>
          <p:cNvPicPr>
            <a:picLocks noGrp="1" noChangeAspect="1" noChangeArrowheads="1"/>
          </p:cNvPicPr>
          <p:nvPr>
            <p:ph idx="1"/>
          </p:nvPr>
        </p:nvPicPr>
        <p:blipFill>
          <a:blip r:embed="rId2"/>
          <a:srcRect/>
          <a:stretch>
            <a:fillRect/>
          </a:stretch>
        </p:blipFill>
        <p:spPr>
          <a:xfrm>
            <a:off x="468313" y="1600200"/>
            <a:ext cx="8207375" cy="4924425"/>
          </a:xfrm>
          <a:noFill/>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Cellular systems</a:t>
            </a:r>
          </a:p>
        </p:txBody>
      </p:sp>
      <p:sp>
        <p:nvSpPr>
          <p:cNvPr id="3" name="Content Placeholder 2"/>
          <p:cNvSpPr>
            <a:spLocks noGrp="1"/>
          </p:cNvSpPr>
          <p:nvPr>
            <p:ph idx="1"/>
          </p:nvPr>
        </p:nvSpPr>
        <p:spPr/>
        <p:txBody>
          <a:bodyPr/>
          <a:lstStyle/>
          <a:p>
            <a:r>
              <a:rPr lang="en-US" dirty="0" smtClean="0"/>
              <a:t>In Cellular systems for mobile communications,  Each transmitter, typically called a </a:t>
            </a:r>
            <a:r>
              <a:rPr lang="en-US" b="1" dirty="0" smtClean="0"/>
              <a:t>base station, covers a certain area, a cell.</a:t>
            </a:r>
          </a:p>
          <a:p>
            <a:r>
              <a:rPr lang="en-US" i="1" dirty="0" smtClean="0"/>
              <a:t>“Cell radii can vary from tens of meters in buildings, and hundreds of meters in cities”.</a:t>
            </a:r>
            <a:endParaRPr lang="en-US"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Cambria" pitchFamily="18" charset="0"/>
              </a:rPr>
              <a:t>Cell Footprint</a:t>
            </a:r>
            <a:endParaRPr lang="en-US" dirty="0"/>
          </a:p>
        </p:txBody>
      </p:sp>
      <p:sp>
        <p:nvSpPr>
          <p:cNvPr id="3" name="Content Placeholder 2"/>
          <p:cNvSpPr>
            <a:spLocks noGrp="1"/>
          </p:cNvSpPr>
          <p:nvPr>
            <p:ph idx="1"/>
          </p:nvPr>
        </p:nvSpPr>
        <p:spPr/>
        <p:txBody>
          <a:bodyPr/>
          <a:lstStyle/>
          <a:p>
            <a:r>
              <a:rPr lang="en-US" altLang="zh-CN" dirty="0" smtClean="0">
                <a:latin typeface="Cambria" pitchFamily="18" charset="0"/>
              </a:rPr>
              <a:t>The actual radio coverage of a cell is known as the cell footprint.</a:t>
            </a:r>
          </a:p>
          <a:p>
            <a:pPr marL="457200" lvl="1" indent="-398463" algn="just">
              <a:buFont typeface="Arial" pitchFamily="34" charset="0"/>
              <a:buChar char="•"/>
            </a:pPr>
            <a:r>
              <a:rPr lang="en-US" altLang="zh-CN" sz="2400" dirty="0" smtClean="0"/>
              <a:t>Coverage contour should be circular. </a:t>
            </a:r>
          </a:p>
          <a:p>
            <a:pPr marL="457200" lvl="1" indent="-398463" algn="just">
              <a:buFont typeface="Arial" pitchFamily="34" charset="0"/>
              <a:buChar char="•"/>
            </a:pPr>
            <a:r>
              <a:rPr lang="en-US" altLang="zh-CN" sz="2400" dirty="0" smtClean="0">
                <a:solidFill>
                  <a:schemeClr val="accent4"/>
                </a:solidFill>
              </a:rPr>
              <a:t>However it is impractical because it provides ambiguous areas with either multiple or no coverage.</a:t>
            </a:r>
          </a:p>
          <a:p>
            <a:pPr marL="457200" lvl="1" indent="-398463" algn="just">
              <a:buFont typeface="Arial" pitchFamily="34" charset="0"/>
              <a:buChar char="•"/>
            </a:pPr>
            <a:r>
              <a:rPr lang="en-US" altLang="zh-CN" sz="2400" dirty="0" smtClean="0">
                <a:solidFill>
                  <a:srgbClr val="FF0000"/>
                </a:solidFill>
              </a:rPr>
              <a:t>Due to economic reasons, the hexagon has been chosen due to its maximum area coverage.</a:t>
            </a:r>
          </a:p>
          <a:p>
            <a:pPr marL="457200" lvl="1" indent="-398463" algn="just">
              <a:buFont typeface="Arial" pitchFamily="34" charset="0"/>
              <a:buChar char="•"/>
            </a:pPr>
            <a:r>
              <a:rPr lang="en-US" altLang="zh-CN" sz="2400" dirty="0" smtClean="0"/>
              <a:t>Hence, a conventional cellular layout is often defined by a uniform grid of regular hexagons.</a:t>
            </a:r>
            <a:endParaRPr lang="en-US" altLang="zh-CN" dirty="0" smtClean="0">
              <a:latin typeface="Cambria" pitchFamily="18" charset="0"/>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a:srcRect/>
          <a:stretch>
            <a:fillRect/>
          </a:stretch>
        </p:blipFill>
        <p:spPr>
          <a:xfrm>
            <a:off x="457200" y="2430790"/>
            <a:ext cx="8229600" cy="2864782"/>
          </a:xfrm>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mbria" pitchFamily="18" charset="0"/>
              </a:rPr>
              <a:t>Why hexagon for theoretical coverage?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latin typeface="Cambria" pitchFamily="18" charset="0"/>
              </a:rPr>
              <a:t>For a given distance between the center of a polygon and its farthest perimeter points, the hexagon has the largest area of the three</a:t>
            </a:r>
          </a:p>
          <a:p>
            <a:pPr algn="just"/>
            <a:r>
              <a:rPr lang="en-US" dirty="0" smtClean="0">
                <a:latin typeface="Cambria" pitchFamily="18" charset="0"/>
              </a:rPr>
              <a:t> Thus by using hexagon geometry, the fewest number of cells can cover a geographic region, and hexagon closely approximates a circular radiation  pattern which would occur for an </a:t>
            </a:r>
            <a:r>
              <a:rPr lang="en-US" dirty="0" err="1" smtClean="0">
                <a:latin typeface="Cambria" pitchFamily="18" charset="0"/>
              </a:rPr>
              <a:t>Omnidirectional</a:t>
            </a:r>
            <a:r>
              <a:rPr lang="en-US" dirty="0" smtClean="0">
                <a:latin typeface="Cambria" pitchFamily="18" charset="0"/>
              </a:rPr>
              <a:t> BS antenna</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828800" y="838200"/>
            <a:ext cx="4996676" cy="4343400"/>
          </a:xfrm>
          <a:prstGeom prst="rect">
            <a:avLst/>
          </a:prstGeom>
          <a:noFill/>
          <a:ln w="9525">
            <a:noFill/>
            <a:miter lim="800000"/>
            <a:headEnd/>
            <a:tailEnd/>
          </a:ln>
          <a:effectLst/>
        </p:spPr>
      </p:pic>
      <p:sp>
        <p:nvSpPr>
          <p:cNvPr id="5" name="TextBox 4"/>
          <p:cNvSpPr txBox="1"/>
          <p:nvPr/>
        </p:nvSpPr>
        <p:spPr>
          <a:xfrm>
            <a:off x="2286000" y="5562600"/>
            <a:ext cx="4648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Cellular System</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dirty="0" smtClean="0">
                <a:solidFill>
                  <a:srgbClr val="FF0000"/>
                </a:solidFill>
                <a:latin typeface="Times New Roman" pitchFamily="18" charset="0"/>
                <a:cs typeface="Times New Roman" pitchFamily="18" charset="0"/>
              </a:rPr>
              <a:t>why mobile network providers install several thousands of base stations throughout a country (which is quite expensive) and do not use powerful transmitters with huge cells like, e.g., radio stations, use.</a:t>
            </a:r>
            <a:endParaRPr lang="en-US"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cellular systems with small cells are</a:t>
            </a:r>
            <a:endParaRPr lang="en-US" dirty="0"/>
          </a:p>
        </p:txBody>
      </p:sp>
      <p:sp>
        <p:nvSpPr>
          <p:cNvPr id="3" name="Content Placeholder 2"/>
          <p:cNvSpPr>
            <a:spLocks noGrp="1"/>
          </p:cNvSpPr>
          <p:nvPr>
            <p:ph idx="1"/>
          </p:nvPr>
        </p:nvSpPr>
        <p:spPr/>
        <p:txBody>
          <a:bodyPr/>
          <a:lstStyle/>
          <a:p>
            <a:pPr algn="ctr"/>
            <a:r>
              <a:rPr lang="en-US" b="1" u="sng" dirty="0" smtClean="0">
                <a:solidFill>
                  <a:schemeClr val="tx2"/>
                </a:solidFill>
              </a:rPr>
              <a:t>Higher capacity:</a:t>
            </a:r>
          </a:p>
          <a:p>
            <a:pPr algn="just"/>
            <a:r>
              <a:rPr lang="en-US" dirty="0" smtClean="0"/>
              <a:t>Implementing SDM allows frequency reuse. If one transmitter is far away from another, i.e., outside the interference range, it can reuse the same frequencies.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lgn="ctr"/>
            <a:r>
              <a:rPr lang="en-US" u="sng" dirty="0" smtClean="0">
                <a:solidFill>
                  <a:schemeClr val="tx2"/>
                </a:solidFill>
              </a:rPr>
              <a:t>Less transmission power</a:t>
            </a:r>
          </a:p>
          <a:p>
            <a:pPr algn="ctr"/>
            <a:endParaRPr lang="en-US" u="sng" dirty="0" smtClean="0">
              <a:solidFill>
                <a:schemeClr val="tx2"/>
              </a:solidFill>
            </a:endParaRPr>
          </a:p>
          <a:p>
            <a:pPr algn="just"/>
            <a:r>
              <a:rPr lang="en-US" dirty="0" smtClean="0"/>
              <a:t>A receiver far away from a base station would need much more transmit power than the current few Watts.</a:t>
            </a:r>
            <a:endParaRPr lang="en-US" u="sng" dirty="0">
              <a:solidFill>
                <a:schemeClr val="tx2"/>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solidFill>
                  <a:schemeClr val="tx2"/>
                </a:solidFill>
              </a:rPr>
              <a:t>Local interference only</a:t>
            </a:r>
            <a:endParaRPr lang="en-US" sz="3600" u="sng" dirty="0">
              <a:solidFill>
                <a:schemeClr val="tx2"/>
              </a:solidFill>
            </a:endParaRPr>
          </a:p>
        </p:txBody>
      </p:sp>
      <p:sp>
        <p:nvSpPr>
          <p:cNvPr id="3" name="Content Placeholder 2"/>
          <p:cNvSpPr>
            <a:spLocks noGrp="1"/>
          </p:cNvSpPr>
          <p:nvPr>
            <p:ph idx="1"/>
          </p:nvPr>
        </p:nvSpPr>
        <p:spPr/>
        <p:txBody>
          <a:bodyPr/>
          <a:lstStyle/>
          <a:p>
            <a:pPr algn="just"/>
            <a:r>
              <a:rPr lang="en-US" dirty="0" smtClean="0"/>
              <a:t>Having long distances between sender and receiver results in even more interference problems. With small cells, mobile stations and base stations only have to deal with ‘local’ interference.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Robustness</a:t>
            </a:r>
            <a:endParaRPr lang="en-US" u="sng" dirty="0"/>
          </a:p>
        </p:txBody>
      </p:sp>
      <p:sp>
        <p:nvSpPr>
          <p:cNvPr id="3" name="Content Placeholder 2"/>
          <p:cNvSpPr>
            <a:spLocks noGrp="1"/>
          </p:cNvSpPr>
          <p:nvPr>
            <p:ph idx="1"/>
          </p:nvPr>
        </p:nvSpPr>
        <p:spPr/>
        <p:txBody>
          <a:bodyPr/>
          <a:lstStyle/>
          <a:p>
            <a:r>
              <a:rPr lang="en-US" dirty="0" smtClean="0"/>
              <a:t>Cellular systems are decentralized and so, more </a:t>
            </a:r>
            <a:r>
              <a:rPr lang="en-US" smtClean="0"/>
              <a:t>robust against the </a:t>
            </a:r>
            <a:r>
              <a:rPr lang="en-US" dirty="0" smtClean="0"/>
              <a:t>failure of single components.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2"/>
          <a:srcRect/>
          <a:stretch>
            <a:fillRect/>
          </a:stretch>
        </p:blipFill>
        <p:spPr>
          <a:xfrm>
            <a:off x="468313" y="404813"/>
            <a:ext cx="8207375" cy="5749925"/>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Small cells also have some </a:t>
            </a:r>
            <a:r>
              <a:rPr lang="en-US" b="1" dirty="0" smtClean="0"/>
              <a:t>disadvantages:</a:t>
            </a:r>
            <a:endParaRPr lang="en-US" dirty="0"/>
          </a:p>
        </p:txBody>
      </p:sp>
      <p:sp>
        <p:nvSpPr>
          <p:cNvPr id="3" name="Content Placeholder 2"/>
          <p:cNvSpPr>
            <a:spLocks noGrp="1"/>
          </p:cNvSpPr>
          <p:nvPr>
            <p:ph idx="1"/>
          </p:nvPr>
        </p:nvSpPr>
        <p:spPr/>
        <p:txBody>
          <a:bodyPr/>
          <a:lstStyle/>
          <a:p>
            <a:pPr algn="ctr">
              <a:buNone/>
            </a:pPr>
            <a:r>
              <a:rPr lang="en-US" b="1" dirty="0" smtClean="0">
                <a:solidFill>
                  <a:schemeClr val="accent1"/>
                </a:solidFill>
              </a:rPr>
              <a:t>Infrastructure needed:</a:t>
            </a:r>
          </a:p>
          <a:p>
            <a:pPr algn="just"/>
            <a:r>
              <a:rPr lang="en-US" dirty="0" smtClean="0"/>
              <a:t>Cellular systems need a complex infrastructure to connect all base stations. This includes many antennas, switches for call forwarding, location registers to find a mobile station etc,</a:t>
            </a:r>
            <a:endParaRPr lang="en-US" b="1" dirty="0" smtClean="0">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solidFill>
                  <a:schemeClr val="accent1"/>
                </a:solidFill>
              </a:rPr>
              <a:t>Handover needed:</a:t>
            </a:r>
            <a:endParaRPr lang="en-US" sz="3600" u="sng" dirty="0">
              <a:solidFill>
                <a:schemeClr val="accent1"/>
              </a:solidFill>
            </a:endParaRPr>
          </a:p>
        </p:txBody>
      </p:sp>
      <p:sp>
        <p:nvSpPr>
          <p:cNvPr id="3" name="Content Placeholder 2"/>
          <p:cNvSpPr>
            <a:spLocks noGrp="1"/>
          </p:cNvSpPr>
          <p:nvPr>
            <p:ph idx="1"/>
          </p:nvPr>
        </p:nvSpPr>
        <p:spPr/>
        <p:txBody>
          <a:bodyPr/>
          <a:lstStyle/>
          <a:p>
            <a:pPr algn="just"/>
            <a:r>
              <a:rPr lang="en-US" dirty="0" smtClean="0"/>
              <a:t>The mobile station has to perform a handover when changing from one cell to another. Depending on the cell size and the speed of movement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accent1"/>
                </a:solidFill>
              </a:rPr>
              <a:t>Frequency planning</a:t>
            </a:r>
            <a:endParaRPr lang="en-US" u="sng" dirty="0">
              <a:solidFill>
                <a:schemeClr val="accent1"/>
              </a:solidFill>
            </a:endParaRPr>
          </a:p>
        </p:txBody>
      </p:sp>
      <p:sp>
        <p:nvSpPr>
          <p:cNvPr id="3" name="Content Placeholder 2"/>
          <p:cNvSpPr>
            <a:spLocks noGrp="1"/>
          </p:cNvSpPr>
          <p:nvPr>
            <p:ph idx="1"/>
          </p:nvPr>
        </p:nvSpPr>
        <p:spPr/>
        <p:txBody>
          <a:bodyPr/>
          <a:lstStyle/>
          <a:p>
            <a:r>
              <a:rPr lang="en-US" dirty="0" smtClean="0"/>
              <a:t>To avoid interference between transmitters using the same frequencies, frequencies have to be distributed carefully</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Frequency reuse</a:t>
            </a: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algn="just"/>
            <a:r>
              <a:rPr lang="en-US" dirty="0" smtClean="0">
                <a:latin typeface="Cambria" pitchFamily="18" charset="0"/>
              </a:rPr>
              <a:t>Each cellular BS is allocated a group of radio channels to be used within a small geographic area called </a:t>
            </a:r>
            <a:r>
              <a:rPr lang="en-US" i="1" dirty="0" smtClean="0">
                <a:latin typeface="Cambria" pitchFamily="18" charset="0"/>
              </a:rPr>
              <a:t>cell</a:t>
            </a:r>
          </a:p>
          <a:p>
            <a:pPr algn="just"/>
            <a:r>
              <a:rPr lang="en-US" dirty="0" smtClean="0">
                <a:latin typeface="Cambria" pitchFamily="18" charset="0"/>
              </a:rPr>
              <a:t> BS in adjacent cells are assigned channel groups which contain completely different channels than neighboring cells</a:t>
            </a:r>
          </a:p>
          <a:p>
            <a:pPr algn="just"/>
            <a:r>
              <a:rPr lang="en-US" dirty="0" smtClean="0">
                <a:latin typeface="Cambria" pitchFamily="18" charset="0"/>
              </a:rPr>
              <a:t>By limiting the coverage area to within the boundaries of a cell, the same groups of channels may be used to cover different cells that are separated from one another by distances large enough to keep the interference levels within tolerable limits</a:t>
            </a:r>
          </a:p>
          <a:p>
            <a:pPr algn="just"/>
            <a:r>
              <a:rPr lang="en-US" dirty="0" smtClean="0">
                <a:latin typeface="Cambria" pitchFamily="18" charset="0"/>
              </a:rPr>
              <a:t> The design process of selecting and allocating channel groups for all of the cellular BSs is called </a:t>
            </a:r>
            <a:r>
              <a:rPr lang="en-US" i="1" dirty="0" smtClean="0">
                <a:latin typeface="Cambria" pitchFamily="18" charset="0"/>
              </a:rPr>
              <a:t>frequency reuse or frequency planning</a:t>
            </a:r>
            <a:endParaRPr lang="en-US" dirty="0" smtClean="0">
              <a:latin typeface="Cambria" pitchFamily="18" charset="0"/>
            </a:endParaRP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ambria" pitchFamily="18" charset="0"/>
              </a:rPr>
              <a:t>Frequency reuse</a:t>
            </a:r>
            <a:endParaRPr lang="en-US" sz="4000" dirty="0"/>
          </a:p>
        </p:txBody>
      </p:sp>
      <p:pic>
        <p:nvPicPr>
          <p:cNvPr id="4" name="Picture 7" descr="D:\mcchiu\course\mobile communications\ch2\2_1.gif"/>
          <p:cNvPicPr>
            <a:picLocks noChangeAspect="1" noChangeArrowheads="1"/>
          </p:cNvPicPr>
          <p:nvPr/>
        </p:nvPicPr>
        <p:blipFill>
          <a:blip r:embed="rId2"/>
          <a:srcRect/>
          <a:stretch>
            <a:fillRect/>
          </a:stretch>
        </p:blipFill>
        <p:spPr bwMode="auto">
          <a:xfrm>
            <a:off x="228600" y="2286000"/>
            <a:ext cx="4007652" cy="3406877"/>
          </a:xfrm>
          <a:prstGeom prst="rect">
            <a:avLst/>
          </a:prstGeom>
          <a:noFill/>
        </p:spPr>
      </p:pic>
      <p:sp>
        <p:nvSpPr>
          <p:cNvPr id="5" name="Rectangle 4"/>
          <p:cNvSpPr/>
          <p:nvPr/>
        </p:nvSpPr>
        <p:spPr>
          <a:xfrm>
            <a:off x="3886200" y="1752601"/>
            <a:ext cx="4876800" cy="7626703"/>
          </a:xfrm>
          <a:prstGeom prst="rect">
            <a:avLst/>
          </a:prstGeom>
        </p:spPr>
        <p:txBody>
          <a:bodyPr wrap="square">
            <a:spAutoFit/>
          </a:bodyPr>
          <a:lstStyle/>
          <a:p>
            <a:pPr marL="342900" indent="-342900">
              <a:spcBef>
                <a:spcPct val="20000"/>
              </a:spcBef>
              <a:buFontTx/>
              <a:buChar char="•"/>
            </a:pPr>
            <a:r>
              <a:rPr lang="en-US" altLang="zh-TW" sz="2400" dirty="0">
                <a:latin typeface="Cambria" pitchFamily="18" charset="0"/>
              </a:rPr>
              <a:t>By limiting the coverage area to within the boundary of the cell, the  channel groups may be reused to cover different cells.</a:t>
            </a:r>
          </a:p>
          <a:p>
            <a:pPr marL="342900" indent="-342900">
              <a:spcBef>
                <a:spcPct val="20000"/>
              </a:spcBef>
              <a:buFontTx/>
              <a:buChar char="•"/>
            </a:pPr>
            <a:r>
              <a:rPr lang="en-US" altLang="zh-TW" sz="2400" dirty="0">
                <a:latin typeface="Cambria" pitchFamily="18" charset="0"/>
              </a:rPr>
              <a:t>Keep interference levels within tolerable limits.</a:t>
            </a:r>
          </a:p>
          <a:p>
            <a:pPr marL="342900" indent="-342900">
              <a:spcBef>
                <a:spcPct val="20000"/>
              </a:spcBef>
              <a:buFontTx/>
              <a:buChar char="•"/>
            </a:pPr>
            <a:r>
              <a:rPr lang="en-US" altLang="zh-TW" sz="2400" dirty="0">
                <a:latin typeface="Cambria" pitchFamily="18" charset="0"/>
              </a:rPr>
              <a:t>seven groups of channel from A to G</a:t>
            </a:r>
          </a:p>
          <a:p>
            <a:pPr marL="342900" indent="-342900">
              <a:spcBef>
                <a:spcPct val="20000"/>
              </a:spcBef>
              <a:buFontTx/>
              <a:buChar char="•"/>
            </a:pPr>
            <a:endParaRPr lang="en-US" altLang="zh-TW" sz="2400" dirty="0">
              <a:latin typeface="Cambria" pitchFamily="18" charset="0"/>
            </a:endParaRPr>
          </a:p>
          <a:p>
            <a:pPr marL="342900" indent="-342900">
              <a:spcBef>
                <a:spcPct val="20000"/>
              </a:spcBef>
              <a:buFontTx/>
              <a:buChar char="•"/>
            </a:pPr>
            <a:endParaRPr lang="en-US" altLang="zh-TW" sz="2400" dirty="0">
              <a:latin typeface="Cambria" pitchFamily="18" charset="0"/>
            </a:endParaRPr>
          </a:p>
          <a:p>
            <a:pPr marL="342900" indent="-342900">
              <a:spcBef>
                <a:spcPct val="20000"/>
              </a:spcBef>
              <a:buFontTx/>
              <a:buChar char="•"/>
            </a:pPr>
            <a:endParaRPr lang="en-US" altLang="zh-TW" sz="2400" dirty="0">
              <a:latin typeface="Cambria" pitchFamily="18" charset="0"/>
            </a:endParaRPr>
          </a:p>
          <a:p>
            <a:pPr marL="342900" indent="-342900">
              <a:spcBef>
                <a:spcPct val="20000"/>
              </a:spcBef>
              <a:buFontTx/>
              <a:buChar char="•"/>
            </a:pPr>
            <a:endParaRPr lang="en-US" altLang="zh-TW" sz="2400" dirty="0">
              <a:latin typeface="Cambria" pitchFamily="18" charset="0"/>
            </a:endParaRPr>
          </a:p>
          <a:p>
            <a:pPr marL="342900" indent="-342900">
              <a:spcBef>
                <a:spcPct val="20000"/>
              </a:spcBef>
              <a:buFontTx/>
              <a:buChar char="•"/>
            </a:pPr>
            <a:endParaRPr lang="en-US" altLang="zh-TW" sz="2400" dirty="0">
              <a:latin typeface="Cambria" pitchFamily="18" charset="0"/>
            </a:endParaRPr>
          </a:p>
          <a:p>
            <a:pPr marL="342900" indent="-342900">
              <a:spcBef>
                <a:spcPct val="20000"/>
              </a:spcBef>
              <a:buFontTx/>
              <a:buChar char="•"/>
            </a:pPr>
            <a:endParaRPr lang="en-US" altLang="zh-TW" sz="2400" dirty="0">
              <a:latin typeface="Cambria" pitchFamily="18" charset="0"/>
            </a:endParaRPr>
          </a:p>
          <a:p>
            <a:pPr marL="342900" indent="-342900">
              <a:spcBef>
                <a:spcPct val="20000"/>
              </a:spcBef>
              <a:buFontTx/>
              <a:buChar char="•"/>
            </a:pPr>
            <a:endParaRPr lang="en-US" altLang="zh-TW" sz="2400" dirty="0">
              <a:latin typeface="Cambria" pitchFamily="18" charset="0"/>
            </a:endParaRPr>
          </a:p>
          <a:p>
            <a:pPr marL="342900" indent="-342900">
              <a:spcBef>
                <a:spcPct val="20000"/>
              </a:spcBef>
              <a:buFontTx/>
              <a:buChar char="•"/>
            </a:pPr>
            <a:endParaRPr lang="en-US" altLang="zh-TW" sz="2400" dirty="0">
              <a:latin typeface="Cambria" pitchFamily="18" charset="0"/>
            </a:endParaRPr>
          </a:p>
          <a:p>
            <a:pPr marL="342900" indent="-342900">
              <a:spcBef>
                <a:spcPct val="20000"/>
              </a:spcBef>
              <a:buFontTx/>
              <a:buChar char="•"/>
            </a:pPr>
            <a:endParaRPr lang="en-US" altLang="zh-TW" sz="2400" dirty="0">
              <a:latin typeface="Cambria" pitchFamily="18" charset="0"/>
            </a:endParaRPr>
          </a:p>
          <a:p>
            <a:pPr marL="342900" indent="-342900">
              <a:spcBef>
                <a:spcPct val="20000"/>
              </a:spcBef>
              <a:buFontTx/>
              <a:buChar char="•"/>
            </a:pPr>
            <a:endParaRPr lang="en-US" altLang="zh-TW" sz="2400" dirty="0">
              <a:latin typeface="Cambria" pitchFamily="18" charset="0"/>
            </a:endParaRPr>
          </a:p>
        </p:txBody>
      </p:sp>
      <p:pic>
        <p:nvPicPr>
          <p:cNvPr id="6" name="Picture 4"/>
          <p:cNvPicPr>
            <a:picLocks noChangeAspect="1" noChangeArrowheads="1"/>
          </p:cNvPicPr>
          <p:nvPr/>
        </p:nvPicPr>
        <p:blipFill>
          <a:blip r:embed="rId3"/>
          <a:srcRect/>
          <a:stretch>
            <a:fillRect/>
          </a:stretch>
        </p:blipFill>
        <p:spPr bwMode="auto">
          <a:xfrm>
            <a:off x="0" y="5651500"/>
            <a:ext cx="1219200" cy="12065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Reuse</a:t>
            </a:r>
            <a:endParaRPr lang="en-US" dirty="0"/>
          </a:p>
        </p:txBody>
      </p:sp>
      <p:sp>
        <p:nvSpPr>
          <p:cNvPr id="3" name="Content Placeholder 2"/>
          <p:cNvSpPr>
            <a:spLocks noGrp="1"/>
          </p:cNvSpPr>
          <p:nvPr>
            <p:ph idx="1"/>
          </p:nvPr>
        </p:nvSpPr>
        <p:spPr/>
        <p:txBody>
          <a:bodyPr/>
          <a:lstStyle/>
          <a:p>
            <a:pPr algn="just">
              <a:buFontTx/>
              <a:buChar char="•"/>
            </a:pPr>
            <a:r>
              <a:rPr lang="en-US" altLang="zh-TW" sz="2200" dirty="0" smtClean="0">
                <a:latin typeface="Cambria" pitchFamily="18" charset="0"/>
              </a:rPr>
              <a:t>Consider a cellular system which has a total of </a:t>
            </a:r>
            <a:r>
              <a:rPr lang="en-US" altLang="zh-TW" sz="2200" i="1" dirty="0" smtClean="0">
                <a:latin typeface="Cambria" pitchFamily="18" charset="0"/>
              </a:rPr>
              <a:t>S</a:t>
            </a:r>
            <a:r>
              <a:rPr lang="en-US" altLang="zh-TW" sz="2200" dirty="0" smtClean="0">
                <a:latin typeface="Cambria" pitchFamily="18" charset="0"/>
              </a:rPr>
              <a:t> duplex channels.</a:t>
            </a:r>
          </a:p>
          <a:p>
            <a:pPr algn="just">
              <a:buFontTx/>
              <a:buChar char="•"/>
            </a:pPr>
            <a:r>
              <a:rPr lang="en-US" altLang="zh-TW" sz="2200" dirty="0" smtClean="0">
                <a:latin typeface="Cambria" pitchFamily="18" charset="0"/>
              </a:rPr>
              <a:t>Each cell is allocated a group of </a:t>
            </a:r>
            <a:r>
              <a:rPr lang="en-US" altLang="zh-TW" sz="2200" i="1" dirty="0" smtClean="0">
                <a:latin typeface="Cambria" pitchFamily="18" charset="0"/>
              </a:rPr>
              <a:t>k</a:t>
            </a:r>
            <a:r>
              <a:rPr lang="en-US" altLang="zh-TW" sz="2200" dirty="0" smtClean="0">
                <a:latin typeface="Cambria" pitchFamily="18" charset="0"/>
              </a:rPr>
              <a:t> channels,           .</a:t>
            </a:r>
          </a:p>
          <a:p>
            <a:pPr algn="just">
              <a:buFontTx/>
              <a:buChar char="•"/>
            </a:pPr>
            <a:r>
              <a:rPr lang="en-US" altLang="zh-TW" sz="2200" dirty="0" smtClean="0">
                <a:latin typeface="Cambria" pitchFamily="18" charset="0"/>
              </a:rPr>
              <a:t>The </a:t>
            </a:r>
            <a:r>
              <a:rPr lang="en-US" altLang="zh-TW" sz="2200" i="1" dirty="0" smtClean="0">
                <a:latin typeface="Cambria" pitchFamily="18" charset="0"/>
              </a:rPr>
              <a:t>S</a:t>
            </a:r>
            <a:r>
              <a:rPr lang="en-US" altLang="zh-TW" sz="2200" dirty="0" smtClean="0">
                <a:latin typeface="Cambria" pitchFamily="18" charset="0"/>
              </a:rPr>
              <a:t> channels are divided among </a:t>
            </a:r>
            <a:r>
              <a:rPr lang="en-US" altLang="zh-TW" sz="2200" i="1" dirty="0" smtClean="0">
                <a:latin typeface="Cambria" pitchFamily="18" charset="0"/>
              </a:rPr>
              <a:t>N</a:t>
            </a:r>
            <a:r>
              <a:rPr lang="en-US" altLang="zh-TW" sz="2200" dirty="0" smtClean="0">
                <a:latin typeface="Cambria" pitchFamily="18" charset="0"/>
              </a:rPr>
              <a:t> cells.</a:t>
            </a:r>
          </a:p>
          <a:p>
            <a:pPr algn="just">
              <a:buFontTx/>
              <a:buChar char="•"/>
            </a:pPr>
            <a:r>
              <a:rPr lang="en-US" altLang="zh-TW" sz="2200" dirty="0" smtClean="0">
                <a:latin typeface="Cambria" pitchFamily="18" charset="0"/>
              </a:rPr>
              <a:t>The total number of available radio channels, S = </a:t>
            </a:r>
            <a:r>
              <a:rPr lang="en-US" altLang="zh-TW" sz="2200" dirty="0" err="1" smtClean="0">
                <a:latin typeface="Cambria" pitchFamily="18" charset="0"/>
              </a:rPr>
              <a:t>kN</a:t>
            </a:r>
            <a:endParaRPr lang="en-US" altLang="zh-TW" sz="2200" dirty="0" smtClean="0">
              <a:latin typeface="Cambria" pitchFamily="18" charset="0"/>
            </a:endParaRPr>
          </a:p>
          <a:p>
            <a:pPr algn="just">
              <a:buFontTx/>
              <a:buChar char="•"/>
            </a:pPr>
            <a:r>
              <a:rPr lang="en-US" altLang="zh-TW" sz="2200" dirty="0" smtClean="0">
                <a:latin typeface="Cambria" pitchFamily="18" charset="0"/>
              </a:rPr>
              <a:t>The </a:t>
            </a:r>
            <a:r>
              <a:rPr lang="en-US" altLang="zh-TW" sz="2200" i="1" dirty="0" smtClean="0">
                <a:latin typeface="Cambria" pitchFamily="18" charset="0"/>
              </a:rPr>
              <a:t>N</a:t>
            </a:r>
            <a:r>
              <a:rPr lang="en-US" altLang="zh-TW" sz="2200" dirty="0" smtClean="0">
                <a:latin typeface="Cambria" pitchFamily="18" charset="0"/>
              </a:rPr>
              <a:t> cells which use the complete set of channels is called </a:t>
            </a:r>
            <a:r>
              <a:rPr lang="en-US" altLang="zh-TW" sz="2200" i="1" dirty="0" smtClean="0">
                <a:latin typeface="Cambria" pitchFamily="18" charset="0"/>
              </a:rPr>
              <a:t>cluster</a:t>
            </a:r>
            <a:r>
              <a:rPr lang="en-US" altLang="zh-TW" sz="2200" dirty="0" smtClean="0">
                <a:latin typeface="Cambria" pitchFamily="18" charset="0"/>
              </a:rPr>
              <a:t>.</a:t>
            </a:r>
          </a:p>
          <a:p>
            <a:pPr algn="just">
              <a:buFontTx/>
              <a:buChar char="•"/>
            </a:pPr>
            <a:r>
              <a:rPr lang="en-US" altLang="zh-TW" sz="2200" dirty="0" smtClean="0">
                <a:latin typeface="Cambria" pitchFamily="18" charset="0"/>
              </a:rPr>
              <a:t>The cluster can be repeated </a:t>
            </a:r>
            <a:r>
              <a:rPr lang="en-US" altLang="zh-TW" sz="2200" i="1" dirty="0" smtClean="0">
                <a:latin typeface="Cambria" pitchFamily="18" charset="0"/>
              </a:rPr>
              <a:t>M</a:t>
            </a:r>
            <a:r>
              <a:rPr lang="en-US" altLang="zh-TW" sz="2200" dirty="0" smtClean="0">
                <a:latin typeface="Cambria" pitchFamily="18" charset="0"/>
              </a:rPr>
              <a:t> times within the system. The total number of channels, </a:t>
            </a:r>
            <a:r>
              <a:rPr lang="en-US" altLang="zh-TW" sz="2200" i="1" dirty="0" smtClean="0">
                <a:latin typeface="Cambria" pitchFamily="18" charset="0"/>
              </a:rPr>
              <a:t>C</a:t>
            </a:r>
            <a:r>
              <a:rPr lang="en-US" altLang="zh-TW" sz="2200" dirty="0" smtClean="0">
                <a:latin typeface="Cambria" pitchFamily="18" charset="0"/>
              </a:rPr>
              <a:t>, is used as a measure of capacity, </a:t>
            </a:r>
          </a:p>
          <a:p>
            <a:pPr lvl="1" algn="just">
              <a:buFontTx/>
              <a:buChar char="•"/>
            </a:pPr>
            <a:r>
              <a:rPr lang="en-US" altLang="zh-TW" sz="2200" dirty="0" smtClean="0">
                <a:latin typeface="Cambria" pitchFamily="18" charset="0"/>
              </a:rPr>
              <a:t>C =  </a:t>
            </a:r>
            <a:r>
              <a:rPr lang="en-US" altLang="zh-TW" sz="2200" dirty="0" err="1" smtClean="0">
                <a:latin typeface="Cambria" pitchFamily="18" charset="0"/>
              </a:rPr>
              <a:t>MkN</a:t>
            </a:r>
            <a:r>
              <a:rPr lang="en-US" altLang="zh-TW" sz="2200" dirty="0" smtClean="0">
                <a:latin typeface="Cambria" pitchFamily="18" charset="0"/>
              </a:rPr>
              <a:t> = MS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dirty="0" smtClean="0">
                <a:latin typeface="Cambria" pitchFamily="18" charset="0"/>
              </a:rPr>
              <a:t>Frequency reuse implies that in a given coverage area there are several cells that use the same set of frequencies</a:t>
            </a:r>
          </a:p>
          <a:p>
            <a:pPr algn="just"/>
            <a:r>
              <a:rPr lang="en-US" dirty="0" smtClean="0">
                <a:latin typeface="Cambria" pitchFamily="18" charset="0"/>
              </a:rPr>
              <a:t> These cells are called </a:t>
            </a:r>
            <a:r>
              <a:rPr lang="en-US" i="1" dirty="0" smtClean="0">
                <a:latin typeface="Cambria" pitchFamily="18" charset="0"/>
              </a:rPr>
              <a:t>co-channel cells and interference between signals from </a:t>
            </a:r>
            <a:r>
              <a:rPr lang="en-US" dirty="0" smtClean="0">
                <a:latin typeface="Cambria" pitchFamily="18" charset="0"/>
              </a:rPr>
              <a:t>these cells is called </a:t>
            </a:r>
            <a:r>
              <a:rPr lang="en-US" i="1" dirty="0" smtClean="0">
                <a:latin typeface="Cambria" pitchFamily="18" charset="0"/>
              </a:rPr>
              <a:t>co-channel interference</a:t>
            </a:r>
          </a:p>
          <a:p>
            <a:pPr algn="just"/>
            <a:r>
              <a:rPr lang="en-US" dirty="0" smtClean="0">
                <a:latin typeface="Cambria" pitchFamily="18" charset="0"/>
              </a:rPr>
              <a:t> Unlike thermal noise which can be overcome by increasing SNR, co-channel interference cannot be combated by simply increasing the carrier power of a transmitter</a:t>
            </a:r>
          </a:p>
          <a:p>
            <a:pPr algn="just"/>
            <a:r>
              <a:rPr lang="en-US" dirty="0" smtClean="0">
                <a:solidFill>
                  <a:srgbClr val="FF0000"/>
                </a:solidFill>
                <a:latin typeface="Cambria" pitchFamily="18" charset="0"/>
              </a:rPr>
              <a:t>To reduce co-channel interference, co-channel cells must be physically separated by a minimum distance to provide sufficient isolation due to propagation</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dirty="0" smtClean="0">
                <a:latin typeface="Cambria" pitchFamily="18" charset="0"/>
              </a:rPr>
              <a:t>When the size of each cell is approximately the same and the BSs transmit the same power, the co-channel interference ratio is independent of the transmitted power and becomes a function of the radius of the cell (R) and the distance between the centers of the nearest co-channel cells (D)</a:t>
            </a:r>
          </a:p>
          <a:p>
            <a:pPr algn="just"/>
            <a:r>
              <a:rPr lang="en-US" dirty="0" smtClean="0">
                <a:latin typeface="Cambria" pitchFamily="18" charset="0"/>
              </a:rPr>
              <a:t>The parameter Q is called the </a:t>
            </a:r>
            <a:r>
              <a:rPr lang="en-US" i="1" dirty="0" smtClean="0">
                <a:latin typeface="Cambria" pitchFamily="18" charset="0"/>
              </a:rPr>
              <a:t>co-channel reuse ratio is related to the cluster </a:t>
            </a:r>
            <a:r>
              <a:rPr lang="en-US" dirty="0" smtClean="0">
                <a:latin typeface="Cambria" pitchFamily="18" charset="0"/>
              </a:rPr>
              <a:t>size</a:t>
            </a:r>
          </a:p>
          <a:p>
            <a:pPr algn="just"/>
            <a:r>
              <a:rPr lang="pt-BR" dirty="0" smtClean="0">
                <a:latin typeface="Cambria" pitchFamily="18" charset="0"/>
              </a:rPr>
              <a:t> For a hexagonal geometry Q=D/R=√(3N)</a:t>
            </a:r>
          </a:p>
          <a:p>
            <a:pPr algn="just"/>
            <a:r>
              <a:rPr lang="en-US" dirty="0" smtClean="0">
                <a:latin typeface="Cambria" pitchFamily="18" charset="0"/>
              </a:rPr>
              <a:t> A small value of Q provides larger capacity since the cluster size is small whereas a large value of Q improves the transmission quality, due to smaller level of co-channel interference</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Channel Assignment Strategies</a:t>
            </a:r>
            <a:endParaRPr lang="en-US" dirty="0"/>
          </a:p>
        </p:txBody>
      </p:sp>
      <p:sp>
        <p:nvSpPr>
          <p:cNvPr id="3" name="Content Placeholder 2"/>
          <p:cNvSpPr>
            <a:spLocks noGrp="1"/>
          </p:cNvSpPr>
          <p:nvPr>
            <p:ph idx="1"/>
          </p:nvPr>
        </p:nvSpPr>
        <p:spPr/>
        <p:txBody>
          <a:bodyPr/>
          <a:lstStyle/>
          <a:p>
            <a:r>
              <a:rPr lang="en-US" dirty="0" smtClean="0"/>
              <a:t>mobile service providers  follow strategies which ensure the effective utilization of the limited radio spectrum. </a:t>
            </a:r>
            <a:r>
              <a:rPr lang="en-US" dirty="0" smtClean="0">
                <a:solidFill>
                  <a:srgbClr val="FF0000"/>
                </a:solidFill>
              </a:rPr>
              <a:t>With increased capacity and low interference being the prime objectives</a:t>
            </a:r>
          </a:p>
          <a:p>
            <a:r>
              <a:rPr lang="en-US" dirty="0" smtClean="0"/>
              <a:t>A variety of channel assignment strategies have been followed to aid these objectives.</a:t>
            </a:r>
            <a:endParaRPr lang="en-US"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Fixed Channel Assignment (FCA)</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Cambria" pitchFamily="18" charset="0"/>
              </a:rPr>
              <a:t>In a fixed channel assignment, each cell is allocated a predetermined set of voice channels. </a:t>
            </a:r>
          </a:p>
          <a:p>
            <a:pPr algn="just"/>
            <a:r>
              <a:rPr lang="en-US" dirty="0" smtClean="0">
                <a:latin typeface="Cambria" pitchFamily="18" charset="0"/>
              </a:rPr>
              <a:t>Any call attempt within the cell can only be served by the unused channels in that particular cell.</a:t>
            </a:r>
          </a:p>
          <a:p>
            <a:pPr algn="just"/>
            <a:r>
              <a:rPr lang="en-US" dirty="0" smtClean="0">
                <a:latin typeface="Cambria" pitchFamily="18" charset="0"/>
              </a:rPr>
              <a:t>If all the channels of that cell are occupied, the call is blocked and the subscriber does not receive service</a:t>
            </a:r>
          </a:p>
          <a:p>
            <a:pPr algn="just"/>
            <a:r>
              <a:rPr lang="en-US" dirty="0" smtClean="0"/>
              <a:t>To allocate frequency in such case, various strategies  are used.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2"/>
          <a:srcRect/>
          <a:stretch>
            <a:fillRect/>
          </a:stretch>
        </p:blipFill>
        <p:spPr>
          <a:xfrm>
            <a:off x="468313" y="476250"/>
            <a:ext cx="8207375" cy="590550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FCA</a:t>
            </a:r>
            <a:endParaRPr lang="en-US" dirty="0"/>
          </a:p>
        </p:txBody>
      </p:sp>
      <p:sp>
        <p:nvSpPr>
          <p:cNvPr id="3" name="Content Placeholder 2"/>
          <p:cNvSpPr>
            <a:spLocks noGrp="1"/>
          </p:cNvSpPr>
          <p:nvPr>
            <p:ph idx="1"/>
          </p:nvPr>
        </p:nvSpPr>
        <p:spPr/>
        <p:txBody>
          <a:bodyPr/>
          <a:lstStyle/>
          <a:p>
            <a:pPr algn="just"/>
            <a:r>
              <a:rPr lang="en-US" dirty="0" smtClean="0">
                <a:latin typeface="Cambria" pitchFamily="18" charset="0"/>
              </a:rPr>
              <a:t>If the total number of available channels in the system S is divided into sets, the minimum number of channel sets </a:t>
            </a:r>
            <a:r>
              <a:rPr lang="en-US" i="1" dirty="0" smtClean="0">
                <a:latin typeface="Cambria" pitchFamily="18" charset="0"/>
              </a:rPr>
              <a:t>N</a:t>
            </a:r>
            <a:r>
              <a:rPr lang="en-US" dirty="0" smtClean="0">
                <a:latin typeface="Cambria" pitchFamily="18" charset="0"/>
              </a:rPr>
              <a:t> required to serve the entire coverage area is related to the frequency reuse distance </a:t>
            </a:r>
            <a:r>
              <a:rPr lang="en-US" i="1" dirty="0" smtClean="0">
                <a:latin typeface="Cambria" pitchFamily="18" charset="0"/>
              </a:rPr>
              <a:t>D</a:t>
            </a:r>
            <a:r>
              <a:rPr lang="en-US" dirty="0" smtClean="0">
                <a:latin typeface="Cambria" pitchFamily="18" charset="0"/>
              </a:rPr>
              <a:t> as follows:   </a:t>
            </a:r>
          </a:p>
          <a:p>
            <a:pPr algn="just">
              <a:buFont typeface="Wingdings" pitchFamily="2" charset="2"/>
              <a:buNone/>
            </a:pPr>
            <a:r>
              <a:rPr lang="en-US" dirty="0" smtClean="0">
                <a:latin typeface="Cambria" pitchFamily="18" charset="0"/>
              </a:rPr>
              <a:t>                       	 </a:t>
            </a:r>
            <a:r>
              <a:rPr lang="en-US" i="1" dirty="0" smtClean="0">
                <a:latin typeface="Cambria" pitchFamily="18" charset="0"/>
              </a:rPr>
              <a:t>N = D</a:t>
            </a:r>
            <a:r>
              <a:rPr lang="en-US" i="1" baseline="30000" dirty="0" smtClean="0">
                <a:latin typeface="Cambria" pitchFamily="18" charset="0"/>
              </a:rPr>
              <a:t>2 </a:t>
            </a:r>
            <a:r>
              <a:rPr lang="en-US" i="1" dirty="0" smtClean="0">
                <a:latin typeface="Cambria" pitchFamily="18" charset="0"/>
              </a:rPr>
              <a:t>/ 3R</a:t>
            </a:r>
            <a:r>
              <a:rPr lang="en-US" i="1" baseline="30000" dirty="0" smtClean="0">
                <a:latin typeface="Cambria" pitchFamily="18" charset="0"/>
              </a:rPr>
              <a:t>2</a:t>
            </a:r>
            <a:r>
              <a:rPr lang="en-US" i="1" dirty="0" smtClean="0">
                <a:latin typeface="Cambria" pitchFamily="18" charset="0"/>
              </a:rPr>
              <a:t> </a:t>
            </a:r>
            <a:endParaRPr lang="en-US" dirty="0" smtClean="0">
              <a:latin typeface="Cambria" pitchFamily="18" charset="0"/>
            </a:endParaRP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Channel borrowing</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Cambria" pitchFamily="18" charset="0"/>
              </a:rPr>
              <a:t>Channel borrowing strategy in which frequency is borrowed from the neighboring cell.</a:t>
            </a:r>
          </a:p>
          <a:p>
            <a:pPr algn="just"/>
            <a:r>
              <a:rPr lang="en-US" dirty="0" smtClean="0">
                <a:latin typeface="Cambria" pitchFamily="18" charset="0"/>
              </a:rPr>
              <a:t>The MSC supervises such borrowing procedure and ensure that the borrowing of a channel does not disrupt or interfere with any of the cells in progress in the donor cell.</a:t>
            </a:r>
          </a:p>
          <a:p>
            <a:pPr>
              <a:lnSpc>
                <a:spcPct val="90000"/>
              </a:lnSpc>
            </a:pPr>
            <a:r>
              <a:rPr lang="en-US" dirty="0" smtClean="0">
                <a:latin typeface="Cambria" pitchFamily="18" charset="0"/>
              </a:rPr>
              <a:t>Borrowing can be done from an adjacent cell which has largest number of free channels (</a:t>
            </a:r>
            <a:r>
              <a:rPr lang="en-US" i="1" dirty="0" smtClean="0">
                <a:latin typeface="Cambria" pitchFamily="18" charset="0"/>
              </a:rPr>
              <a:t>borrowing</a:t>
            </a:r>
            <a:r>
              <a:rPr lang="en-US" dirty="0" smtClean="0">
                <a:latin typeface="Cambria" pitchFamily="18" charset="0"/>
              </a:rPr>
              <a:t> </a:t>
            </a:r>
            <a:r>
              <a:rPr lang="en-US" i="1" dirty="0" smtClean="0">
                <a:latin typeface="Cambria" pitchFamily="18" charset="0"/>
              </a:rPr>
              <a:t>from the richest</a:t>
            </a:r>
            <a:r>
              <a:rPr lang="en-US" dirty="0" smtClean="0">
                <a:latin typeface="Cambria" pitchFamily="18" charset="0"/>
              </a:rPr>
              <a:t>)</a:t>
            </a:r>
          </a:p>
          <a:p>
            <a:pPr>
              <a:lnSpc>
                <a:spcPct val="90000"/>
              </a:lnSpc>
            </a:pPr>
            <a:r>
              <a:rPr lang="en-US" dirty="0" smtClean="0">
                <a:latin typeface="Cambria" pitchFamily="18" charset="0"/>
              </a:rPr>
              <a:t>Select the first free channel found for borrowing using a search algorithm (</a:t>
            </a:r>
            <a:r>
              <a:rPr lang="en-US" i="1" dirty="0" smtClean="0">
                <a:latin typeface="Cambria" pitchFamily="18" charset="0"/>
              </a:rPr>
              <a:t>borrow first available scheme</a:t>
            </a:r>
            <a:r>
              <a:rPr lang="en-US" dirty="0" smtClean="0">
                <a:latin typeface="Cambria" pitchFamily="18" charset="0"/>
              </a:rPr>
              <a:t>)</a:t>
            </a:r>
          </a:p>
          <a:p>
            <a:pPr>
              <a:lnSpc>
                <a:spcPct val="90000"/>
              </a:lnSpc>
            </a:pPr>
            <a:r>
              <a:rPr lang="en-US" dirty="0" smtClean="0">
                <a:latin typeface="Cambria" pitchFamily="18" charset="0"/>
              </a:rPr>
              <a:t>Return the borrowed channel when channel becomes free in the cell (</a:t>
            </a:r>
            <a:r>
              <a:rPr lang="en-US" i="1" dirty="0" smtClean="0">
                <a:latin typeface="Cambria" pitchFamily="18" charset="0"/>
              </a:rPr>
              <a:t>basic algorithm with reassignment</a:t>
            </a:r>
            <a:r>
              <a:rPr lang="en-US" dirty="0" smtClean="0">
                <a:latin typeface="Cambria" pitchFamily="18" charset="0"/>
              </a:rPr>
              <a:t>)</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ChangeArrowheads="1"/>
          </p:cNvSpPr>
          <p:nvPr>
            <p:ph type="title"/>
          </p:nvPr>
        </p:nvSpPr>
        <p:spPr>
          <a:xfrm>
            <a:off x="609601" y="228600"/>
            <a:ext cx="8305800" cy="762000"/>
          </a:xfrm>
        </p:spPr>
        <p:txBody>
          <a:bodyPr>
            <a:noAutofit/>
          </a:bodyPr>
          <a:lstStyle/>
          <a:p>
            <a:pPr algn="ctr"/>
            <a:r>
              <a:rPr lang="en-US" sz="4000" dirty="0">
                <a:latin typeface="Cambria" pitchFamily="18" charset="0"/>
              </a:rPr>
              <a:t>Channel Borrowing (CB) Schemes</a:t>
            </a:r>
          </a:p>
        </p:txBody>
      </p:sp>
      <p:sp>
        <p:nvSpPr>
          <p:cNvPr id="23" name="Slide Number Placeholder 4"/>
          <p:cNvSpPr>
            <a:spLocks noGrp="1"/>
          </p:cNvSpPr>
          <p:nvPr>
            <p:ph type="sldNum" sz="quarter" idx="12"/>
          </p:nvPr>
        </p:nvSpPr>
        <p:spPr/>
        <p:txBody>
          <a:bodyPr/>
          <a:lstStyle/>
          <a:p>
            <a:fld id="{14C44393-DCE8-4380-9B25-C88AD9247A24}" type="slidenum">
              <a:rPr lang="en-US"/>
              <a:pPr/>
              <a:t>42</a:t>
            </a:fld>
            <a:endParaRPr lang="en-US"/>
          </a:p>
        </p:txBody>
      </p:sp>
      <p:sp>
        <p:nvSpPr>
          <p:cNvPr id="89091" name="AutoShape 1027"/>
          <p:cNvSpPr>
            <a:spLocks noChangeArrowheads="1"/>
          </p:cNvSpPr>
          <p:nvPr/>
        </p:nvSpPr>
        <p:spPr bwMode="auto">
          <a:xfrm rot="-5400000">
            <a:off x="3052762" y="4135438"/>
            <a:ext cx="1209675" cy="914400"/>
          </a:xfrm>
          <a:prstGeom prst="hexagon">
            <a:avLst>
              <a:gd name="adj" fmla="val 33073"/>
              <a:gd name="vf" fmla="val 115470"/>
            </a:avLst>
          </a:prstGeom>
          <a:noFill/>
          <a:ln w="28575">
            <a:solidFill>
              <a:schemeClr val="tx1"/>
            </a:solidFill>
            <a:miter lim="800000"/>
            <a:headEnd/>
            <a:tailEnd/>
          </a:ln>
          <a:effectLst/>
        </p:spPr>
        <p:txBody>
          <a:bodyPr wrap="none" anchor="ctr"/>
          <a:lstStyle/>
          <a:p>
            <a:endParaRPr lang="en-US"/>
          </a:p>
        </p:txBody>
      </p:sp>
      <p:sp>
        <p:nvSpPr>
          <p:cNvPr id="89092" name="AutoShape 1028"/>
          <p:cNvSpPr>
            <a:spLocks noChangeArrowheads="1"/>
          </p:cNvSpPr>
          <p:nvPr/>
        </p:nvSpPr>
        <p:spPr bwMode="auto">
          <a:xfrm rot="-5400000">
            <a:off x="1719262" y="3259138"/>
            <a:ext cx="1133475" cy="914400"/>
          </a:xfrm>
          <a:prstGeom prst="hexagon">
            <a:avLst>
              <a:gd name="adj" fmla="val 30990"/>
              <a:gd name="vf" fmla="val 115470"/>
            </a:avLst>
          </a:prstGeom>
          <a:noFill/>
          <a:ln w="28575">
            <a:solidFill>
              <a:schemeClr val="tx1"/>
            </a:solidFill>
            <a:miter lim="800000"/>
            <a:headEnd/>
            <a:tailEnd/>
          </a:ln>
          <a:effectLst/>
        </p:spPr>
        <p:txBody>
          <a:bodyPr wrap="none" anchor="ctr"/>
          <a:lstStyle/>
          <a:p>
            <a:endParaRPr lang="en-US"/>
          </a:p>
        </p:txBody>
      </p:sp>
      <p:sp>
        <p:nvSpPr>
          <p:cNvPr id="89093" name="AutoShape 1029"/>
          <p:cNvSpPr>
            <a:spLocks noChangeArrowheads="1"/>
          </p:cNvSpPr>
          <p:nvPr/>
        </p:nvSpPr>
        <p:spPr bwMode="auto">
          <a:xfrm rot="-5400000">
            <a:off x="3543300" y="3254375"/>
            <a:ext cx="1143000" cy="914400"/>
          </a:xfrm>
          <a:prstGeom prst="hexagon">
            <a:avLst>
              <a:gd name="adj" fmla="val 31250"/>
              <a:gd name="vf" fmla="val 115470"/>
            </a:avLst>
          </a:prstGeom>
          <a:noFill/>
          <a:ln w="28575">
            <a:solidFill>
              <a:schemeClr val="tx1"/>
            </a:solidFill>
            <a:miter lim="800000"/>
            <a:headEnd/>
            <a:tailEnd/>
          </a:ln>
          <a:effectLst/>
        </p:spPr>
        <p:txBody>
          <a:bodyPr wrap="none" anchor="ctr"/>
          <a:lstStyle/>
          <a:p>
            <a:endParaRPr lang="en-US"/>
          </a:p>
        </p:txBody>
      </p:sp>
      <p:sp>
        <p:nvSpPr>
          <p:cNvPr id="89094" name="AutoShape 1030"/>
          <p:cNvSpPr>
            <a:spLocks noChangeArrowheads="1"/>
          </p:cNvSpPr>
          <p:nvPr/>
        </p:nvSpPr>
        <p:spPr bwMode="auto">
          <a:xfrm rot="-5400000">
            <a:off x="2176462" y="2411413"/>
            <a:ext cx="1133475" cy="914400"/>
          </a:xfrm>
          <a:prstGeom prst="hexagon">
            <a:avLst>
              <a:gd name="adj" fmla="val 30990"/>
              <a:gd name="vf" fmla="val 115470"/>
            </a:avLst>
          </a:prstGeom>
          <a:noFill/>
          <a:ln w="28575">
            <a:solidFill>
              <a:schemeClr val="tx1"/>
            </a:solidFill>
            <a:miter lim="800000"/>
            <a:headEnd/>
            <a:tailEnd/>
          </a:ln>
          <a:effectLst/>
        </p:spPr>
        <p:txBody>
          <a:bodyPr wrap="none" anchor="ctr"/>
          <a:lstStyle/>
          <a:p>
            <a:endParaRPr lang="en-US"/>
          </a:p>
        </p:txBody>
      </p:sp>
      <p:sp>
        <p:nvSpPr>
          <p:cNvPr id="89095" name="AutoShape 1031"/>
          <p:cNvSpPr>
            <a:spLocks noChangeArrowheads="1"/>
          </p:cNvSpPr>
          <p:nvPr/>
        </p:nvSpPr>
        <p:spPr bwMode="auto">
          <a:xfrm rot="-5400000">
            <a:off x="3090862" y="2411413"/>
            <a:ext cx="1133475" cy="914400"/>
          </a:xfrm>
          <a:prstGeom prst="hexagon">
            <a:avLst>
              <a:gd name="adj" fmla="val 30990"/>
              <a:gd name="vf" fmla="val 115470"/>
            </a:avLst>
          </a:prstGeom>
          <a:noFill/>
          <a:ln w="28575">
            <a:solidFill>
              <a:schemeClr val="tx1"/>
            </a:solidFill>
            <a:miter lim="800000"/>
            <a:headEnd/>
            <a:tailEnd/>
          </a:ln>
          <a:effectLst/>
        </p:spPr>
        <p:txBody>
          <a:bodyPr wrap="none" anchor="ctr"/>
          <a:lstStyle/>
          <a:p>
            <a:endParaRPr lang="en-US"/>
          </a:p>
        </p:txBody>
      </p:sp>
      <p:sp>
        <p:nvSpPr>
          <p:cNvPr id="89096" name="AutoShape 1032"/>
          <p:cNvSpPr>
            <a:spLocks noChangeArrowheads="1"/>
          </p:cNvSpPr>
          <p:nvPr/>
        </p:nvSpPr>
        <p:spPr bwMode="auto">
          <a:xfrm rot="-5400000">
            <a:off x="2138362" y="4135438"/>
            <a:ext cx="1209675" cy="914400"/>
          </a:xfrm>
          <a:prstGeom prst="hexagon">
            <a:avLst>
              <a:gd name="adj" fmla="val 33073"/>
              <a:gd name="vf" fmla="val 115470"/>
            </a:avLst>
          </a:prstGeom>
          <a:noFill/>
          <a:ln w="28575">
            <a:solidFill>
              <a:schemeClr val="tx1"/>
            </a:solidFill>
            <a:miter lim="800000"/>
            <a:headEnd/>
            <a:tailEnd/>
          </a:ln>
          <a:effectLst/>
        </p:spPr>
        <p:txBody>
          <a:bodyPr wrap="none" anchor="ctr"/>
          <a:lstStyle/>
          <a:p>
            <a:endParaRPr lang="en-US"/>
          </a:p>
        </p:txBody>
      </p:sp>
      <p:sp>
        <p:nvSpPr>
          <p:cNvPr id="89097" name="Text Box 1033"/>
          <p:cNvSpPr txBox="1">
            <a:spLocks noChangeArrowheads="1"/>
          </p:cNvSpPr>
          <p:nvPr/>
        </p:nvSpPr>
        <p:spPr bwMode="auto">
          <a:xfrm>
            <a:off x="2743200" y="3368675"/>
            <a:ext cx="381000" cy="457200"/>
          </a:xfrm>
          <a:prstGeom prst="rect">
            <a:avLst/>
          </a:prstGeom>
          <a:noFill/>
          <a:ln w="9525">
            <a:noFill/>
            <a:miter lim="800000"/>
            <a:headEnd/>
            <a:tailEnd/>
          </a:ln>
          <a:effectLst/>
        </p:spPr>
        <p:txBody>
          <a:bodyPr>
            <a:spAutoFit/>
          </a:bodyPr>
          <a:lstStyle/>
          <a:p>
            <a:pPr>
              <a:spcBef>
                <a:spcPct val="50000"/>
              </a:spcBef>
            </a:pPr>
            <a:r>
              <a:rPr lang="en-US" dirty="0">
                <a:solidFill>
                  <a:srgbClr val="FF00FF"/>
                </a:solidFill>
                <a:latin typeface="Times New Roman" pitchFamily="18" charset="0"/>
              </a:rPr>
              <a:t>X</a:t>
            </a:r>
          </a:p>
        </p:txBody>
      </p:sp>
      <p:sp>
        <p:nvSpPr>
          <p:cNvPr id="89098" name="Text Box 1034"/>
          <p:cNvSpPr txBox="1">
            <a:spLocks noChangeArrowheads="1"/>
          </p:cNvSpPr>
          <p:nvPr/>
        </p:nvSpPr>
        <p:spPr bwMode="auto">
          <a:xfrm>
            <a:off x="3048000" y="3749675"/>
            <a:ext cx="381000" cy="457200"/>
          </a:xfrm>
          <a:prstGeom prst="rect">
            <a:avLst/>
          </a:prstGeom>
          <a:noFill/>
          <a:ln w="9525">
            <a:noFill/>
            <a:miter lim="800000"/>
            <a:headEnd/>
            <a:tailEnd/>
          </a:ln>
          <a:effectLst/>
        </p:spPr>
        <p:txBody>
          <a:bodyPr>
            <a:spAutoFit/>
          </a:bodyPr>
          <a:lstStyle/>
          <a:p>
            <a:pPr>
              <a:spcBef>
                <a:spcPct val="50000"/>
              </a:spcBef>
            </a:pPr>
            <a:r>
              <a:rPr lang="en-US">
                <a:solidFill>
                  <a:srgbClr val="FF00FF"/>
                </a:solidFill>
                <a:latin typeface="Times New Roman" pitchFamily="18" charset="0"/>
              </a:rPr>
              <a:t>Z</a:t>
            </a:r>
          </a:p>
        </p:txBody>
      </p:sp>
      <p:sp>
        <p:nvSpPr>
          <p:cNvPr id="89099" name="Text Box 1035"/>
          <p:cNvSpPr txBox="1">
            <a:spLocks noChangeArrowheads="1"/>
          </p:cNvSpPr>
          <p:nvPr/>
        </p:nvSpPr>
        <p:spPr bwMode="auto">
          <a:xfrm>
            <a:off x="3200400" y="3368675"/>
            <a:ext cx="381000" cy="457200"/>
          </a:xfrm>
          <a:prstGeom prst="rect">
            <a:avLst/>
          </a:prstGeom>
          <a:noFill/>
          <a:ln w="9525">
            <a:noFill/>
            <a:miter lim="800000"/>
            <a:headEnd/>
            <a:tailEnd/>
          </a:ln>
          <a:effectLst/>
        </p:spPr>
        <p:txBody>
          <a:bodyPr>
            <a:spAutoFit/>
          </a:bodyPr>
          <a:lstStyle/>
          <a:p>
            <a:pPr>
              <a:spcBef>
                <a:spcPct val="50000"/>
              </a:spcBef>
            </a:pPr>
            <a:r>
              <a:rPr lang="en-US">
                <a:solidFill>
                  <a:srgbClr val="FF00FF"/>
                </a:solidFill>
                <a:latin typeface="Times New Roman" pitchFamily="18" charset="0"/>
              </a:rPr>
              <a:t>Y</a:t>
            </a:r>
          </a:p>
        </p:txBody>
      </p:sp>
      <p:sp>
        <p:nvSpPr>
          <p:cNvPr id="89100" name="Text Box 1036"/>
          <p:cNvSpPr txBox="1">
            <a:spLocks noChangeArrowheads="1"/>
          </p:cNvSpPr>
          <p:nvPr/>
        </p:nvSpPr>
        <p:spPr bwMode="auto">
          <a:xfrm>
            <a:off x="2057400" y="3444875"/>
            <a:ext cx="381000" cy="457200"/>
          </a:xfrm>
          <a:prstGeom prst="rect">
            <a:avLst/>
          </a:prstGeom>
          <a:noFill/>
          <a:ln w="9525">
            <a:noFill/>
            <a:miter lim="800000"/>
            <a:headEnd/>
            <a:tailEnd/>
          </a:ln>
          <a:effectLst/>
        </p:spPr>
        <p:txBody>
          <a:bodyPr>
            <a:spAutoFit/>
          </a:bodyPr>
          <a:lstStyle/>
          <a:p>
            <a:pPr>
              <a:spcBef>
                <a:spcPct val="50000"/>
              </a:spcBef>
            </a:pPr>
            <a:r>
              <a:rPr lang="en-US">
                <a:solidFill>
                  <a:schemeClr val="folHlink"/>
                </a:solidFill>
                <a:latin typeface="Times New Roman" pitchFamily="18" charset="0"/>
              </a:rPr>
              <a:t>2</a:t>
            </a:r>
          </a:p>
        </p:txBody>
      </p:sp>
      <p:sp>
        <p:nvSpPr>
          <p:cNvPr id="89101" name="Text Box 1037"/>
          <p:cNvSpPr txBox="1">
            <a:spLocks noChangeArrowheads="1"/>
          </p:cNvSpPr>
          <p:nvPr/>
        </p:nvSpPr>
        <p:spPr bwMode="auto">
          <a:xfrm>
            <a:off x="2514600" y="2682875"/>
            <a:ext cx="381000" cy="457200"/>
          </a:xfrm>
          <a:prstGeom prst="rect">
            <a:avLst/>
          </a:prstGeom>
          <a:noFill/>
          <a:ln w="9525">
            <a:noFill/>
            <a:miter lim="800000"/>
            <a:headEnd/>
            <a:tailEnd/>
          </a:ln>
          <a:effectLst/>
        </p:spPr>
        <p:txBody>
          <a:bodyPr>
            <a:spAutoFit/>
          </a:bodyPr>
          <a:lstStyle/>
          <a:p>
            <a:pPr>
              <a:spcBef>
                <a:spcPct val="50000"/>
              </a:spcBef>
            </a:pPr>
            <a:r>
              <a:rPr lang="en-US">
                <a:solidFill>
                  <a:schemeClr val="folHlink"/>
                </a:solidFill>
                <a:latin typeface="Times New Roman" pitchFamily="18" charset="0"/>
              </a:rPr>
              <a:t>1</a:t>
            </a:r>
          </a:p>
        </p:txBody>
      </p:sp>
      <p:sp>
        <p:nvSpPr>
          <p:cNvPr id="89102" name="Text Box 1038"/>
          <p:cNvSpPr txBox="1">
            <a:spLocks noChangeArrowheads="1"/>
          </p:cNvSpPr>
          <p:nvPr/>
        </p:nvSpPr>
        <p:spPr bwMode="auto">
          <a:xfrm>
            <a:off x="4800600" y="2301875"/>
            <a:ext cx="1143000" cy="457200"/>
          </a:xfrm>
          <a:prstGeom prst="rect">
            <a:avLst/>
          </a:prstGeom>
          <a:noFill/>
          <a:ln w="9525">
            <a:noFill/>
            <a:miter lim="800000"/>
            <a:headEnd/>
            <a:tailEnd/>
          </a:ln>
          <a:effectLst/>
        </p:spPr>
        <p:txBody>
          <a:bodyPr>
            <a:spAutoFit/>
          </a:bodyPr>
          <a:lstStyle/>
          <a:p>
            <a:pPr>
              <a:spcBef>
                <a:spcPct val="50000"/>
              </a:spcBef>
            </a:pPr>
            <a:r>
              <a:rPr lang="en-US">
                <a:solidFill>
                  <a:schemeClr val="folHlink"/>
                </a:solidFill>
                <a:latin typeface="Times New Roman" pitchFamily="18" charset="0"/>
              </a:rPr>
              <a:t>Cell 3</a:t>
            </a:r>
          </a:p>
        </p:txBody>
      </p:sp>
      <p:sp>
        <p:nvSpPr>
          <p:cNvPr id="89103" name="Arc 1039"/>
          <p:cNvSpPr>
            <a:spLocks/>
          </p:cNvSpPr>
          <p:nvPr/>
        </p:nvSpPr>
        <p:spPr bwMode="auto">
          <a:xfrm rot="-2504913">
            <a:off x="3124200" y="2530475"/>
            <a:ext cx="1674813" cy="609600"/>
          </a:xfrm>
          <a:custGeom>
            <a:avLst/>
            <a:gdLst>
              <a:gd name="G0" fmla="+- 17972 0 0"/>
              <a:gd name="G1" fmla="+- 21600 0 0"/>
              <a:gd name="G2" fmla="+- 21600 0 0"/>
              <a:gd name="T0" fmla="*/ 0 w 39572"/>
              <a:gd name="T1" fmla="*/ 9619 h 21600"/>
              <a:gd name="T2" fmla="*/ 39572 w 39572"/>
              <a:gd name="T3" fmla="*/ 21600 h 21600"/>
              <a:gd name="T4" fmla="*/ 17972 w 39572"/>
              <a:gd name="T5" fmla="*/ 21600 h 21600"/>
            </a:gdLst>
            <a:ahLst/>
            <a:cxnLst>
              <a:cxn ang="0">
                <a:pos x="T0" y="T1"/>
              </a:cxn>
              <a:cxn ang="0">
                <a:pos x="T2" y="T3"/>
              </a:cxn>
              <a:cxn ang="0">
                <a:pos x="T4" y="T5"/>
              </a:cxn>
            </a:cxnLst>
            <a:rect l="0" t="0" r="r" b="b"/>
            <a:pathLst>
              <a:path w="39572" h="21600" fill="none" extrusionOk="0">
                <a:moveTo>
                  <a:pt x="-1" y="9618"/>
                </a:moveTo>
                <a:cubicBezTo>
                  <a:pt x="4005" y="3609"/>
                  <a:pt x="10749" y="-1"/>
                  <a:pt x="17972" y="0"/>
                </a:cubicBezTo>
                <a:cubicBezTo>
                  <a:pt x="29901" y="0"/>
                  <a:pt x="39572" y="9670"/>
                  <a:pt x="39572" y="21600"/>
                </a:cubicBezTo>
              </a:path>
              <a:path w="39572" h="21600" stroke="0" extrusionOk="0">
                <a:moveTo>
                  <a:pt x="-1" y="9618"/>
                </a:moveTo>
                <a:cubicBezTo>
                  <a:pt x="4005" y="3609"/>
                  <a:pt x="10749" y="-1"/>
                  <a:pt x="17972" y="0"/>
                </a:cubicBezTo>
                <a:cubicBezTo>
                  <a:pt x="29901" y="0"/>
                  <a:pt x="39572" y="9670"/>
                  <a:pt x="39572" y="21600"/>
                </a:cubicBezTo>
                <a:lnTo>
                  <a:pt x="17972" y="21600"/>
                </a:lnTo>
                <a:close/>
              </a:path>
            </a:pathLst>
          </a:custGeom>
          <a:noFill/>
          <a:ln w="9525">
            <a:solidFill>
              <a:schemeClr val="tx1"/>
            </a:solidFill>
            <a:round/>
            <a:headEnd type="triangle" w="med" len="med"/>
            <a:tailEnd/>
          </a:ln>
          <a:effectLst/>
        </p:spPr>
        <p:txBody>
          <a:bodyPr wrap="none" anchor="ctr"/>
          <a:lstStyle/>
          <a:p>
            <a:endParaRPr lang="en-US"/>
          </a:p>
        </p:txBody>
      </p:sp>
      <p:sp>
        <p:nvSpPr>
          <p:cNvPr id="89104" name="Text Box 1040"/>
          <p:cNvSpPr txBox="1">
            <a:spLocks noChangeArrowheads="1"/>
          </p:cNvSpPr>
          <p:nvPr/>
        </p:nvSpPr>
        <p:spPr bwMode="auto">
          <a:xfrm>
            <a:off x="990600" y="1524000"/>
            <a:ext cx="2743200" cy="396875"/>
          </a:xfrm>
          <a:prstGeom prst="rect">
            <a:avLst/>
          </a:prstGeom>
          <a:noFill/>
          <a:ln w="9525">
            <a:noFill/>
            <a:miter lim="800000"/>
            <a:headEnd/>
            <a:tailEnd/>
          </a:ln>
          <a:effectLst/>
        </p:spPr>
        <p:txBody>
          <a:bodyPr>
            <a:spAutoFit/>
          </a:bodyPr>
          <a:lstStyle/>
          <a:p>
            <a:pPr>
              <a:spcBef>
                <a:spcPct val="50000"/>
              </a:spcBef>
            </a:pPr>
            <a:r>
              <a:rPr lang="en-US" sz="2000">
                <a:solidFill>
                  <a:schemeClr val="folHlink"/>
                </a:solidFill>
                <a:latin typeface="Times New Roman" pitchFamily="18" charset="0"/>
              </a:rPr>
              <a:t>Donor Cell for Sector X</a:t>
            </a:r>
          </a:p>
        </p:txBody>
      </p:sp>
      <p:sp>
        <p:nvSpPr>
          <p:cNvPr id="89105" name="Line 1041"/>
          <p:cNvSpPr>
            <a:spLocks noChangeShapeType="1"/>
          </p:cNvSpPr>
          <p:nvPr/>
        </p:nvSpPr>
        <p:spPr bwMode="auto">
          <a:xfrm>
            <a:off x="1600200" y="1997075"/>
            <a:ext cx="533400" cy="1524000"/>
          </a:xfrm>
          <a:prstGeom prst="line">
            <a:avLst/>
          </a:prstGeom>
          <a:noFill/>
          <a:ln w="9525">
            <a:solidFill>
              <a:schemeClr val="tx1"/>
            </a:solidFill>
            <a:round/>
            <a:headEnd/>
            <a:tailEnd type="triangle" w="med" len="med"/>
          </a:ln>
          <a:effectLst/>
        </p:spPr>
        <p:txBody>
          <a:bodyPr/>
          <a:lstStyle/>
          <a:p>
            <a:endParaRPr lang="en-US"/>
          </a:p>
        </p:txBody>
      </p:sp>
      <p:sp>
        <p:nvSpPr>
          <p:cNvPr id="89106" name="Line 1042"/>
          <p:cNvSpPr>
            <a:spLocks noChangeShapeType="1"/>
          </p:cNvSpPr>
          <p:nvPr/>
        </p:nvSpPr>
        <p:spPr bwMode="auto">
          <a:xfrm>
            <a:off x="1600200" y="1997075"/>
            <a:ext cx="990600" cy="685800"/>
          </a:xfrm>
          <a:prstGeom prst="line">
            <a:avLst/>
          </a:prstGeom>
          <a:noFill/>
          <a:ln w="9525">
            <a:solidFill>
              <a:schemeClr val="tx1"/>
            </a:solidFill>
            <a:round/>
            <a:headEnd/>
            <a:tailEnd type="triangle" w="med" len="med"/>
          </a:ln>
          <a:effectLst/>
        </p:spPr>
        <p:txBody>
          <a:bodyPr/>
          <a:lstStyle/>
          <a:p>
            <a:endParaRPr lang="en-US"/>
          </a:p>
        </p:txBody>
      </p:sp>
      <p:sp>
        <p:nvSpPr>
          <p:cNvPr id="89107" name="Line 1043"/>
          <p:cNvSpPr>
            <a:spLocks noChangeShapeType="1"/>
          </p:cNvSpPr>
          <p:nvPr/>
        </p:nvSpPr>
        <p:spPr bwMode="auto">
          <a:xfrm flipV="1">
            <a:off x="2743200" y="3733800"/>
            <a:ext cx="457200" cy="228600"/>
          </a:xfrm>
          <a:prstGeom prst="line">
            <a:avLst/>
          </a:prstGeom>
          <a:noFill/>
          <a:ln w="28575">
            <a:solidFill>
              <a:schemeClr val="tx1"/>
            </a:solidFill>
            <a:round/>
            <a:headEnd/>
            <a:tailEnd/>
          </a:ln>
          <a:effectLst/>
        </p:spPr>
        <p:txBody>
          <a:bodyPr/>
          <a:lstStyle/>
          <a:p>
            <a:endParaRPr lang="en-US"/>
          </a:p>
        </p:txBody>
      </p:sp>
      <p:sp>
        <p:nvSpPr>
          <p:cNvPr id="89108" name="Line 1044"/>
          <p:cNvSpPr>
            <a:spLocks noChangeShapeType="1"/>
          </p:cNvSpPr>
          <p:nvPr/>
        </p:nvSpPr>
        <p:spPr bwMode="auto">
          <a:xfrm>
            <a:off x="3200400" y="3733800"/>
            <a:ext cx="457200" cy="228600"/>
          </a:xfrm>
          <a:prstGeom prst="line">
            <a:avLst/>
          </a:prstGeom>
          <a:noFill/>
          <a:ln w="28575">
            <a:solidFill>
              <a:schemeClr val="tx1"/>
            </a:solidFill>
            <a:round/>
            <a:headEnd/>
            <a:tailEnd/>
          </a:ln>
          <a:effectLst/>
        </p:spPr>
        <p:txBody>
          <a:bodyPr/>
          <a:lstStyle/>
          <a:p>
            <a:endParaRPr lang="en-US"/>
          </a:p>
        </p:txBody>
      </p:sp>
      <p:sp>
        <p:nvSpPr>
          <p:cNvPr id="89109" name="Line 1045"/>
          <p:cNvSpPr>
            <a:spLocks noChangeShapeType="1"/>
          </p:cNvSpPr>
          <p:nvPr/>
        </p:nvSpPr>
        <p:spPr bwMode="auto">
          <a:xfrm>
            <a:off x="3200400" y="3124200"/>
            <a:ext cx="0" cy="609600"/>
          </a:xfrm>
          <a:prstGeom prst="line">
            <a:avLst/>
          </a:prstGeom>
          <a:noFill/>
          <a:ln w="28575">
            <a:solidFill>
              <a:schemeClr val="tx1"/>
            </a:solidFill>
            <a:round/>
            <a:headEnd/>
            <a:tailEnd/>
          </a:ln>
          <a:effectLst/>
        </p:spPr>
        <p:txBody>
          <a:bodyPr/>
          <a:lstStyle/>
          <a:p>
            <a:endParaRPr lang="en-US"/>
          </a:p>
        </p:txBody>
      </p:sp>
      <p:sp>
        <p:nvSpPr>
          <p:cNvPr id="89110" name="Text Box 1046"/>
          <p:cNvSpPr txBox="1">
            <a:spLocks noChangeArrowheads="1"/>
          </p:cNvSpPr>
          <p:nvPr/>
        </p:nvSpPr>
        <p:spPr bwMode="auto">
          <a:xfrm>
            <a:off x="4419600" y="4483100"/>
            <a:ext cx="4191000" cy="1187450"/>
          </a:xfrm>
          <a:prstGeom prst="rect">
            <a:avLst/>
          </a:prstGeom>
          <a:noFill/>
          <a:ln w="9525">
            <a:noFill/>
            <a:miter lim="800000"/>
            <a:headEnd/>
            <a:tailEnd/>
          </a:ln>
          <a:effectLst/>
        </p:spPr>
        <p:txBody>
          <a:bodyPr>
            <a:spAutoFit/>
          </a:bodyPr>
          <a:lstStyle/>
          <a:p>
            <a:pPr>
              <a:spcBef>
                <a:spcPct val="50000"/>
              </a:spcBef>
              <a:buFontTx/>
              <a:buChar char="•"/>
            </a:pPr>
            <a:r>
              <a:rPr lang="en-US">
                <a:solidFill>
                  <a:schemeClr val="folHlink"/>
                </a:solidFill>
                <a:latin typeface="Times New Roman" pitchFamily="18" charset="0"/>
              </a:rPr>
              <a:t> A call initiated in the sector X of cell 3 can borrow a channel from adjacent cells 1 or 2.</a:t>
            </a:r>
          </a:p>
        </p:txBody>
      </p:sp>
      <p:pic>
        <p:nvPicPr>
          <p:cNvPr id="24" name="Picture 4"/>
          <p:cNvPicPr>
            <a:picLocks noChangeAspect="1" noChangeArrowheads="1"/>
          </p:cNvPicPr>
          <p:nvPr/>
        </p:nvPicPr>
        <p:blipFill>
          <a:blip r:embed="rId2"/>
          <a:srcRect/>
          <a:stretch>
            <a:fillRect/>
          </a:stretch>
        </p:blipFill>
        <p:spPr bwMode="auto">
          <a:xfrm>
            <a:off x="0" y="5651500"/>
            <a:ext cx="1219200" cy="12065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1000" y="228600"/>
            <a:ext cx="8458200" cy="685800"/>
          </a:xfrm>
          <a:noFill/>
        </p:spPr>
        <p:txBody>
          <a:bodyPr>
            <a:noAutofit/>
          </a:bodyPr>
          <a:lstStyle/>
          <a:p>
            <a:pPr algn="ctr"/>
            <a:r>
              <a:rPr lang="en-US" sz="4000" dirty="0">
                <a:latin typeface="Cambria" pitchFamily="18" charset="0"/>
              </a:rPr>
              <a:t>Channel Borrowing (CB) Schemes</a:t>
            </a:r>
          </a:p>
        </p:txBody>
      </p:sp>
      <p:graphicFrame>
        <p:nvGraphicFramePr>
          <p:cNvPr id="40027" name="Group 91"/>
          <p:cNvGraphicFramePr>
            <a:graphicFrameLocks noGrp="1"/>
          </p:cNvGraphicFramePr>
          <p:nvPr>
            <p:ph type="tbl" idx="1"/>
          </p:nvPr>
        </p:nvGraphicFramePr>
        <p:xfrm>
          <a:off x="381000" y="1339850"/>
          <a:ext cx="8610600" cy="5036820"/>
        </p:xfrm>
        <a:graphic>
          <a:graphicData uri="http://schemas.openxmlformats.org/drawingml/2006/table">
            <a:tbl>
              <a:tblPr/>
              <a:tblGrid>
                <a:gridCol w="2057400">
                  <a:extLst>
                    <a:ext uri="{9D8B030D-6E8A-4147-A177-3AD203B41FA5}">
                      <a16:colId xmlns="" xmlns:a16="http://schemas.microsoft.com/office/drawing/2014/main" val="20000"/>
                    </a:ext>
                  </a:extLst>
                </a:gridCol>
                <a:gridCol w="6553200">
                  <a:extLst>
                    <a:ext uri="{9D8B030D-6E8A-4147-A177-3AD203B41FA5}">
                      <a16:colId xmlns="" xmlns:a16="http://schemas.microsoft.com/office/drawing/2014/main" val="20001"/>
                    </a:ext>
                  </a:extLst>
                </a:gridCol>
              </a:tblGrid>
              <a:tr h="304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imes New Roman" pitchFamily="18" charset="0"/>
                        </a:rPr>
                        <a:t>Scheme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841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Simple Borrowing (SB)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A nominal channel set is assigned to a cell, as in the FCA case. After all nominal channels are used, an available channel from a neighboring cell is borrowed.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422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dirty="0">
                          <a:ln>
                            <a:noFill/>
                          </a:ln>
                          <a:solidFill>
                            <a:schemeClr val="tx1"/>
                          </a:solidFill>
                          <a:effectLst/>
                          <a:latin typeface="Times New Roman" pitchFamily="18" charset="0"/>
                        </a:rPr>
                        <a:t>Borrow from the Richest (SBR)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dirty="0">
                          <a:ln>
                            <a:noFill/>
                          </a:ln>
                          <a:solidFill>
                            <a:schemeClr val="tx1"/>
                          </a:solidFill>
                          <a:effectLst/>
                          <a:latin typeface="Times New Roman" pitchFamily="18" charset="0"/>
                        </a:rPr>
                        <a:t>Channels that are candidates for borrowing are available channels nominally assigned to one of the adjacent cells of the acceptor cell. If more than one adjacent cell has channels available for borrowing, a channel is borrowed from the cell with the greatest number of channels available for borrowing.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130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Basic Algorithm (BA)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This is an improved version of the SBR strategy which takes channel locking into account when selecting a candidate channel for borrowing. This scheme tried to minimize the future call blocking probability in the cell that is most affected by the channel borrowing.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246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Basic Algorithm with Reassignment (BAR)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This scheme provides for the transfer of a call from a borrowed channel to a nominal channel whenever a nominal channel becomes available.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imes New Roman" pitchFamily="18" charset="0"/>
                        </a:rPr>
                        <a:t>Borrow First Available (BFA)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dirty="0">
                          <a:ln>
                            <a:noFill/>
                          </a:ln>
                          <a:solidFill>
                            <a:schemeClr val="tx1"/>
                          </a:solidFill>
                          <a:effectLst/>
                          <a:latin typeface="Times New Roman" pitchFamily="18" charset="0"/>
                        </a:rPr>
                        <a:t>Instead of trying to optimize when borrowing, this algorithm selects the first candidate channel it finds.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26" name="Slide Number Placeholder 5"/>
          <p:cNvSpPr>
            <a:spLocks noGrp="1"/>
          </p:cNvSpPr>
          <p:nvPr>
            <p:ph type="sldNum" sz="quarter" idx="12"/>
          </p:nvPr>
        </p:nvSpPr>
        <p:spPr/>
        <p:txBody>
          <a:bodyPr/>
          <a:lstStyle/>
          <a:p>
            <a:fld id="{0AE41284-4593-4AD5-A214-0290DEA13D6F}" type="slidenum">
              <a:rPr lang="en-US"/>
              <a:pPr/>
              <a:t>43</a:t>
            </a:fld>
            <a:endParaRPr lang="en-US"/>
          </a:p>
        </p:txBody>
      </p:sp>
      <p:pic>
        <p:nvPicPr>
          <p:cNvPr id="5" name="Picture 4"/>
          <p:cNvPicPr>
            <a:picLocks noChangeAspect="1" noChangeArrowheads="1"/>
          </p:cNvPicPr>
          <p:nvPr/>
        </p:nvPicPr>
        <p:blipFill>
          <a:blip r:embed="rId2"/>
          <a:srcRect/>
          <a:stretch>
            <a:fillRect/>
          </a:stretch>
        </p:blipFill>
        <p:spPr bwMode="auto">
          <a:xfrm>
            <a:off x="8229600" y="0"/>
            <a:ext cx="914399" cy="904874"/>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5410200"/>
          </a:xfrm>
        </p:spPr>
        <p:txBody>
          <a:bodyPr>
            <a:normAutofit/>
          </a:bodyPr>
          <a:lstStyle/>
          <a:p>
            <a:pPr algn="just"/>
            <a:r>
              <a:rPr lang="en-US" sz="2800" dirty="0" smtClean="0"/>
              <a:t>In dynamic channel assignment strategy channels are temporarily assigned for use in cells for the duration of the call. Each time a call attempt is made from a cell the corresponding BS requests a channel from MSC. The MSC then allocates a channel to the requesting the BS. After the call is over the channel is returned and kept in a central pool. To avoid co-channel interference any channel that in use in one cell can only be reassigned simultaneously to another cell in the system if the distance between the two cells is larger than minimum reuse distance.</a:t>
            </a:r>
            <a:endParaRPr lang="en-US" sz="2800" dirty="0"/>
          </a:p>
        </p:txBody>
      </p:sp>
      <p:sp>
        <p:nvSpPr>
          <p:cNvPr id="3" name="TextBox 2"/>
          <p:cNvSpPr txBox="1"/>
          <p:nvPr/>
        </p:nvSpPr>
        <p:spPr>
          <a:xfrm>
            <a:off x="1752600" y="381000"/>
            <a:ext cx="5029200" cy="800219"/>
          </a:xfrm>
          <a:prstGeom prst="rect">
            <a:avLst/>
          </a:prstGeom>
          <a:noFill/>
        </p:spPr>
        <p:txBody>
          <a:bodyPr wrap="square" rtlCol="0">
            <a:spAutoFit/>
          </a:bodyPr>
          <a:lstStyle/>
          <a:p>
            <a:pPr algn="ctr"/>
            <a:r>
              <a:rPr lang="en-US" sz="2800" dirty="0" smtClean="0"/>
              <a:t>Dynamic Channel Allocation</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DCA</a:t>
            </a:r>
            <a:endParaRPr lang="en-US" dirty="0"/>
          </a:p>
        </p:txBody>
      </p:sp>
      <p:sp>
        <p:nvSpPr>
          <p:cNvPr id="3" name="TextBox 2"/>
          <p:cNvSpPr txBox="1"/>
          <p:nvPr/>
        </p:nvSpPr>
        <p:spPr>
          <a:xfrm>
            <a:off x="609600" y="1600200"/>
            <a:ext cx="8153400" cy="4025717"/>
          </a:xfrm>
          <a:prstGeom prst="rect">
            <a:avLst/>
          </a:prstGeom>
          <a:noFill/>
        </p:spPr>
        <p:txBody>
          <a:bodyPr wrap="square" rtlCol="0">
            <a:spAutoFit/>
          </a:bodyPr>
          <a:lstStyle/>
          <a:p>
            <a:pPr algn="just">
              <a:lnSpc>
                <a:spcPct val="90000"/>
              </a:lnSpc>
            </a:pPr>
            <a:r>
              <a:rPr lang="en-US" sz="2400" dirty="0" smtClean="0">
                <a:latin typeface="Times New Roman" pitchFamily="18" charset="0"/>
                <a:cs typeface="Times New Roman" pitchFamily="18" charset="0"/>
              </a:rPr>
              <a:t>DCA schemes can be </a:t>
            </a:r>
            <a:r>
              <a:rPr lang="en-US" sz="2400" u="sng" dirty="0" smtClean="0">
                <a:latin typeface="Times New Roman" pitchFamily="18" charset="0"/>
                <a:cs typeface="Times New Roman" pitchFamily="18" charset="0"/>
              </a:rPr>
              <a:t>centralized</a:t>
            </a:r>
            <a:r>
              <a:rPr lang="en-US" sz="2400" dirty="0" smtClean="0">
                <a:latin typeface="Times New Roman" pitchFamily="18" charset="0"/>
                <a:cs typeface="Times New Roman" pitchFamily="18" charset="0"/>
              </a:rPr>
              <a:t> or </a:t>
            </a:r>
            <a:r>
              <a:rPr lang="en-US" sz="2400" u="sng" dirty="0" smtClean="0">
                <a:latin typeface="Times New Roman" pitchFamily="18" charset="0"/>
                <a:cs typeface="Times New Roman" pitchFamily="18" charset="0"/>
              </a:rPr>
              <a:t>distributed</a:t>
            </a:r>
            <a:r>
              <a:rPr lang="en-US" sz="2400" dirty="0" smtClean="0">
                <a:latin typeface="Times New Roman" pitchFamily="18" charset="0"/>
                <a:cs typeface="Times New Roman" pitchFamily="18" charset="0"/>
              </a:rPr>
              <a:t>. </a:t>
            </a:r>
          </a:p>
          <a:p>
            <a:pPr algn="just">
              <a:lnSpc>
                <a:spcPct val="90000"/>
              </a:lnSpc>
            </a:pPr>
            <a:r>
              <a:rPr lang="en-US" sz="2400" dirty="0" smtClean="0">
                <a:solidFill>
                  <a:srgbClr val="FF0000"/>
                </a:solidFill>
                <a:latin typeface="Times New Roman" pitchFamily="18" charset="0"/>
                <a:cs typeface="Times New Roman" pitchFamily="18" charset="0"/>
              </a:rPr>
              <a:t>The </a:t>
            </a:r>
            <a:r>
              <a:rPr lang="en-US" sz="2400" u="sng" dirty="0" smtClean="0">
                <a:solidFill>
                  <a:srgbClr val="FF0000"/>
                </a:solidFill>
                <a:latin typeface="Times New Roman" pitchFamily="18" charset="0"/>
                <a:cs typeface="Times New Roman" pitchFamily="18" charset="0"/>
              </a:rPr>
              <a:t>centralized DCA</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scheme involves a single controller selecting a channel for each cell</a:t>
            </a:r>
          </a:p>
          <a:p>
            <a:pPr algn="just">
              <a:lnSpc>
                <a:spcPct val="90000"/>
              </a:lnSpc>
            </a:pPr>
            <a:r>
              <a:rPr lang="en-US" sz="2400" dirty="0" smtClean="0">
                <a:solidFill>
                  <a:srgbClr val="FF0000"/>
                </a:solidFill>
                <a:latin typeface="Times New Roman" pitchFamily="18" charset="0"/>
                <a:cs typeface="Times New Roman" pitchFamily="18" charset="0"/>
              </a:rPr>
              <a:t>The </a:t>
            </a:r>
            <a:r>
              <a:rPr lang="en-US" sz="2400" u="sng" dirty="0" smtClean="0">
                <a:solidFill>
                  <a:srgbClr val="FF0000"/>
                </a:solidFill>
                <a:latin typeface="Times New Roman" pitchFamily="18" charset="0"/>
                <a:cs typeface="Times New Roman" pitchFamily="18" charset="0"/>
              </a:rPr>
              <a:t>distributed DCA</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scheme involves a number of controllers scattered across the network (MSCs).</a:t>
            </a:r>
          </a:p>
          <a:p>
            <a:pPr algn="just">
              <a:lnSpc>
                <a:spcPct val="90000"/>
              </a:lnSpc>
            </a:pPr>
            <a:r>
              <a:rPr lang="en-US" sz="2400" dirty="0" smtClean="0">
                <a:latin typeface="Times New Roman" pitchFamily="18" charset="0"/>
                <a:cs typeface="Times New Roman" pitchFamily="18" charset="0"/>
              </a:rPr>
              <a:t>Centralized DCA schemes can theoretically provide the best performance. However, the enormous amount of computation and communication among BSs leads to excessive system latencies and renders centralized DCA schemes impractical. Nevertheless, centralized DCA schemes often provide a useful benchmark to compare practical decentralized DCA schemes. </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3400" y="152400"/>
            <a:ext cx="8305800" cy="838200"/>
          </a:xfrm>
          <a:noFill/>
        </p:spPr>
        <p:txBody>
          <a:bodyPr>
            <a:normAutofit/>
          </a:bodyPr>
          <a:lstStyle/>
          <a:p>
            <a:pPr algn="ctr"/>
            <a:r>
              <a:rPr lang="en-US" sz="4000" dirty="0">
                <a:latin typeface="Cambria" pitchFamily="18" charset="0"/>
              </a:rPr>
              <a:t>Comparison between FCA and DCA</a:t>
            </a:r>
          </a:p>
        </p:txBody>
      </p:sp>
      <p:graphicFrame>
        <p:nvGraphicFramePr>
          <p:cNvPr id="27684" name="Group 36"/>
          <p:cNvGraphicFramePr>
            <a:graphicFrameLocks noGrp="1"/>
          </p:cNvGraphicFramePr>
          <p:nvPr>
            <p:ph type="tbl" idx="1"/>
          </p:nvPr>
        </p:nvGraphicFramePr>
        <p:xfrm>
          <a:off x="609600" y="1447800"/>
          <a:ext cx="8077200" cy="4664329"/>
        </p:xfrm>
        <a:graphic>
          <a:graphicData uri="http://schemas.openxmlformats.org/drawingml/2006/table">
            <a:tbl>
              <a:tblPr/>
              <a:tblGrid>
                <a:gridCol w="3810000">
                  <a:extLst>
                    <a:ext uri="{9D8B030D-6E8A-4147-A177-3AD203B41FA5}">
                      <a16:colId xmlns:a16="http://schemas.microsoft.com/office/drawing/2014/main" xmlns="" val="20000"/>
                    </a:ext>
                  </a:extLst>
                </a:gridCol>
                <a:gridCol w="4267200">
                  <a:extLst>
                    <a:ext uri="{9D8B030D-6E8A-4147-A177-3AD203B41FA5}">
                      <a16:colId xmlns:a16="http://schemas.microsoft.com/office/drawing/2014/main" xmlns="" val="20001"/>
                    </a:ext>
                  </a:extLst>
                </a:gridCol>
              </a:tblGrid>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imes New Roman" pitchFamily="18" charset="0"/>
                        </a:rPr>
                        <a:t>FCA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DCA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406775">
                <a:tc>
                  <a:txBody>
                    <a:bodyPr/>
                    <a:lstStyle/>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Performs better under heavy traffic</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Low flexibility in channel assignment</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Maximum channel reusability</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Sensitive to time and spatial changes</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Not stable grade of service per cell in an interference cell group</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High forced call termination probability</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Suitable for large cell environment</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Low flexibility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Performs better under light/moderate traffic</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Flexible channel allocation</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Not always maximum channel reusability</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Insensitive to time and time spatial changes</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Stable grade of service per cell in an interference cell group</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Low to moderate forced call termination probability</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Suitable in microcellular environment</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High flexibility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14" name="Slide Number Placeholder 5"/>
          <p:cNvSpPr>
            <a:spLocks noGrp="1"/>
          </p:cNvSpPr>
          <p:nvPr>
            <p:ph type="sldNum" sz="quarter" idx="12"/>
          </p:nvPr>
        </p:nvSpPr>
        <p:spPr/>
        <p:txBody>
          <a:bodyPr/>
          <a:lstStyle/>
          <a:p>
            <a:fld id="{C56878B5-1B2A-4B93-A54F-035CBA7B3985}" type="slidenum">
              <a:rPr lang="en-US"/>
              <a:pPr/>
              <a:t>47</a:t>
            </a:fld>
            <a:endParaRPr lang="en-US"/>
          </a:p>
        </p:txBody>
      </p:sp>
      <p:pic>
        <p:nvPicPr>
          <p:cNvPr id="5" name="Picture 4"/>
          <p:cNvPicPr>
            <a:picLocks noChangeAspect="1" noChangeArrowheads="1"/>
          </p:cNvPicPr>
          <p:nvPr/>
        </p:nvPicPr>
        <p:blipFill>
          <a:blip r:embed="rId2"/>
          <a:srcRect/>
          <a:stretch>
            <a:fillRect/>
          </a:stretch>
        </p:blipFill>
        <p:spPr bwMode="auto">
          <a:xfrm>
            <a:off x="0" y="5877718"/>
            <a:ext cx="990600" cy="980282"/>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152400"/>
            <a:ext cx="8305800" cy="838200"/>
          </a:xfrm>
          <a:noFill/>
        </p:spPr>
        <p:txBody>
          <a:bodyPr/>
          <a:lstStyle/>
          <a:p>
            <a:r>
              <a:rPr lang="en-US" sz="3600" dirty="0">
                <a:latin typeface="Cambria" pitchFamily="18" charset="0"/>
              </a:rPr>
              <a:t>Comparison between FCA and DCA</a:t>
            </a:r>
            <a:endParaRPr lang="en-US" sz="3600" b="1" dirty="0">
              <a:solidFill>
                <a:schemeClr val="folHlink"/>
              </a:solidFill>
              <a:latin typeface="Times New Roman" pitchFamily="18" charset="0"/>
            </a:endParaRPr>
          </a:p>
        </p:txBody>
      </p:sp>
      <p:sp>
        <p:nvSpPr>
          <p:cNvPr id="14" name="Slide Number Placeholder 4"/>
          <p:cNvSpPr>
            <a:spLocks noGrp="1"/>
          </p:cNvSpPr>
          <p:nvPr>
            <p:ph type="sldNum" sz="quarter" idx="12"/>
          </p:nvPr>
        </p:nvSpPr>
        <p:spPr/>
        <p:txBody>
          <a:bodyPr/>
          <a:lstStyle/>
          <a:p>
            <a:fld id="{30AF4F28-68DD-41EE-B548-F7606CDABA13}" type="slidenum">
              <a:rPr lang="en-US"/>
              <a:pPr/>
              <a:t>48</a:t>
            </a:fld>
            <a:endParaRPr lang="en-US"/>
          </a:p>
        </p:txBody>
      </p:sp>
      <p:graphicFrame>
        <p:nvGraphicFramePr>
          <p:cNvPr id="28691" name="Group 19"/>
          <p:cNvGraphicFramePr>
            <a:graphicFrameLocks noGrp="1"/>
          </p:cNvGraphicFramePr>
          <p:nvPr/>
        </p:nvGraphicFramePr>
        <p:xfrm>
          <a:off x="609600" y="1447800"/>
          <a:ext cx="8077200" cy="4722241"/>
        </p:xfrm>
        <a:graphic>
          <a:graphicData uri="http://schemas.openxmlformats.org/drawingml/2006/table">
            <a:tbl>
              <a:tblPr/>
              <a:tblGrid>
                <a:gridCol w="3657600">
                  <a:extLst>
                    <a:ext uri="{9D8B030D-6E8A-4147-A177-3AD203B41FA5}">
                      <a16:colId xmlns:a16="http://schemas.microsoft.com/office/drawing/2014/main" xmlns="" val="20000"/>
                    </a:ext>
                  </a:extLst>
                </a:gridCol>
                <a:gridCol w="4419600">
                  <a:extLst>
                    <a:ext uri="{9D8B030D-6E8A-4147-A177-3AD203B41FA5}">
                      <a16:colId xmlns:a16="http://schemas.microsoft.com/office/drawing/2014/main" xmlns="" val="20001"/>
                    </a:ext>
                  </a:extLst>
                </a:gridCol>
              </a:tblGrid>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imes New Roman" pitchFamily="18" charset="0"/>
                        </a:rPr>
                        <a:t>FCA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DCA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406775">
                <a:tc>
                  <a:txBody>
                    <a:bodyPr/>
                    <a:lstStyle/>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Radio equipment covers all channels assigned to the cell</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Independent channel control</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Low computational effort</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Low call set up delay</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Low implementation complexity</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Complex, labor intensive frequency planning</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Low signaling load</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Centralized 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Radio equipment covers the temporary channel assigned to the cell</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Fully centralized to fully distributed control dependent on the scheme</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High computational effort</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Moderate to high call set up delay</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Moderate to high implementation complexity</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No frequency planning</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Moderate to high signaling load</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en-US" sz="1900" b="0" i="0" u="none" strike="noStrike" cap="none" normalizeH="0" baseline="0" dirty="0">
                          <a:ln>
                            <a:noFill/>
                          </a:ln>
                          <a:solidFill>
                            <a:schemeClr val="tx1"/>
                          </a:solidFill>
                          <a:effectLst/>
                          <a:latin typeface="Times New Roman" pitchFamily="18" charset="0"/>
                        </a:rPr>
                        <a:t> Centralized, distributed control depending on the scheme</a:t>
                      </a:r>
                    </a:p>
                    <a:p>
                      <a:pPr marL="114300" marR="0" lvl="0" indent="-1143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endParaRPr kumimoji="0" lang="en-US" sz="19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pic>
        <p:nvPicPr>
          <p:cNvPr id="5" name="Picture 4"/>
          <p:cNvPicPr>
            <a:picLocks noChangeAspect="1" noChangeArrowheads="1"/>
          </p:cNvPicPr>
          <p:nvPr/>
        </p:nvPicPr>
        <p:blipFill>
          <a:blip r:embed="rId2"/>
          <a:srcRect/>
          <a:stretch>
            <a:fillRect/>
          </a:stretch>
        </p:blipFill>
        <p:spPr bwMode="auto">
          <a:xfrm>
            <a:off x="0" y="5651500"/>
            <a:ext cx="1219200" cy="12065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Grp="1" noChangeArrowheads="1"/>
          </p:cNvSpPr>
          <p:nvPr>
            <p:ph type="title"/>
          </p:nvPr>
        </p:nvSpPr>
        <p:spPr>
          <a:xfrm>
            <a:off x="609600" y="304800"/>
            <a:ext cx="8305800" cy="685800"/>
          </a:xfrm>
          <a:noFill/>
        </p:spPr>
        <p:txBody>
          <a:bodyPr>
            <a:noAutofit/>
          </a:bodyPr>
          <a:lstStyle/>
          <a:p>
            <a:pPr algn="ctr"/>
            <a:r>
              <a:rPr lang="en-US" sz="4000" dirty="0">
                <a:latin typeface="Cambria" pitchFamily="18" charset="0"/>
              </a:rPr>
              <a:t>Hybrid Channel Allocation (HCA)</a:t>
            </a:r>
          </a:p>
        </p:txBody>
      </p:sp>
      <p:sp>
        <p:nvSpPr>
          <p:cNvPr id="72707" name="Rectangle 1027"/>
          <p:cNvSpPr>
            <a:spLocks noGrp="1" noChangeArrowheads="1"/>
          </p:cNvSpPr>
          <p:nvPr>
            <p:ph sz="quarter" idx="1"/>
          </p:nvPr>
        </p:nvSpPr>
        <p:spPr>
          <a:xfrm>
            <a:off x="533400" y="1219200"/>
            <a:ext cx="8153400" cy="4572000"/>
          </a:xfrm>
          <a:noFill/>
        </p:spPr>
        <p:txBody>
          <a:bodyPr>
            <a:noAutofit/>
          </a:bodyPr>
          <a:lstStyle/>
          <a:p>
            <a:pPr algn="just"/>
            <a:r>
              <a:rPr lang="en-US" sz="2400" dirty="0">
                <a:latin typeface="Cambria" pitchFamily="18" charset="0"/>
              </a:rPr>
              <a:t>HCA schemes are the combination of both FCA and DCA techniques. </a:t>
            </a:r>
          </a:p>
          <a:p>
            <a:pPr algn="just"/>
            <a:r>
              <a:rPr lang="en-US" sz="2400" dirty="0">
                <a:latin typeface="Cambria" pitchFamily="18" charset="0"/>
              </a:rPr>
              <a:t>In HCA schemes, the total number of channels available for service is divided into fixed and dynamic sets. </a:t>
            </a:r>
          </a:p>
          <a:p>
            <a:pPr lvl="1" algn="just"/>
            <a:r>
              <a:rPr lang="en-US" sz="2400" dirty="0">
                <a:latin typeface="Cambria" pitchFamily="18" charset="0"/>
              </a:rPr>
              <a:t>The fixed set contains a number of nominal channels that are assigned to cells as in the FCA schemes and, in all cases, are to be preferred for use in their respective cells.</a:t>
            </a:r>
          </a:p>
          <a:p>
            <a:pPr lvl="1" algn="just"/>
            <a:r>
              <a:rPr lang="en-US" sz="2400" dirty="0">
                <a:latin typeface="Cambria" pitchFamily="18" charset="0"/>
              </a:rPr>
              <a:t>The dynamic set is shared by all users in the system to increase flexibility. </a:t>
            </a:r>
          </a:p>
          <a:p>
            <a:pPr lvl="1" algn="just">
              <a:buFont typeface="Wingdings" pitchFamily="2" charset="2"/>
              <a:buNone/>
            </a:pPr>
            <a:r>
              <a:rPr lang="en-US" sz="2400" dirty="0">
                <a:latin typeface="Cambria" pitchFamily="18" charset="0"/>
              </a:rPr>
              <a:t>Example:  When a call requires service from a cell and all of its nominal channels are busy, a channel from the dynamic set is assigned to the call.  </a:t>
            </a:r>
          </a:p>
        </p:txBody>
      </p:sp>
      <p:pic>
        <p:nvPicPr>
          <p:cNvPr id="5" name="Picture 4"/>
          <p:cNvPicPr>
            <a:picLocks noChangeAspect="1" noChangeArrowheads="1"/>
          </p:cNvPicPr>
          <p:nvPr/>
        </p:nvPicPr>
        <p:blipFill>
          <a:blip r:embed="rId2"/>
          <a:srcRect/>
          <a:stretch>
            <a:fillRect/>
          </a:stretch>
        </p:blipFill>
        <p:spPr bwMode="auto">
          <a:xfrm>
            <a:off x="0" y="5651500"/>
            <a:ext cx="1219200" cy="12065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en-US" dirty="0"/>
              <a:t>Multiplexing</a:t>
            </a:r>
          </a:p>
        </p:txBody>
      </p:sp>
      <p:pic>
        <p:nvPicPr>
          <p:cNvPr id="22530" name="Picture 2" descr="Image result for multiplexing in wireless"/>
          <p:cNvPicPr>
            <a:picLocks noChangeAspect="1" noChangeArrowheads="1"/>
          </p:cNvPicPr>
          <p:nvPr/>
        </p:nvPicPr>
        <p:blipFill>
          <a:blip r:embed="rId2"/>
          <a:srcRect/>
          <a:stretch>
            <a:fillRect/>
          </a:stretch>
        </p:blipFill>
        <p:spPr bwMode="auto">
          <a:xfrm>
            <a:off x="457200" y="1981200"/>
            <a:ext cx="8305800" cy="457200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228600"/>
            <a:ext cx="8382000" cy="685800"/>
          </a:xfrm>
          <a:noFill/>
        </p:spPr>
        <p:txBody>
          <a:bodyPr>
            <a:noAutofit/>
          </a:bodyPr>
          <a:lstStyle/>
          <a:p>
            <a:pPr algn="ctr"/>
            <a:r>
              <a:rPr lang="en-US" sz="4000" dirty="0">
                <a:solidFill>
                  <a:schemeClr val="folHlink"/>
                </a:solidFill>
                <a:latin typeface="Cambria" pitchFamily="18" charset="0"/>
              </a:rPr>
              <a:t>Hybrid Channel Allocation (HCA)</a:t>
            </a:r>
          </a:p>
        </p:txBody>
      </p:sp>
      <p:sp>
        <p:nvSpPr>
          <p:cNvPr id="65539" name="Rectangle 3"/>
          <p:cNvSpPr>
            <a:spLocks noGrp="1" noChangeArrowheads="1"/>
          </p:cNvSpPr>
          <p:nvPr>
            <p:ph sz="quarter" idx="1"/>
          </p:nvPr>
        </p:nvSpPr>
        <p:spPr>
          <a:xfrm>
            <a:off x="457200" y="1295400"/>
            <a:ext cx="8229600" cy="4800600"/>
          </a:xfrm>
          <a:noFill/>
        </p:spPr>
        <p:txBody>
          <a:bodyPr>
            <a:normAutofit/>
          </a:bodyPr>
          <a:lstStyle/>
          <a:p>
            <a:pPr algn="just"/>
            <a:r>
              <a:rPr lang="en-US" sz="2400" dirty="0">
                <a:latin typeface="Cambria" pitchFamily="18" charset="0"/>
              </a:rPr>
              <a:t>Request for a channel from the dynamic set is initiated only when the cell has exhausted using all its channels from the fixed set.</a:t>
            </a:r>
          </a:p>
          <a:p>
            <a:pPr algn="just"/>
            <a:r>
              <a:rPr lang="en-US" sz="2400" dirty="0">
                <a:latin typeface="Cambria" pitchFamily="18" charset="0"/>
              </a:rPr>
              <a:t>Optimal ratio: ratio of number of fixed and dynamic channels. </a:t>
            </a:r>
          </a:p>
          <a:p>
            <a:pPr algn="just"/>
            <a:r>
              <a:rPr lang="en-US" sz="2400" dirty="0">
                <a:latin typeface="Cambria" pitchFamily="18" charset="0"/>
              </a:rPr>
              <a:t> 3:1 (fixed to dynamic), provides better service than fixed scheme for 50% traffic.</a:t>
            </a:r>
          </a:p>
          <a:p>
            <a:pPr algn="just"/>
            <a:r>
              <a:rPr lang="en-US" sz="2400" dirty="0">
                <a:latin typeface="Cambria" pitchFamily="18" charset="0"/>
              </a:rPr>
              <a:t>Beyond 50% fixed scheme perform better.</a:t>
            </a:r>
          </a:p>
          <a:p>
            <a:pPr algn="just"/>
            <a:r>
              <a:rPr lang="en-US" sz="2400" dirty="0">
                <a:latin typeface="Cambria" pitchFamily="18" charset="0"/>
              </a:rPr>
              <a:t>For dynamic, with traffic load of 15% to 32%,  better results are found with HCA.</a:t>
            </a:r>
          </a:p>
          <a:p>
            <a:pPr algn="just"/>
            <a:endParaRPr lang="en-US" sz="2400" dirty="0">
              <a:latin typeface="Cambria" pitchFamily="18" charset="0"/>
            </a:endParaRPr>
          </a:p>
        </p:txBody>
      </p:sp>
      <p:pic>
        <p:nvPicPr>
          <p:cNvPr id="5" name="Picture 4"/>
          <p:cNvPicPr>
            <a:picLocks noChangeAspect="1" noChangeArrowheads="1"/>
          </p:cNvPicPr>
          <p:nvPr/>
        </p:nvPicPr>
        <p:blipFill>
          <a:blip r:embed="rId2"/>
          <a:srcRect/>
          <a:stretch>
            <a:fillRect/>
          </a:stretch>
        </p:blipFill>
        <p:spPr bwMode="auto">
          <a:xfrm>
            <a:off x="0" y="5651500"/>
            <a:ext cx="1219200" cy="12065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lgn="just"/>
            <a:r>
              <a:rPr lang="en-US" dirty="0"/>
              <a:t>Multiplexing describes how several users can share </a:t>
            </a:r>
            <a:r>
              <a:rPr lang="en-US" dirty="0" smtClean="0"/>
              <a:t>a medium </a:t>
            </a:r>
            <a:r>
              <a:rPr lang="en-US" dirty="0"/>
              <a:t>with minimum or no </a:t>
            </a:r>
            <a:r>
              <a:rPr lang="en-US" dirty="0" smtClean="0"/>
              <a:t>interference</a:t>
            </a:r>
          </a:p>
          <a:p>
            <a:pPr algn="just"/>
            <a:r>
              <a:rPr lang="en-US" dirty="0">
                <a:solidFill>
                  <a:srgbClr val="FF0000"/>
                </a:solidFill>
              </a:rPr>
              <a:t>One example</a:t>
            </a:r>
            <a:r>
              <a:rPr lang="en-US" dirty="0"/>
              <a:t>, is highways with </a:t>
            </a:r>
            <a:r>
              <a:rPr lang="en-US" dirty="0" smtClean="0"/>
              <a:t>several lanes</a:t>
            </a:r>
            <a:r>
              <a:rPr lang="en-US" dirty="0"/>
              <a:t>. Many users (car drivers) use the same </a:t>
            </a:r>
            <a:r>
              <a:rPr lang="en-US" dirty="0" smtClean="0"/>
              <a:t> medium </a:t>
            </a:r>
            <a:r>
              <a:rPr lang="en-US" dirty="0"/>
              <a:t>(the highways) </a:t>
            </a:r>
            <a:r>
              <a:rPr lang="en-US" dirty="0" smtClean="0"/>
              <a:t>with hopefully </a:t>
            </a:r>
            <a:r>
              <a:rPr lang="en-US" dirty="0"/>
              <a:t>no interference (i.e., accidents)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Frequency division multiplexing</a:t>
            </a:r>
          </a:p>
        </p:txBody>
      </p:sp>
      <p:sp>
        <p:nvSpPr>
          <p:cNvPr id="3" name="Content Placeholder 2"/>
          <p:cNvSpPr>
            <a:spLocks noGrp="1"/>
          </p:cNvSpPr>
          <p:nvPr>
            <p:ph idx="1"/>
          </p:nvPr>
        </p:nvSpPr>
        <p:spPr/>
        <p:txBody>
          <a:bodyPr/>
          <a:lstStyle/>
          <a:p>
            <a:r>
              <a:rPr lang="en-US" dirty="0"/>
              <a:t>subdivide </a:t>
            </a:r>
            <a:r>
              <a:rPr lang="en-US" dirty="0" smtClean="0"/>
              <a:t>the frequency </a:t>
            </a:r>
            <a:r>
              <a:rPr lang="en-US" dirty="0"/>
              <a:t>dimension into several </a:t>
            </a:r>
            <a:r>
              <a:rPr lang="en-US" dirty="0" smtClean="0"/>
              <a:t>non-overlapping </a:t>
            </a:r>
            <a:r>
              <a:rPr lang="en-US" dirty="0"/>
              <a:t>frequency </a:t>
            </a:r>
            <a:r>
              <a:rPr lang="en-US" dirty="0" smtClean="0"/>
              <a:t>bands. Each </a:t>
            </a:r>
            <a:r>
              <a:rPr lang="en-US" dirty="0"/>
              <a:t>channel </a:t>
            </a:r>
            <a:r>
              <a:rPr lang="en-US" dirty="0" err="1" smtClean="0"/>
              <a:t>k</a:t>
            </a:r>
            <a:r>
              <a:rPr lang="en-US" sz="2000" dirty="0" err="1" smtClean="0"/>
              <a:t>i</a:t>
            </a:r>
            <a:r>
              <a:rPr lang="en-US" dirty="0" smtClean="0"/>
              <a:t> </a:t>
            </a:r>
            <a:r>
              <a:rPr lang="en-US" dirty="0"/>
              <a:t>is now allotted its own </a:t>
            </a:r>
            <a:r>
              <a:rPr lang="en-US" dirty="0" smtClean="0"/>
              <a:t>frequency band.</a:t>
            </a:r>
            <a:r>
              <a:rPr lang="en-US" b="1" dirty="0" smtClean="0"/>
              <a:t> </a:t>
            </a:r>
            <a:r>
              <a:rPr lang="en-US" b="1" dirty="0">
                <a:solidFill>
                  <a:srgbClr val="FF0000"/>
                </a:solidFill>
              </a:rPr>
              <a:t>guard spaces are needed </a:t>
            </a:r>
            <a:r>
              <a:rPr lang="en-US" b="1" dirty="0" smtClean="0">
                <a:solidFill>
                  <a:srgbClr val="FF0000"/>
                </a:solidFill>
              </a:rPr>
              <a:t>to </a:t>
            </a:r>
            <a:r>
              <a:rPr lang="en-US" b="1" dirty="0">
                <a:solidFill>
                  <a:srgbClr val="FF0000"/>
                </a:solidFill>
              </a:rPr>
              <a:t>avoid frequency band </a:t>
            </a:r>
            <a:r>
              <a:rPr lang="en-US" b="1" dirty="0" smtClean="0">
                <a:solidFill>
                  <a:srgbClr val="FF0000"/>
                </a:solidFill>
              </a:rPr>
              <a:t>overlapping.</a:t>
            </a:r>
          </a:p>
          <a:p>
            <a:r>
              <a:rPr lang="en-US" dirty="0"/>
              <a:t>This scheme is used for radio </a:t>
            </a:r>
            <a:r>
              <a:rPr lang="en-US" dirty="0" smtClean="0"/>
              <a:t>stations within </a:t>
            </a:r>
            <a:r>
              <a:rPr lang="en-US" dirty="0"/>
              <a:t>the same region, where each radio station has its own frequency.</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800" y="838200"/>
            <a:ext cx="8184048" cy="5172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t>
            </a:r>
            <a:r>
              <a:rPr lang="en-US" dirty="0" smtClean="0"/>
              <a:t>his </a:t>
            </a:r>
            <a:r>
              <a:rPr lang="en-US" dirty="0"/>
              <a:t>scheme also has disadvantages</a:t>
            </a:r>
          </a:p>
        </p:txBody>
      </p:sp>
      <p:sp>
        <p:nvSpPr>
          <p:cNvPr id="3" name="Content Placeholder 2"/>
          <p:cNvSpPr>
            <a:spLocks noGrp="1"/>
          </p:cNvSpPr>
          <p:nvPr>
            <p:ph idx="1"/>
          </p:nvPr>
        </p:nvSpPr>
        <p:spPr/>
        <p:txBody>
          <a:bodyPr/>
          <a:lstStyle/>
          <a:p>
            <a:pPr algn="just"/>
            <a:r>
              <a:rPr lang="en-US" dirty="0"/>
              <a:t>While radio stations </a:t>
            </a:r>
            <a:r>
              <a:rPr lang="en-US" dirty="0" smtClean="0"/>
              <a:t>broadcast 24 </a:t>
            </a:r>
            <a:r>
              <a:rPr lang="en-US" dirty="0"/>
              <a:t>hours a day, mobile communication typically takes place for only a </a:t>
            </a:r>
            <a:r>
              <a:rPr lang="en-US" dirty="0" smtClean="0"/>
              <a:t>few minutes </a:t>
            </a:r>
            <a:r>
              <a:rPr lang="en-US" dirty="0"/>
              <a:t>at a time. Assigning a separate frequency for each possible </a:t>
            </a:r>
            <a:r>
              <a:rPr lang="en-US" dirty="0" smtClean="0"/>
              <a:t>communication scenario </a:t>
            </a:r>
            <a:r>
              <a:rPr lang="en-US" dirty="0"/>
              <a:t>would be a tremendous waste of (scarce) frequency resources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1503</TotalTime>
  <Words>2426</Words>
  <Application>Microsoft Office PowerPoint</Application>
  <PresentationFormat>On-screen Show (4:3)</PresentationFormat>
  <Paragraphs>207</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WHY WIRELESS NETWORK</vt:lpstr>
      <vt:lpstr>Classification of Wireless Network</vt:lpstr>
      <vt:lpstr>PowerPoint Presentation</vt:lpstr>
      <vt:lpstr>PowerPoint Presentation</vt:lpstr>
      <vt:lpstr>Multiplexing</vt:lpstr>
      <vt:lpstr>PowerPoint Presentation</vt:lpstr>
      <vt:lpstr>Frequency division multiplexing</vt:lpstr>
      <vt:lpstr>PowerPoint Presentation</vt:lpstr>
      <vt:lpstr>This scheme also has disadvantages</vt:lpstr>
      <vt:lpstr>Time division multiplexing</vt:lpstr>
      <vt:lpstr>PowerPoint Presentation</vt:lpstr>
      <vt:lpstr>Advantages </vt:lpstr>
      <vt:lpstr>Disadvantage</vt:lpstr>
      <vt:lpstr>PowerPoint Presentation</vt:lpstr>
      <vt:lpstr>PowerPoint Presentation</vt:lpstr>
      <vt:lpstr>PowerPoint Presentation</vt:lpstr>
      <vt:lpstr>Code division multiplexing</vt:lpstr>
      <vt:lpstr>PowerPoint Presentation</vt:lpstr>
      <vt:lpstr>Advantages</vt:lpstr>
      <vt:lpstr>Cellular systems</vt:lpstr>
      <vt:lpstr>Cell Footprint</vt:lpstr>
      <vt:lpstr>PowerPoint Presentation</vt:lpstr>
      <vt:lpstr>Why hexagon for theoretical coverage?</vt:lpstr>
      <vt:lpstr>PowerPoint Presentation</vt:lpstr>
      <vt:lpstr>PowerPoint Presentation</vt:lpstr>
      <vt:lpstr>Advantages of cellular systems with small cells are</vt:lpstr>
      <vt:lpstr>PowerPoint Presentation</vt:lpstr>
      <vt:lpstr>Local interference only</vt:lpstr>
      <vt:lpstr>Robustness</vt:lpstr>
      <vt:lpstr>Small cells also have some disadvantages:</vt:lpstr>
      <vt:lpstr>Handover needed:</vt:lpstr>
      <vt:lpstr>Frequency planning</vt:lpstr>
      <vt:lpstr>Frequency reuse</vt:lpstr>
      <vt:lpstr>Frequency reuse</vt:lpstr>
      <vt:lpstr>Frequency Reuse</vt:lpstr>
      <vt:lpstr>PowerPoint Presentation</vt:lpstr>
      <vt:lpstr>PowerPoint Presentation</vt:lpstr>
      <vt:lpstr>Channel Assignment Strategies</vt:lpstr>
      <vt:lpstr>Fixed Channel Assignment (FCA)</vt:lpstr>
      <vt:lpstr>FCA</vt:lpstr>
      <vt:lpstr>Channel borrowing</vt:lpstr>
      <vt:lpstr>Channel Borrowing (CB) Schemes</vt:lpstr>
      <vt:lpstr>Channel Borrowing (CB) Schemes</vt:lpstr>
      <vt:lpstr>In dynamic channel assignment strategy channels are temporarily assigned for use in cells for the duration of the call. Each time a call attempt is made from a cell the corresponding BS requests a channel from MSC. The MSC then allocates a channel to the requesting the BS. After the call is over the channel is returned and kept in a central pool. To avoid co-channel interference any channel that in use in one cell can only be reassigned simultaneously to another cell in the system if the distance between the two cells is larger than minimum reuse distance.</vt:lpstr>
      <vt:lpstr>DCA</vt:lpstr>
      <vt:lpstr>PowerPoint Presentation</vt:lpstr>
      <vt:lpstr>Comparison between FCA and DCA</vt:lpstr>
      <vt:lpstr>Comparison between FCA and DCA</vt:lpstr>
      <vt:lpstr>Hybrid Channel Allocation (HCA)</vt:lpstr>
      <vt:lpstr>Hybrid Channel Allocation (HCA)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Multiplexing</dc:title>
  <dc:creator>neeraj</dc:creator>
  <cp:lastModifiedBy>neeraj sir</cp:lastModifiedBy>
  <cp:revision>45</cp:revision>
  <dcterms:created xsi:type="dcterms:W3CDTF">2017-10-06T13:18:34Z</dcterms:created>
  <dcterms:modified xsi:type="dcterms:W3CDTF">2019-09-18T15:26:10Z</dcterms:modified>
</cp:coreProperties>
</file>