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0" r:id="rId6"/>
    <p:sldId id="275" r:id="rId7"/>
    <p:sldId id="258" r:id="rId8"/>
    <p:sldId id="273" r:id="rId9"/>
    <p:sldId id="271" r:id="rId10"/>
    <p:sldId id="276" r:id="rId11"/>
    <p:sldId id="266" r:id="rId12"/>
    <p:sldId id="267" r:id="rId13"/>
    <p:sldId id="277" r:id="rId14"/>
    <p:sldId id="272" r:id="rId15"/>
    <p:sldId id="261" r:id="rId16"/>
    <p:sldId id="274" r:id="rId17"/>
    <p:sldId id="26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9" autoAdjust="0"/>
    <p:restoredTop sz="94660"/>
  </p:normalViewPr>
  <p:slideViewPr>
    <p:cSldViewPr>
      <p:cViewPr varScale="1">
        <p:scale>
          <a:sx n="106" d="100"/>
          <a:sy n="106" d="100"/>
        </p:scale>
        <p:origin x="208" y="3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PAYMENT HISTORY</c:v>
                </c:pt>
                <c:pt idx="1">
                  <c:v>OWNED/CREDIT AVAILABLE</c:v>
                </c:pt>
                <c:pt idx="2">
                  <c:v>NEW CREDIT</c:v>
                </c:pt>
                <c:pt idx="3">
                  <c:v>OTHER FACTORS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36930512"/>
        <c:axId val="-1136927760"/>
      </c:barChart>
      <c:line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PAYMENT HISTORY</c:v>
                </c:pt>
                <c:pt idx="1">
                  <c:v>OWNED/CREDIT AVAILABLE</c:v>
                </c:pt>
                <c:pt idx="2">
                  <c:v>NEW CREDIT</c:v>
                </c:pt>
                <c:pt idx="3">
                  <c:v>OTHER FACTORS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36930512"/>
        <c:axId val="-1136927760"/>
      </c:lineChart>
      <c:catAx>
        <c:axId val="-113693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6927760"/>
        <c:crosses val="autoZero"/>
        <c:auto val="1"/>
        <c:lblAlgn val="ctr"/>
        <c:lblOffset val="100"/>
        <c:noMultiLvlLbl val="0"/>
      </c:catAx>
      <c:valAx>
        <c:axId val="-11369277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13693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Loan Prediction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Training a model using Decision Tree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Plan and Manage your Wealth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 custT="1"/>
      <dgm:spPr/>
      <dgm:t>
        <a:bodyPr/>
        <a:lstStyle/>
        <a:p>
          <a:r>
            <a:rPr lang="en-US" sz="2000" dirty="0" smtClean="0"/>
            <a:t>Set Goals and </a:t>
          </a:r>
          <a:r>
            <a:rPr lang="en-US" sz="2000" dirty="0" err="1" smtClean="0"/>
            <a:t>automaticaly</a:t>
          </a:r>
          <a:r>
            <a:rPr lang="en-US" sz="2000" dirty="0" smtClean="0"/>
            <a:t> know which you can achieve. </a:t>
          </a:r>
          <a:endParaRPr lang="en-US" sz="2000" dirty="0"/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 custT="1"/>
      <dgm:spPr/>
      <dgm:t>
        <a:bodyPr/>
        <a:lstStyle/>
        <a:p>
          <a:r>
            <a:rPr lang="en-US" sz="1800" dirty="0" smtClean="0"/>
            <a:t>Get </a:t>
          </a:r>
          <a:r>
            <a:rPr lang="en-US" sz="1800" dirty="0" err="1" smtClean="0"/>
            <a:t>Recommedations</a:t>
          </a:r>
          <a:r>
            <a:rPr lang="en-US" sz="1800" dirty="0" smtClean="0"/>
            <a:t> on how to fund left out goals.</a:t>
          </a:r>
          <a:endParaRPr lang="en-US" sz="1800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Get Instant Answers from out CHATBOT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A well trained CHATBOT.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71D67D5D-013C-4885-A61E-A3F99D7C7108}">
      <dgm:prSet phldrT="[Text]"/>
      <dgm:spPr/>
      <dgm:t>
        <a:bodyPr/>
        <a:lstStyle/>
        <a:p>
          <a:r>
            <a:rPr lang="en-US" dirty="0" smtClean="0"/>
            <a:t>Reduction of Raw data Using </a:t>
          </a:r>
          <a:r>
            <a:rPr lang="en-US" dirty="0" err="1" smtClean="0"/>
            <a:t>ApachePIG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13FD8B77-EC9C-4F7D-85F3-A7191A755A86}" type="parTrans" cxnId="{7CDF5A89-87DF-4CC1-8943-7A0E14869583}">
      <dgm:prSet/>
      <dgm:spPr/>
      <dgm:t>
        <a:bodyPr/>
        <a:lstStyle/>
        <a:p>
          <a:endParaRPr lang="en-US"/>
        </a:p>
      </dgm:t>
    </dgm:pt>
    <dgm:pt modelId="{BC16BF20-A847-48B0-889B-BA6389A79929}" type="sibTrans" cxnId="{7CDF5A89-87DF-4CC1-8943-7A0E14869583}">
      <dgm:prSet/>
      <dgm:spPr/>
      <dgm:t>
        <a:bodyPr/>
        <a:lstStyle/>
        <a:p>
          <a:endParaRPr lang="en-US"/>
        </a:p>
      </dgm:t>
    </dgm:pt>
    <dgm:pt modelId="{1DE38F54-13B9-49B9-8D1C-BE40A0B41642}">
      <dgm:prSet phldrT="[Text]"/>
      <dgm:spPr/>
      <dgm:t>
        <a:bodyPr/>
        <a:lstStyle/>
        <a:p>
          <a:r>
            <a:rPr lang="en-US" dirty="0" smtClean="0"/>
            <a:t>Clear all queries relating to insurance to get </a:t>
          </a:r>
          <a:r>
            <a:rPr lang="en-US" dirty="0" err="1" smtClean="0"/>
            <a:t>maximim</a:t>
          </a:r>
          <a:r>
            <a:rPr lang="en-US" dirty="0" smtClean="0"/>
            <a:t> benefit.</a:t>
          </a:r>
          <a:endParaRPr lang="en-US" dirty="0"/>
        </a:p>
      </dgm:t>
    </dgm:pt>
    <dgm:pt modelId="{241FC70F-0CFE-4A9B-A53B-CB579CB35D65}" type="parTrans" cxnId="{E2BA7653-A0BC-4906-B811-36202FCAECA9}">
      <dgm:prSet/>
      <dgm:spPr/>
      <dgm:t>
        <a:bodyPr/>
        <a:lstStyle/>
        <a:p>
          <a:endParaRPr lang="en-US"/>
        </a:p>
      </dgm:t>
    </dgm:pt>
    <dgm:pt modelId="{5D6C750F-882D-4057-8E46-BA0F88DBA2EC}" type="sibTrans" cxnId="{E2BA7653-A0BC-4906-B811-36202FCAECA9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A942F6-847D-4AE7-9CA0-5319E5F60B4F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85A4AB16-4D0E-4AA6-89C3-87C107E042CB}" type="presOf" srcId="{1DE38F54-13B9-49B9-8D1C-BE40A0B41642}" destId="{08B7B17B-8600-44B0-B235-389E5D71D804}" srcOrd="0" destOrd="1" presId="urn:microsoft.com/office/officeart/2005/8/layout/vList2"/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FAC3D40F-8E66-452D-9CA4-C2871F2D10EF}" srcId="{C111C18A-FD96-4E63-821A-54D70D8DC65F}" destId="{33EAD35F-38F2-4CB7-9A6D-B04FFD8A51FD}" srcOrd="1" destOrd="0" parTransId="{81FE7DB1-4BFC-4407-80A9-E5514E94C61D}" sibTransId="{4B66B839-1910-459B-92B2-14846EBA7A70}"/>
    <dgm:cxn modelId="{BD7C427A-5FC8-4F89-8F55-4370E70C9A5A}" type="presOf" srcId="{709ED9DC-E391-4C6C-B788-93F1C2EFB6FD}" destId="{782956A5-ADC8-4959-B856-589B9D9B9635}" srcOrd="0" destOrd="1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BBFCABA5-2E0E-4CC8-BF18-B78716329FDB}" type="presOf" srcId="{33EAD35F-38F2-4CB7-9A6D-B04FFD8A51FD}" destId="{6EA3914A-CB7F-4A5E-9543-C3A39D9197C9}" srcOrd="0" destOrd="1" presId="urn:microsoft.com/office/officeart/2005/8/layout/vList2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E2BA7653-A0BC-4906-B811-36202FCAECA9}" srcId="{CC6B7442-0B72-4EF2-9F13-1325B51AFF9F}" destId="{1DE38F54-13B9-49B9-8D1C-BE40A0B41642}" srcOrd="1" destOrd="0" parTransId="{241FC70F-0CFE-4A9B-A53B-CB579CB35D65}" sibTransId="{5D6C750F-882D-4057-8E46-BA0F88DBA2EC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44928"/>
          <a:ext cx="6168750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Loan Prediction</a:t>
          </a:r>
          <a:endParaRPr lang="en-US" sz="2700" kern="1200" dirty="0"/>
        </a:p>
      </dsp:txBody>
      <dsp:txXfrm>
        <a:off x="31613" y="76541"/>
        <a:ext cx="6105524" cy="584369"/>
      </dsp:txXfrm>
    </dsp:sp>
    <dsp:sp modelId="{6EA3914A-CB7F-4A5E-9543-C3A39D9197C9}">
      <dsp:nvSpPr>
        <dsp:cNvPr id="0" name=""/>
        <dsp:cNvSpPr/>
      </dsp:nvSpPr>
      <dsp:spPr>
        <a:xfrm>
          <a:off x="0" y="692523"/>
          <a:ext cx="616875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Reduction of Raw data Using </a:t>
          </a:r>
          <a:r>
            <a:rPr lang="en-US" sz="2100" kern="1200" dirty="0" err="1" smtClean="0"/>
            <a:t>ApachePIG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Training a model using Decision Tree</a:t>
          </a:r>
          <a:endParaRPr lang="en-US" sz="2100" kern="1200" dirty="0"/>
        </a:p>
      </dsp:txBody>
      <dsp:txXfrm>
        <a:off x="0" y="692523"/>
        <a:ext cx="6168750" cy="726570"/>
      </dsp:txXfrm>
    </dsp:sp>
    <dsp:sp modelId="{81203336-F3DE-4B3A-BCF4-0F68C23AC2BB}">
      <dsp:nvSpPr>
        <dsp:cNvPr id="0" name=""/>
        <dsp:cNvSpPr/>
      </dsp:nvSpPr>
      <dsp:spPr>
        <a:xfrm>
          <a:off x="0" y="1419093"/>
          <a:ext cx="616875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Plan and Manage your Wealth</a:t>
          </a:r>
          <a:endParaRPr lang="en-US" sz="2700" kern="1200" dirty="0"/>
        </a:p>
      </dsp:txBody>
      <dsp:txXfrm>
        <a:off x="31613" y="1450706"/>
        <a:ext cx="6105524" cy="584369"/>
      </dsp:txXfrm>
    </dsp:sp>
    <dsp:sp modelId="{782956A5-ADC8-4959-B856-589B9D9B9635}">
      <dsp:nvSpPr>
        <dsp:cNvPr id="0" name=""/>
        <dsp:cNvSpPr/>
      </dsp:nvSpPr>
      <dsp:spPr>
        <a:xfrm>
          <a:off x="0" y="2066688"/>
          <a:ext cx="6168750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5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Set Goals and </a:t>
          </a:r>
          <a:r>
            <a:rPr lang="en-US" sz="2000" kern="1200" dirty="0" err="1" smtClean="0"/>
            <a:t>automaticaly</a:t>
          </a:r>
          <a:r>
            <a:rPr lang="en-US" sz="2000" kern="1200" dirty="0" smtClean="0"/>
            <a:t> know which you can achieve. </a:t>
          </a:r>
          <a:endParaRPr lang="en-US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/>
            <a:t>Get </a:t>
          </a:r>
          <a:r>
            <a:rPr lang="en-US" sz="1800" kern="1200" dirty="0" err="1" smtClean="0"/>
            <a:t>Recommedations</a:t>
          </a:r>
          <a:r>
            <a:rPr lang="en-US" sz="1800" kern="1200" dirty="0" smtClean="0"/>
            <a:t> on how to fund left out goals.</a:t>
          </a:r>
          <a:endParaRPr lang="en-US" sz="1800" kern="1200" dirty="0"/>
        </a:p>
      </dsp:txBody>
      <dsp:txXfrm>
        <a:off x="0" y="2066688"/>
        <a:ext cx="6168750" cy="922184"/>
      </dsp:txXfrm>
    </dsp:sp>
    <dsp:sp modelId="{D64CB5D5-837D-47FC-9E42-A26D800BC695}">
      <dsp:nvSpPr>
        <dsp:cNvPr id="0" name=""/>
        <dsp:cNvSpPr/>
      </dsp:nvSpPr>
      <dsp:spPr>
        <a:xfrm>
          <a:off x="0" y="2988873"/>
          <a:ext cx="6168750" cy="6475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Get Instant Answers from out CHATBOT</a:t>
          </a:r>
          <a:endParaRPr lang="en-US" sz="2700" kern="1200" dirty="0"/>
        </a:p>
      </dsp:txBody>
      <dsp:txXfrm>
        <a:off x="31613" y="3020486"/>
        <a:ext cx="6105524" cy="584369"/>
      </dsp:txXfrm>
    </dsp:sp>
    <dsp:sp modelId="{08B7B17B-8600-44B0-B235-389E5D71D804}">
      <dsp:nvSpPr>
        <dsp:cNvPr id="0" name=""/>
        <dsp:cNvSpPr/>
      </dsp:nvSpPr>
      <dsp:spPr>
        <a:xfrm>
          <a:off x="0" y="3636468"/>
          <a:ext cx="6168750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A well trained CHATBOT.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Clear all queries relating to insurance to get </a:t>
          </a:r>
          <a:r>
            <a:rPr lang="en-US" sz="2100" kern="1200" dirty="0" err="1" smtClean="0"/>
            <a:t>maximim</a:t>
          </a:r>
          <a:r>
            <a:rPr lang="en-US" sz="2100" kern="1200" dirty="0" smtClean="0"/>
            <a:t> benefit.</a:t>
          </a:r>
          <a:endParaRPr lang="en-US" sz="2100" kern="1200" dirty="0"/>
        </a:p>
      </dsp:txBody>
      <dsp:txXfrm>
        <a:off x="0" y="3636468"/>
        <a:ext cx="6168750" cy="1006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2/18/18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2/18/18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2/18/18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2/18/18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2/18/18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2/18/18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2/18/18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2/18/18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2/18/18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2/18/18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2/18/18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2/18/18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2/18/18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typeform.com/blog/human-experience/cui/" TargetMode="Externa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linkedin.com/shareArticle?mini=true&amp;url=http://www.investopedia.com/articles/00/091800.asp?utm_source=linkedin&amp;utm_medium=social&amp;utm_campaign=shareurlbuttons" TargetMode="External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hyperlink" Target="https://www.investopedia.com/terms/c/credit.asp" TargetMode="External"/><Relationship Id="rId4" Type="http://schemas.openxmlformats.org/officeDocument/2006/relationships/hyperlink" Target="https://www.investopedia.com/terms/c/creditrating.asp" TargetMode="External"/><Relationship Id="rId5" Type="http://schemas.openxmlformats.org/officeDocument/2006/relationships/hyperlink" Target="https://www.investopedia.com/terms/c/credit_score.asp" TargetMode="External"/><Relationship Id="rId6" Type="http://schemas.openxmlformats.org/officeDocument/2006/relationships/hyperlink" Target="https://www.investopedia.com/terms/g/good-credit.asp" TargetMode="External"/><Relationship Id="rId7" Type="http://schemas.openxmlformats.org/officeDocument/2006/relationships/hyperlink" Target="https://www.facebook.com/dialog/share?app_id=371867692868423&amp;display=popup&amp;href=http://www.investopedia.com/articles/00/091800.asp?utm_source=facebook&amp;utm_medium=social&amp;utm_campaign=shareurlbuttons&amp;redirect_uri=http://www.investopedia.com/misc/callback/facebook/" TargetMode="External"/><Relationship Id="rId8" Type="http://schemas.openxmlformats.org/officeDocument/2006/relationships/image" Target="../media/image7.png"/><Relationship Id="rId9" Type="http://schemas.openxmlformats.org/officeDocument/2006/relationships/hyperlink" Target="https://twitter.com/intent/tweet?text=The+Importance+Of+Your+Credit+Rating&amp;url=http://www.investopedia.com/articles/00/091800.asp?utm_source=twitter&amp;utm_medium=social&amp;utm_campaign=shareurlbuttons&amp;via=investopedia" TargetMode="External"/><Relationship Id="rId1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z2credit.com/appfiles/biz2credit/pdf/lendingindex-may-2015.pdf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undivo.com/stats/small-business-lending-statistic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607232"/>
            <a:ext cx="3962400" cy="2701280"/>
          </a:xfrm>
        </p:spPr>
        <p:txBody>
          <a:bodyPr/>
          <a:lstStyle/>
          <a:p>
            <a:r>
              <a:rPr lang="en-US" dirty="0" smtClean="0"/>
              <a:t>Wealth Management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581128"/>
            <a:ext cx="3962400" cy="18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Hackdata</a:t>
            </a:r>
            <a:r>
              <a:rPr lang="en-US" dirty="0" smtClean="0"/>
              <a:t> </a:t>
            </a:r>
            <a:r>
              <a:rPr lang="en-US" dirty="0" smtClean="0"/>
              <a:t>2.0</a:t>
            </a:r>
            <a:endParaRPr lang="en-US" dirty="0"/>
          </a:p>
          <a:p>
            <a:endParaRPr lang="en-US" sz="1800" dirty="0" smtClean="0"/>
          </a:p>
          <a:p>
            <a:r>
              <a:rPr lang="en-US" sz="3200" dirty="0" smtClean="0"/>
              <a:t>BACKEND FUNCTIONALITY USING: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HASURA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2348880"/>
            <a:ext cx="3064841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5676664"/>
            <a:ext cx="2351609" cy="7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73" y="332656"/>
            <a:ext cx="10971372" cy="1066800"/>
          </a:xfrm>
        </p:spPr>
        <p:txBody>
          <a:bodyPr/>
          <a:lstStyle/>
          <a:p>
            <a:r>
              <a:rPr lang="en-US" dirty="0" smtClean="0"/>
              <a:t>DIFFERENT MODELS WHICH WE TRIED TO PREDICT LOAN GRANT: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55173" y="2077442"/>
            <a:ext cx="50292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GENDER</a:t>
            </a:r>
          </a:p>
          <a:p>
            <a:r>
              <a:rPr lang="en-US" dirty="0" smtClean="0"/>
              <a:t>MARRIED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LOAN AMOUNT</a:t>
            </a:r>
          </a:p>
          <a:p>
            <a:r>
              <a:rPr lang="en-US" dirty="0" smtClean="0"/>
              <a:t>CREDIT HISTORY</a:t>
            </a:r>
          </a:p>
          <a:p>
            <a:r>
              <a:rPr lang="en-US" dirty="0" smtClean="0"/>
              <a:t>PROPERTY AREA</a:t>
            </a:r>
          </a:p>
          <a:p>
            <a:r>
              <a:rPr lang="en-US" dirty="0" smtClean="0"/>
              <a:t>TOTAL INCOME (APPLICANT+COAPPLICANT)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2404023"/>
              </p:ext>
            </p:extLst>
          </p:nvPr>
        </p:nvGraphicFramePr>
        <p:xfrm>
          <a:off x="5014292" y="2204864"/>
          <a:ext cx="6624735" cy="3560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82098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CROSS</a:t>
                      </a:r>
                      <a:r>
                        <a:rPr lang="en-US" baseline="0" dirty="0" smtClean="0"/>
                        <a:t> VALIDATION SCORE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2098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2098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2098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173" y="1556792"/>
            <a:ext cx="257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FACTORS CONSIDERED: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7453" y="338439"/>
            <a:ext cx="10971372" cy="1066800"/>
          </a:xfrm>
        </p:spPr>
        <p:txBody>
          <a:bodyPr/>
          <a:lstStyle/>
          <a:p>
            <a:r>
              <a:rPr lang="en-US" b="1" u="sng" dirty="0" smtClean="0"/>
              <a:t>IMPORTANCE OF EASY DATA COLLECTION:</a:t>
            </a:r>
            <a:endParaRPr lang="en-US" b="1" u="sng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81866" y="1643270"/>
            <a:ext cx="10069130" cy="77761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Monitoring and evaluation is important for project management and </a:t>
            </a:r>
            <a:r>
              <a:rPr lang="en-US"/>
              <a:t>maintaining </a:t>
            </a:r>
            <a:r>
              <a:rPr lang="en-US" smtClean="0"/>
              <a:t>(</a:t>
            </a:r>
            <a:r>
              <a:rPr lang="en-US" dirty="0"/>
              <a:t>for example by demonstrating impact).  Here's how to make data collection easy in any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281866" y="2658919"/>
            <a:ext cx="9853106" cy="351328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hlinkClick r:id="rId2"/>
              </a:rPr>
              <a:t>Technology </a:t>
            </a:r>
            <a:r>
              <a:rPr lang="en-US" b="1" dirty="0">
                <a:hlinkClick r:id="rId2"/>
              </a:rPr>
              <a:t>Imitates </a:t>
            </a:r>
            <a:r>
              <a:rPr lang="en-US" b="1" dirty="0" smtClean="0">
                <a:hlinkClick r:id="rId2"/>
              </a:rPr>
              <a:t>Art</a:t>
            </a:r>
            <a:r>
              <a:rPr lang="en-US" b="1" dirty="0"/>
              <a:t> </a:t>
            </a:r>
            <a:endParaRPr lang="en-US" b="1" dirty="0" smtClean="0"/>
          </a:p>
          <a:p>
            <a:pPr marL="0" lvl="0" indent="0" algn="ctr">
              <a:buNone/>
            </a:pPr>
            <a:r>
              <a:rPr lang="en-US" dirty="0"/>
              <a:t>SO WE MAKE USE OF </a:t>
            </a:r>
            <a:r>
              <a:rPr lang="en-US" b="1" dirty="0" smtClean="0"/>
              <a:t>: </a:t>
            </a:r>
            <a:r>
              <a:rPr lang="en-US" dirty="0" smtClean="0"/>
              <a:t>The conversational </a:t>
            </a:r>
            <a:r>
              <a:rPr lang="en-US" dirty="0"/>
              <a:t>user interface [CUI]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TYPEFORM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4058941"/>
            <a:ext cx="5566320" cy="23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764704"/>
            <a:ext cx="6410003" cy="499677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60648"/>
            <a:ext cx="8102600" cy="6311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62" y="2182971"/>
            <a:ext cx="295458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441" y="4876799"/>
            <a:ext cx="10971372" cy="237626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Wealth Management Technology That Helps </a:t>
            </a:r>
            <a:r>
              <a:rPr lang="en-US" dirty="0" smtClean="0"/>
              <a:t>You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>See and Manage the Big Picture</a:t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of Wealth Planning: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268760"/>
            <a:ext cx="37666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9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292" y="0"/>
            <a:ext cx="11377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152400"/>
            <a:ext cx="10971372" cy="1066800"/>
          </a:xfrm>
        </p:spPr>
        <p:txBody>
          <a:bodyPr/>
          <a:lstStyle/>
          <a:p>
            <a:r>
              <a:rPr lang="en-US" b="1" i="1" u="sng" dirty="0" smtClean="0"/>
              <a:t>OUR MAIN FEATURES:</a:t>
            </a:r>
            <a:endParaRPr lang="en-US" b="1" i="1" u="sng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500363"/>
              </p:ext>
            </p:extLst>
          </p:nvPr>
        </p:nvGraphicFramePr>
        <p:xfrm>
          <a:off x="2604154" y="1382959"/>
          <a:ext cx="6168751" cy="468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71372" cy="1066800"/>
          </a:xfrm>
        </p:spPr>
        <p:txBody>
          <a:bodyPr/>
          <a:lstStyle/>
          <a:p>
            <a:pPr algn="ctr"/>
            <a:r>
              <a:rPr lang="en-US" b="1" dirty="0" smtClean="0"/>
              <a:t>LOAN PREDICTION</a:t>
            </a:r>
            <a:endParaRPr lang="en-US" b="1" dirty="0"/>
          </a:p>
        </p:txBody>
      </p: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637809"/>
              </p:ext>
            </p:extLst>
          </p:nvPr>
        </p:nvGraphicFramePr>
        <p:xfrm>
          <a:off x="837828" y="2420888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4277" y="1101688"/>
            <a:ext cx="10915937" cy="101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1587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292F40"/>
                </a:solidFill>
                <a:effectLst/>
                <a:latin typeface="Arial" charset="0"/>
                <a:ea typeface="Source Sans Pro" charset="0"/>
              </a:rPr>
              <a:t>The Importance Of Your Credit Rating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600" b="0" i="0" u="none" strike="noStrike" cap="none" normalizeH="0" baseline="0" dirty="0" smtClean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</a:rPr>
              <a:t>People </a:t>
            </a: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</a:rPr>
              <a:t>have become increasingly dependent on </a:t>
            </a: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  <a:hlinkClick r:id="rId3"/>
              </a:rPr>
              <a:t>credit</a:t>
            </a:r>
            <a:r>
              <a:rPr kumimoji="0" lang="x-none" altLang="x-none" sz="1600" b="0" i="0" u="sng" strike="noStrike" cap="none" normalizeH="0" baseline="0" dirty="0">
                <a:ln>
                  <a:noFill/>
                </a:ln>
                <a:effectLst/>
                <a:latin typeface="Arial" charset="0"/>
              </a:rPr>
              <a:t>. Therefore, it's crucial that you understand personal credit </a:t>
            </a:r>
            <a:r>
              <a:rPr kumimoji="0" lang="x-none" altLang="x-none" sz="1600" b="0" i="0" u="sng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reports</a:t>
            </a:r>
            <a:endParaRPr kumimoji="0" lang="en-US" altLang="x-none" sz="1600" b="0" i="0" u="sng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600" b="0" i="0" u="sng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 </a:t>
            </a:r>
            <a:r>
              <a:rPr kumimoji="0" lang="x-none" altLang="x-none" sz="1600" b="0" i="0" u="sng" strike="noStrike" cap="none" normalizeH="0" baseline="0" dirty="0">
                <a:ln>
                  <a:noFill/>
                </a:ln>
                <a:effectLst/>
                <a:latin typeface="Arial" charset="0"/>
              </a:rPr>
              <a:t>and your</a:t>
            </a: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</a:rPr>
              <a:t> </a:t>
            </a: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  <a:hlinkClick r:id="rId4"/>
              </a:rPr>
              <a:t>credit rating</a:t>
            </a:r>
            <a:r>
              <a:rPr kumimoji="0" lang="x-none" altLang="x-none" sz="1600" b="0" i="0" u="sng" strike="noStrike" cap="none" normalizeH="0" baseline="0" dirty="0">
                <a:ln>
                  <a:noFill/>
                </a:ln>
                <a:effectLst/>
                <a:latin typeface="Arial" charset="0"/>
              </a:rPr>
              <a:t> </a:t>
            </a: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</a:rPr>
              <a:t>(or score). Here we'll explore what a </a:t>
            </a: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  <a:hlinkClick r:id="rId5"/>
              </a:rPr>
              <a:t>credit score</a:t>
            </a:r>
            <a:r>
              <a:rPr kumimoji="0" lang="x-none" altLang="x-none" sz="1600" b="0" i="0" u="sng" strike="noStrike" cap="none" normalizeH="0" baseline="0" dirty="0">
                <a:ln>
                  <a:noFill/>
                </a:ln>
                <a:effectLst/>
                <a:latin typeface="Arial" charset="0"/>
              </a:rPr>
              <a:t> </a:t>
            </a: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</a:rPr>
              <a:t>is, how it is determined, why it is important and, </a:t>
            </a:r>
            <a:endParaRPr kumimoji="0" lang="en-US" altLang="x-none" sz="1600" b="0" i="0" u="none" strike="noStrike" cap="none" normalizeH="0" baseline="0" dirty="0" smtClean="0">
              <a:ln>
                <a:noFill/>
              </a:ln>
              <a:solidFill>
                <a:srgbClr val="005B9D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600" b="0" i="0" u="none" strike="noStrike" cap="none" normalizeH="0" baseline="0" dirty="0" smtClean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</a:rPr>
              <a:t>finally</a:t>
            </a: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</a:rPr>
              <a:t>, some tips to acquire and maintain </a:t>
            </a: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005B9D"/>
                </a:solidFill>
                <a:effectLst/>
                <a:latin typeface="Arial" charset="0"/>
                <a:hlinkClick r:id="rId6"/>
              </a:rPr>
              <a:t>good credit</a:t>
            </a:r>
            <a:r>
              <a:rPr kumimoji="0" lang="x-none" altLang="x-none" sz="1600" b="0" i="0" u="sng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.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rgbClr val="005B9D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s://i.investopedia.com/public/img/facebook-share-14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i.investopedia.com/public/img/twitter-tweet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nvestopedia.com/public/img/linkedin-share.pn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260648"/>
            <a:ext cx="10971372" cy="1066800"/>
          </a:xfrm>
        </p:spPr>
        <p:txBody>
          <a:bodyPr/>
          <a:lstStyle/>
          <a:p>
            <a:r>
              <a:rPr lang="en-US" b="1" u="sng" dirty="0" smtClean="0"/>
              <a:t>IMPORTANCE OF LOAN PREDICTION: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1347799"/>
            <a:ext cx="10287000" cy="4190999"/>
          </a:xfrm>
        </p:spPr>
        <p:txBody>
          <a:bodyPr>
            <a:normAutofit/>
          </a:bodyPr>
          <a:lstStyle/>
          <a:p>
            <a:r>
              <a:rPr lang="en-US" sz="2000" dirty="0"/>
              <a:t>Your Chances of Getting a Small Business </a:t>
            </a:r>
            <a:r>
              <a:rPr lang="en-US" sz="2000" dirty="0" smtClean="0"/>
              <a:t>Loan</a:t>
            </a:r>
          </a:p>
          <a:p>
            <a:r>
              <a:rPr lang="en-US" sz="2000" dirty="0" smtClean="0"/>
              <a:t>Based on some </a:t>
            </a:r>
            <a:r>
              <a:rPr lang="en-US" sz="2000" u="sng" dirty="0" smtClean="0">
                <a:hlinkClick r:id="rId2"/>
              </a:rPr>
              <a:t>data from Fundivo</a:t>
            </a:r>
            <a:r>
              <a:rPr lang="en-US" sz="2000" dirty="0" smtClean="0"/>
              <a:t>, there are 23 million business loans outstanding in the US totaling nearly $600 billion in outstanding loan balances.  But the problem is that for every small business that is able to get a small business loan there are probably several that can’t!  According to a </a:t>
            </a:r>
            <a:r>
              <a:rPr lang="en-US" sz="2000" u="sng" dirty="0" smtClean="0">
                <a:hlinkClick r:id="rId3"/>
              </a:rPr>
              <a:t>report from Biz2Credit</a:t>
            </a:r>
            <a:r>
              <a:rPr lang="en-US" sz="2000" dirty="0" smtClean="0"/>
              <a:t> the average loan approval rate for small business loan applications was just under 12% in 2015, so clearly many small business owners </a:t>
            </a:r>
            <a:r>
              <a:rPr lang="en-US" sz="2000" dirty="0" err="1" smtClean="0"/>
              <a:t>wast</a:t>
            </a:r>
            <a:r>
              <a:rPr lang="en-US" sz="2000" dirty="0" smtClean="0"/>
              <a:t> a lot of time applying for loans that they ultimately don’t get.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6" y="3717032"/>
            <a:ext cx="97536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260648"/>
            <a:ext cx="10971372" cy="19442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STEPS IN OBTAINIG A USEFUL DATA SET USING APACHE PIG COMMANDS</a:t>
            </a:r>
            <a:br>
              <a:rPr lang="en-US" b="1" dirty="0" smtClean="0"/>
            </a:br>
            <a:r>
              <a:rPr lang="en-US" b="1" dirty="0" smtClean="0"/>
              <a:t> AND</a:t>
            </a:r>
            <a:br>
              <a:rPr lang="en-US" b="1" dirty="0" smtClean="0"/>
            </a:br>
            <a:r>
              <a:rPr lang="en-US" b="1" dirty="0" smtClean="0"/>
              <a:t> GET DATA TO UNDERSTANDABLE FORM USING PIG UDF’s: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776" y="2204864"/>
            <a:ext cx="10611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FIRSTLY ,</a:t>
            </a:r>
          </a:p>
          <a:p>
            <a:r>
              <a:rPr lang="en-US" b="1" dirty="0" smtClean="0"/>
              <a:t>WE MOVE THE RAW DATA SET TO HDFS.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THEN WE RUN THE FOLLOWIG COMMANDS TO OBTAIN A SUBSET OF IT.</a:t>
            </a:r>
          </a:p>
          <a:p>
            <a:endParaRPr lang="en-US" b="1" dirty="0"/>
          </a:p>
          <a:p>
            <a:r>
              <a:rPr lang="en-US" b="1" dirty="0" smtClean="0"/>
              <a:t>FINALLY OUR UDF REMANES THE VARIABLES SO THAT WE CAN EASILY ANALYSE THE RQUIRED DATA USING PYTHON.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4145226"/>
            <a:ext cx="5976664" cy="24248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82644" y="6381328"/>
            <a:ext cx="23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UNPROCESSED DATA</a:t>
            </a:r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796" y="2590496"/>
            <a:ext cx="10360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 rather than spend days gathering all of your company documents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financial statements, tax returns, </a:t>
            </a:r>
            <a:r>
              <a:rPr lang="en-US" sz="2800" dirty="0" err="1"/>
              <a:t>etc</a:t>
            </a:r>
            <a:r>
              <a:rPr lang="en-US" sz="2800" dirty="0"/>
              <a:t> in order to apply for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small business loan, just to get denied, why don’t you spend </a:t>
            </a:r>
            <a:endParaRPr lang="en-US" sz="2800" dirty="0" smtClean="0"/>
          </a:p>
          <a:p>
            <a:r>
              <a:rPr lang="en-US" sz="2800" dirty="0" smtClean="0"/>
              <a:t>A few minutes with us predicting </a:t>
            </a:r>
            <a:r>
              <a:rPr lang="en-US" sz="2800" dirty="0"/>
              <a:t>your chances of approval </a:t>
            </a:r>
            <a:r>
              <a:rPr lang="en-US" sz="2800" dirty="0" smtClean="0"/>
              <a:t>with our </a:t>
            </a:r>
          </a:p>
          <a:p>
            <a:r>
              <a:rPr lang="en-US" sz="2800" dirty="0" smtClean="0"/>
              <a:t>LOAN PREDICTING SYSTEM.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32" y="4509120"/>
            <a:ext cx="2954588" cy="2160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556792"/>
            <a:ext cx="10642600" cy="90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4052" y="908720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CLEANED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154</TotalTime>
  <Words>296</Words>
  <Application>Microsoft Macintosh PowerPoint</Application>
  <PresentationFormat>Custom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Source Sans Pro</vt:lpstr>
      <vt:lpstr>Marketing 16x9</vt:lpstr>
      <vt:lpstr>Wealth Management Platform</vt:lpstr>
      <vt:lpstr>Wealth Management Technology That Helps You See and Manage the Big Picture  </vt:lpstr>
      <vt:lpstr>PowerPoint Presentation</vt:lpstr>
      <vt:lpstr>Add a Slide Title - 1</vt:lpstr>
      <vt:lpstr>OUR MAIN FEATURES:</vt:lpstr>
      <vt:lpstr>LOAN PREDICTION</vt:lpstr>
      <vt:lpstr>IMPORTANCE OF LOAN PREDICTION:</vt:lpstr>
      <vt:lpstr>STEPS IN OBTAINIG A USEFUL DATA SET USING APACHE PIG COMMANDS  AND  GET DATA TO UNDERSTANDABLE FORM USING PIG UDF’s: </vt:lpstr>
      <vt:lpstr>PowerPoint Presentation</vt:lpstr>
      <vt:lpstr>PowerPoint Presentation</vt:lpstr>
      <vt:lpstr>DIFFERENT MODELS WHICH WE TRIED TO PREDICT LOAN GRANT:</vt:lpstr>
      <vt:lpstr>IMPORTANCE OF EASY DATA COLLECTION:</vt:lpstr>
      <vt:lpstr>PowerPoint Presentation</vt:lpstr>
      <vt:lpstr>Add a Slide Title - 5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Wealth Management Platform</dc:title>
  <dc:creator>Microsoft Office User</dc:creator>
  <cp:lastModifiedBy>Microsoft Office User</cp:lastModifiedBy>
  <cp:revision>14</cp:revision>
  <dcterms:created xsi:type="dcterms:W3CDTF">2018-02-11T05:05:39Z</dcterms:created>
  <dcterms:modified xsi:type="dcterms:W3CDTF">2018-02-18T15:50:09Z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