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lvl1pPr>
    <a:lvl2pPr marL="0" marR="0" indent="22860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lvl2pPr>
    <a:lvl3pPr marL="0" marR="0" indent="45720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lvl3pPr>
    <a:lvl4pPr marL="0" marR="0" indent="68580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lvl4pPr>
    <a:lvl5pPr marL="0" marR="0" indent="91440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lvl5pPr>
    <a:lvl6pPr marL="0" marR="0" indent="114300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lvl6pPr>
    <a:lvl7pPr marL="0" marR="0" indent="137160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lvl7pPr>
    <a:lvl8pPr marL="0" marR="0" indent="160020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lvl8pPr>
    <a:lvl9pPr marL="0" marR="0" indent="182880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Avenir Next Medium"/>
          <a:ea typeface="Avenir Next Medium"/>
          <a:cs typeface="Avenir Next Medium"/>
        </a:font>
        <a:schemeClr val="accent1"/>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wholeTbl>
    <a:band2H>
      <a:tcTxStyle b="def" i="def"/>
      <a:tcStyle>
        <a:tcBdr/>
        <a:fill>
          <a:solidFill>
            <a:schemeClr val="accent1">
              <a:hueOff val="178262"/>
              <a:satOff val="-8651"/>
              <a:lumOff val="-7254"/>
              <a:alpha val="29000"/>
            </a:schemeClr>
          </a:solidFill>
        </a:fill>
      </a:tcStyle>
    </a:band2H>
    <a:firstCol>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firstCol>
    <a:lastRow>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63500" cap="flat">
              <a:solidFill>
                <a:srgbClr val="5F6568"/>
              </a:solidFill>
              <a:prstDash val="solid"/>
              <a:miter lim="400000"/>
            </a:ln>
          </a:top>
          <a:bottom>
            <a:ln w="12700" cap="flat">
              <a:noFill/>
              <a:miter lim="400000"/>
            </a:ln>
          </a:bottom>
          <a:insideH>
            <a:ln w="25400" cap="flat">
              <a:solidFill>
                <a:srgbClr val="5F6568"/>
              </a:solidFill>
              <a:prstDash val="solid"/>
              <a:miter lim="400000"/>
            </a:ln>
          </a:insideH>
          <a:insideV>
            <a:ln w="12700" cap="flat">
              <a:noFill/>
              <a:miter lim="400000"/>
            </a:ln>
          </a:insideV>
        </a:tcBdr>
        <a:fill>
          <a:noFill/>
        </a:fill>
      </a:tcStyle>
    </a:lastRow>
    <a:firstRow>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12700" cap="flat">
              <a:noFill/>
              <a:miter lim="400000"/>
            </a:ln>
          </a:top>
          <a:bottom>
            <a:ln w="635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firstRow>
  </a:tblStyle>
  <a:tblStyle styleId="{C7B018BB-80A7-4F77-B60F-C8B233D01FF8}" styleName="">
    <a:tblBg/>
    <a:wholeTbl>
      <a:tcTxStyle b="off" i="off">
        <a:font>
          <a:latin typeface="Avenir Next Medium"/>
          <a:ea typeface="Avenir Next Medium"/>
          <a:cs typeface="Avenir Next Medium"/>
        </a:font>
        <a:srgbClr val="838787"/>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noFill/>
        </a:fill>
      </a:tcStyle>
    </a:wholeTbl>
    <a:band2H>
      <a:tcTxStyle b="def" i="def"/>
      <a:tcStyle>
        <a:tcBdr/>
        <a:fill>
          <a:solidFill>
            <a:schemeClr val="accent6">
              <a:alpha val="25000"/>
            </a:schemeClr>
          </a:solidFill>
        </a:fill>
      </a:tcStyle>
    </a:band2H>
    <a:firstCol>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A01D73"/>
          </a:solidFill>
        </a:fill>
      </a:tcStyle>
    </a:firstCol>
    <a:la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781873"/>
          </a:solidFill>
        </a:fill>
      </a:tcStyle>
    </a:lastRow>
    <a:fir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781873"/>
          </a:solidFill>
        </a:fill>
      </a:tcStyle>
    </a:firstRow>
  </a:tblStyle>
  <a:tblStyle styleId="{EEE7283C-3CF3-47DC-8721-378D4A62B228}" styleName="">
    <a:tblBg/>
    <a:wholeTbl>
      <a:tcTxStyle b="off" i="off">
        <a:font>
          <a:latin typeface="Avenir Next Medium"/>
          <a:ea typeface="Avenir Next Medium"/>
          <a:cs typeface="Avenir Next Medium"/>
        </a:font>
        <a:srgbClr val="838787"/>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wholeTbl>
    <a:band2H>
      <a:tcTxStyle b="def" i="def"/>
      <a:tcStyle>
        <a:tcBdr/>
        <a:fill>
          <a:solidFill>
            <a:srgbClr val="DCDEE0">
              <a:alpha val="18000"/>
            </a:srgbClr>
          </a:solidFill>
        </a:fill>
      </a:tcStyle>
    </a:band2H>
    <a:firstCol>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firstCol>
    <a:la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5F6568"/>
              </a:solidFill>
              <a:prstDash val="solid"/>
              <a:miter lim="400000"/>
            </a:ln>
          </a:insideH>
          <a:insideV>
            <a:ln w="12700" cap="flat">
              <a:noFill/>
              <a:miter lim="400000"/>
            </a:ln>
          </a:insideV>
        </a:tcBdr>
        <a:fill>
          <a:solidFill>
            <a:srgbClr val="838787"/>
          </a:solidFill>
        </a:fill>
      </a:tcStyle>
    </a:lastRow>
    <a:fir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5F6568"/>
              </a:solidFill>
              <a:prstDash val="solid"/>
              <a:miter lim="400000"/>
            </a:ln>
          </a:insideH>
          <a:insideV>
            <a:ln w="12700" cap="flat">
              <a:noFill/>
              <a:miter lim="400000"/>
            </a:ln>
          </a:insideV>
        </a:tcBdr>
        <a:fill>
          <a:solidFill>
            <a:schemeClr val="accent5">
              <a:hueOff val="-239254"/>
              <a:lumOff val="-1399"/>
            </a:schemeClr>
          </a:solidFill>
        </a:fill>
      </a:tcStyle>
    </a:firstRow>
  </a:tblStyle>
  <a:tblStyle styleId="{CF821DB8-F4EB-4A41-A1BA-3FCAFE7338EE}" styleName="">
    <a:tblBg/>
    <a:wholeTbl>
      <a:tcTxStyle b="off" i="off">
        <a:font>
          <a:latin typeface="Avenir Next Medium"/>
          <a:ea typeface="Avenir Next Medium"/>
          <a:cs typeface="Avenir Next Medium"/>
        </a:font>
        <a:srgbClr val="838787"/>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wholeTbl>
    <a:band2H>
      <a:tcTxStyle b="def" i="def"/>
      <a:tcStyle>
        <a:tcBdr/>
        <a:fill>
          <a:solidFill>
            <a:srgbClr val="D4EB9B">
              <a:alpha val="26000"/>
            </a:srgbClr>
          </a:solidFill>
        </a:fill>
      </a:tcStyle>
    </a:band2H>
    <a:firstCol>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firstCol>
    <a:lastRow>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88900" cap="flat">
              <a:solidFill>
                <a:srgbClr val="5F6568"/>
              </a:solidFill>
              <a:prstDash val="solid"/>
              <a:miter lim="400000"/>
            </a:ln>
          </a:top>
          <a:bottom>
            <a:ln w="12700" cap="flat">
              <a:noFill/>
              <a:miter lim="400000"/>
            </a:ln>
          </a:bottom>
          <a:insideH>
            <a:ln w="25400" cap="flat">
              <a:solidFill>
                <a:srgbClr val="D4EB9B">
                  <a:alpha val="26000"/>
                </a:srgbClr>
              </a:solidFill>
              <a:prstDash val="solid"/>
              <a:miter lim="400000"/>
            </a:ln>
          </a:insideH>
          <a:insideV>
            <a:ln w="12700" cap="flat">
              <a:noFill/>
              <a:miter lim="400000"/>
            </a:ln>
          </a:insideV>
        </a:tcBdr>
        <a:fill>
          <a:noFill/>
        </a:fill>
      </a:tcStyle>
    </a:lastRow>
    <a:fir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63500" cap="flat">
              <a:solidFill>
                <a:srgbClr val="5F6568"/>
              </a:solidFill>
              <a:prstDash val="solid"/>
              <a:miter lim="400000"/>
            </a:ln>
          </a:bottom>
          <a:insideH>
            <a:ln w="25400" cap="flat">
              <a:solidFill>
                <a:srgbClr val="D4EB9B">
                  <a:alpha val="26000"/>
                </a:srgbClr>
              </a:solidFill>
              <a:prstDash val="solid"/>
              <a:miter lim="400000"/>
            </a:ln>
          </a:insideH>
          <a:insideV>
            <a:ln w="12700" cap="flat">
              <a:noFill/>
              <a:miter lim="400000"/>
            </a:ln>
          </a:insideV>
        </a:tcBdr>
        <a:fill>
          <a:solidFill>
            <a:srgbClr val="147882"/>
          </a:solidFill>
        </a:fill>
      </a:tcStyle>
    </a:firstRow>
  </a:tblStyle>
  <a:tblStyle styleId="{33BA23B1-9221-436E-865A-0063620EA4FD}" styleName="">
    <a:tblBg/>
    <a:wholeTbl>
      <a:tcTxStyle b="off" i="off">
        <a:font>
          <a:latin typeface="Avenir Next Medium"/>
          <a:ea typeface="Avenir Next Medium"/>
          <a:cs typeface="Avenir Next Medium"/>
        </a:font>
        <a:srgbClr val="FFFFFF"/>
      </a:tcTxStyle>
      <a:tcStyle>
        <a:tcBdr>
          <a:left>
            <a:ln w="12700" cap="flat">
              <a:noFill/>
              <a:miter lim="400000"/>
            </a:ln>
          </a:left>
          <a:right>
            <a:ln w="12700" cap="flat">
              <a:noFill/>
              <a:miter lim="400000"/>
            </a:ln>
          </a:right>
          <a:top>
            <a:ln w="25400" cap="flat">
              <a:solidFill>
                <a:srgbClr val="222222"/>
              </a:solidFill>
              <a:prstDash val="solid"/>
              <a:miter lim="400000"/>
            </a:ln>
          </a:top>
          <a:bottom>
            <a:ln w="25400" cap="flat">
              <a:solidFill>
                <a:srgbClr val="222222"/>
              </a:solidFill>
              <a:prstDash val="solid"/>
              <a:miter lim="400000"/>
            </a:ln>
          </a:bottom>
          <a:insideH>
            <a:ln w="25400" cap="flat">
              <a:solidFill>
                <a:srgbClr val="222222"/>
              </a:solidFill>
              <a:prstDash val="solid"/>
              <a:miter lim="400000"/>
            </a:ln>
          </a:insideH>
          <a:insideV>
            <a:ln w="12700" cap="flat">
              <a:noFill/>
              <a:miter lim="400000"/>
            </a:ln>
          </a:insideV>
        </a:tcBdr>
        <a:fill>
          <a:solidFill>
            <a:srgbClr val="838787">
              <a:alpha val="75000"/>
            </a:srgbClr>
          </a:solidFill>
        </a:fill>
      </a:tcStyle>
    </a:wholeTbl>
    <a:band2H>
      <a:tcTxStyle b="def" i="def"/>
      <a:tcStyle>
        <a:tcBdr/>
        <a:fill>
          <a:solidFill>
            <a:srgbClr val="686A6A">
              <a:alpha val="85000"/>
            </a:srgbClr>
          </a:solidFill>
        </a:fill>
      </a:tcStyle>
    </a:band2H>
    <a:firstCol>
      <a:tcTxStyle b="on" i="off">
        <a:font>
          <a:latin typeface="Avenir Next Demi Bold"/>
          <a:ea typeface="Avenir Next Demi Bold"/>
          <a:cs typeface="Avenir Next Demi Bold"/>
        </a:font>
        <a:srgbClr val="222222"/>
      </a:tcTxStyle>
      <a:tcStyle>
        <a:tcBdr>
          <a:left>
            <a:ln w="12700" cap="flat">
              <a:noFill/>
              <a:miter lim="400000"/>
            </a:ln>
          </a:left>
          <a:right>
            <a:ln w="63500" cap="flat">
              <a:solidFill>
                <a:srgbClr val="222222"/>
              </a:solidFill>
              <a:prstDash val="solid"/>
              <a:miter lim="400000"/>
            </a:ln>
          </a:right>
          <a:top>
            <a:ln w="25400" cap="flat">
              <a:solidFill>
                <a:srgbClr val="222222"/>
              </a:solidFill>
              <a:prstDash val="solid"/>
              <a:miter lim="400000"/>
            </a:ln>
          </a:top>
          <a:bottom>
            <a:ln w="25400" cap="flat">
              <a:solidFill>
                <a:srgbClr val="222222"/>
              </a:solidFill>
              <a:prstDash val="solid"/>
              <a:miter lim="400000"/>
            </a:ln>
          </a:bottom>
          <a:insideH>
            <a:ln w="25400" cap="flat">
              <a:solidFill>
                <a:srgbClr val="222222"/>
              </a:solidFill>
              <a:prstDash val="solid"/>
              <a:miter lim="400000"/>
            </a:ln>
          </a:insideH>
          <a:insideV>
            <a:ln w="12700" cap="flat">
              <a:noFill/>
              <a:miter lim="400000"/>
            </a:ln>
          </a:insideV>
        </a:tcBdr>
        <a:fill>
          <a:solidFill>
            <a:srgbClr val="686A6A">
              <a:alpha val="85000"/>
            </a:srgbClr>
          </a:solidFill>
        </a:fill>
      </a:tcStyle>
    </a:firstCol>
    <a:lastRow>
      <a:tcTxStyle b="on" i="off">
        <a:font>
          <a:latin typeface="Avenir Next Demi Bold"/>
          <a:ea typeface="Avenir Next Demi Bold"/>
          <a:cs typeface="Avenir Next Demi Bold"/>
        </a:font>
        <a:srgbClr val="3D3D3D"/>
      </a:tcTxStyle>
      <a:tcStyle>
        <a:tcBdr>
          <a:left>
            <a:ln w="12700" cap="flat">
              <a:noFill/>
              <a:miter lim="400000"/>
            </a:ln>
          </a:left>
          <a:right>
            <a:ln w="12700" cap="flat">
              <a:noFill/>
              <a:miter lim="400000"/>
            </a:ln>
          </a:right>
          <a:top>
            <a:ln w="63500" cap="flat">
              <a:solidFill>
                <a:srgbClr val="222222"/>
              </a:solidFill>
              <a:prstDash val="solid"/>
              <a:miter lim="400000"/>
            </a:ln>
          </a:top>
          <a:bottom>
            <a:ln w="12700" cap="flat">
              <a:noFill/>
              <a:miter lim="400000"/>
            </a:ln>
          </a:bottom>
          <a:insideH>
            <a:ln w="25400" cap="flat">
              <a:solidFill>
                <a:srgbClr val="222222"/>
              </a:solidFill>
              <a:prstDash val="solid"/>
              <a:miter lim="400000"/>
            </a:ln>
          </a:insideH>
          <a:insideV>
            <a:ln w="12700" cap="flat">
              <a:noFill/>
              <a:miter lim="400000"/>
            </a:ln>
          </a:insideV>
        </a:tcBdr>
        <a:fill>
          <a:solidFill>
            <a:srgbClr val="838787"/>
          </a:solidFill>
        </a:fill>
      </a:tcStyle>
    </a:lastRow>
    <a:firstRow>
      <a:tcTxStyle b="on" i="off">
        <a:font>
          <a:latin typeface="Avenir Next Demi Bold"/>
          <a:ea typeface="Avenir Next Demi Bold"/>
          <a:cs typeface="Avenir Next Demi Bold"/>
        </a:font>
        <a:srgbClr val="3D3D3D"/>
      </a:tcTxStyle>
      <a:tcStyle>
        <a:tcBdr>
          <a:left>
            <a:ln w="12700" cap="flat">
              <a:noFill/>
              <a:miter lim="400000"/>
            </a:ln>
          </a:left>
          <a:right>
            <a:ln w="12700" cap="flat">
              <a:noFill/>
              <a:miter lim="400000"/>
            </a:ln>
          </a:right>
          <a:top>
            <a:ln w="12700" cap="flat">
              <a:noFill/>
              <a:miter lim="400000"/>
            </a:ln>
          </a:top>
          <a:bottom>
            <a:ln w="63500" cap="flat">
              <a:solidFill>
                <a:srgbClr val="222222"/>
              </a:solidFill>
              <a:prstDash val="solid"/>
              <a:miter lim="400000"/>
            </a:ln>
          </a:bottom>
          <a:insideH>
            <a:ln w="25400" cap="flat">
              <a:solidFill>
                <a:srgbClr val="222222"/>
              </a:solidFill>
              <a:prstDash val="solid"/>
              <a:miter lim="400000"/>
            </a:ln>
          </a:insideH>
          <a:insideV>
            <a:ln w="12700" cap="flat">
              <a:noFill/>
              <a:miter lim="400000"/>
            </a:ln>
          </a:insideV>
        </a:tcBdr>
        <a:fill>
          <a:solidFill>
            <a:srgbClr val="838787"/>
          </a:solidFill>
        </a:fill>
      </a:tcStyle>
    </a:firstRow>
  </a:tblStyle>
  <a:tblStyle styleId="{2708684C-4D16-4618-839F-0558EEFCDFE6}" styleName="">
    <a:tblBg/>
    <a:wholeTbl>
      <a:tcTxStyle b="off" i="off">
        <a:font>
          <a:latin typeface="Avenir Next Medium"/>
          <a:ea typeface="Avenir Next Medium"/>
          <a:cs typeface="Avenir Next Medium"/>
        </a:font>
        <a:srgbClr val="838787"/>
      </a:tcTxStyle>
      <a:tcStyle>
        <a:tcBdr>
          <a:left>
            <a:ln w="25400" cap="flat">
              <a:solidFill>
                <a:srgbClr val="5F6568"/>
              </a:solidFill>
              <a:prstDash val="solid"/>
              <a:miter lim="400000"/>
            </a:ln>
          </a:left>
          <a:right>
            <a:ln w="25400" cap="flat">
              <a:solidFill>
                <a:srgbClr val="5F6568"/>
              </a:solidFill>
              <a:prstDash val="solid"/>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25400" cap="flat">
              <a:solidFill>
                <a:srgbClr val="5F6568"/>
              </a:solidFill>
              <a:prstDash val="solid"/>
              <a:miter lim="400000"/>
            </a:ln>
          </a:insideV>
        </a:tcBdr>
        <a:fill>
          <a:noFill/>
        </a:fill>
      </a:tcStyle>
    </a:wholeTbl>
    <a:band2H>
      <a:tcTxStyle b="def" i="def"/>
      <a:tcStyle>
        <a:tcBdr/>
        <a:fill>
          <a:solidFill>
            <a:srgbClr val="DCDEE0">
              <a:alpha val="18000"/>
            </a:srgbClr>
          </a:solidFill>
        </a:fill>
      </a:tcStyle>
    </a:band2H>
    <a:firstCol>
      <a:tcTxStyle b="on" i="off">
        <a:font>
          <a:latin typeface="Avenir Next Demi Bold"/>
          <a:ea typeface="Avenir Next Demi Bold"/>
          <a:cs typeface="Avenir Next Demi Bold"/>
        </a:font>
        <a:srgbClr val="A6AAA9"/>
      </a:tcTxStyle>
      <a:tcStyle>
        <a:tcBdr>
          <a:left>
            <a:ln w="12700" cap="flat">
              <a:noFill/>
              <a:miter lim="400000"/>
            </a:ln>
          </a:left>
          <a:right>
            <a:ln w="63500" cap="flat">
              <a:solidFill>
                <a:srgbClr val="5F6568"/>
              </a:solidFill>
              <a:prstDash val="solid"/>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25400" cap="flat">
              <a:solidFill>
                <a:srgbClr val="5F6568"/>
              </a:solidFill>
              <a:prstDash val="solid"/>
              <a:miter lim="400000"/>
            </a:ln>
          </a:insideV>
        </a:tcBdr>
        <a:fill>
          <a:noFill/>
        </a:fill>
      </a:tcStyle>
    </a:firstCol>
    <a:lastRow>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63500" cap="flat">
              <a:solidFill>
                <a:srgbClr val="5F6568"/>
              </a:solidFill>
              <a:prstDash val="solid"/>
              <a:miter lim="400000"/>
            </a:ln>
          </a:top>
          <a:bottom>
            <a:ln w="12700" cap="flat">
              <a:noFill/>
              <a:miter lim="400000"/>
            </a:ln>
          </a:bottom>
          <a:insideH>
            <a:ln w="25400" cap="flat">
              <a:solidFill>
                <a:srgbClr val="5F6568"/>
              </a:solidFill>
              <a:prstDash val="solid"/>
              <a:miter lim="400000"/>
            </a:ln>
          </a:insideH>
          <a:insideV>
            <a:ln w="12700" cap="flat">
              <a:noFill/>
              <a:miter lim="400000"/>
            </a:ln>
          </a:insideV>
        </a:tcBdr>
        <a:fill>
          <a:noFill/>
        </a:fill>
      </a:tcStyle>
    </a:lastRow>
    <a:firstRow>
      <a:tcTxStyle b="on" i="off">
        <a:font>
          <a:latin typeface="Avenir Next Demi Bold"/>
          <a:ea typeface="Avenir Next Demi Bold"/>
          <a:cs typeface="Avenir Next Demi Bold"/>
        </a:font>
        <a:srgbClr val="A6AAA9"/>
      </a:tcTxStyle>
      <a:tcStyle>
        <a:tcBdr>
          <a:left>
            <a:ln w="25400" cap="flat">
              <a:solidFill>
                <a:srgbClr val="5F6568"/>
              </a:solidFill>
              <a:prstDash val="solid"/>
              <a:miter lim="400000"/>
            </a:ln>
          </a:left>
          <a:right>
            <a:ln w="25400" cap="flat">
              <a:solidFill>
                <a:srgbClr val="5F6568"/>
              </a:solidFill>
              <a:prstDash val="solid"/>
              <a:miter lim="400000"/>
            </a:ln>
          </a:right>
          <a:top>
            <a:ln w="12700" cap="flat">
              <a:noFill/>
              <a:miter lim="400000"/>
            </a:ln>
          </a:top>
          <a:bottom>
            <a:ln w="63500" cap="flat">
              <a:solidFill>
                <a:srgbClr val="5F6568"/>
              </a:solidFill>
              <a:prstDash val="solid"/>
              <a:miter lim="400000"/>
            </a:ln>
          </a:bottom>
          <a:insideH>
            <a:ln w="25400" cap="flat">
              <a:solidFill>
                <a:srgbClr val="5F6568"/>
              </a:solidFill>
              <a:prstDash val="solid"/>
              <a:miter lim="400000"/>
            </a:ln>
          </a:insideH>
          <a:insideV>
            <a:ln w="25400" cap="flat">
              <a:solidFill>
                <a:srgbClr val="5F6568"/>
              </a:solidFill>
              <a:prstDash val="solid"/>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 name="Shape 164"/>
          <p:cNvSpPr/>
          <p:nvPr>
            <p:ph type="sldImg"/>
          </p:nvPr>
        </p:nvSpPr>
        <p:spPr>
          <a:xfrm>
            <a:off x="1143000" y="685800"/>
            <a:ext cx="4572000" cy="3429000"/>
          </a:xfrm>
          <a:prstGeom prst="rect">
            <a:avLst/>
          </a:prstGeom>
        </p:spPr>
        <p:txBody>
          <a:bodyPr/>
          <a:lstStyle/>
          <a:p>
            <a:pPr/>
          </a:p>
        </p:txBody>
      </p:sp>
      <p:sp>
        <p:nvSpPr>
          <p:cNvPr id="165" name="Shape 165"/>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standalone="yes"?><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11.xml.rels><?xml version="1.0" encoding="UTF-8" standalone="yes"?><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12.xml.rels><?xml version="1.0" encoding="UTF-8" standalone="yes"?><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13.xml.rels><?xml version="1.0" encoding="UTF-8" standalone="yes"?><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_rels/notesSlide14.xml.rels><?xml version="1.0" encoding="UTF-8" standalone="yes"?><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Relationships>

</file>

<file path=ppt/notesSlides/_rels/notesSlide15.xml.rels><?xml version="1.0" encoding="UTF-8" standalone="yes"?><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Relationships>

</file>

<file path=ppt/notesSlides/_rels/notesSlide16.xml.rels><?xml version="1.0" encoding="UTF-8" standalone="yes"?><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Relationships>

</file>

<file path=ppt/notesSlides/_rels/notesSlide17.xml.rels><?xml version="1.0" encoding="UTF-8" standalone="yes"?><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Relationships>

</file>

<file path=ppt/notesSlides/_rels/notesSlide18.xml.rels><?xml version="1.0" encoding="UTF-8" standalone="yes"?><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Relationships>

</file>

<file path=ppt/notesSlides/_rels/notesSlide2.xml.rels><?xml version="1.0" encoding="UTF-8" standalone="yes"?><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8.xml.rels><?xml version="1.0" encoding="UTF-8" standalone="yes"?><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9.xml.rels><?xml version="1.0" encoding="UTF-8" standalone="yes"?><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9" name="Shape 169"/>
          <p:cNvSpPr/>
          <p:nvPr>
            <p:ph type="sldImg"/>
          </p:nvPr>
        </p:nvSpPr>
        <p:spPr>
          <a:prstGeom prst="rect">
            <a:avLst/>
          </a:prstGeom>
        </p:spPr>
        <p:txBody>
          <a:bodyPr/>
          <a:lstStyle/>
          <a:p>
            <a:pPr/>
          </a:p>
        </p:txBody>
      </p:sp>
      <p:sp>
        <p:nvSpPr>
          <p:cNvPr id="170" name="Shape 170"/>
          <p:cNvSpPr/>
          <p:nvPr>
            <p:ph type="body" sz="quarter" idx="1"/>
          </p:nvPr>
        </p:nvSpPr>
        <p:spPr>
          <a:prstGeom prst="rect">
            <a:avLst/>
          </a:prstGeom>
        </p:spPr>
        <p:txBody>
          <a:bodyPr/>
          <a:lstStyle/>
          <a:p>
            <a:pPr/>
            <a:r>
              <a:t>what capabilites does the datapath need to support?</a:t>
            </a:r>
          </a:p>
          <a:p>
            <a:pPr/>
            <a:r>
              <a:t>what are the limitations of sending the datapaths UDFs?</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07" name="Shape 407"/>
          <p:cNvSpPr/>
          <p:nvPr>
            <p:ph type="sldImg"/>
          </p:nvPr>
        </p:nvSpPr>
        <p:spPr>
          <a:prstGeom prst="rect">
            <a:avLst/>
          </a:prstGeom>
        </p:spPr>
        <p:txBody>
          <a:bodyPr/>
          <a:lstStyle/>
          <a:p>
            <a:pPr/>
          </a:p>
        </p:txBody>
      </p:sp>
      <p:sp>
        <p:nvSpPr>
          <p:cNvPr id="408" name="Shape 408"/>
          <p:cNvSpPr/>
          <p:nvPr>
            <p:ph type="body" sz="quarter" idx="1"/>
          </p:nvPr>
        </p:nvSpPr>
        <p:spPr>
          <a:prstGeom prst="rect">
            <a:avLst/>
          </a:prstGeom>
        </p:spPr>
        <p:txBody>
          <a:bodyPr/>
          <a:lstStyle/>
          <a:p>
            <a:pPr/>
            <a:r>
              <a:t>In an event handler, an algorithm can access measurement information, and update internal state accordingly.</a:t>
            </a:r>
          </a:p>
          <a:p>
            <a:pPr/>
            <a:r>
              <a:t>Here, Reno performs an additive increase to its view of the congestion window.</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17" name="Shape 417"/>
          <p:cNvSpPr/>
          <p:nvPr>
            <p:ph type="sldImg"/>
          </p:nvPr>
        </p:nvSpPr>
        <p:spPr>
          <a:prstGeom prst="rect">
            <a:avLst/>
          </a:prstGeom>
        </p:spPr>
        <p:txBody>
          <a:bodyPr/>
          <a:lstStyle/>
          <a:p>
            <a:pPr/>
          </a:p>
        </p:txBody>
      </p:sp>
      <p:sp>
        <p:nvSpPr>
          <p:cNvPr id="418" name="Shape 418"/>
          <p:cNvSpPr/>
          <p:nvPr>
            <p:ph type="body" sz="quarter" idx="1"/>
          </p:nvPr>
        </p:nvSpPr>
        <p:spPr>
          <a:prstGeom prst="rect">
            <a:avLst/>
          </a:prstGeom>
        </p:spPr>
        <p:txBody>
          <a:bodyPr/>
          <a:lstStyle/>
          <a:p>
            <a:pPr/>
            <a:r>
              <a:t>Finally, an algorithm specifies what the datapath should do using a control pattern.</a:t>
            </a:r>
          </a:p>
          <a:p>
            <a:pPr/>
            <a:r>
              <a:t>Here, we tell the datapath to set the congestion window, gather measurements for an RTT, then send that next batch of measurements after the wait time has elapsed.</a:t>
            </a:r>
          </a:p>
          <a:p>
            <a:pPr/>
            <a:r>
              <a:t>This is the control loop of our algorithm: we process a measurement, update state, and tell the datapath when to send the next measurement.</a:t>
            </a:r>
          </a:p>
          <a:p>
            <a:pPr/>
          </a:p>
          <a:p>
            <a:pPr/>
            <a:r>
              <a:t>Here, the idea of specifying a sequence of instructions to the datapath when making a decision is important because it allows users to specify the duration over which measurements should be made, and also specify sending patterns.</a:t>
            </a:r>
          </a:p>
          <a:p>
            <a:pPr/>
            <a:r>
              <a:t>For example, BBR uses rate pulses, in which it sends at a high rate for one RTT, a low rate for the next RTT, then its estimate of the bottleneck rate for the following 6 RTTs. Using a control sequence, a BBR implementation in CCP can express this behavior directly without extra involvement from the CCP.</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24" name="Shape 424"/>
          <p:cNvSpPr/>
          <p:nvPr>
            <p:ph type="sldImg"/>
          </p:nvPr>
        </p:nvSpPr>
        <p:spPr>
          <a:prstGeom prst="rect">
            <a:avLst/>
          </a:prstGeom>
        </p:spPr>
        <p:txBody>
          <a:bodyPr/>
          <a:lstStyle/>
          <a:p>
            <a:pPr/>
          </a:p>
        </p:txBody>
      </p:sp>
      <p:sp>
        <p:nvSpPr>
          <p:cNvPr id="425" name="Shape 425"/>
          <p:cNvSpPr/>
          <p:nvPr>
            <p:ph type="body" sz="quarter" idx="1"/>
          </p:nvPr>
        </p:nvSpPr>
        <p:spPr>
          <a:prstGeom prst="rect">
            <a:avLst/>
          </a:prstGeom>
        </p:spPr>
        <p:txBody>
          <a:bodyPr/>
          <a:lstStyle/>
          <a:p>
            <a:pPr/>
            <a:r>
              <a:t>Because CCP is not part of the datapath, we can put it where we want. </a:t>
            </a:r>
          </a:p>
          <a:p>
            <a:pPr/>
            <a:r>
              <a:t>And importantly, locating things in the kernel means that developers are beholden to the kernel upstreaming process  - which is, to say the least, annoying.</a:t>
            </a:r>
          </a:p>
          <a:p>
            <a:pPr/>
            <a:r>
              <a:t>So we propose locating CCP in userspace.</a:t>
            </a:r>
          </a:p>
          <a:p>
            <a:pPr/>
            <a:r>
              <a:t>This has the key advantage of being far easier to program -  the linux kernel implementation of TCP Cubic can’t perform floating point operations, and must hack around that limitation, while the CCP implementation is much simpler.</a:t>
            </a:r>
          </a:p>
          <a:p>
            <a:pPr/>
            <a:r>
              <a:t>More broadly, locating congestion control algorithm implementations away from the datapath enables both the use of popular libraries (like neural nets), and reduces the implementation’s performance requirements since decisions are made infrequently.</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49" name="Shape 449"/>
          <p:cNvSpPr/>
          <p:nvPr>
            <p:ph type="sldImg"/>
          </p:nvPr>
        </p:nvSpPr>
        <p:spPr>
          <a:prstGeom prst="rect">
            <a:avLst/>
          </a:prstGeom>
        </p:spPr>
        <p:txBody>
          <a:bodyPr/>
          <a:lstStyle/>
          <a:p>
            <a:pPr/>
          </a:p>
        </p:txBody>
      </p:sp>
      <p:sp>
        <p:nvSpPr>
          <p:cNvPr id="450" name="Shape 450"/>
          <p:cNvSpPr/>
          <p:nvPr>
            <p:ph type="body" sz="quarter" idx="1"/>
          </p:nvPr>
        </p:nvSpPr>
        <p:spPr>
          <a:prstGeom prst="rect">
            <a:avLst/>
          </a:prstGeom>
        </p:spPr>
        <p:txBody>
          <a:bodyPr/>
          <a:lstStyle/>
          <a:p>
            <a:pPr/>
            <a:r>
              <a:t>Now let’s move on to the datapath API. </a:t>
            </a:r>
          </a:p>
          <a:p>
            <a:pPr/>
            <a:r>
              <a:t>The interesting question here is measurement collection; before, this was unnecessary because the algorithm had access to all datapath state. </a:t>
            </a:r>
          </a:p>
          <a:p>
            <a:pPr/>
            <a:r>
              <a:t>Instead, we now have to pick a selection of things we’re going to provide as inputs.</a:t>
            </a:r>
          </a:p>
          <a:p>
            <a:pPr/>
          </a:p>
          <a:p>
            <a:pPr/>
            <a:r>
              <a:t>Of course, as with everything, there are tradeoffs here. I’m going to present two options: the first provides more flexibility, the second more performance.</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71" name="Shape 471"/>
          <p:cNvSpPr/>
          <p:nvPr>
            <p:ph type="sldImg"/>
          </p:nvPr>
        </p:nvSpPr>
        <p:spPr>
          <a:prstGeom prst="rect">
            <a:avLst/>
          </a:prstGeom>
        </p:spPr>
        <p:txBody>
          <a:bodyPr/>
          <a:lstStyle/>
          <a:p>
            <a:pPr/>
          </a:p>
        </p:txBody>
      </p:sp>
      <p:sp>
        <p:nvSpPr>
          <p:cNvPr id="472" name="Shape 472"/>
          <p:cNvSpPr/>
          <p:nvPr>
            <p:ph type="body" sz="quarter" idx="1"/>
          </p:nvPr>
        </p:nvSpPr>
        <p:spPr>
          <a:prstGeom prst="rect">
            <a:avLst/>
          </a:prstGeom>
        </p:spPr>
        <p:txBody>
          <a:bodyPr/>
          <a:lstStyle/>
          <a:p>
            <a:pPr/>
            <a:r>
              <a:t>We call this first option “vector batching”. </a:t>
            </a:r>
          </a:p>
          <a:p>
            <a:pPr/>
            <a:r>
              <a:t>Basically, the datapath keeps track of send and receive times per packet, as well as relevant header information like whether there was an ECN.</a:t>
            </a:r>
          </a:p>
          <a:p>
            <a:pPr/>
            <a:r>
              <a:t>This vector of information is then shipped to CCP when requested, and higher-level measurements (such as the RTT and receive rate) are re-constructed there.</a:t>
            </a:r>
          </a:p>
          <a:p>
            <a:pPr/>
            <a:r>
              <a:t>From the algorithm’s perspective, this is great: you get access to all the information you had access to before, except it’s provided in a structured way and after a slight delay.</a:t>
            </a:r>
          </a:p>
          <a:p>
            <a:pPr/>
            <a:r>
              <a:t>And from the datapath’s perspective, the logic is simple: just store some information. The main problem, of course, is that the datapath must store per-packet information, which might be prohibitively expensive.</a:t>
            </a:r>
          </a:p>
          <a:p>
            <a:pPr/>
          </a:p>
          <a:p>
            <a:pPr/>
          </a:p>
          <a:p>
            <a:pPr/>
            <a:r>
              <a:t>vectors:</a:t>
            </a:r>
          </a:p>
          <a:p>
            <a:pPr/>
            <a:r>
              <a:t>Batch per-packet send and receive times in the datapath</a:t>
            </a:r>
          </a:p>
          <a:p>
            <a:pPr/>
            <a:r>
              <a:t>Re-construct flow measurements from packet log in CCP</a:t>
            </a:r>
          </a:p>
          <a:p>
            <a:pPr/>
            <a:r>
              <a:t>Equivalent to adding a small amount of latency to the connection</a:t>
            </a:r>
          </a:p>
          <a:p>
            <a:pPr/>
            <a:r>
              <a:t>Datapath must store per-packet information</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99" name="Shape 499"/>
          <p:cNvSpPr/>
          <p:nvPr>
            <p:ph type="sldImg"/>
          </p:nvPr>
        </p:nvSpPr>
        <p:spPr>
          <a:prstGeom prst="rect">
            <a:avLst/>
          </a:prstGeom>
        </p:spPr>
        <p:txBody>
          <a:bodyPr/>
          <a:lstStyle/>
          <a:p>
            <a:pPr/>
          </a:p>
        </p:txBody>
      </p:sp>
      <p:sp>
        <p:nvSpPr>
          <p:cNvPr id="500" name="Shape 500"/>
          <p:cNvSpPr/>
          <p:nvPr>
            <p:ph type="body" sz="quarter" idx="1"/>
          </p:nvPr>
        </p:nvSpPr>
        <p:spPr>
          <a:prstGeom prst="rect">
            <a:avLst/>
          </a:prstGeom>
        </p:spPr>
        <p:txBody>
          <a:bodyPr/>
          <a:lstStyle/>
          <a:p>
            <a:pPr/>
            <a:r>
              <a:t>The second way is what we call “in-datapath aggregation”. Here, the algorithm supplies to the datapath an initial state, and a function which tells the datapath how to update that state given the arrival of a new packet’s worth of measurements.</a:t>
            </a:r>
          </a:p>
          <a:p>
            <a:pPr/>
            <a:r>
              <a:t>Because this method requires the datapath to run user-defined code specifying the measurements, the datapath is a little more complicated than in the previous option: it must expose some measurement primitives to the fold function. </a:t>
            </a:r>
          </a:p>
          <a:p>
            <a:pPr/>
            <a:r>
              <a:t>Thankfully, these measurement primitives already exist in datapaths today: the same RTT, Rate, and packet header information we know and love.</a:t>
            </a:r>
          </a:p>
          <a:p>
            <a:pPr/>
            <a:r>
              <a:t>Meanwhile, a big advantage of this scheme is it only asks the datapath for a constant amount of per-*flow* memory - just enough to store the measurement state.</a:t>
            </a:r>
          </a:p>
          <a:p>
            <a:pPr/>
          </a:p>
          <a:p>
            <a:pPr/>
            <a:r>
              <a:t>folds: </a:t>
            </a:r>
          </a:p>
          <a:p>
            <a:pPr/>
            <a:r>
              <a:t>Store a small amount of per-flow state in the datapath</a:t>
            </a:r>
          </a:p>
          <a:p>
            <a:pPr/>
            <a:r>
              <a:t>Specify how to mutate this state in response to new data</a:t>
            </a:r>
          </a:p>
          <a:p>
            <a:pPr/>
            <a:r>
              <a:t>Datapath must expose some primitives</a:t>
            </a:r>
          </a:p>
          <a:p>
            <a:pPr/>
          </a:p>
          <a:p>
            <a:pPr/>
            <a:r>
              <a:t>“in-datapath aggregation”</a:t>
            </a:r>
          </a:p>
          <a:p>
            <a:pPr/>
            <a:r>
              <a:t>explain separately the need for batching vs the memory savings of using a fold</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08" name="Shape 508"/>
          <p:cNvSpPr/>
          <p:nvPr>
            <p:ph type="sldImg"/>
          </p:nvPr>
        </p:nvSpPr>
        <p:spPr>
          <a:prstGeom prst="rect">
            <a:avLst/>
          </a:prstGeom>
        </p:spPr>
        <p:txBody>
          <a:bodyPr/>
          <a:lstStyle/>
          <a:p>
            <a:pPr/>
          </a:p>
        </p:txBody>
      </p:sp>
      <p:sp>
        <p:nvSpPr>
          <p:cNvPr id="509" name="Shape 509"/>
          <p:cNvSpPr/>
          <p:nvPr>
            <p:ph type="body" sz="quarter" idx="1"/>
          </p:nvPr>
        </p:nvSpPr>
        <p:spPr>
          <a:prstGeom prst="rect">
            <a:avLst/>
          </a:prstGeom>
        </p:spPr>
        <p:txBody>
          <a:bodyPr/>
          <a:lstStyle/>
          <a:p>
            <a:pPr/>
            <a:r>
              <a:t>Now, what could have gone wrong with this design? The main tradeoff we’re making is that we make decisions infrequently, so maybe the algorithm behavior changes.</a:t>
            </a:r>
          </a:p>
          <a:p>
            <a:pPr/>
            <a:r>
              <a:t>In fact, our implementation of Cubic, which operates once an RTT, matches the overall evolution of Linux when we run both on the same real path.</a:t>
            </a:r>
          </a:p>
          <a:p>
            <a:pPr/>
            <a:r>
              <a:t>And, you can see the paper for some more results comparing the reactivity dynamics and performance at link rates up to 10G.</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15" name="Shape 515"/>
          <p:cNvSpPr/>
          <p:nvPr>
            <p:ph type="sldImg"/>
          </p:nvPr>
        </p:nvSpPr>
        <p:spPr>
          <a:prstGeom prst="rect">
            <a:avLst/>
          </a:prstGeom>
        </p:spPr>
        <p:txBody>
          <a:bodyPr/>
          <a:lstStyle/>
          <a:p>
            <a:pPr/>
          </a:p>
        </p:txBody>
      </p:sp>
      <p:sp>
        <p:nvSpPr>
          <p:cNvPr id="516" name="Shape 516"/>
          <p:cNvSpPr/>
          <p:nvPr>
            <p:ph type="body" sz="quarter" idx="1"/>
          </p:nvPr>
        </p:nvSpPr>
        <p:spPr>
          <a:prstGeom prst="rect">
            <a:avLst/>
          </a:prstGeom>
        </p:spPr>
        <p:txBody>
          <a:bodyPr/>
          <a:lstStyle/>
          <a:p>
            <a:pPr/>
            <a:r>
              <a:t>Overall, we see two main benefits of the CCP architecture.</a:t>
            </a:r>
          </a:p>
          <a:p>
            <a:pPr/>
            <a:r>
              <a:t>On the congestion control side, I’ve argued that CCP makes it easier to develop, test, and deploy new algorithms. Is PCC in fact better than Remy? Instead of reading Alexander Hamilton and Aaron Burr argue about it in a hotnets paper, we think both algorithms could be implemented and run in real life. This should be a method of evaluation available to people who happen to not be employed at Google.</a:t>
            </a:r>
          </a:p>
          <a:p>
            <a:pPr/>
          </a:p>
          <a:p>
            <a:pPr/>
            <a:r>
              <a:t>On the datapath side, our argument is that if you pay a little extra development cost in your datapath, you can reap significant gains in supporting new congestion control algorithms. </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40" name="Shape 540"/>
          <p:cNvSpPr/>
          <p:nvPr>
            <p:ph type="sldImg"/>
          </p:nvPr>
        </p:nvSpPr>
        <p:spPr>
          <a:prstGeom prst="rect">
            <a:avLst/>
          </a:prstGeom>
        </p:spPr>
        <p:txBody>
          <a:bodyPr/>
          <a:lstStyle/>
          <a:p>
            <a:pPr/>
          </a:p>
        </p:txBody>
      </p:sp>
      <p:sp>
        <p:nvSpPr>
          <p:cNvPr id="541" name="Shape 541"/>
          <p:cNvSpPr/>
          <p:nvPr>
            <p:ph type="body" sz="quarter" idx="1"/>
          </p:nvPr>
        </p:nvSpPr>
        <p:spPr>
          <a:prstGeom prst="rect">
            <a:avLst/>
          </a:prstGeom>
        </p:spPr>
        <p:txBody>
          <a:bodyPr/>
          <a:lstStyle/>
          <a:p>
            <a:pPr/>
            <a:r>
              <a:t>Moving forward, we see three interesting questions that I’d like to use to frame the discussion.</a:t>
            </a:r>
          </a:p>
          <a:p>
            <a:pPr/>
            <a:r>
              <a:t>First, now that algorithms are freed of the datapath, what new tricks can we play? Can we do more complicated processing to extract more from the network?</a:t>
            </a:r>
          </a:p>
          <a:p>
            <a:pPr/>
            <a:r>
              <a:t>Second, I mentioned SmartNICs and netFPGA at the beginning of this talk - can we build fast datapath using hardware acceleration with support for CCP primitives?</a:t>
            </a:r>
          </a:p>
          <a:p>
            <a:pPr/>
            <a:r>
              <a:t>And finally, there’s the question of low-rtt paths. The tradeoff CCP makes starts becoming important here - if datapath to CCP communication has the typical IPC  latency of around a few microseconds, then this assumption we’ve made of once-an-rtt control starts breaking down in, for example, datacenter environments.</a:t>
            </a:r>
          </a:p>
          <a:p>
            <a:pPr/>
            <a:r>
              <a:t>One way to adapt to this environment is to decide that your algorithm absolutely needs a fast control loop (like with RDMA, where there’s sometimes no software involved at all). </a:t>
            </a:r>
          </a:p>
          <a:p>
            <a:pPr/>
            <a:r>
              <a:t>You give up some flexibility, and pay attention to the next talk where Mina has been working on a way to make your algorithm run on a programmable NIC directly.</a:t>
            </a:r>
          </a:p>
          <a:p>
            <a:pPr/>
            <a:r>
              <a:t>However, we think that for many algorithms, we can make decisions even less often than once-an-RTT, and still use CCP.</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4" name="Shape 214"/>
          <p:cNvSpPr/>
          <p:nvPr>
            <p:ph type="sldImg"/>
          </p:nvPr>
        </p:nvSpPr>
        <p:spPr>
          <a:prstGeom prst="rect">
            <a:avLst/>
          </a:prstGeom>
        </p:spPr>
        <p:txBody>
          <a:bodyPr/>
          <a:lstStyle/>
          <a:p>
            <a:pPr/>
          </a:p>
        </p:txBody>
      </p:sp>
      <p:sp>
        <p:nvSpPr>
          <p:cNvPr id="215" name="Shape 215"/>
          <p:cNvSpPr/>
          <p:nvPr>
            <p:ph type="body" sz="quarter" idx="1"/>
          </p:nvPr>
        </p:nvSpPr>
        <p:spPr>
          <a:prstGeom prst="rect">
            <a:avLst/>
          </a:prstGeom>
        </p:spPr>
        <p:txBody>
          <a:bodyPr/>
          <a:lstStyle/>
          <a:p>
            <a:pPr/>
            <a:r>
              <a:t>So, congestion control has now been a thing for 30 years - you can take this opportunity to either be awed, or recoil in horror - but either way, people still keep working on it. In fact this is the first of four consecutive talks you’re going to hear on the subject.</a:t>
            </a:r>
          </a:p>
          <a:p>
            <a:pPr/>
            <a:r>
              <a:t>Meanwhile, of course, what I’m going to refer to for the rest of this talk as the “datapath” - the transport layer and below - they haven’t been standing still. This makes sense - applications have different requirements, and just using the send syscall was never going to work for everybody.</a:t>
            </a:r>
          </a:p>
          <a:p>
            <a:pPr/>
            <a:r>
              <a:t>So before we had just the operating system, now we have hardware acceleration (I’m going to gray out netFPGA, netmap, and SmartNICs because as far as I know, they haven’t been used to implement application-facing datapaths, but you could imagine them being used this way), google’s UDP-based quic, and the recent mTCP work based on DPDK.</a:t>
            </a:r>
          </a:p>
          <a:p>
            <a:pPr/>
            <a:r>
              <a:t>However, as we’ll see, the support matrix of algorithms to datapaths is rather sparse. </a:t>
            </a:r>
          </a:p>
          <a:p>
            <a:pPr/>
            <a:r>
              <a:t>By the way, this diagram is neither to scale nor exhaustive :)</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61" name="Shape 261"/>
          <p:cNvSpPr/>
          <p:nvPr>
            <p:ph type="sldImg"/>
          </p:nvPr>
        </p:nvSpPr>
        <p:spPr>
          <a:prstGeom prst="rect">
            <a:avLst/>
          </a:prstGeom>
        </p:spPr>
        <p:txBody>
          <a:bodyPr/>
          <a:lstStyle/>
          <a:p>
            <a:pPr/>
          </a:p>
        </p:txBody>
      </p:sp>
      <p:sp>
        <p:nvSpPr>
          <p:cNvPr id="262" name="Shape 262"/>
          <p:cNvSpPr/>
          <p:nvPr>
            <p:ph type="body" sz="quarter" idx="1"/>
          </p:nvPr>
        </p:nvSpPr>
        <p:spPr>
          <a:prstGeom prst="rect">
            <a:avLst/>
          </a:prstGeom>
        </p:spPr>
        <p:txBody>
          <a:bodyPr/>
          <a:lstStyle/>
          <a:p>
            <a:pPr/>
            <a:r>
              <a:t>The Linux kernel datapath has been around the longest, and most applications use it. So, it makes sense that many algorithms have been implemented on it.</a:t>
            </a:r>
          </a:p>
          <a:p>
            <a:pPr/>
            <a:r>
              <a:t>However, there are some notable absences. If you want to run Compound, you’re out of luck unless you use Windows. Similarly, recent proposals like Remy are absent, and only exist in UDP form.</a:t>
            </a:r>
          </a:p>
          <a:p>
            <a:pPr/>
            <a:r>
              <a:t>BBR, of course, exists - but we don’t all have google’s implementation resources, nor do we necessarily have the patience to deal with upstreaming anything into linux.</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06" name="Shape 306"/>
          <p:cNvSpPr/>
          <p:nvPr>
            <p:ph type="sldImg"/>
          </p:nvPr>
        </p:nvSpPr>
        <p:spPr>
          <a:prstGeom prst="rect">
            <a:avLst/>
          </a:prstGeom>
        </p:spPr>
        <p:txBody>
          <a:bodyPr/>
          <a:lstStyle/>
          <a:p>
            <a:pPr/>
          </a:p>
        </p:txBody>
      </p:sp>
      <p:sp>
        <p:nvSpPr>
          <p:cNvPr id="307" name="Shape 307"/>
          <p:cNvSpPr/>
          <p:nvPr>
            <p:ph type="body" sz="quarter" idx="1"/>
          </p:nvPr>
        </p:nvSpPr>
        <p:spPr>
          <a:prstGeom prst="rect">
            <a:avLst/>
          </a:prstGeom>
        </p:spPr>
        <p:txBody>
          <a:bodyPr/>
          <a:lstStyle/>
          <a:p>
            <a:pPr/>
            <a:r>
              <a:t>Speaking of google’s implementation resources, on QUIC you have even less choice. </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51" name="Shape 351"/>
          <p:cNvSpPr/>
          <p:nvPr>
            <p:ph type="sldImg"/>
          </p:nvPr>
        </p:nvSpPr>
        <p:spPr>
          <a:prstGeom prst="rect">
            <a:avLst/>
          </a:prstGeom>
        </p:spPr>
        <p:txBody>
          <a:bodyPr/>
          <a:lstStyle/>
          <a:p>
            <a:pPr/>
          </a:p>
        </p:txBody>
      </p:sp>
      <p:sp>
        <p:nvSpPr>
          <p:cNvPr id="352" name="Shape 352"/>
          <p:cNvSpPr/>
          <p:nvPr>
            <p:ph type="body" sz="quarter" idx="1"/>
          </p:nvPr>
        </p:nvSpPr>
        <p:spPr>
          <a:prstGeom prst="rect">
            <a:avLst/>
          </a:prstGeom>
        </p:spPr>
        <p:txBody>
          <a:bodyPr/>
          <a:lstStyle/>
          <a:p>
            <a:pPr/>
            <a:r>
              <a:t>And if you use mTCP, a recent datapath implemented on top of DPDK, you have no choice - only NewReno is supported.</a:t>
            </a:r>
          </a:p>
          <a:p>
            <a:pPr/>
          </a:p>
          <a:p>
            <a:pPr/>
            <a:r>
              <a:t>Of course, this isn’t the fault of either the datapath developers or the congestion control algorithm developers - in practice, new datapaths implement only a few algorithms because it’s hard to do so.</a:t>
            </a:r>
          </a:p>
          <a:p>
            <a:pPr/>
            <a:r>
              <a:t>As an example, the BBR QUIC implementation started after the Linux implementation was done, and took several months.</a:t>
            </a:r>
          </a:p>
          <a:p>
            <a:pPr/>
          </a:p>
          <a:p>
            <a:pPr/>
            <a:r>
              <a:t>Now consider a similar effort to bring a new congestion control algorithm to a hypothetical FPGA datapath - the work adds up.</a:t>
            </a:r>
          </a:p>
          <a:p>
            <a:pPr/>
            <a:r>
              <a:t>Ultimately, the unfortunate effect of this is that as new datapaths emerge, its developers will tend to bake-in a few select algorithms.</a:t>
            </a:r>
          </a:p>
          <a:p>
            <a:pPr/>
            <a:r>
              <a:t>On the congestion control side, researchers usually don’t take on the difficult task of writing a full Linux kernel or QUIC implementation of their fancy new algorithm, because it’s difficult to do so.</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62" name="Shape 362"/>
          <p:cNvSpPr/>
          <p:nvPr>
            <p:ph type="sldImg"/>
          </p:nvPr>
        </p:nvSpPr>
        <p:spPr>
          <a:prstGeom prst="rect">
            <a:avLst/>
          </a:prstGeom>
        </p:spPr>
        <p:txBody>
          <a:bodyPr/>
          <a:lstStyle/>
          <a:p>
            <a:pPr/>
          </a:p>
        </p:txBody>
      </p:sp>
      <p:sp>
        <p:nvSpPr>
          <p:cNvPr id="363" name="Shape 363"/>
          <p:cNvSpPr/>
          <p:nvPr>
            <p:ph type="body" sz="quarter" idx="1"/>
          </p:nvPr>
        </p:nvSpPr>
        <p:spPr>
          <a:prstGeom prst="rect">
            <a:avLst/>
          </a:prstGeom>
        </p:spPr>
        <p:txBody>
          <a:bodyPr/>
          <a:lstStyle/>
          <a:p>
            <a:pPr/>
            <a:r>
              <a:t>What we’re therefore proposing is an API for congestion control that removes it from the datapath. </a:t>
            </a:r>
          </a:p>
          <a:p>
            <a:pPr/>
            <a:r>
              <a:t>Our argument is that a few control primitives such as window and rate enforcement, and a fixed set of primitives to compute per-packet measurements, are enough for a diverse variety of congestion control algorithms.</a:t>
            </a:r>
          </a:p>
          <a:p>
            <a:pPr/>
            <a:r>
              <a:t>This API could then become the “narrow waist” of congestion control, allowing independent evolution of algorithms and datapaths.</a:t>
            </a:r>
          </a:p>
          <a:p>
            <a:pPr/>
          </a:p>
          <a:p>
            <a:pPr/>
            <a:r>
              <a:t>Importantly, in this architecture, writing a congestion control algorithm is a one-time effort. Implementations are reusable across datapaths.</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67" name="Shape 367"/>
          <p:cNvSpPr/>
          <p:nvPr>
            <p:ph type="sldImg"/>
          </p:nvPr>
        </p:nvSpPr>
        <p:spPr>
          <a:prstGeom prst="rect">
            <a:avLst/>
          </a:prstGeom>
        </p:spPr>
        <p:txBody>
          <a:bodyPr/>
          <a:lstStyle/>
          <a:p>
            <a:pPr/>
          </a:p>
        </p:txBody>
      </p:sp>
      <p:sp>
        <p:nvSpPr>
          <p:cNvPr id="368" name="Shape 368"/>
          <p:cNvSpPr/>
          <p:nvPr>
            <p:ph type="body" sz="quarter" idx="1"/>
          </p:nvPr>
        </p:nvSpPr>
        <p:spPr>
          <a:prstGeom prst="rect">
            <a:avLst/>
          </a:prstGeom>
        </p:spPr>
        <p:txBody>
          <a:bodyPr/>
          <a:lstStyle/>
          <a:p>
            <a:pPr/>
            <a:r>
              <a:t>To convince you that the waist is actually narrow, this is a list of some recent protocols.</a:t>
            </a:r>
          </a:p>
          <a:p>
            <a:pPr/>
            <a:r>
              <a:t>All these protocols use some function of ACK clocking, RTT, and loss, (yes, DCTCP also uses ECN).</a:t>
            </a:r>
          </a:p>
          <a:p>
            <a:pPr/>
            <a:r>
              <a:t>And of course, all of them enforce either a congestion window or a rate.</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93" name="Shape 393"/>
          <p:cNvSpPr/>
          <p:nvPr>
            <p:ph type="sldImg"/>
          </p:nvPr>
        </p:nvSpPr>
        <p:spPr>
          <a:prstGeom prst="rect">
            <a:avLst/>
          </a:prstGeom>
        </p:spPr>
        <p:txBody>
          <a:bodyPr/>
          <a:lstStyle/>
          <a:p>
            <a:pPr/>
          </a:p>
        </p:txBody>
      </p:sp>
      <p:sp>
        <p:nvSpPr>
          <p:cNvPr id="394" name="Shape 394"/>
          <p:cNvSpPr/>
          <p:nvPr>
            <p:ph type="body" sz="quarter" idx="1"/>
          </p:nvPr>
        </p:nvSpPr>
        <p:spPr>
          <a:prstGeom prst="rect">
            <a:avLst/>
          </a:prstGeom>
        </p:spPr>
        <p:txBody>
          <a:bodyPr/>
          <a:lstStyle/>
          <a:p>
            <a:pPr/>
            <a:r>
              <a:t>So, the key feature of our architecture is that congestion control is off the datapath.</a:t>
            </a:r>
          </a:p>
          <a:p>
            <a:pPr/>
            <a:r>
              <a:t>We call this distinct module a “congestion control plane”.</a:t>
            </a:r>
          </a:p>
          <a:p>
            <a:pPr/>
            <a:r>
              <a:t>However, this comes with an obvious tradeoff - there’s now latency involved in receiving information from and sending decisions to the datapath.</a:t>
            </a:r>
          </a:p>
          <a:p>
            <a:pPr/>
          </a:p>
          <a:p>
            <a:pPr/>
            <a:r>
              <a:t>There are two potential downsides here: first, the behavior of your algorithm might be compromised, and second, you might get less performance.</a:t>
            </a:r>
          </a:p>
          <a:p>
            <a:pPr/>
            <a:r>
              <a:t>To address the performance question, we use the standard trick of batching information. Now, it’s reasonable to expect uncompromised performance because congestion control is happening asynchronously: communication happens only once or twice per RTT, *not* upon every packet.</a:t>
            </a:r>
          </a:p>
          <a:p>
            <a:pPr/>
            <a:r>
              <a:t>Furthermore, once or twice an RTT happens to be the natural timescale of congestion control - since once you send a packet, it takes one RTT to observe what happened to it. So, intuitively, algorithm behavior should be unaffected, and I can show you a graph to this effect later in the talk.</a:t>
            </a:r>
          </a:p>
          <a:p>
            <a:pPr/>
          </a:p>
          <a:p>
            <a:pPr/>
            <a:r>
              <a:t>For the rest of the talk, I’ll discuss our idea of the structure of these two APIs, and end with some open questions.</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99" name="Shape 399"/>
          <p:cNvSpPr/>
          <p:nvPr>
            <p:ph type="sldImg"/>
          </p:nvPr>
        </p:nvSpPr>
        <p:spPr>
          <a:prstGeom prst="rect">
            <a:avLst/>
          </a:prstGeom>
        </p:spPr>
        <p:txBody>
          <a:bodyPr/>
          <a:lstStyle/>
          <a:p>
            <a:pPr/>
          </a:p>
        </p:txBody>
      </p:sp>
      <p:sp>
        <p:nvSpPr>
          <p:cNvPr id="400" name="Shape 400"/>
          <p:cNvSpPr/>
          <p:nvPr>
            <p:ph type="body" sz="quarter" idx="1"/>
          </p:nvPr>
        </p:nvSpPr>
        <p:spPr>
          <a:prstGeom prst="rect">
            <a:avLst/>
          </a:prstGeom>
        </p:spPr>
        <p:txBody>
          <a:bodyPr/>
          <a:lstStyle/>
          <a:p>
            <a:pPr/>
            <a:r>
              <a:t>The API to implement a congestion control algorithm consists of two primary event handlers: OnMeasurement and OnUrgent.</a:t>
            </a:r>
          </a:p>
          <a:p>
            <a:pPr/>
            <a:r>
              <a:t>An Urgent event is something defined by the datapath, possibly in a programmable way, as needing a reaction as soon as possible.</a:t>
            </a:r>
          </a:p>
          <a:p>
            <a:pPr/>
            <a:r>
              <a:t>An OnMeasurement event is for handling the common-case batch of measurements. </a:t>
            </a:r>
          </a:p>
          <a:p>
            <a:pPr/>
            <a:r>
              <a:t>I’ll walk through an example OnMeasurement function for TCP NewReno’s congesiton avoidance mode.</a:t>
            </a:r>
          </a:p>
        </p:txBody>
      </p:sp>
    </p:spTree>
  </p:cSld>
  <p:clrMapOvr>
    <a:masterClrMapping/>
  </p:clrMapOvr>
</p:note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1" showMasterPhAnim="1">
  <p:cSld name="Title &amp; Subtitle">
    <p:spTree>
      <p:nvGrpSpPr>
        <p:cNvPr id="1" name=""/>
        <p:cNvGrpSpPr/>
        <p:nvPr/>
      </p:nvGrpSpPr>
      <p:grpSpPr>
        <a:xfrm>
          <a:off x="0" y="0"/>
          <a:ext cx="0" cy="0"/>
          <a:chOff x="0" y="0"/>
          <a:chExt cx="0" cy="0"/>
        </a:xfrm>
      </p:grpSpPr>
      <p:sp>
        <p:nvSpPr>
          <p:cNvPr id="11" name="Line"/>
          <p:cNvSpPr/>
          <p:nvPr/>
        </p:nvSpPr>
        <p:spPr>
          <a:xfrm flipV="1">
            <a:off x="406400" y="6140894"/>
            <a:ext cx="12192000" cy="263"/>
          </a:xfrm>
          <a:prstGeom prst="line">
            <a:avLst/>
          </a:prstGeom>
          <a:ln w="38100">
            <a:solidFill>
              <a:srgbClr val="A6AAA9"/>
            </a:solidFill>
            <a:miter lim="400000"/>
          </a:ln>
        </p:spPr>
        <p:txBody>
          <a:bodyPr lIns="50800" tIns="50800" rIns="50800" bIns="50800" anchor="ctr"/>
          <a:lstStyle/>
          <a:p>
            <a:pPr defTabSz="457200">
              <a:spcBef>
                <a:spcPts val="0"/>
              </a:spcBef>
              <a:defRPr sz="1200">
                <a:solidFill>
                  <a:srgbClr val="000000"/>
                </a:solidFill>
                <a:latin typeface="Helvetica"/>
                <a:ea typeface="Helvetica"/>
                <a:cs typeface="Helvetica"/>
                <a:sym typeface="Helvetica"/>
              </a:defRPr>
            </a:pPr>
          </a:p>
        </p:txBody>
      </p:sp>
      <p:sp>
        <p:nvSpPr>
          <p:cNvPr id="12" name="Title Text"/>
          <p:cNvSpPr txBox="1"/>
          <p:nvPr>
            <p:ph type="title"/>
          </p:nvPr>
        </p:nvSpPr>
        <p:spPr>
          <a:xfrm>
            <a:off x="406400" y="3200400"/>
            <a:ext cx="12192000" cy="2705100"/>
          </a:xfrm>
          <a:prstGeom prst="rect">
            <a:avLst/>
          </a:prstGeom>
        </p:spPr>
        <p:txBody>
          <a:bodyPr/>
          <a:lstStyle>
            <a:lvl1pPr>
              <a:spcBef>
                <a:spcPts val="0"/>
              </a:spcBef>
              <a:defRPr sz="9600">
                <a:latin typeface="Futura"/>
                <a:ea typeface="Futura"/>
                <a:cs typeface="Futura"/>
                <a:sym typeface="Futura"/>
              </a:defRPr>
            </a:lvl1pPr>
          </a:lstStyle>
          <a:p>
            <a:pPr/>
            <a:r>
              <a:t>Title Text</a:t>
            </a:r>
          </a:p>
        </p:txBody>
      </p:sp>
      <p:sp>
        <p:nvSpPr>
          <p:cNvPr id="13" name="Body Level One…"/>
          <p:cNvSpPr txBox="1"/>
          <p:nvPr>
            <p:ph type="body" sz="quarter" idx="1"/>
          </p:nvPr>
        </p:nvSpPr>
        <p:spPr>
          <a:xfrm>
            <a:off x="406400" y="6376550"/>
            <a:ext cx="12192000" cy="1803401"/>
          </a:xfrm>
          <a:prstGeom prst="rect">
            <a:avLst/>
          </a:prstGeom>
        </p:spPr>
        <p:txBody>
          <a:bodyPr anchor="b"/>
          <a:lstStyle>
            <a:lvl1pPr marL="0" indent="0">
              <a:buClrTx/>
              <a:buSzTx/>
              <a:buFontTx/>
              <a:buNone/>
              <a:defRPr>
                <a:latin typeface="Futura"/>
                <a:ea typeface="Futura"/>
                <a:cs typeface="Futura"/>
                <a:sym typeface="Futura"/>
              </a:defRPr>
            </a:lvl1pPr>
            <a:lvl2pPr marL="0" indent="228600">
              <a:buClrTx/>
              <a:buSzTx/>
              <a:buFontTx/>
              <a:buNone/>
              <a:defRPr>
                <a:latin typeface="Futura"/>
                <a:ea typeface="Futura"/>
                <a:cs typeface="Futura"/>
                <a:sym typeface="Futura"/>
              </a:defRPr>
            </a:lvl2pPr>
            <a:lvl3pPr marL="0" indent="457200">
              <a:buClrTx/>
              <a:buSzTx/>
              <a:buFontTx/>
              <a:buNone/>
              <a:defRPr>
                <a:latin typeface="Futura"/>
                <a:ea typeface="Futura"/>
                <a:cs typeface="Futura"/>
                <a:sym typeface="Futura"/>
              </a:defRPr>
            </a:lvl3pPr>
            <a:lvl4pPr marL="0" indent="685800">
              <a:buClrTx/>
              <a:buSzTx/>
              <a:buFontTx/>
              <a:buNone/>
              <a:defRPr>
                <a:latin typeface="Futura"/>
                <a:ea typeface="Futura"/>
                <a:cs typeface="Futura"/>
                <a:sym typeface="Futura"/>
              </a:defRPr>
            </a:lvl4pPr>
            <a:lvl5pPr marL="0" indent="914400">
              <a:buClrTx/>
              <a:buSzTx/>
              <a:buFontTx/>
              <a:buNone/>
              <a:defRPr>
                <a:latin typeface="Futura"/>
                <a:ea typeface="Futura"/>
                <a:cs typeface="Futura"/>
                <a:sym typeface="Futura"/>
              </a:defRPr>
            </a:lvl5pPr>
          </a:lstStyle>
          <a:p>
            <a:pPr/>
            <a:r>
              <a:t>Body Level One</a:t>
            </a:r>
          </a:p>
          <a:p>
            <a:pPr lvl="1"/>
            <a:r>
              <a:t>Body Level Two</a:t>
            </a:r>
          </a:p>
          <a:p>
            <a:pPr lvl="2"/>
            <a:r>
              <a:t>Body Level Three</a:t>
            </a:r>
          </a:p>
          <a:p>
            <a:pPr lvl="3"/>
            <a:r>
              <a:t>Body Level Four</a:t>
            </a:r>
          </a:p>
          <a:p>
            <a:pPr lvl="4"/>
            <a:r>
              <a:t>Body Level Five</a:t>
            </a:r>
          </a:p>
        </p:txBody>
      </p:sp>
      <p:sp>
        <p:nvSpPr>
          <p:cNvPr id="14" name="Slide Number"/>
          <p:cNvSpPr txBox="1"/>
          <p:nvPr>
            <p:ph type="sldNum" sz="quarter" idx="2"/>
          </p:nvPr>
        </p:nvSpPr>
        <p:spPr>
          <a:xfrm>
            <a:off x="12194440" y="431800"/>
            <a:ext cx="406898" cy="4572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Bullets">
    <p:bg>
      <p:bgPr>
        <a:solidFill>
          <a:srgbClr val="222222"/>
        </a:solidFill>
      </p:bgPr>
    </p:bg>
    <p:spTree>
      <p:nvGrpSpPr>
        <p:cNvPr id="1" name=""/>
        <p:cNvGrpSpPr/>
        <p:nvPr/>
      </p:nvGrpSpPr>
      <p:grpSpPr>
        <a:xfrm>
          <a:off x="0" y="0"/>
          <a:ext cx="0" cy="0"/>
          <a:chOff x="0" y="0"/>
          <a:chExt cx="0" cy="0"/>
        </a:xfrm>
      </p:grpSpPr>
      <p:sp>
        <p:nvSpPr>
          <p:cNvPr id="101" name="Line"/>
          <p:cNvSpPr/>
          <p:nvPr/>
        </p:nvSpPr>
        <p:spPr>
          <a:xfrm flipV="1">
            <a:off x="406400" y="993160"/>
            <a:ext cx="12192000" cy="263"/>
          </a:xfrm>
          <a:prstGeom prst="line">
            <a:avLst/>
          </a:prstGeom>
          <a:ln w="25400">
            <a:solidFill>
              <a:srgbClr val="A6AAA9"/>
            </a:solidFill>
            <a:miter lim="400000"/>
          </a:ln>
        </p:spPr>
        <p:txBody>
          <a:bodyPr lIns="50800" tIns="50800" rIns="50800" bIns="50800" anchor="ctr"/>
          <a:lstStyle/>
          <a:p>
            <a:pPr defTabSz="457200">
              <a:spcBef>
                <a:spcPts val="0"/>
              </a:spcBef>
              <a:defRPr sz="1200">
                <a:solidFill>
                  <a:srgbClr val="000000"/>
                </a:solidFill>
                <a:latin typeface="Helvetica"/>
                <a:ea typeface="Helvetica"/>
                <a:cs typeface="Helvetica"/>
                <a:sym typeface="Helvetica"/>
              </a:defRPr>
            </a:pPr>
          </a:p>
        </p:txBody>
      </p:sp>
      <p:sp>
        <p:nvSpPr>
          <p:cNvPr id="102" name="Text"/>
          <p:cNvSpPr txBox="1"/>
          <p:nvPr>
            <p:ph type="body" sz="quarter" idx="13"/>
          </p:nvPr>
        </p:nvSpPr>
        <p:spPr>
          <a:xfrm>
            <a:off x="406400" y="457200"/>
            <a:ext cx="11176000" cy="457200"/>
          </a:xfrm>
          <a:prstGeom prst="rect">
            <a:avLst/>
          </a:prstGeom>
        </p:spPr>
        <p:txBody>
          <a:bodyPr anchor="b">
            <a:spAutoFit/>
          </a:bodyPr>
          <a:lstStyle>
            <a:lvl1pPr marL="0" indent="0" defTabSz="457200">
              <a:lnSpc>
                <a:spcPct val="80000"/>
              </a:lnSpc>
              <a:spcBef>
                <a:spcPts val="0"/>
              </a:spcBef>
              <a:buClrTx/>
              <a:buSzTx/>
              <a:buFontTx/>
              <a:buNone/>
              <a:defRPr cap="all" spc="120" sz="2400">
                <a:solidFill>
                  <a:srgbClr val="838787"/>
                </a:solidFill>
                <a:latin typeface="DIN Alternate"/>
                <a:ea typeface="DIN Alternate"/>
                <a:cs typeface="DIN Alternate"/>
                <a:sym typeface="DIN Alternate"/>
              </a:defRPr>
            </a:lvl1pPr>
          </a:lstStyle>
          <a:p>
            <a:pPr/>
            <a:r>
              <a:t>Text</a:t>
            </a:r>
          </a:p>
        </p:txBody>
      </p:sp>
      <p:sp>
        <p:nvSpPr>
          <p:cNvPr id="103" name="Body Level One…"/>
          <p:cNvSpPr txBox="1"/>
          <p:nvPr>
            <p:ph type="body" idx="1"/>
          </p:nvPr>
        </p:nvSpPr>
        <p:spPr>
          <a:prstGeom prst="rect">
            <a:avLst/>
          </a:prstGeom>
        </p:spPr>
        <p:txBody>
          <a:bodyPr/>
          <a:lstStyle>
            <a:lvl1pPr>
              <a:buClr>
                <a:schemeClr val="accent1"/>
              </a:buClr>
              <a:buChar char="▸"/>
            </a:lvl1pPr>
            <a:lvl2pPr>
              <a:buClr>
                <a:schemeClr val="accent1"/>
              </a:buClr>
              <a:buChar char="▸"/>
            </a:lvl2pPr>
            <a:lvl3pPr>
              <a:buClr>
                <a:schemeClr val="accent1"/>
              </a:buClr>
              <a:buChar char="▸"/>
            </a:lvl3pPr>
            <a:lvl4pPr>
              <a:buClr>
                <a:schemeClr val="accent1"/>
              </a:buClr>
              <a:buChar char="▸"/>
            </a:lvl4pPr>
            <a:lvl5pPr>
              <a:buClr>
                <a:schemeClr val="accent1"/>
              </a:buClr>
              <a:buChar char="▸"/>
            </a:lvl5pPr>
          </a:lstStyle>
          <a:p>
            <a:pPr/>
            <a:r>
              <a:t>Body Level One</a:t>
            </a:r>
          </a:p>
          <a:p>
            <a:pPr lvl="1"/>
            <a:r>
              <a:t>Body Level Two</a:t>
            </a:r>
          </a:p>
          <a:p>
            <a:pPr lvl="2"/>
            <a:r>
              <a:t>Body Level Three</a:t>
            </a:r>
          </a:p>
          <a:p>
            <a:pPr lvl="3"/>
            <a:r>
              <a:t>Body Level Four</a:t>
            </a:r>
          </a:p>
          <a:p>
            <a:pPr lvl="4"/>
            <a:r>
              <a:t>Body Level Five</a:t>
            </a:r>
          </a:p>
        </p:txBody>
      </p:sp>
      <p:sp>
        <p:nvSpPr>
          <p:cNvPr id="10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Photo - 3 Up">
    <p:bg>
      <p:bgPr>
        <a:solidFill>
          <a:srgbClr val="222222"/>
        </a:solidFill>
      </p:bgPr>
    </p:bg>
    <p:spTree>
      <p:nvGrpSpPr>
        <p:cNvPr id="1" name=""/>
        <p:cNvGrpSpPr/>
        <p:nvPr/>
      </p:nvGrpSpPr>
      <p:grpSpPr>
        <a:xfrm>
          <a:off x="0" y="0"/>
          <a:ext cx="0" cy="0"/>
          <a:chOff x="0" y="0"/>
          <a:chExt cx="0" cy="0"/>
        </a:xfrm>
      </p:grpSpPr>
      <p:sp>
        <p:nvSpPr>
          <p:cNvPr id="111" name="Image"/>
          <p:cNvSpPr/>
          <p:nvPr>
            <p:ph type="pic" sz="half" idx="13"/>
          </p:nvPr>
        </p:nvSpPr>
        <p:spPr>
          <a:xfrm>
            <a:off x="6503154" y="0"/>
            <a:ext cx="6502401" cy="4864100"/>
          </a:xfrm>
          <a:prstGeom prst="rect">
            <a:avLst/>
          </a:prstGeom>
        </p:spPr>
        <p:txBody>
          <a:bodyPr lIns="91439" tIns="45719" rIns="91439" bIns="45719">
            <a:noAutofit/>
          </a:bodyPr>
          <a:lstStyle/>
          <a:p>
            <a:pPr/>
          </a:p>
        </p:txBody>
      </p:sp>
      <p:sp>
        <p:nvSpPr>
          <p:cNvPr id="112" name="Image"/>
          <p:cNvSpPr/>
          <p:nvPr>
            <p:ph type="pic" sz="half" idx="14"/>
          </p:nvPr>
        </p:nvSpPr>
        <p:spPr>
          <a:xfrm>
            <a:off x="6502400" y="4902200"/>
            <a:ext cx="6502400" cy="4864100"/>
          </a:xfrm>
          <a:prstGeom prst="rect">
            <a:avLst/>
          </a:prstGeom>
        </p:spPr>
        <p:txBody>
          <a:bodyPr lIns="91439" tIns="45719" rIns="91439" bIns="45719">
            <a:noAutofit/>
          </a:bodyPr>
          <a:lstStyle/>
          <a:p>
            <a:pPr/>
          </a:p>
        </p:txBody>
      </p:sp>
      <p:sp>
        <p:nvSpPr>
          <p:cNvPr id="113" name="Image"/>
          <p:cNvSpPr/>
          <p:nvPr>
            <p:ph type="pic" idx="15"/>
          </p:nvPr>
        </p:nvSpPr>
        <p:spPr>
          <a:xfrm>
            <a:off x="0" y="0"/>
            <a:ext cx="6468534" cy="9753600"/>
          </a:xfrm>
          <a:prstGeom prst="rect">
            <a:avLst/>
          </a:prstGeom>
        </p:spPr>
        <p:txBody>
          <a:bodyPr lIns="91439" tIns="45719" rIns="91439" bIns="45719">
            <a:noAutofit/>
          </a:bodyPr>
          <a:lstStyle/>
          <a:p>
            <a:pPr/>
          </a:p>
        </p:txBody>
      </p:sp>
      <p:sp>
        <p:nvSpPr>
          <p:cNvPr id="11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1" showMasterPhAnim="1">
  <p:cSld name="Quote">
    <p:bg>
      <p:bgPr>
        <a:solidFill>
          <a:srgbClr val="222222"/>
        </a:solidFill>
      </p:bgPr>
    </p:bg>
    <p:spTree>
      <p:nvGrpSpPr>
        <p:cNvPr id="1" name=""/>
        <p:cNvGrpSpPr/>
        <p:nvPr/>
      </p:nvGrpSpPr>
      <p:grpSpPr>
        <a:xfrm>
          <a:off x="0" y="0"/>
          <a:ext cx="0" cy="0"/>
          <a:chOff x="0" y="0"/>
          <a:chExt cx="0" cy="0"/>
        </a:xfrm>
      </p:grpSpPr>
      <p:sp>
        <p:nvSpPr>
          <p:cNvPr id="121" name="Line"/>
          <p:cNvSpPr/>
          <p:nvPr/>
        </p:nvSpPr>
        <p:spPr>
          <a:xfrm flipV="1">
            <a:off x="406400" y="993160"/>
            <a:ext cx="12192000" cy="263"/>
          </a:xfrm>
          <a:prstGeom prst="line">
            <a:avLst/>
          </a:prstGeom>
          <a:ln w="25400">
            <a:solidFill>
              <a:srgbClr val="A6AAA9"/>
            </a:solidFill>
            <a:miter lim="400000"/>
          </a:ln>
        </p:spPr>
        <p:txBody>
          <a:bodyPr lIns="50800" tIns="50800" rIns="50800" bIns="50800" anchor="ctr"/>
          <a:lstStyle/>
          <a:p>
            <a:pPr defTabSz="457200">
              <a:spcBef>
                <a:spcPts val="0"/>
              </a:spcBef>
              <a:defRPr sz="1200">
                <a:solidFill>
                  <a:srgbClr val="000000"/>
                </a:solidFill>
                <a:latin typeface="Helvetica"/>
                <a:ea typeface="Helvetica"/>
                <a:cs typeface="Helvetica"/>
                <a:sym typeface="Helvetica"/>
              </a:defRPr>
            </a:pPr>
          </a:p>
        </p:txBody>
      </p:sp>
      <p:sp>
        <p:nvSpPr>
          <p:cNvPr id="122" name="Callout"/>
          <p:cNvSpPr/>
          <p:nvPr/>
        </p:nvSpPr>
        <p:spPr>
          <a:xfrm>
            <a:off x="469900" y="2362200"/>
            <a:ext cx="12065000" cy="522922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24" y="0"/>
                </a:moveTo>
                <a:cubicBezTo>
                  <a:pt x="100" y="0"/>
                  <a:pt x="0" y="232"/>
                  <a:pt x="0" y="516"/>
                </a:cubicBezTo>
                <a:lnTo>
                  <a:pt x="0" y="18789"/>
                </a:lnTo>
                <a:cubicBezTo>
                  <a:pt x="0" y="19073"/>
                  <a:pt x="100" y="19305"/>
                  <a:pt x="224" y="19305"/>
                </a:cubicBezTo>
                <a:lnTo>
                  <a:pt x="17228" y="19305"/>
                </a:lnTo>
                <a:lnTo>
                  <a:pt x="17850" y="21600"/>
                </a:lnTo>
                <a:lnTo>
                  <a:pt x="18471" y="19305"/>
                </a:lnTo>
                <a:lnTo>
                  <a:pt x="21376" y="19305"/>
                </a:lnTo>
                <a:cubicBezTo>
                  <a:pt x="21500" y="19305"/>
                  <a:pt x="21600" y="19073"/>
                  <a:pt x="21600" y="18789"/>
                </a:cubicBezTo>
                <a:lnTo>
                  <a:pt x="21600" y="516"/>
                </a:lnTo>
                <a:cubicBezTo>
                  <a:pt x="21600" y="232"/>
                  <a:pt x="21500" y="0"/>
                  <a:pt x="21376" y="0"/>
                </a:cubicBezTo>
                <a:lnTo>
                  <a:pt x="224" y="0"/>
                </a:lnTo>
                <a:close/>
              </a:path>
            </a:pathLst>
          </a:custGeom>
          <a:solidFill>
            <a:schemeClr val="accent1"/>
          </a:solidFill>
          <a:ln w="12700">
            <a:miter lim="400000"/>
          </a:ln>
        </p:spPr>
        <p:txBody>
          <a:bodyPr lIns="50800" tIns="50800" rIns="50800" bIns="50800" anchor="ctr"/>
          <a:lstStyle/>
          <a:p>
            <a:pPr algn="ctr">
              <a:lnSpc>
                <a:spcPct val="80000"/>
              </a:lnSpc>
              <a:spcBef>
                <a:spcPts val="0"/>
              </a:spcBef>
              <a:defRPr cap="all" sz="2800">
                <a:solidFill>
                  <a:srgbClr val="FFFFFF"/>
                </a:solidFill>
                <a:latin typeface="+mn-lt"/>
                <a:ea typeface="+mn-ea"/>
                <a:cs typeface="+mn-cs"/>
                <a:sym typeface="DIN Condensed"/>
              </a:defRPr>
            </a:pPr>
          </a:p>
        </p:txBody>
      </p:sp>
      <p:sp>
        <p:nvSpPr>
          <p:cNvPr id="123" name="Type a quote here."/>
          <p:cNvSpPr txBox="1"/>
          <p:nvPr>
            <p:ph type="body" sz="quarter" idx="13"/>
          </p:nvPr>
        </p:nvSpPr>
        <p:spPr>
          <a:xfrm>
            <a:off x="889000" y="2908300"/>
            <a:ext cx="11226800" cy="1297944"/>
          </a:xfrm>
          <a:prstGeom prst="rect">
            <a:avLst/>
          </a:prstGeom>
        </p:spPr>
        <p:txBody>
          <a:bodyPr>
            <a:spAutoFit/>
          </a:bodyPr>
          <a:lstStyle>
            <a:lvl1pPr marL="0" indent="0">
              <a:lnSpc>
                <a:spcPct val="80000"/>
              </a:lnSpc>
              <a:spcBef>
                <a:spcPts val="0"/>
              </a:spcBef>
              <a:buClrTx/>
              <a:buSzTx/>
              <a:buFontTx/>
              <a:buNone/>
              <a:defRPr cap="all" sz="9400">
                <a:solidFill>
                  <a:srgbClr val="FFFFFF"/>
                </a:solidFill>
                <a:latin typeface="+mn-lt"/>
                <a:ea typeface="+mn-ea"/>
                <a:cs typeface="+mn-cs"/>
                <a:sym typeface="DIN Condensed"/>
              </a:defRPr>
            </a:lvl1pPr>
          </a:lstStyle>
          <a:p>
            <a:pPr/>
            <a:r>
              <a:t>Type a quote here.</a:t>
            </a:r>
          </a:p>
        </p:txBody>
      </p:sp>
      <p:sp>
        <p:nvSpPr>
          <p:cNvPr id="124" name="Johnny Appleseed"/>
          <p:cNvSpPr txBox="1"/>
          <p:nvPr>
            <p:ph type="body" sz="quarter" idx="14"/>
          </p:nvPr>
        </p:nvSpPr>
        <p:spPr>
          <a:xfrm>
            <a:off x="406400" y="7789333"/>
            <a:ext cx="12192000" cy="863604"/>
          </a:xfrm>
          <a:prstGeom prst="rect">
            <a:avLst/>
          </a:prstGeom>
        </p:spPr>
        <p:txBody>
          <a:bodyPr>
            <a:spAutoFit/>
          </a:bodyPr>
          <a:lstStyle>
            <a:lvl1pPr marL="0" indent="0" algn="r">
              <a:lnSpc>
                <a:spcPct val="80000"/>
              </a:lnSpc>
              <a:spcBef>
                <a:spcPts val="0"/>
              </a:spcBef>
              <a:buClrTx/>
              <a:buSzTx/>
              <a:buFontTx/>
              <a:buNone/>
              <a:defRPr sz="6000">
                <a:solidFill>
                  <a:srgbClr val="838787"/>
                </a:solidFill>
                <a:latin typeface="+mn-lt"/>
                <a:ea typeface="+mn-ea"/>
                <a:cs typeface="+mn-cs"/>
                <a:sym typeface="DIN Condensed"/>
              </a:defRPr>
            </a:lvl1pPr>
          </a:lstStyle>
          <a:p>
            <a:pPr/>
            <a:r>
              <a:t>Johnny Appleseed</a:t>
            </a:r>
          </a:p>
        </p:txBody>
      </p:sp>
      <p:sp>
        <p:nvSpPr>
          <p:cNvPr id="125" name="Text"/>
          <p:cNvSpPr txBox="1"/>
          <p:nvPr>
            <p:ph type="body" sz="quarter" idx="15"/>
          </p:nvPr>
        </p:nvSpPr>
        <p:spPr>
          <a:xfrm>
            <a:off x="406400" y="457200"/>
            <a:ext cx="11176000" cy="457200"/>
          </a:xfrm>
          <a:prstGeom prst="rect">
            <a:avLst/>
          </a:prstGeom>
        </p:spPr>
        <p:txBody>
          <a:bodyPr anchor="b">
            <a:spAutoFit/>
          </a:bodyPr>
          <a:lstStyle>
            <a:lvl1pPr marL="0" indent="0" defTabSz="457200">
              <a:lnSpc>
                <a:spcPct val="80000"/>
              </a:lnSpc>
              <a:spcBef>
                <a:spcPts val="0"/>
              </a:spcBef>
              <a:buClrTx/>
              <a:buSzTx/>
              <a:buFontTx/>
              <a:buNone/>
              <a:defRPr cap="all" spc="120" sz="2400">
                <a:solidFill>
                  <a:srgbClr val="838787"/>
                </a:solidFill>
                <a:latin typeface="DIN Alternate"/>
                <a:ea typeface="DIN Alternate"/>
                <a:cs typeface="DIN Alternate"/>
                <a:sym typeface="DIN Alternate"/>
              </a:defRPr>
            </a:lvl1pPr>
          </a:lstStyle>
          <a:p>
            <a:pPr/>
            <a:r>
              <a:t>Text</a:t>
            </a:r>
          </a:p>
        </p:txBody>
      </p:sp>
      <p:sp>
        <p:nvSpPr>
          <p:cNvPr id="12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type="tx" showMasterSp="1" showMasterPhAnim="1">
  <p:cSld name="Quote Alt">
    <p:bg>
      <p:bgPr>
        <a:solidFill>
          <a:schemeClr val="accent1"/>
        </a:solidFill>
      </p:bgPr>
    </p:bg>
    <p:spTree>
      <p:nvGrpSpPr>
        <p:cNvPr id="1" name=""/>
        <p:cNvGrpSpPr/>
        <p:nvPr/>
      </p:nvGrpSpPr>
      <p:grpSpPr>
        <a:xfrm>
          <a:off x="0" y="0"/>
          <a:ext cx="0" cy="0"/>
          <a:chOff x="0" y="0"/>
          <a:chExt cx="0" cy="0"/>
        </a:xfrm>
      </p:grpSpPr>
      <p:sp>
        <p:nvSpPr>
          <p:cNvPr id="133" name="Type a quote here."/>
          <p:cNvSpPr txBox="1"/>
          <p:nvPr>
            <p:ph type="body" sz="quarter" idx="13"/>
          </p:nvPr>
        </p:nvSpPr>
        <p:spPr>
          <a:xfrm>
            <a:off x="5892800" y="2641600"/>
            <a:ext cx="6705600" cy="2501900"/>
          </a:xfrm>
          <a:prstGeom prst="rect">
            <a:avLst/>
          </a:prstGeom>
        </p:spPr>
        <p:txBody>
          <a:bodyPr>
            <a:spAutoFit/>
          </a:bodyPr>
          <a:lstStyle>
            <a:lvl1pPr marL="0" indent="0">
              <a:lnSpc>
                <a:spcPct val="80000"/>
              </a:lnSpc>
              <a:spcBef>
                <a:spcPts val="0"/>
              </a:spcBef>
              <a:buClrTx/>
              <a:buSzTx/>
              <a:buFontTx/>
              <a:buNone/>
              <a:defRPr cap="all" sz="9400">
                <a:solidFill>
                  <a:srgbClr val="FFFFFF"/>
                </a:solidFill>
                <a:latin typeface="+mn-lt"/>
                <a:ea typeface="+mn-ea"/>
                <a:cs typeface="+mn-cs"/>
                <a:sym typeface="DIN Condensed"/>
              </a:defRPr>
            </a:lvl1pPr>
          </a:lstStyle>
          <a:p>
            <a:pPr/>
            <a:r>
              <a:t>Type a quote here.</a:t>
            </a:r>
          </a:p>
        </p:txBody>
      </p:sp>
      <p:sp>
        <p:nvSpPr>
          <p:cNvPr id="134" name="Image"/>
          <p:cNvSpPr/>
          <p:nvPr>
            <p:ph type="pic" idx="14"/>
          </p:nvPr>
        </p:nvSpPr>
        <p:spPr>
          <a:xfrm>
            <a:off x="0" y="0"/>
            <a:ext cx="5486400" cy="9753600"/>
          </a:xfrm>
          <a:prstGeom prst="rect">
            <a:avLst/>
          </a:prstGeom>
        </p:spPr>
        <p:txBody>
          <a:bodyPr lIns="91439" tIns="45719" rIns="91439" bIns="45719">
            <a:noAutofit/>
          </a:bodyPr>
          <a:lstStyle/>
          <a:p>
            <a:pPr/>
          </a:p>
        </p:txBody>
      </p:sp>
      <p:sp>
        <p:nvSpPr>
          <p:cNvPr id="135" name="Johnny Appleseed"/>
          <p:cNvSpPr txBox="1"/>
          <p:nvPr>
            <p:ph type="body" sz="quarter" idx="15"/>
          </p:nvPr>
        </p:nvSpPr>
        <p:spPr>
          <a:xfrm>
            <a:off x="5892800" y="7789333"/>
            <a:ext cx="6705600" cy="863604"/>
          </a:xfrm>
          <a:prstGeom prst="rect">
            <a:avLst/>
          </a:prstGeom>
        </p:spPr>
        <p:txBody>
          <a:bodyPr anchor="ctr">
            <a:spAutoFit/>
          </a:bodyPr>
          <a:lstStyle>
            <a:lvl1pPr marL="0" indent="0" defTabSz="457200">
              <a:spcBef>
                <a:spcPts val="0"/>
              </a:spcBef>
              <a:buClrTx/>
              <a:buSzTx/>
              <a:buFontTx/>
              <a:buNone/>
              <a:defRPr sz="6000">
                <a:solidFill>
                  <a:srgbClr val="232323"/>
                </a:solidFill>
                <a:latin typeface="+mn-lt"/>
                <a:ea typeface="+mn-ea"/>
                <a:cs typeface="+mn-cs"/>
                <a:sym typeface="DIN Condensed"/>
              </a:defRPr>
            </a:lvl1pPr>
          </a:lstStyle>
          <a:p>
            <a:pPr/>
            <a:r>
              <a:t>Johnny Appleseed</a:t>
            </a:r>
          </a:p>
        </p:txBody>
      </p:sp>
      <p:sp>
        <p:nvSpPr>
          <p:cNvPr id="13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type="tx" showMasterSp="1" showMasterPhAnim="1">
  <p:cSld name="Photo">
    <p:bg>
      <p:bgPr>
        <a:solidFill>
          <a:srgbClr val="222222"/>
        </a:solidFill>
      </p:bgPr>
    </p:bg>
    <p:spTree>
      <p:nvGrpSpPr>
        <p:cNvPr id="1" name=""/>
        <p:cNvGrpSpPr/>
        <p:nvPr/>
      </p:nvGrpSpPr>
      <p:grpSpPr>
        <a:xfrm>
          <a:off x="0" y="0"/>
          <a:ext cx="0" cy="0"/>
          <a:chOff x="0" y="0"/>
          <a:chExt cx="0" cy="0"/>
        </a:xfrm>
      </p:grpSpPr>
      <p:sp>
        <p:nvSpPr>
          <p:cNvPr id="143" name="Image"/>
          <p:cNvSpPr/>
          <p:nvPr>
            <p:ph type="pic" idx="13"/>
          </p:nvPr>
        </p:nvSpPr>
        <p:spPr>
          <a:xfrm>
            <a:off x="0" y="0"/>
            <a:ext cx="13004800" cy="9753600"/>
          </a:xfrm>
          <a:prstGeom prst="rect">
            <a:avLst/>
          </a:prstGeom>
        </p:spPr>
        <p:txBody>
          <a:bodyPr lIns="91439" tIns="45719" rIns="91439" bIns="45719">
            <a:noAutofit/>
          </a:bodyPr>
          <a:lstStyle/>
          <a:p>
            <a:pPr/>
          </a:p>
        </p:txBody>
      </p:sp>
      <p:sp>
        <p:nvSpPr>
          <p:cNvPr id="14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type="tx" showMasterSp="1" showMasterPhAnim="1">
  <p:cSld name="Blank">
    <p:bg>
      <p:bgPr>
        <a:solidFill>
          <a:srgbClr val="222222"/>
        </a:solidFill>
      </p:bgPr>
    </p:bg>
    <p:spTree>
      <p:nvGrpSpPr>
        <p:cNvPr id="1" name=""/>
        <p:cNvGrpSpPr/>
        <p:nvPr/>
      </p:nvGrpSpPr>
      <p:grpSpPr>
        <a:xfrm>
          <a:off x="0" y="0"/>
          <a:ext cx="0" cy="0"/>
          <a:chOff x="0" y="0"/>
          <a:chExt cx="0" cy="0"/>
        </a:xfrm>
      </p:grpSpPr>
      <p:sp>
        <p:nvSpPr>
          <p:cNvPr id="15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type="tx" showMasterSp="1" showMasterPhAnim="1">
  <p:cSld name="Blank Alt">
    <p:bg>
      <p:bgPr>
        <a:solidFill>
          <a:srgbClr val="FFFFFF"/>
        </a:solidFill>
      </p:bgPr>
    </p:bg>
    <p:spTree>
      <p:nvGrpSpPr>
        <p:cNvPr id="1" name=""/>
        <p:cNvGrpSpPr/>
        <p:nvPr/>
      </p:nvGrpSpPr>
      <p:grpSpPr>
        <a:xfrm>
          <a:off x="0" y="0"/>
          <a:ext cx="0" cy="0"/>
          <a:chOff x="0" y="0"/>
          <a:chExt cx="0" cy="0"/>
        </a:xfrm>
      </p:grpSpPr>
      <p:sp>
        <p:nvSpPr>
          <p:cNvPr id="15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Photo - Horizontal">
    <p:bg>
      <p:bgPr>
        <a:solidFill>
          <a:srgbClr val="222222"/>
        </a:solidFill>
      </p:bgPr>
    </p:bg>
    <p:spTree>
      <p:nvGrpSpPr>
        <p:cNvPr id="1" name=""/>
        <p:cNvGrpSpPr/>
        <p:nvPr/>
      </p:nvGrpSpPr>
      <p:grpSpPr>
        <a:xfrm>
          <a:off x="0" y="0"/>
          <a:ext cx="0" cy="0"/>
          <a:chOff x="0" y="0"/>
          <a:chExt cx="0" cy="0"/>
        </a:xfrm>
      </p:grpSpPr>
      <p:sp>
        <p:nvSpPr>
          <p:cNvPr id="21" name="Image"/>
          <p:cNvSpPr/>
          <p:nvPr>
            <p:ph type="pic" idx="13"/>
          </p:nvPr>
        </p:nvSpPr>
        <p:spPr>
          <a:xfrm>
            <a:off x="0" y="0"/>
            <a:ext cx="13004800" cy="9753600"/>
          </a:xfrm>
          <a:prstGeom prst="rect">
            <a:avLst/>
          </a:prstGeom>
        </p:spPr>
        <p:txBody>
          <a:bodyPr lIns="91439" tIns="45719" rIns="91439" bIns="45719">
            <a:noAutofit/>
          </a:bodyPr>
          <a:lstStyle/>
          <a:p>
            <a:pPr/>
          </a:p>
        </p:txBody>
      </p:sp>
      <p:sp>
        <p:nvSpPr>
          <p:cNvPr id="22" name="Line"/>
          <p:cNvSpPr/>
          <p:nvPr>
            <p:ph type="body" sz="quarter" idx="14"/>
          </p:nvPr>
        </p:nvSpPr>
        <p:spPr>
          <a:xfrm flipV="1">
            <a:off x="406400" y="6140894"/>
            <a:ext cx="12192000" cy="263"/>
          </a:xfrm>
          <a:prstGeom prst="line">
            <a:avLst/>
          </a:prstGeom>
          <a:ln w="38100">
            <a:solidFill>
              <a:srgbClr val="A6AAA9"/>
            </a:solidFill>
          </a:ln>
        </p:spPr>
        <p:txBody>
          <a:bodyPr anchor="ctr">
            <a:noAutofit/>
          </a:bodyPr>
          <a:lstStyle/>
          <a:p>
            <a:pPr marL="0" indent="0" defTabSz="457200">
              <a:spcBef>
                <a:spcPts val="0"/>
              </a:spcBef>
              <a:buClrTx/>
              <a:buSzTx/>
              <a:buFontTx/>
              <a:buNone/>
              <a:defRPr sz="1200">
                <a:solidFill>
                  <a:srgbClr val="000000"/>
                </a:solidFill>
                <a:latin typeface="Helvetica"/>
                <a:ea typeface="Helvetica"/>
                <a:cs typeface="Helvetica"/>
                <a:sym typeface="Helvetica"/>
              </a:defRPr>
            </a:pPr>
          </a:p>
        </p:txBody>
      </p:sp>
      <p:sp>
        <p:nvSpPr>
          <p:cNvPr id="23" name="Title Text"/>
          <p:cNvSpPr txBox="1"/>
          <p:nvPr>
            <p:ph type="title"/>
          </p:nvPr>
        </p:nvSpPr>
        <p:spPr>
          <a:xfrm>
            <a:off x="406400" y="6426200"/>
            <a:ext cx="12192000" cy="2705100"/>
          </a:xfrm>
          <a:prstGeom prst="rect">
            <a:avLst/>
          </a:prstGeom>
        </p:spPr>
        <p:txBody>
          <a:bodyPr/>
          <a:lstStyle>
            <a:lvl1pPr>
              <a:spcBef>
                <a:spcPts val="0"/>
              </a:spcBef>
              <a:defRPr sz="17000">
                <a:solidFill>
                  <a:schemeClr val="accent1"/>
                </a:solidFill>
                <a:latin typeface="+mn-lt"/>
                <a:ea typeface="+mn-ea"/>
                <a:cs typeface="+mn-cs"/>
                <a:sym typeface="DIN Condensed"/>
              </a:defRPr>
            </a:lvl1pPr>
          </a:lstStyle>
          <a:p>
            <a:pPr/>
            <a:r>
              <a:t>Title Text</a:t>
            </a:r>
          </a:p>
        </p:txBody>
      </p:sp>
      <p:sp>
        <p:nvSpPr>
          <p:cNvPr id="24" name="Body Level One…"/>
          <p:cNvSpPr txBox="1"/>
          <p:nvPr>
            <p:ph type="body" sz="quarter" idx="1"/>
          </p:nvPr>
        </p:nvSpPr>
        <p:spPr>
          <a:xfrm>
            <a:off x="406400" y="4267200"/>
            <a:ext cx="12192000" cy="1803400"/>
          </a:xfrm>
          <a:prstGeom prst="rect">
            <a:avLst/>
          </a:prstGeom>
        </p:spPr>
        <p:txBody>
          <a:bodyPr anchor="b"/>
          <a:lstStyle>
            <a:lvl1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1pPr>
            <a:lvl2pPr marL="0" indent="22860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2pPr>
            <a:lvl3pPr marL="0" indent="45720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3pPr>
            <a:lvl4pPr marL="0" indent="68580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4pPr>
            <a:lvl5pPr marL="0" indent="91440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5pPr>
          </a:lstStyle>
          <a:p>
            <a:pPr/>
            <a:r>
              <a:t>Body Level One</a:t>
            </a:r>
          </a:p>
          <a:p>
            <a:pPr lvl="1"/>
            <a:r>
              <a:t>Body Level Two</a:t>
            </a:r>
          </a:p>
          <a:p>
            <a:pPr lvl="2"/>
            <a:r>
              <a:t>Body Level Three</a:t>
            </a:r>
          </a:p>
          <a:p>
            <a:pPr lvl="3"/>
            <a:r>
              <a:t>Body Level Four</a:t>
            </a:r>
          </a:p>
          <a:p>
            <a:pPr lvl="4"/>
            <a:r>
              <a:t>Body Level Five</a:t>
            </a:r>
          </a:p>
        </p:txBody>
      </p:sp>
      <p:sp>
        <p:nvSpPr>
          <p:cNvPr id="25" name="Slide Number"/>
          <p:cNvSpPr txBox="1"/>
          <p:nvPr>
            <p:ph type="sldNum" sz="quarter" idx="2"/>
          </p:nvPr>
        </p:nvSpPr>
        <p:spPr>
          <a:xfrm>
            <a:off x="12194440" y="431800"/>
            <a:ext cx="406898" cy="4572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Title &amp; Subtitle Alt">
    <p:bg>
      <p:bgPr>
        <a:solidFill>
          <a:srgbClr val="FFFFFF"/>
        </a:solidFill>
      </p:bgPr>
    </p:bg>
    <p:spTree>
      <p:nvGrpSpPr>
        <p:cNvPr id="1" name=""/>
        <p:cNvGrpSpPr/>
        <p:nvPr/>
      </p:nvGrpSpPr>
      <p:grpSpPr>
        <a:xfrm>
          <a:off x="0" y="0"/>
          <a:ext cx="0" cy="0"/>
          <a:chOff x="0" y="0"/>
          <a:chExt cx="0" cy="0"/>
        </a:xfrm>
      </p:grpSpPr>
      <p:sp>
        <p:nvSpPr>
          <p:cNvPr id="32" name="Line"/>
          <p:cNvSpPr/>
          <p:nvPr/>
        </p:nvSpPr>
        <p:spPr>
          <a:xfrm flipV="1">
            <a:off x="406400" y="6140894"/>
            <a:ext cx="12192000" cy="263"/>
          </a:xfrm>
          <a:prstGeom prst="line">
            <a:avLst/>
          </a:prstGeom>
          <a:ln w="38100">
            <a:solidFill>
              <a:srgbClr val="A6AAA9"/>
            </a:solidFill>
            <a:miter lim="400000"/>
          </a:ln>
        </p:spPr>
        <p:txBody>
          <a:bodyPr lIns="50800" tIns="50800" rIns="50800" bIns="50800" anchor="ctr"/>
          <a:lstStyle/>
          <a:p>
            <a:pPr defTabSz="457200">
              <a:spcBef>
                <a:spcPts val="0"/>
              </a:spcBef>
              <a:defRPr sz="1200">
                <a:solidFill>
                  <a:srgbClr val="000000"/>
                </a:solidFill>
                <a:latin typeface="Helvetica"/>
                <a:ea typeface="Helvetica"/>
                <a:cs typeface="Helvetica"/>
                <a:sym typeface="Helvetica"/>
              </a:defRPr>
            </a:pPr>
          </a:p>
        </p:txBody>
      </p:sp>
      <p:sp>
        <p:nvSpPr>
          <p:cNvPr id="33" name="Title Text"/>
          <p:cNvSpPr txBox="1"/>
          <p:nvPr>
            <p:ph type="title"/>
          </p:nvPr>
        </p:nvSpPr>
        <p:spPr>
          <a:xfrm>
            <a:off x="406400" y="6426200"/>
            <a:ext cx="12192000" cy="2705100"/>
          </a:xfrm>
          <a:prstGeom prst="rect">
            <a:avLst/>
          </a:prstGeom>
        </p:spPr>
        <p:txBody>
          <a:bodyPr/>
          <a:lstStyle>
            <a:lvl1pPr>
              <a:spcBef>
                <a:spcPts val="0"/>
              </a:spcBef>
              <a:defRPr sz="17000">
                <a:solidFill>
                  <a:schemeClr val="accent1"/>
                </a:solidFill>
                <a:latin typeface="+mn-lt"/>
                <a:ea typeface="+mn-ea"/>
                <a:cs typeface="+mn-cs"/>
                <a:sym typeface="DIN Condensed"/>
              </a:defRPr>
            </a:lvl1pPr>
          </a:lstStyle>
          <a:p>
            <a:pPr/>
            <a:r>
              <a:t>Title Text</a:t>
            </a:r>
          </a:p>
        </p:txBody>
      </p:sp>
      <p:sp>
        <p:nvSpPr>
          <p:cNvPr id="34" name="Body Level One…"/>
          <p:cNvSpPr txBox="1"/>
          <p:nvPr>
            <p:ph type="body" sz="quarter" idx="1"/>
          </p:nvPr>
        </p:nvSpPr>
        <p:spPr>
          <a:xfrm>
            <a:off x="406400" y="4267200"/>
            <a:ext cx="12192000" cy="1803400"/>
          </a:xfrm>
          <a:prstGeom prst="rect">
            <a:avLst/>
          </a:prstGeom>
        </p:spPr>
        <p:txBody>
          <a:bodyPr anchor="b"/>
          <a:lstStyle>
            <a:lvl1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1pPr>
            <a:lvl2pPr marL="0" indent="22860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2pPr>
            <a:lvl3pPr marL="0" indent="45720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3pPr>
            <a:lvl4pPr marL="0" indent="68580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4pPr>
            <a:lvl5pPr marL="0" indent="91440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5pPr>
          </a:lstStyle>
          <a:p>
            <a:pPr/>
            <a:r>
              <a:t>Body Level One</a:t>
            </a:r>
          </a:p>
          <a:p>
            <a:pPr lvl="1"/>
            <a:r>
              <a:t>Body Level Two</a:t>
            </a:r>
          </a:p>
          <a:p>
            <a:pPr lvl="2"/>
            <a:r>
              <a:t>Body Level Three</a:t>
            </a:r>
          </a:p>
          <a:p>
            <a:pPr lvl="3"/>
            <a:r>
              <a:t>Body Level Four</a:t>
            </a:r>
          </a:p>
          <a:p>
            <a:pPr lvl="4"/>
            <a:r>
              <a:t>Body Level Five</a:t>
            </a:r>
          </a:p>
        </p:txBody>
      </p:sp>
      <p:sp>
        <p:nvSpPr>
          <p:cNvPr id="35" name="Slide Number"/>
          <p:cNvSpPr txBox="1"/>
          <p:nvPr>
            <p:ph type="sldNum" sz="quarter" idx="2"/>
          </p:nvPr>
        </p:nvSpPr>
        <p:spPr>
          <a:xfrm>
            <a:off x="12161859" y="419100"/>
            <a:ext cx="406898" cy="4572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Title - Center">
    <p:bg>
      <p:bgPr>
        <a:solidFill>
          <a:srgbClr val="EEE8D5"/>
        </a:solidFill>
      </p:bgPr>
    </p:bg>
    <p:spTree>
      <p:nvGrpSpPr>
        <p:cNvPr id="1" name=""/>
        <p:cNvGrpSpPr/>
        <p:nvPr/>
      </p:nvGrpSpPr>
      <p:grpSpPr>
        <a:xfrm>
          <a:off x="0" y="0"/>
          <a:ext cx="0" cy="0"/>
          <a:chOff x="0" y="0"/>
          <a:chExt cx="0" cy="0"/>
        </a:xfrm>
      </p:grpSpPr>
      <p:sp>
        <p:nvSpPr>
          <p:cNvPr id="42" name="Title Text"/>
          <p:cNvSpPr txBox="1"/>
          <p:nvPr>
            <p:ph type="title"/>
          </p:nvPr>
        </p:nvSpPr>
        <p:spPr>
          <a:xfrm>
            <a:off x="406400" y="4038600"/>
            <a:ext cx="12192000" cy="4521200"/>
          </a:xfrm>
          <a:prstGeom prst="rect">
            <a:avLst/>
          </a:prstGeom>
        </p:spPr>
        <p:txBody>
          <a:bodyPr/>
          <a:lstStyle>
            <a:lvl1pPr>
              <a:lnSpc>
                <a:spcPct val="100000"/>
              </a:lnSpc>
              <a:defRPr cap="none" sz="9600">
                <a:latin typeface="Avenir Next Medium"/>
                <a:ea typeface="Avenir Next Medium"/>
                <a:cs typeface="Avenir Next Medium"/>
                <a:sym typeface="Avenir Next Medium"/>
              </a:defRPr>
            </a:lvl1pPr>
          </a:lstStyle>
          <a:p>
            <a:pPr/>
            <a:r>
              <a:t>Title Text</a:t>
            </a:r>
          </a:p>
        </p:txBody>
      </p:sp>
      <p:sp>
        <p:nvSpPr>
          <p:cNvPr id="43" name="Slide Number"/>
          <p:cNvSpPr txBox="1"/>
          <p:nvPr>
            <p:ph type="sldNum" sz="quarter" idx="2"/>
          </p:nvPr>
        </p:nvSpPr>
        <p:spPr>
          <a:xfrm>
            <a:off x="12194440" y="431800"/>
            <a:ext cx="406898" cy="4572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Photo - Vertical">
    <p:bg>
      <p:bgPr>
        <a:solidFill>
          <a:srgbClr val="222222"/>
        </a:solidFill>
      </p:bgPr>
    </p:bg>
    <p:spTree>
      <p:nvGrpSpPr>
        <p:cNvPr id="1" name=""/>
        <p:cNvGrpSpPr/>
        <p:nvPr/>
      </p:nvGrpSpPr>
      <p:grpSpPr>
        <a:xfrm>
          <a:off x="0" y="0"/>
          <a:ext cx="0" cy="0"/>
          <a:chOff x="0" y="0"/>
          <a:chExt cx="0" cy="0"/>
        </a:xfrm>
      </p:grpSpPr>
      <p:sp>
        <p:nvSpPr>
          <p:cNvPr id="50" name="Line"/>
          <p:cNvSpPr/>
          <p:nvPr/>
        </p:nvSpPr>
        <p:spPr>
          <a:xfrm flipV="1">
            <a:off x="5892800" y="6141012"/>
            <a:ext cx="6705600" cy="145"/>
          </a:xfrm>
          <a:prstGeom prst="line">
            <a:avLst/>
          </a:prstGeom>
          <a:ln w="38100">
            <a:solidFill>
              <a:srgbClr val="A6AAA9"/>
            </a:solidFill>
            <a:miter lim="400000"/>
          </a:ln>
        </p:spPr>
        <p:txBody>
          <a:bodyPr lIns="50800" tIns="50800" rIns="50800" bIns="50800" anchor="ctr"/>
          <a:lstStyle/>
          <a:p>
            <a:pPr defTabSz="457200">
              <a:spcBef>
                <a:spcPts val="0"/>
              </a:spcBef>
              <a:defRPr sz="1200">
                <a:solidFill>
                  <a:srgbClr val="000000"/>
                </a:solidFill>
                <a:latin typeface="Helvetica"/>
                <a:ea typeface="Helvetica"/>
                <a:cs typeface="Helvetica"/>
                <a:sym typeface="Helvetica"/>
              </a:defRPr>
            </a:pPr>
          </a:p>
        </p:txBody>
      </p:sp>
      <p:sp>
        <p:nvSpPr>
          <p:cNvPr id="51" name="Image"/>
          <p:cNvSpPr/>
          <p:nvPr>
            <p:ph type="pic" idx="13"/>
          </p:nvPr>
        </p:nvSpPr>
        <p:spPr>
          <a:xfrm>
            <a:off x="0" y="0"/>
            <a:ext cx="5486400" cy="9753600"/>
          </a:xfrm>
          <a:prstGeom prst="rect">
            <a:avLst/>
          </a:prstGeom>
        </p:spPr>
        <p:txBody>
          <a:bodyPr lIns="91439" tIns="45719" rIns="91439" bIns="45719">
            <a:noAutofit/>
          </a:bodyPr>
          <a:lstStyle/>
          <a:p>
            <a:pPr/>
          </a:p>
        </p:txBody>
      </p:sp>
      <p:sp>
        <p:nvSpPr>
          <p:cNvPr id="52" name="Title Text"/>
          <p:cNvSpPr txBox="1"/>
          <p:nvPr>
            <p:ph type="title"/>
          </p:nvPr>
        </p:nvSpPr>
        <p:spPr>
          <a:xfrm>
            <a:off x="5892800" y="6426200"/>
            <a:ext cx="6705600" cy="2705100"/>
          </a:xfrm>
          <a:prstGeom prst="rect">
            <a:avLst/>
          </a:prstGeom>
        </p:spPr>
        <p:txBody>
          <a:bodyPr/>
          <a:lstStyle>
            <a:lvl1pPr>
              <a:spcBef>
                <a:spcPts val="0"/>
              </a:spcBef>
              <a:defRPr sz="17000">
                <a:solidFill>
                  <a:schemeClr val="accent1"/>
                </a:solidFill>
                <a:latin typeface="+mn-lt"/>
                <a:ea typeface="+mn-ea"/>
                <a:cs typeface="+mn-cs"/>
                <a:sym typeface="DIN Condensed"/>
              </a:defRPr>
            </a:lvl1pPr>
          </a:lstStyle>
          <a:p>
            <a:pPr/>
            <a:r>
              <a:t>Title Text</a:t>
            </a:r>
          </a:p>
        </p:txBody>
      </p:sp>
      <p:sp>
        <p:nvSpPr>
          <p:cNvPr id="53" name="Body Level One…"/>
          <p:cNvSpPr txBox="1"/>
          <p:nvPr>
            <p:ph type="body" sz="quarter" idx="1"/>
          </p:nvPr>
        </p:nvSpPr>
        <p:spPr>
          <a:xfrm>
            <a:off x="5892800" y="4267200"/>
            <a:ext cx="6705600" cy="1803400"/>
          </a:xfrm>
          <a:prstGeom prst="rect">
            <a:avLst/>
          </a:prstGeom>
        </p:spPr>
        <p:txBody>
          <a:bodyPr anchor="b"/>
          <a:lstStyle>
            <a:lvl1pPr marL="0" indent="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1pPr>
            <a:lvl2pPr marL="0" indent="22860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2pPr>
            <a:lvl3pPr marL="0" indent="45720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3pPr>
            <a:lvl4pPr marL="0" indent="68580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4pPr>
            <a:lvl5pPr marL="0" indent="914400">
              <a:lnSpc>
                <a:spcPct val="80000"/>
              </a:lnSpc>
              <a:spcBef>
                <a:spcPts val="2300"/>
              </a:spcBef>
              <a:buClrTx/>
              <a:buSzTx/>
              <a:buFontTx/>
              <a:buNone/>
              <a:defRPr cap="all" sz="5400">
                <a:solidFill>
                  <a:srgbClr val="A6AAA9"/>
                </a:solidFill>
                <a:latin typeface="DIN Alternate"/>
                <a:ea typeface="DIN Alternate"/>
                <a:cs typeface="DIN Alternate"/>
                <a:sym typeface="DIN Alternate"/>
              </a:defRPr>
            </a:lvl5pPr>
          </a:lstStyle>
          <a:p>
            <a:pPr/>
            <a:r>
              <a:t>Body Level One</a:t>
            </a:r>
          </a:p>
          <a:p>
            <a:pPr lvl="1"/>
            <a:r>
              <a:t>Body Level Two</a:t>
            </a:r>
          </a:p>
          <a:p>
            <a:pPr lvl="2"/>
            <a:r>
              <a:t>Body Level Three</a:t>
            </a:r>
          </a:p>
          <a:p>
            <a:pPr lvl="3"/>
            <a:r>
              <a:t>Body Level Four</a:t>
            </a:r>
          </a:p>
          <a:p>
            <a:pPr lvl="4"/>
            <a:r>
              <a:t>Body Level Five</a:t>
            </a:r>
          </a:p>
        </p:txBody>
      </p:sp>
      <p:sp>
        <p:nvSpPr>
          <p:cNvPr id="54" name="Slide Number"/>
          <p:cNvSpPr txBox="1"/>
          <p:nvPr>
            <p:ph type="sldNum" sz="quarter" idx="2"/>
          </p:nvPr>
        </p:nvSpPr>
        <p:spPr>
          <a:xfrm>
            <a:off x="12194440" y="431800"/>
            <a:ext cx="406898" cy="4572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Title - Top">
    <p:spTree>
      <p:nvGrpSpPr>
        <p:cNvPr id="1" name=""/>
        <p:cNvGrpSpPr/>
        <p:nvPr/>
      </p:nvGrpSpPr>
      <p:grpSpPr>
        <a:xfrm>
          <a:off x="0" y="0"/>
          <a:ext cx="0" cy="0"/>
          <a:chOff x="0" y="0"/>
          <a:chExt cx="0" cy="0"/>
        </a:xfrm>
      </p:grpSpPr>
      <p:sp>
        <p:nvSpPr>
          <p:cNvPr id="61" name="Title Text"/>
          <p:cNvSpPr txBox="1"/>
          <p:nvPr>
            <p:ph type="title"/>
          </p:nvPr>
        </p:nvSpPr>
        <p:spPr>
          <a:prstGeom prst="rect">
            <a:avLst/>
          </a:prstGeom>
        </p:spPr>
        <p:txBody>
          <a:bodyPr/>
          <a:lstStyle/>
          <a:p>
            <a:pPr/>
            <a:r>
              <a:t>Title Text</a:t>
            </a:r>
          </a:p>
        </p:txBody>
      </p:sp>
      <p:sp>
        <p:nvSpPr>
          <p:cNvPr id="6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Title &amp; Bullets">
    <p:spTree>
      <p:nvGrpSpPr>
        <p:cNvPr id="1" name=""/>
        <p:cNvGrpSpPr/>
        <p:nvPr/>
      </p:nvGrpSpPr>
      <p:grpSpPr>
        <a:xfrm>
          <a:off x="0" y="0"/>
          <a:ext cx="0" cy="0"/>
          <a:chOff x="0" y="0"/>
          <a:chExt cx="0" cy="0"/>
        </a:xfrm>
      </p:grpSpPr>
      <p:sp>
        <p:nvSpPr>
          <p:cNvPr id="69" name="Title Text"/>
          <p:cNvSpPr txBox="1"/>
          <p:nvPr>
            <p:ph type="title"/>
          </p:nvPr>
        </p:nvSpPr>
        <p:spPr>
          <a:prstGeom prst="rect">
            <a:avLst/>
          </a:prstGeom>
        </p:spPr>
        <p:txBody>
          <a:bodyPr/>
          <a:lstStyle/>
          <a:p>
            <a:pPr/>
            <a:r>
              <a:t>Title Text</a:t>
            </a:r>
          </a:p>
        </p:txBody>
      </p:sp>
      <p:sp>
        <p:nvSpPr>
          <p:cNvPr id="70" name="Body Level One…"/>
          <p:cNvSpPr txBox="1"/>
          <p:nvPr>
            <p:ph type="body" idx="1"/>
          </p:nvPr>
        </p:nvSpPr>
        <p:spPr>
          <a:xfrm>
            <a:off x="406400" y="1822450"/>
            <a:ext cx="12192000" cy="6108700"/>
          </a:xfrm>
          <a:prstGeom prst="rect">
            <a:avLst/>
          </a:prstGeom>
        </p:spPr>
        <p:txBody>
          <a:bodyPr/>
          <a:lstStyle>
            <a:lvl1pPr>
              <a:buClr>
                <a:schemeClr val="accent1"/>
              </a:buClr>
              <a:buChar char="▸"/>
              <a:defRPr>
                <a:solidFill>
                  <a:srgbClr val="839496"/>
                </a:solidFill>
                <a:latin typeface="Futura Condensed"/>
                <a:ea typeface="Futura Condensed"/>
                <a:cs typeface="Futura Condensed"/>
                <a:sym typeface="Futura Condensed"/>
              </a:defRPr>
            </a:lvl1pPr>
            <a:lvl2pPr>
              <a:buClr>
                <a:schemeClr val="accent1"/>
              </a:buClr>
              <a:buChar char="▸"/>
              <a:defRPr>
                <a:solidFill>
                  <a:srgbClr val="839496"/>
                </a:solidFill>
                <a:latin typeface="Futura Condensed"/>
                <a:ea typeface="Futura Condensed"/>
                <a:cs typeface="Futura Condensed"/>
                <a:sym typeface="Futura Condensed"/>
              </a:defRPr>
            </a:lvl2pPr>
            <a:lvl3pPr>
              <a:buClr>
                <a:schemeClr val="accent1"/>
              </a:buClr>
              <a:buChar char="▸"/>
              <a:defRPr>
                <a:solidFill>
                  <a:srgbClr val="839496"/>
                </a:solidFill>
                <a:latin typeface="Futura Condensed"/>
                <a:ea typeface="Futura Condensed"/>
                <a:cs typeface="Futura Condensed"/>
                <a:sym typeface="Futura Condensed"/>
              </a:defRPr>
            </a:lvl3pPr>
            <a:lvl4pPr>
              <a:buClr>
                <a:schemeClr val="accent1"/>
              </a:buClr>
              <a:buChar char="▸"/>
              <a:defRPr>
                <a:solidFill>
                  <a:srgbClr val="839496"/>
                </a:solidFill>
                <a:latin typeface="Futura Condensed"/>
                <a:ea typeface="Futura Condensed"/>
                <a:cs typeface="Futura Condensed"/>
                <a:sym typeface="Futura Condensed"/>
              </a:defRPr>
            </a:lvl4pPr>
            <a:lvl5pPr>
              <a:buClr>
                <a:schemeClr val="accent1"/>
              </a:buClr>
              <a:buChar char="▸"/>
              <a:defRPr>
                <a:solidFill>
                  <a:srgbClr val="839496"/>
                </a:solidFill>
                <a:latin typeface="Futura Condensed"/>
                <a:ea typeface="Futura Condensed"/>
                <a:cs typeface="Futura Condensed"/>
                <a:sym typeface="Futura Condensed"/>
              </a:defRPr>
            </a:lvl5pPr>
          </a:lstStyle>
          <a:p>
            <a:pPr/>
            <a:r>
              <a:t>Body Level One</a:t>
            </a:r>
          </a:p>
          <a:p>
            <a:pPr lvl="1"/>
            <a:r>
              <a:t>Body Level Two</a:t>
            </a:r>
          </a:p>
          <a:p>
            <a:pPr lvl="2"/>
            <a:r>
              <a:t>Body Level Three</a:t>
            </a:r>
          </a:p>
          <a:p>
            <a:pPr lvl="3"/>
            <a:r>
              <a:t>Body Level Four</a:t>
            </a:r>
          </a:p>
          <a:p>
            <a:pPr lvl="4"/>
            <a:r>
              <a:t>Body Level Five</a:t>
            </a:r>
          </a:p>
        </p:txBody>
      </p:sp>
      <p:sp>
        <p:nvSpPr>
          <p:cNvPr id="7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Title &amp; Bullets Alt">
    <p:bg>
      <p:bgPr>
        <a:solidFill>
          <a:srgbClr val="FFFFFF"/>
        </a:solidFill>
      </p:bgPr>
    </p:bg>
    <p:spTree>
      <p:nvGrpSpPr>
        <p:cNvPr id="1" name=""/>
        <p:cNvGrpSpPr/>
        <p:nvPr/>
      </p:nvGrpSpPr>
      <p:grpSpPr>
        <a:xfrm>
          <a:off x="0" y="0"/>
          <a:ext cx="0" cy="0"/>
          <a:chOff x="0" y="0"/>
          <a:chExt cx="0" cy="0"/>
        </a:xfrm>
      </p:grpSpPr>
      <p:sp>
        <p:nvSpPr>
          <p:cNvPr id="78" name="Line"/>
          <p:cNvSpPr/>
          <p:nvPr/>
        </p:nvSpPr>
        <p:spPr>
          <a:xfrm flipV="1">
            <a:off x="406400" y="993160"/>
            <a:ext cx="12192000" cy="263"/>
          </a:xfrm>
          <a:prstGeom prst="line">
            <a:avLst/>
          </a:prstGeom>
          <a:ln w="25400">
            <a:solidFill>
              <a:srgbClr val="A6AAA9"/>
            </a:solidFill>
            <a:miter lim="400000"/>
          </a:ln>
        </p:spPr>
        <p:txBody>
          <a:bodyPr lIns="50800" tIns="50800" rIns="50800" bIns="50800" anchor="ctr"/>
          <a:lstStyle/>
          <a:p>
            <a:pPr defTabSz="457200">
              <a:spcBef>
                <a:spcPts val="0"/>
              </a:spcBef>
              <a:defRPr sz="1200">
                <a:solidFill>
                  <a:srgbClr val="000000"/>
                </a:solidFill>
                <a:latin typeface="Helvetica"/>
                <a:ea typeface="Helvetica"/>
                <a:cs typeface="Helvetica"/>
                <a:sym typeface="Helvetica"/>
              </a:defRPr>
            </a:pPr>
          </a:p>
        </p:txBody>
      </p:sp>
      <p:sp>
        <p:nvSpPr>
          <p:cNvPr id="79" name="Text"/>
          <p:cNvSpPr txBox="1"/>
          <p:nvPr>
            <p:ph type="body" sz="quarter" idx="13"/>
          </p:nvPr>
        </p:nvSpPr>
        <p:spPr>
          <a:xfrm>
            <a:off x="406400" y="457200"/>
            <a:ext cx="11176000" cy="457200"/>
          </a:xfrm>
          <a:prstGeom prst="rect">
            <a:avLst/>
          </a:prstGeom>
        </p:spPr>
        <p:txBody>
          <a:bodyPr anchor="b">
            <a:spAutoFit/>
          </a:bodyPr>
          <a:lstStyle>
            <a:lvl1pPr marL="0" indent="0" defTabSz="457200">
              <a:lnSpc>
                <a:spcPct val="80000"/>
              </a:lnSpc>
              <a:spcBef>
                <a:spcPts val="0"/>
              </a:spcBef>
              <a:buClrTx/>
              <a:buSzTx/>
              <a:buFontTx/>
              <a:buNone/>
              <a:defRPr cap="all" spc="120" sz="2400">
                <a:solidFill>
                  <a:srgbClr val="838787"/>
                </a:solidFill>
                <a:latin typeface="DIN Alternate"/>
                <a:ea typeface="DIN Alternate"/>
                <a:cs typeface="DIN Alternate"/>
                <a:sym typeface="DIN Alternate"/>
              </a:defRPr>
            </a:lvl1pPr>
          </a:lstStyle>
          <a:p>
            <a:pPr/>
            <a:r>
              <a:t>Text</a:t>
            </a:r>
          </a:p>
        </p:txBody>
      </p:sp>
      <p:sp>
        <p:nvSpPr>
          <p:cNvPr id="80" name="Title Text"/>
          <p:cNvSpPr txBox="1"/>
          <p:nvPr>
            <p:ph type="title"/>
          </p:nvPr>
        </p:nvSpPr>
        <p:spPr>
          <a:xfrm>
            <a:off x="406400" y="1536700"/>
            <a:ext cx="12192000" cy="723900"/>
          </a:xfrm>
          <a:prstGeom prst="rect">
            <a:avLst/>
          </a:prstGeom>
        </p:spPr>
        <p:txBody>
          <a:bodyPr/>
          <a:lstStyle>
            <a:lvl1pPr>
              <a:defRPr>
                <a:solidFill>
                  <a:schemeClr val="accent1"/>
                </a:solidFill>
                <a:latin typeface="+mn-lt"/>
                <a:ea typeface="+mn-ea"/>
                <a:cs typeface="+mn-cs"/>
                <a:sym typeface="DIN Condensed"/>
              </a:defRPr>
            </a:lvl1pPr>
          </a:lstStyle>
          <a:p>
            <a:pPr/>
            <a:r>
              <a:t>Title Text</a:t>
            </a:r>
          </a:p>
        </p:txBody>
      </p:sp>
      <p:sp>
        <p:nvSpPr>
          <p:cNvPr id="81" name="Body Level One…"/>
          <p:cNvSpPr txBox="1"/>
          <p:nvPr>
            <p:ph type="body" idx="1"/>
          </p:nvPr>
        </p:nvSpPr>
        <p:spPr>
          <a:prstGeom prst="rect">
            <a:avLst/>
          </a:prstGeom>
        </p:spPr>
        <p:txBody>
          <a:bodyPr/>
          <a:lstStyle>
            <a:lvl1pPr>
              <a:buClr>
                <a:schemeClr val="accent1"/>
              </a:buClr>
              <a:buChar char="▸"/>
            </a:lvl1pPr>
            <a:lvl2pPr>
              <a:buClr>
                <a:schemeClr val="accent1"/>
              </a:buClr>
              <a:buChar char="▸"/>
            </a:lvl2pPr>
            <a:lvl3pPr>
              <a:buClr>
                <a:schemeClr val="accent1"/>
              </a:buClr>
              <a:buChar char="▸"/>
            </a:lvl3pPr>
            <a:lvl4pPr>
              <a:buClr>
                <a:schemeClr val="accent1"/>
              </a:buClr>
              <a:buChar char="▸"/>
            </a:lvl4pPr>
            <a:lvl5pPr>
              <a:buClr>
                <a:schemeClr val="accent1"/>
              </a:buClr>
              <a:buChar char="▸"/>
            </a:lvl5pPr>
          </a:lstStyle>
          <a:p>
            <a:pPr/>
            <a:r>
              <a:t>Body Level One</a:t>
            </a:r>
          </a:p>
          <a:p>
            <a:pPr lvl="1"/>
            <a:r>
              <a:t>Body Level Two</a:t>
            </a:r>
          </a:p>
          <a:p>
            <a:pPr lvl="2"/>
            <a:r>
              <a:t>Body Level Three</a:t>
            </a:r>
          </a:p>
          <a:p>
            <a:pPr lvl="3"/>
            <a:r>
              <a:t>Body Level Four</a:t>
            </a:r>
          </a:p>
          <a:p>
            <a:pPr lvl="4"/>
            <a:r>
              <a:t>Body Level Five</a:t>
            </a:r>
          </a:p>
        </p:txBody>
      </p:sp>
      <p:sp>
        <p:nvSpPr>
          <p:cNvPr id="8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Title, Bullets &amp; Photo">
    <p:bg>
      <p:bgPr>
        <a:solidFill>
          <a:srgbClr val="222222"/>
        </a:solidFill>
      </p:bgPr>
    </p:bg>
    <p:spTree>
      <p:nvGrpSpPr>
        <p:cNvPr id="1" name=""/>
        <p:cNvGrpSpPr/>
        <p:nvPr/>
      </p:nvGrpSpPr>
      <p:grpSpPr>
        <a:xfrm>
          <a:off x="0" y="0"/>
          <a:ext cx="0" cy="0"/>
          <a:chOff x="0" y="0"/>
          <a:chExt cx="0" cy="0"/>
        </a:xfrm>
      </p:grpSpPr>
      <p:sp>
        <p:nvSpPr>
          <p:cNvPr id="89" name="Line"/>
          <p:cNvSpPr/>
          <p:nvPr/>
        </p:nvSpPr>
        <p:spPr>
          <a:xfrm flipV="1">
            <a:off x="406400" y="993160"/>
            <a:ext cx="12192000" cy="263"/>
          </a:xfrm>
          <a:prstGeom prst="line">
            <a:avLst/>
          </a:prstGeom>
          <a:ln w="25400">
            <a:solidFill>
              <a:srgbClr val="A6AAA9"/>
            </a:solidFill>
            <a:miter lim="400000"/>
          </a:ln>
        </p:spPr>
        <p:txBody>
          <a:bodyPr lIns="50800" tIns="50800" rIns="50800" bIns="50800" anchor="ctr"/>
          <a:lstStyle/>
          <a:p>
            <a:pPr defTabSz="457200">
              <a:spcBef>
                <a:spcPts val="0"/>
              </a:spcBef>
              <a:defRPr sz="1200">
                <a:solidFill>
                  <a:srgbClr val="000000"/>
                </a:solidFill>
                <a:latin typeface="Helvetica"/>
                <a:ea typeface="Helvetica"/>
                <a:cs typeface="Helvetica"/>
                <a:sym typeface="Helvetica"/>
              </a:defRPr>
            </a:pPr>
          </a:p>
        </p:txBody>
      </p:sp>
      <p:sp>
        <p:nvSpPr>
          <p:cNvPr id="90" name="Text"/>
          <p:cNvSpPr txBox="1"/>
          <p:nvPr>
            <p:ph type="body" sz="quarter" idx="13"/>
          </p:nvPr>
        </p:nvSpPr>
        <p:spPr>
          <a:xfrm>
            <a:off x="406400" y="457200"/>
            <a:ext cx="11176000" cy="457200"/>
          </a:xfrm>
          <a:prstGeom prst="rect">
            <a:avLst/>
          </a:prstGeom>
        </p:spPr>
        <p:txBody>
          <a:bodyPr anchor="b">
            <a:spAutoFit/>
          </a:bodyPr>
          <a:lstStyle>
            <a:lvl1pPr marL="0" indent="0" defTabSz="457200">
              <a:lnSpc>
                <a:spcPct val="80000"/>
              </a:lnSpc>
              <a:spcBef>
                <a:spcPts val="0"/>
              </a:spcBef>
              <a:buClrTx/>
              <a:buSzTx/>
              <a:buFontTx/>
              <a:buNone/>
              <a:defRPr cap="all" spc="120" sz="2400">
                <a:solidFill>
                  <a:srgbClr val="838787"/>
                </a:solidFill>
                <a:latin typeface="DIN Alternate"/>
                <a:ea typeface="DIN Alternate"/>
                <a:cs typeface="DIN Alternate"/>
                <a:sym typeface="DIN Alternate"/>
              </a:defRPr>
            </a:lvl1pPr>
          </a:lstStyle>
          <a:p>
            <a:pPr/>
            <a:r>
              <a:t>Text</a:t>
            </a:r>
          </a:p>
        </p:txBody>
      </p:sp>
      <p:sp>
        <p:nvSpPr>
          <p:cNvPr id="91" name="Image"/>
          <p:cNvSpPr/>
          <p:nvPr>
            <p:ph type="pic" sz="half" idx="14"/>
          </p:nvPr>
        </p:nvSpPr>
        <p:spPr>
          <a:xfrm>
            <a:off x="7112000" y="1536700"/>
            <a:ext cx="5486400" cy="7797800"/>
          </a:xfrm>
          <a:prstGeom prst="rect">
            <a:avLst/>
          </a:prstGeom>
        </p:spPr>
        <p:txBody>
          <a:bodyPr lIns="91439" tIns="45719" rIns="91439" bIns="45719">
            <a:noAutofit/>
          </a:bodyPr>
          <a:lstStyle/>
          <a:p>
            <a:pPr/>
          </a:p>
        </p:txBody>
      </p:sp>
      <p:sp>
        <p:nvSpPr>
          <p:cNvPr id="92" name="Title Text"/>
          <p:cNvSpPr txBox="1"/>
          <p:nvPr>
            <p:ph type="title"/>
          </p:nvPr>
        </p:nvSpPr>
        <p:spPr>
          <a:xfrm>
            <a:off x="406400" y="1536700"/>
            <a:ext cx="6299200" cy="723900"/>
          </a:xfrm>
          <a:prstGeom prst="rect">
            <a:avLst/>
          </a:prstGeom>
        </p:spPr>
        <p:txBody>
          <a:bodyPr/>
          <a:lstStyle>
            <a:lvl1pPr>
              <a:defRPr>
                <a:solidFill>
                  <a:schemeClr val="accent1"/>
                </a:solidFill>
                <a:latin typeface="+mn-lt"/>
                <a:ea typeface="+mn-ea"/>
                <a:cs typeface="+mn-cs"/>
                <a:sym typeface="DIN Condensed"/>
              </a:defRPr>
            </a:lvl1pPr>
          </a:lstStyle>
          <a:p>
            <a:pPr/>
            <a:r>
              <a:t>Title Text</a:t>
            </a:r>
          </a:p>
        </p:txBody>
      </p:sp>
      <p:sp>
        <p:nvSpPr>
          <p:cNvPr id="93" name="Body Level One…"/>
          <p:cNvSpPr txBox="1"/>
          <p:nvPr>
            <p:ph type="body" sz="half" idx="1"/>
          </p:nvPr>
        </p:nvSpPr>
        <p:spPr>
          <a:xfrm>
            <a:off x="406400" y="2743200"/>
            <a:ext cx="6299200" cy="6108700"/>
          </a:xfrm>
          <a:prstGeom prst="rect">
            <a:avLst/>
          </a:prstGeom>
        </p:spPr>
        <p:txBody>
          <a:bodyPr/>
          <a:lstStyle>
            <a:lvl1pPr marL="444500" indent="-444500">
              <a:buClr>
                <a:schemeClr val="accent1"/>
              </a:buClr>
              <a:buChar char="▸"/>
              <a:defRPr sz="2800">
                <a:solidFill>
                  <a:srgbClr val="838787"/>
                </a:solidFill>
              </a:defRPr>
            </a:lvl1pPr>
            <a:lvl2pPr marL="889000" indent="-444500">
              <a:buClr>
                <a:schemeClr val="accent1"/>
              </a:buClr>
              <a:buChar char="▸"/>
              <a:defRPr sz="2800">
                <a:solidFill>
                  <a:srgbClr val="838787"/>
                </a:solidFill>
              </a:defRPr>
            </a:lvl2pPr>
            <a:lvl3pPr marL="1333500" indent="-444500">
              <a:buClr>
                <a:schemeClr val="accent1"/>
              </a:buClr>
              <a:buChar char="▸"/>
              <a:defRPr sz="2800">
                <a:solidFill>
                  <a:srgbClr val="838787"/>
                </a:solidFill>
              </a:defRPr>
            </a:lvl3pPr>
            <a:lvl4pPr marL="1778000" indent="-444500">
              <a:buClr>
                <a:schemeClr val="accent1"/>
              </a:buClr>
              <a:buChar char="▸"/>
              <a:defRPr sz="2800">
                <a:solidFill>
                  <a:srgbClr val="838787"/>
                </a:solidFill>
              </a:defRPr>
            </a:lvl4pPr>
            <a:lvl5pPr marL="2222500" indent="-444500">
              <a:buClr>
                <a:schemeClr val="accent1"/>
              </a:buClr>
              <a:buChar char="▸"/>
              <a:defRPr sz="2800">
                <a:solidFill>
                  <a:srgbClr val="838787"/>
                </a:solidFill>
              </a:defRPr>
            </a:lvl5pPr>
          </a:lstStyle>
          <a:p>
            <a:pPr/>
            <a:r>
              <a:t>Body Level One</a:t>
            </a:r>
          </a:p>
          <a:p>
            <a:pPr lvl="1"/>
            <a:r>
              <a:t>Body Level Two</a:t>
            </a:r>
          </a:p>
          <a:p>
            <a:pPr lvl="2"/>
            <a:r>
              <a:t>Body Level Three</a:t>
            </a:r>
          </a:p>
          <a:p>
            <a:pPr lvl="3"/>
            <a:r>
              <a:t>Body Level Four</a:t>
            </a:r>
          </a:p>
          <a:p>
            <a:pPr lvl="4"/>
            <a:r>
              <a:t>Body Level Five</a:t>
            </a:r>
          </a:p>
        </p:txBody>
      </p:sp>
      <p:sp>
        <p:nvSpPr>
          <p:cNvPr id="9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 Id="rId17"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2B36"/>
        </a:solidFill>
      </p:bgPr>
    </p:bg>
    <p:spTree>
      <p:nvGrpSpPr>
        <p:cNvPr id="1" name=""/>
        <p:cNvGrpSpPr/>
        <p:nvPr/>
      </p:nvGrpSpPr>
      <p:grpSpPr>
        <a:xfrm>
          <a:off x="0" y="0"/>
          <a:ext cx="0" cy="0"/>
          <a:chOff x="0" y="0"/>
          <a:chExt cx="0" cy="0"/>
        </a:xfrm>
      </p:grpSpPr>
      <p:sp>
        <p:nvSpPr>
          <p:cNvPr id="2" name="Title Text"/>
          <p:cNvSpPr txBox="1"/>
          <p:nvPr>
            <p:ph type="title"/>
          </p:nvPr>
        </p:nvSpPr>
        <p:spPr>
          <a:xfrm>
            <a:off x="406400" y="311150"/>
            <a:ext cx="12192000" cy="7239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Title Text</a:t>
            </a:r>
          </a:p>
        </p:txBody>
      </p:sp>
      <p:sp>
        <p:nvSpPr>
          <p:cNvPr id="3" name="Body Level One…"/>
          <p:cNvSpPr txBox="1"/>
          <p:nvPr>
            <p:ph type="body" idx="1"/>
          </p:nvPr>
        </p:nvSpPr>
        <p:spPr>
          <a:xfrm>
            <a:off x="406400" y="2743200"/>
            <a:ext cx="12192000" cy="61087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12186622" y="431800"/>
            <a:ext cx="406897" cy="457200"/>
          </a:xfrm>
          <a:prstGeom prst="rect">
            <a:avLst/>
          </a:prstGeom>
          <a:ln w="12700">
            <a:miter lim="400000"/>
          </a:ln>
        </p:spPr>
        <p:txBody>
          <a:bodyPr wrap="none" lIns="50800" tIns="50800" rIns="50800" bIns="50800">
            <a:spAutoFit/>
          </a:bodyPr>
          <a:lstStyle>
            <a:lvl1pPr algn="r">
              <a:lnSpc>
                <a:spcPct val="80000"/>
              </a:lnSpc>
              <a:spcBef>
                <a:spcPts val="0"/>
              </a:spcBef>
              <a:defRPr sz="2400">
                <a:latin typeface="DIN Alternate"/>
                <a:ea typeface="DIN Alternate"/>
                <a:cs typeface="DIN Alternate"/>
                <a:sym typeface="DIN Alternate"/>
              </a:defRPr>
            </a:lvl1pPr>
          </a:lstStyle>
          <a:p>
            <a:pPr/>
            <a:fld id="{86CB4B4D-7CA3-9044-876B-883B54F8677D}" type="slidenum"/>
          </a:p>
        </p:txBody>
      </p:sp>
    </p:spTree>
  </p:cSld>
  <p:clrMap bg1="dk1" tx1="lt1" bg2="dk2" tx2="lt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Lst>
  <p:transition xmlns:p14="http://schemas.microsoft.com/office/powerpoint/2010/main" spd="med" advClick="1"/>
  <p:txStyles>
    <p:titleStyle>
      <a:lvl1pPr marL="0" marR="0" indent="0" algn="l" defTabSz="584200" latinLnBrk="0">
        <a:lnSpc>
          <a:spcPct val="80000"/>
        </a:lnSpc>
        <a:spcBef>
          <a:spcPts val="2800"/>
        </a:spcBef>
        <a:spcAft>
          <a:spcPts val="0"/>
        </a:spcAft>
        <a:buClrTx/>
        <a:buSzTx/>
        <a:buFontTx/>
        <a:buNone/>
        <a:tabLst/>
        <a:defRPr b="0" baseline="0" cap="all" i="0" spc="0" strike="noStrike" sz="6000" u="none">
          <a:ln>
            <a:noFill/>
          </a:ln>
          <a:solidFill>
            <a:srgbClr val="268BD2"/>
          </a:solidFill>
          <a:uFillTx/>
          <a:latin typeface="Futura Bold"/>
          <a:ea typeface="Futura Bold"/>
          <a:cs typeface="Futura Bold"/>
          <a:sym typeface="Futura Bold"/>
        </a:defRPr>
      </a:lvl1pPr>
      <a:lvl2pPr marL="0" marR="0" indent="228600" algn="l" defTabSz="584200" latinLnBrk="0">
        <a:lnSpc>
          <a:spcPct val="80000"/>
        </a:lnSpc>
        <a:spcBef>
          <a:spcPts val="2800"/>
        </a:spcBef>
        <a:spcAft>
          <a:spcPts val="0"/>
        </a:spcAft>
        <a:buClrTx/>
        <a:buSzTx/>
        <a:buFontTx/>
        <a:buNone/>
        <a:tabLst/>
        <a:defRPr b="0" baseline="0" cap="all" i="0" spc="0" strike="noStrike" sz="6000" u="none">
          <a:ln>
            <a:noFill/>
          </a:ln>
          <a:solidFill>
            <a:srgbClr val="268BD2"/>
          </a:solidFill>
          <a:uFillTx/>
          <a:latin typeface="Futura Bold"/>
          <a:ea typeface="Futura Bold"/>
          <a:cs typeface="Futura Bold"/>
          <a:sym typeface="Futura Bold"/>
        </a:defRPr>
      </a:lvl2pPr>
      <a:lvl3pPr marL="0" marR="0" indent="457200" algn="l" defTabSz="584200" latinLnBrk="0">
        <a:lnSpc>
          <a:spcPct val="80000"/>
        </a:lnSpc>
        <a:spcBef>
          <a:spcPts val="2800"/>
        </a:spcBef>
        <a:spcAft>
          <a:spcPts val="0"/>
        </a:spcAft>
        <a:buClrTx/>
        <a:buSzTx/>
        <a:buFontTx/>
        <a:buNone/>
        <a:tabLst/>
        <a:defRPr b="0" baseline="0" cap="all" i="0" spc="0" strike="noStrike" sz="6000" u="none">
          <a:ln>
            <a:noFill/>
          </a:ln>
          <a:solidFill>
            <a:srgbClr val="268BD2"/>
          </a:solidFill>
          <a:uFillTx/>
          <a:latin typeface="Futura Bold"/>
          <a:ea typeface="Futura Bold"/>
          <a:cs typeface="Futura Bold"/>
          <a:sym typeface="Futura Bold"/>
        </a:defRPr>
      </a:lvl3pPr>
      <a:lvl4pPr marL="0" marR="0" indent="685800" algn="l" defTabSz="584200" latinLnBrk="0">
        <a:lnSpc>
          <a:spcPct val="80000"/>
        </a:lnSpc>
        <a:spcBef>
          <a:spcPts val="2800"/>
        </a:spcBef>
        <a:spcAft>
          <a:spcPts val="0"/>
        </a:spcAft>
        <a:buClrTx/>
        <a:buSzTx/>
        <a:buFontTx/>
        <a:buNone/>
        <a:tabLst/>
        <a:defRPr b="0" baseline="0" cap="all" i="0" spc="0" strike="noStrike" sz="6000" u="none">
          <a:ln>
            <a:noFill/>
          </a:ln>
          <a:solidFill>
            <a:srgbClr val="268BD2"/>
          </a:solidFill>
          <a:uFillTx/>
          <a:latin typeface="Futura Bold"/>
          <a:ea typeface="Futura Bold"/>
          <a:cs typeface="Futura Bold"/>
          <a:sym typeface="Futura Bold"/>
        </a:defRPr>
      </a:lvl4pPr>
      <a:lvl5pPr marL="0" marR="0" indent="914400" algn="l" defTabSz="584200" latinLnBrk="0">
        <a:lnSpc>
          <a:spcPct val="80000"/>
        </a:lnSpc>
        <a:spcBef>
          <a:spcPts val="2800"/>
        </a:spcBef>
        <a:spcAft>
          <a:spcPts val="0"/>
        </a:spcAft>
        <a:buClrTx/>
        <a:buSzTx/>
        <a:buFontTx/>
        <a:buNone/>
        <a:tabLst/>
        <a:defRPr b="0" baseline="0" cap="all" i="0" spc="0" strike="noStrike" sz="6000" u="none">
          <a:ln>
            <a:noFill/>
          </a:ln>
          <a:solidFill>
            <a:srgbClr val="268BD2"/>
          </a:solidFill>
          <a:uFillTx/>
          <a:latin typeface="Futura Bold"/>
          <a:ea typeface="Futura Bold"/>
          <a:cs typeface="Futura Bold"/>
          <a:sym typeface="Futura Bold"/>
        </a:defRPr>
      </a:lvl5pPr>
      <a:lvl6pPr marL="0" marR="0" indent="1143000" algn="l" defTabSz="584200" latinLnBrk="0">
        <a:lnSpc>
          <a:spcPct val="80000"/>
        </a:lnSpc>
        <a:spcBef>
          <a:spcPts val="2800"/>
        </a:spcBef>
        <a:spcAft>
          <a:spcPts val="0"/>
        </a:spcAft>
        <a:buClrTx/>
        <a:buSzTx/>
        <a:buFontTx/>
        <a:buNone/>
        <a:tabLst/>
        <a:defRPr b="0" baseline="0" cap="all" i="0" spc="0" strike="noStrike" sz="6000" u="none">
          <a:ln>
            <a:noFill/>
          </a:ln>
          <a:solidFill>
            <a:srgbClr val="268BD2"/>
          </a:solidFill>
          <a:uFillTx/>
          <a:latin typeface="Futura Bold"/>
          <a:ea typeface="Futura Bold"/>
          <a:cs typeface="Futura Bold"/>
          <a:sym typeface="Futura Bold"/>
        </a:defRPr>
      </a:lvl6pPr>
      <a:lvl7pPr marL="0" marR="0" indent="1371600" algn="l" defTabSz="584200" latinLnBrk="0">
        <a:lnSpc>
          <a:spcPct val="80000"/>
        </a:lnSpc>
        <a:spcBef>
          <a:spcPts val="2800"/>
        </a:spcBef>
        <a:spcAft>
          <a:spcPts val="0"/>
        </a:spcAft>
        <a:buClrTx/>
        <a:buSzTx/>
        <a:buFontTx/>
        <a:buNone/>
        <a:tabLst/>
        <a:defRPr b="0" baseline="0" cap="all" i="0" spc="0" strike="noStrike" sz="6000" u="none">
          <a:ln>
            <a:noFill/>
          </a:ln>
          <a:solidFill>
            <a:srgbClr val="268BD2"/>
          </a:solidFill>
          <a:uFillTx/>
          <a:latin typeface="Futura Bold"/>
          <a:ea typeface="Futura Bold"/>
          <a:cs typeface="Futura Bold"/>
          <a:sym typeface="Futura Bold"/>
        </a:defRPr>
      </a:lvl7pPr>
      <a:lvl8pPr marL="0" marR="0" indent="1600200" algn="l" defTabSz="584200" latinLnBrk="0">
        <a:lnSpc>
          <a:spcPct val="80000"/>
        </a:lnSpc>
        <a:spcBef>
          <a:spcPts val="2800"/>
        </a:spcBef>
        <a:spcAft>
          <a:spcPts val="0"/>
        </a:spcAft>
        <a:buClrTx/>
        <a:buSzTx/>
        <a:buFontTx/>
        <a:buNone/>
        <a:tabLst/>
        <a:defRPr b="0" baseline="0" cap="all" i="0" spc="0" strike="noStrike" sz="6000" u="none">
          <a:ln>
            <a:noFill/>
          </a:ln>
          <a:solidFill>
            <a:srgbClr val="268BD2"/>
          </a:solidFill>
          <a:uFillTx/>
          <a:latin typeface="Futura Bold"/>
          <a:ea typeface="Futura Bold"/>
          <a:cs typeface="Futura Bold"/>
          <a:sym typeface="Futura Bold"/>
        </a:defRPr>
      </a:lvl8pPr>
      <a:lvl9pPr marL="0" marR="0" indent="1828800" algn="l" defTabSz="584200" latinLnBrk="0">
        <a:lnSpc>
          <a:spcPct val="80000"/>
        </a:lnSpc>
        <a:spcBef>
          <a:spcPts val="2800"/>
        </a:spcBef>
        <a:spcAft>
          <a:spcPts val="0"/>
        </a:spcAft>
        <a:buClrTx/>
        <a:buSzTx/>
        <a:buFontTx/>
        <a:buNone/>
        <a:tabLst/>
        <a:defRPr b="0" baseline="0" cap="all" i="0" spc="0" strike="noStrike" sz="6000" u="none">
          <a:ln>
            <a:noFill/>
          </a:ln>
          <a:solidFill>
            <a:srgbClr val="268BD2"/>
          </a:solidFill>
          <a:uFillTx/>
          <a:latin typeface="Futura Bold"/>
          <a:ea typeface="Futura Bold"/>
          <a:cs typeface="Futura Bold"/>
          <a:sym typeface="Futura Bold"/>
        </a:defRPr>
      </a:lvl9pPr>
    </p:titleStyle>
    <p:bodyStyle>
      <a:lvl1pPr marL="470647" marR="0" indent="-470647" algn="l" defTabSz="584200" latinLnBrk="0">
        <a:lnSpc>
          <a:spcPct val="100000"/>
        </a:lnSpc>
        <a:spcBef>
          <a:spcPts val="2800"/>
        </a:spcBef>
        <a:spcAft>
          <a:spcPts val="0"/>
        </a:spcAft>
        <a:buClr>
          <a:schemeClr val="accent1">
            <a:satOff val="-4060"/>
          </a:schemeClr>
        </a:buClr>
        <a:buSzPct val="104999"/>
        <a:buFont typeface="Avenir Next"/>
        <a:buChar char="‣"/>
        <a:tabLst/>
        <a:defRPr b="0" baseline="0" cap="none" i="0" spc="0" strike="noStrike" sz="3600" u="none">
          <a:ln>
            <a:noFill/>
          </a:ln>
          <a:solidFill>
            <a:srgbClr val="268BD2"/>
          </a:solidFill>
          <a:uFillTx/>
          <a:latin typeface="Avenir Next Medium"/>
          <a:ea typeface="Avenir Next Medium"/>
          <a:cs typeface="Avenir Next Medium"/>
          <a:sym typeface="Avenir Next Medium"/>
        </a:defRPr>
      </a:lvl1pPr>
      <a:lvl2pPr marL="915147" marR="0" indent="-470647" algn="l" defTabSz="584200" latinLnBrk="0">
        <a:lnSpc>
          <a:spcPct val="100000"/>
        </a:lnSpc>
        <a:spcBef>
          <a:spcPts val="2800"/>
        </a:spcBef>
        <a:spcAft>
          <a:spcPts val="0"/>
        </a:spcAft>
        <a:buClr>
          <a:schemeClr val="accent1">
            <a:satOff val="-4060"/>
          </a:schemeClr>
        </a:buClr>
        <a:buSzPct val="104999"/>
        <a:buFont typeface="Avenir Next"/>
        <a:buChar char="‣"/>
        <a:tabLst/>
        <a:defRPr b="0" baseline="0" cap="none" i="0" spc="0" strike="noStrike" sz="3600" u="none">
          <a:ln>
            <a:noFill/>
          </a:ln>
          <a:solidFill>
            <a:srgbClr val="268BD2"/>
          </a:solidFill>
          <a:uFillTx/>
          <a:latin typeface="Avenir Next Medium"/>
          <a:ea typeface="Avenir Next Medium"/>
          <a:cs typeface="Avenir Next Medium"/>
          <a:sym typeface="Avenir Next Medium"/>
        </a:defRPr>
      </a:lvl2pPr>
      <a:lvl3pPr marL="1359647" marR="0" indent="-470647" algn="l" defTabSz="584200" latinLnBrk="0">
        <a:lnSpc>
          <a:spcPct val="100000"/>
        </a:lnSpc>
        <a:spcBef>
          <a:spcPts val="2800"/>
        </a:spcBef>
        <a:spcAft>
          <a:spcPts val="0"/>
        </a:spcAft>
        <a:buClr>
          <a:schemeClr val="accent1">
            <a:satOff val="-4060"/>
          </a:schemeClr>
        </a:buClr>
        <a:buSzPct val="104999"/>
        <a:buFont typeface="Avenir Next"/>
        <a:buChar char="‣"/>
        <a:tabLst/>
        <a:defRPr b="0" baseline="0" cap="none" i="0" spc="0" strike="noStrike" sz="3600" u="none">
          <a:ln>
            <a:noFill/>
          </a:ln>
          <a:solidFill>
            <a:srgbClr val="268BD2"/>
          </a:solidFill>
          <a:uFillTx/>
          <a:latin typeface="Avenir Next Medium"/>
          <a:ea typeface="Avenir Next Medium"/>
          <a:cs typeface="Avenir Next Medium"/>
          <a:sym typeface="Avenir Next Medium"/>
        </a:defRPr>
      </a:lvl3pPr>
      <a:lvl4pPr marL="1804147" marR="0" indent="-470647" algn="l" defTabSz="584200" latinLnBrk="0">
        <a:lnSpc>
          <a:spcPct val="100000"/>
        </a:lnSpc>
        <a:spcBef>
          <a:spcPts val="2800"/>
        </a:spcBef>
        <a:spcAft>
          <a:spcPts val="0"/>
        </a:spcAft>
        <a:buClr>
          <a:schemeClr val="accent1">
            <a:satOff val="-4060"/>
          </a:schemeClr>
        </a:buClr>
        <a:buSzPct val="104999"/>
        <a:buFont typeface="Avenir Next"/>
        <a:buChar char="‣"/>
        <a:tabLst/>
        <a:defRPr b="0" baseline="0" cap="none" i="0" spc="0" strike="noStrike" sz="3600" u="none">
          <a:ln>
            <a:noFill/>
          </a:ln>
          <a:solidFill>
            <a:srgbClr val="268BD2"/>
          </a:solidFill>
          <a:uFillTx/>
          <a:latin typeface="Avenir Next Medium"/>
          <a:ea typeface="Avenir Next Medium"/>
          <a:cs typeface="Avenir Next Medium"/>
          <a:sym typeface="Avenir Next Medium"/>
        </a:defRPr>
      </a:lvl4pPr>
      <a:lvl5pPr marL="2248647" marR="0" indent="-470647" algn="l" defTabSz="584200" latinLnBrk="0">
        <a:lnSpc>
          <a:spcPct val="100000"/>
        </a:lnSpc>
        <a:spcBef>
          <a:spcPts val="2800"/>
        </a:spcBef>
        <a:spcAft>
          <a:spcPts val="0"/>
        </a:spcAft>
        <a:buClr>
          <a:schemeClr val="accent1">
            <a:satOff val="-4060"/>
          </a:schemeClr>
        </a:buClr>
        <a:buSzPct val="104999"/>
        <a:buFont typeface="Avenir Next"/>
        <a:buChar char="‣"/>
        <a:tabLst/>
        <a:defRPr b="0" baseline="0" cap="none" i="0" spc="0" strike="noStrike" sz="3600" u="none">
          <a:ln>
            <a:noFill/>
          </a:ln>
          <a:solidFill>
            <a:srgbClr val="268BD2"/>
          </a:solidFill>
          <a:uFillTx/>
          <a:latin typeface="Avenir Next Medium"/>
          <a:ea typeface="Avenir Next Medium"/>
          <a:cs typeface="Avenir Next Medium"/>
          <a:sym typeface="Avenir Next Medium"/>
        </a:defRPr>
      </a:lvl5pPr>
      <a:lvl6pPr marL="2693147" marR="0" indent="-470647" algn="l" defTabSz="584200" latinLnBrk="0">
        <a:lnSpc>
          <a:spcPct val="100000"/>
        </a:lnSpc>
        <a:spcBef>
          <a:spcPts val="2800"/>
        </a:spcBef>
        <a:spcAft>
          <a:spcPts val="0"/>
        </a:spcAft>
        <a:buClr>
          <a:schemeClr val="accent1">
            <a:satOff val="-4060"/>
          </a:schemeClr>
        </a:buClr>
        <a:buSzPct val="104999"/>
        <a:buFont typeface="Avenir Next"/>
        <a:buChar char="‣"/>
        <a:tabLst/>
        <a:defRPr b="0" baseline="0" cap="none" i="0" spc="0" strike="noStrike" sz="3600" u="none">
          <a:ln>
            <a:noFill/>
          </a:ln>
          <a:solidFill>
            <a:srgbClr val="268BD2"/>
          </a:solidFill>
          <a:uFillTx/>
          <a:latin typeface="Avenir Next Medium"/>
          <a:ea typeface="Avenir Next Medium"/>
          <a:cs typeface="Avenir Next Medium"/>
          <a:sym typeface="Avenir Next Medium"/>
        </a:defRPr>
      </a:lvl6pPr>
      <a:lvl7pPr marL="3137647" marR="0" indent="-470647" algn="l" defTabSz="584200" latinLnBrk="0">
        <a:lnSpc>
          <a:spcPct val="100000"/>
        </a:lnSpc>
        <a:spcBef>
          <a:spcPts val="2800"/>
        </a:spcBef>
        <a:spcAft>
          <a:spcPts val="0"/>
        </a:spcAft>
        <a:buClr>
          <a:schemeClr val="accent1">
            <a:satOff val="-4060"/>
          </a:schemeClr>
        </a:buClr>
        <a:buSzPct val="104999"/>
        <a:buFont typeface="Avenir Next"/>
        <a:buChar char="‣"/>
        <a:tabLst/>
        <a:defRPr b="0" baseline="0" cap="none" i="0" spc="0" strike="noStrike" sz="3600" u="none">
          <a:ln>
            <a:noFill/>
          </a:ln>
          <a:solidFill>
            <a:srgbClr val="268BD2"/>
          </a:solidFill>
          <a:uFillTx/>
          <a:latin typeface="Avenir Next Medium"/>
          <a:ea typeface="Avenir Next Medium"/>
          <a:cs typeface="Avenir Next Medium"/>
          <a:sym typeface="Avenir Next Medium"/>
        </a:defRPr>
      </a:lvl7pPr>
      <a:lvl8pPr marL="3582147" marR="0" indent="-470647" algn="l" defTabSz="584200" latinLnBrk="0">
        <a:lnSpc>
          <a:spcPct val="100000"/>
        </a:lnSpc>
        <a:spcBef>
          <a:spcPts val="2800"/>
        </a:spcBef>
        <a:spcAft>
          <a:spcPts val="0"/>
        </a:spcAft>
        <a:buClr>
          <a:schemeClr val="accent1">
            <a:satOff val="-4060"/>
          </a:schemeClr>
        </a:buClr>
        <a:buSzPct val="104999"/>
        <a:buFont typeface="Avenir Next"/>
        <a:buChar char="‣"/>
        <a:tabLst/>
        <a:defRPr b="0" baseline="0" cap="none" i="0" spc="0" strike="noStrike" sz="3600" u="none">
          <a:ln>
            <a:noFill/>
          </a:ln>
          <a:solidFill>
            <a:srgbClr val="268BD2"/>
          </a:solidFill>
          <a:uFillTx/>
          <a:latin typeface="Avenir Next Medium"/>
          <a:ea typeface="Avenir Next Medium"/>
          <a:cs typeface="Avenir Next Medium"/>
          <a:sym typeface="Avenir Next Medium"/>
        </a:defRPr>
      </a:lvl8pPr>
      <a:lvl9pPr marL="4026647" marR="0" indent="-470647" algn="l" defTabSz="584200" latinLnBrk="0">
        <a:lnSpc>
          <a:spcPct val="100000"/>
        </a:lnSpc>
        <a:spcBef>
          <a:spcPts val="2800"/>
        </a:spcBef>
        <a:spcAft>
          <a:spcPts val="0"/>
        </a:spcAft>
        <a:buClr>
          <a:schemeClr val="accent1">
            <a:satOff val="-4060"/>
          </a:schemeClr>
        </a:buClr>
        <a:buSzPct val="104999"/>
        <a:buFont typeface="Avenir Next"/>
        <a:buChar char="‣"/>
        <a:tabLst/>
        <a:defRPr b="0" baseline="0" cap="none" i="0" spc="0" strike="noStrike" sz="3600" u="none">
          <a:ln>
            <a:noFill/>
          </a:ln>
          <a:solidFill>
            <a:srgbClr val="268BD2"/>
          </a:solidFill>
          <a:uFillTx/>
          <a:latin typeface="Avenir Next Medium"/>
          <a:ea typeface="Avenir Next Medium"/>
          <a:cs typeface="Avenir Next Medium"/>
          <a:sym typeface="Avenir Next Medium"/>
        </a:defRPr>
      </a:lvl9pPr>
    </p:bodyStyle>
    <p:otherStyle>
      <a:lvl1pPr marL="0" marR="0" indent="0" algn="r" defTabSz="584200" latinLnBrk="0">
        <a:lnSpc>
          <a:spcPct val="8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DIN Alternate"/>
        </a:defRPr>
      </a:lvl1pPr>
      <a:lvl2pPr marL="0" marR="0" indent="228600" algn="r" defTabSz="584200" latinLnBrk="0">
        <a:lnSpc>
          <a:spcPct val="8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DIN Alternate"/>
        </a:defRPr>
      </a:lvl2pPr>
      <a:lvl3pPr marL="0" marR="0" indent="457200" algn="r" defTabSz="584200" latinLnBrk="0">
        <a:lnSpc>
          <a:spcPct val="8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DIN Alternate"/>
        </a:defRPr>
      </a:lvl3pPr>
      <a:lvl4pPr marL="0" marR="0" indent="685800" algn="r" defTabSz="584200" latinLnBrk="0">
        <a:lnSpc>
          <a:spcPct val="8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DIN Alternate"/>
        </a:defRPr>
      </a:lvl4pPr>
      <a:lvl5pPr marL="0" marR="0" indent="914400" algn="r" defTabSz="584200" latinLnBrk="0">
        <a:lnSpc>
          <a:spcPct val="8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DIN Alternate"/>
        </a:defRPr>
      </a:lvl5pPr>
      <a:lvl6pPr marL="0" marR="0" indent="1143000" algn="r" defTabSz="584200" latinLnBrk="0">
        <a:lnSpc>
          <a:spcPct val="8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DIN Alternate"/>
        </a:defRPr>
      </a:lvl6pPr>
      <a:lvl7pPr marL="0" marR="0" indent="1371600" algn="r" defTabSz="584200" latinLnBrk="0">
        <a:lnSpc>
          <a:spcPct val="8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DIN Alternate"/>
        </a:defRPr>
      </a:lvl7pPr>
      <a:lvl8pPr marL="0" marR="0" indent="1600200" algn="r" defTabSz="584200" latinLnBrk="0">
        <a:lnSpc>
          <a:spcPct val="8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DIN Alternate"/>
        </a:defRPr>
      </a:lvl8pPr>
      <a:lvl9pPr marL="0" marR="0" indent="1828800" algn="r" defTabSz="584200" latinLnBrk="0">
        <a:lnSpc>
          <a:spcPct val="8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DIN Alternate"/>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 Id="rId3" Type="http://schemas.openxmlformats.org/officeDocument/2006/relationships/image" Target="../media/image3.png"/><Relationship Id="rId4" Type="http://schemas.openxmlformats.org/officeDocument/2006/relationships/image" Target="../media/image4.png"/></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 Id="rId3" Type="http://schemas.openxmlformats.org/officeDocument/2006/relationships/image" Target="../media/image2.png"/></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7" name="The Case For…"/>
          <p:cNvSpPr txBox="1"/>
          <p:nvPr>
            <p:ph type="ctrTitle"/>
          </p:nvPr>
        </p:nvSpPr>
        <p:spPr>
          <a:xfrm>
            <a:off x="406400" y="3315850"/>
            <a:ext cx="12192000" cy="2705101"/>
          </a:xfrm>
          <a:prstGeom prst="rect">
            <a:avLst/>
          </a:prstGeom>
        </p:spPr>
        <p:txBody>
          <a:bodyPr/>
          <a:lstStyle/>
          <a:p>
            <a:pPr defTabSz="391414">
              <a:defRPr sz="6432">
                <a:latin typeface="Futura Condensed"/>
                <a:ea typeface="Futura Condensed"/>
                <a:cs typeface="Futura Condensed"/>
                <a:sym typeface="Futura Condensed"/>
              </a:defRPr>
            </a:pPr>
            <a:r>
              <a:t>The Case For</a:t>
            </a:r>
          </a:p>
          <a:p>
            <a:pPr defTabSz="391414">
              <a:defRPr sz="6432">
                <a:latin typeface="Futura Condensed"/>
                <a:ea typeface="Futura Condensed"/>
                <a:cs typeface="Futura Condensed"/>
                <a:sym typeface="Futura Condensed"/>
              </a:defRPr>
            </a:pPr>
            <a:r>
              <a:t>moving Congestion Control</a:t>
            </a:r>
          </a:p>
          <a:p>
            <a:pPr defTabSz="391414">
              <a:defRPr sz="6432">
                <a:latin typeface="Futura Condensed"/>
                <a:ea typeface="Futura Condensed"/>
                <a:cs typeface="Futura Condensed"/>
                <a:sym typeface="Futura Condensed"/>
              </a:defRPr>
            </a:pPr>
            <a:r>
              <a:t>Out Of the Datapath</a:t>
            </a:r>
          </a:p>
        </p:txBody>
      </p:sp>
      <p:sp>
        <p:nvSpPr>
          <p:cNvPr id="168" name="Akshay Narayan, Frank Cangialosi, Prateesh Goyal, Srinivas Narayana, Mohammad Alizadeh, Hari Balakrishnan…"/>
          <p:cNvSpPr txBox="1"/>
          <p:nvPr>
            <p:ph type="subTitle" sz="quarter" idx="1"/>
          </p:nvPr>
        </p:nvSpPr>
        <p:spPr>
          <a:xfrm>
            <a:off x="406400" y="6261100"/>
            <a:ext cx="12192000" cy="1803400"/>
          </a:xfrm>
          <a:prstGeom prst="rect">
            <a:avLst/>
          </a:prstGeom>
        </p:spPr>
        <p:txBody>
          <a:bodyPr/>
          <a:lstStyle/>
          <a:p>
            <a:pPr defTabSz="455675">
              <a:spcBef>
                <a:spcPts val="2100"/>
              </a:spcBef>
              <a:defRPr sz="2807"/>
            </a:pPr>
            <a:r>
              <a:rPr>
                <a:solidFill>
                  <a:srgbClr val="839496"/>
                </a:solidFill>
              </a:rPr>
              <a:t>Akshay Narayan, Frank Cangialosi, Prateesh Goyal, Srinivas Narayana, Mohammad Alizadeh, Hari Balakrishnan</a:t>
            </a:r>
            <a:endParaRPr>
              <a:solidFill>
                <a:srgbClr val="839496"/>
              </a:solidFill>
            </a:endParaRPr>
          </a:p>
          <a:p>
            <a:pPr defTabSz="455675">
              <a:spcBef>
                <a:spcPts val="2100"/>
              </a:spcBef>
              <a:defRPr sz="2807"/>
            </a:pPr>
            <a:r>
              <a:rPr>
                <a:solidFill>
                  <a:srgbClr val="839496"/>
                </a:solidFill>
              </a:rPr>
              <a:t>MIT CSAIL</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02" name="fn OnMeasurement(m: Info) {…"/>
          <p:cNvSpPr txBox="1"/>
          <p:nvPr>
            <p:ph type="body" sz="half" idx="1"/>
          </p:nvPr>
        </p:nvSpPr>
        <p:spPr>
          <a:xfrm>
            <a:off x="3532686" y="3313683"/>
            <a:ext cx="7777387" cy="4980434"/>
          </a:xfrm>
          <a:prstGeom prst="rect">
            <a:avLst/>
          </a:prstGeom>
        </p:spPr>
        <p:txBody>
          <a:bodyPr/>
          <a:lstStyle/>
          <a:p>
            <a:pPr marL="0" indent="0">
              <a:spcBef>
                <a:spcPts val="0"/>
              </a:spcBef>
              <a:buClrTx/>
              <a:buSzTx/>
              <a:buFontTx/>
              <a:buNone/>
              <a:defRPr sz="2800">
                <a:solidFill>
                  <a:srgbClr val="838787"/>
                </a:solidFill>
                <a:latin typeface="Anonymous Pro"/>
                <a:ea typeface="Anonymous Pro"/>
                <a:cs typeface="Anonymous Pro"/>
                <a:sym typeface="Anonymous Pro"/>
              </a:defRPr>
            </a:pPr>
            <a:r>
              <a:rPr>
                <a:solidFill>
                  <a:srgbClr val="B58900"/>
                </a:solidFill>
              </a:rPr>
              <a:t>fn</a:t>
            </a:r>
            <a:r>
              <a:t> OnMeasurement(m: Info) {</a:t>
            </a:r>
          </a:p>
          <a:p>
            <a:pPr lvl="1" marL="0" indent="228600">
              <a:spcBef>
                <a:spcPts val="0"/>
              </a:spcBef>
              <a:buClrTx/>
              <a:buSzTx/>
              <a:buFontTx/>
              <a:buNone/>
              <a:defRPr sz="2800">
                <a:solidFill>
                  <a:srgbClr val="838787"/>
                </a:solidFill>
                <a:latin typeface="Anonymous Pro"/>
                <a:ea typeface="Anonymous Pro"/>
                <a:cs typeface="Anonymous Pro"/>
                <a:sym typeface="Anonymous Pro"/>
              </a:defRPr>
            </a:pPr>
          </a:p>
          <a:p>
            <a:pPr lvl="1" marL="0" indent="228600">
              <a:spcBef>
                <a:spcPts val="0"/>
              </a:spcBef>
              <a:buClrTx/>
              <a:buSzTx/>
              <a:buFontTx/>
              <a:buNone/>
              <a:defRPr sz="2800">
                <a:solidFill>
                  <a:srgbClr val="838787"/>
                </a:solidFill>
                <a:latin typeface="Anonymous Pro"/>
                <a:ea typeface="Anonymous Pro"/>
                <a:cs typeface="Anonymous Pro"/>
                <a:sym typeface="Anonymous Pro"/>
              </a:defRPr>
            </a:pPr>
            <a:endParaRPr>
              <a:solidFill>
                <a:srgbClr val="2AA198"/>
              </a:solidFill>
            </a:endParaRPr>
          </a:p>
          <a:p>
            <a:pPr lvl="1" marL="0" indent="228600">
              <a:spcBef>
                <a:spcPts val="0"/>
              </a:spcBef>
              <a:buClrTx/>
              <a:buSzTx/>
              <a:buFontTx/>
              <a:buNone/>
              <a:defRPr sz="2800">
                <a:solidFill>
                  <a:srgbClr val="838787"/>
                </a:solidFill>
                <a:latin typeface="Anonymous Pro"/>
                <a:ea typeface="Anonymous Pro"/>
                <a:cs typeface="Anonymous Pro"/>
                <a:sym typeface="Anonymous Pro"/>
              </a:defRPr>
            </a:pPr>
            <a:endParaRPr>
              <a:solidFill>
                <a:srgbClr val="2AA198"/>
              </a:solidFill>
            </a:endParaRPr>
          </a:p>
          <a:p>
            <a:pPr lvl="1" marL="0" indent="228600">
              <a:spcBef>
                <a:spcPts val="0"/>
              </a:spcBef>
              <a:buClrTx/>
              <a:buSzTx/>
              <a:buFontTx/>
              <a:buNone/>
              <a:defRPr sz="2800">
                <a:solidFill>
                  <a:srgbClr val="838787"/>
                </a:solidFill>
                <a:latin typeface="Anonymous Pro"/>
                <a:ea typeface="Anonymous Pro"/>
                <a:cs typeface="Anonymous Pro"/>
                <a:sym typeface="Anonymous Pro"/>
              </a:defRPr>
            </a:pPr>
            <a:endParaRPr>
              <a:solidFill>
                <a:srgbClr val="2AA198"/>
              </a:solidFill>
            </a:endParaRPr>
          </a:p>
          <a:p>
            <a:pPr lvl="1" marL="0" indent="228600">
              <a:spcBef>
                <a:spcPts val="0"/>
              </a:spcBef>
              <a:buClrTx/>
              <a:buSzTx/>
              <a:buFontTx/>
              <a:buNone/>
              <a:defRPr sz="2800">
                <a:solidFill>
                  <a:srgbClr val="838787"/>
                </a:solidFill>
                <a:latin typeface="Anonymous Pro"/>
                <a:ea typeface="Anonymous Pro"/>
                <a:cs typeface="Anonymous Pro"/>
                <a:sym typeface="Anonymous Pro"/>
              </a:defRPr>
            </a:pPr>
            <a:endParaRPr>
              <a:solidFill>
                <a:srgbClr val="2AA198"/>
              </a:solidFill>
            </a:endParaRPr>
          </a:p>
          <a:p>
            <a:pPr lvl="1" marL="0" indent="228600">
              <a:spcBef>
                <a:spcPts val="0"/>
              </a:spcBef>
              <a:buClrTx/>
              <a:buSzTx/>
              <a:buFontTx/>
              <a:buNone/>
              <a:defRPr sz="2800">
                <a:solidFill>
                  <a:srgbClr val="838787"/>
                </a:solidFill>
                <a:latin typeface="Anonymous Pro"/>
                <a:ea typeface="Anonymous Pro"/>
                <a:cs typeface="Anonymous Pro"/>
                <a:sym typeface="Anonymous Pro"/>
              </a:defRPr>
            </a:pPr>
            <a:endParaRPr>
              <a:solidFill>
                <a:srgbClr val="2AA198"/>
              </a:solidFill>
            </a:endParaRPr>
          </a:p>
          <a:p>
            <a:pPr lvl="1" marL="0" indent="228600">
              <a:spcBef>
                <a:spcPts val="0"/>
              </a:spcBef>
              <a:buClrTx/>
              <a:buSzTx/>
              <a:buFontTx/>
              <a:buNone/>
              <a:defRPr sz="2800">
                <a:solidFill>
                  <a:srgbClr val="838787"/>
                </a:solidFill>
                <a:latin typeface="Anonymous Pro"/>
                <a:ea typeface="Anonymous Pro"/>
                <a:cs typeface="Anonymous Pro"/>
                <a:sym typeface="Anonymous Pro"/>
              </a:defRPr>
            </a:pPr>
          </a:p>
          <a:p>
            <a:pPr marL="0" indent="0">
              <a:spcBef>
                <a:spcPts val="0"/>
              </a:spcBef>
              <a:buClrTx/>
              <a:buSzTx/>
              <a:buFontTx/>
              <a:buNone/>
              <a:defRPr sz="2800">
                <a:solidFill>
                  <a:srgbClr val="838787"/>
                </a:solidFill>
                <a:latin typeface="Anonymous Pro"/>
                <a:ea typeface="Anonymous Pro"/>
                <a:cs typeface="Anonymous Pro"/>
                <a:sym typeface="Anonymous Pro"/>
              </a:defRPr>
            </a:pPr>
            <a:r>
              <a:t>}</a:t>
            </a:r>
          </a:p>
        </p:txBody>
      </p:sp>
      <p:sp>
        <p:nvSpPr>
          <p:cNvPr id="403" name="newlyAcked = m.Ack - lastAck;…"/>
          <p:cNvSpPr txBox="1"/>
          <p:nvPr/>
        </p:nvSpPr>
        <p:spPr>
          <a:xfrm>
            <a:off x="3532686" y="3870341"/>
            <a:ext cx="6166545" cy="965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1">
              <a:spcBef>
                <a:spcPts val="0"/>
              </a:spcBef>
              <a:defRPr sz="2800">
                <a:solidFill>
                  <a:srgbClr val="6C71C4"/>
                </a:solidFill>
                <a:latin typeface="Anonymous Pro"/>
                <a:ea typeface="Anonymous Pro"/>
                <a:cs typeface="Anonymous Pro"/>
                <a:sym typeface="Anonymous Pro"/>
              </a:defRPr>
            </a:pPr>
            <a:r>
              <a:t>newlyAcked = m.Ack - lastAck;</a:t>
            </a:r>
          </a:p>
          <a:p>
            <a:pPr lvl="1">
              <a:spcBef>
                <a:spcPts val="0"/>
              </a:spcBef>
              <a:defRPr sz="2800">
                <a:solidFill>
                  <a:srgbClr val="6C71C4"/>
                </a:solidFill>
                <a:latin typeface="Anonymous Pro"/>
                <a:ea typeface="Anonymous Pro"/>
                <a:cs typeface="Anonymous Pro"/>
                <a:sym typeface="Anonymous Pro"/>
              </a:defRPr>
            </a:pPr>
            <a:r>
              <a:t>cwnd += newlyAcked / cwnd;</a:t>
            </a:r>
          </a:p>
        </p:txBody>
      </p:sp>
      <p:sp>
        <p:nvSpPr>
          <p:cNvPr id="404" name="Event Handler"/>
          <p:cNvSpPr txBox="1"/>
          <p:nvPr/>
        </p:nvSpPr>
        <p:spPr>
          <a:xfrm>
            <a:off x="650302" y="3290771"/>
            <a:ext cx="2759275" cy="660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3200"/>
            </a:lvl1pPr>
          </a:lstStyle>
          <a:p>
            <a:pPr/>
            <a:r>
              <a:t>Event Handler</a:t>
            </a:r>
          </a:p>
        </p:txBody>
      </p:sp>
      <p:sp>
        <p:nvSpPr>
          <p:cNvPr id="405" name="State Update"/>
          <p:cNvSpPr txBox="1"/>
          <p:nvPr/>
        </p:nvSpPr>
        <p:spPr>
          <a:xfrm>
            <a:off x="818508" y="3980880"/>
            <a:ext cx="2591069" cy="660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3200">
                <a:solidFill>
                  <a:srgbClr val="6C71C4"/>
                </a:solidFill>
              </a:defRPr>
            </a:lvl1pPr>
          </a:lstStyle>
          <a:p>
            <a:pPr/>
            <a:r>
              <a:t>State Update</a:t>
            </a:r>
          </a:p>
        </p:txBody>
      </p:sp>
      <p:sp>
        <p:nvSpPr>
          <p:cNvPr id="406" name="Algorithm API"/>
          <p:cNvSpPr txBox="1"/>
          <p:nvPr>
            <p:ph type="title"/>
          </p:nvPr>
        </p:nvSpPr>
        <p:spPr>
          <a:prstGeom prst="rect">
            <a:avLst/>
          </a:prstGeom>
        </p:spPr>
        <p:txBody>
          <a:bodyPr/>
          <a:lstStyle>
            <a:lvl1pPr defTabSz="368045">
              <a:spcBef>
                <a:spcPts val="1700"/>
              </a:spcBef>
              <a:defRPr sz="3780"/>
            </a:lvl1pPr>
          </a:lstStyle>
          <a:p>
            <a:pPr/>
            <a:r>
              <a:t>Algorithm API</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10" name="Algorithm API"/>
          <p:cNvSpPr txBox="1"/>
          <p:nvPr>
            <p:ph type="title"/>
          </p:nvPr>
        </p:nvSpPr>
        <p:spPr>
          <a:prstGeom prst="rect">
            <a:avLst/>
          </a:prstGeom>
        </p:spPr>
        <p:txBody>
          <a:bodyPr/>
          <a:lstStyle>
            <a:lvl1pPr defTabSz="368045">
              <a:spcBef>
                <a:spcPts val="1700"/>
              </a:spcBef>
              <a:defRPr sz="3780"/>
            </a:lvl1pPr>
          </a:lstStyle>
          <a:p>
            <a:pPr/>
            <a:r>
              <a:t>Algorithm API</a:t>
            </a:r>
          </a:p>
        </p:txBody>
      </p:sp>
      <p:sp>
        <p:nvSpPr>
          <p:cNvPr id="411" name="run_on_datapath(…"/>
          <p:cNvSpPr txBox="1"/>
          <p:nvPr/>
        </p:nvSpPr>
        <p:spPr>
          <a:xfrm>
            <a:off x="3532686" y="5105399"/>
            <a:ext cx="8918725" cy="1397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1">
              <a:spcBef>
                <a:spcPts val="0"/>
              </a:spcBef>
              <a:defRPr sz="2800">
                <a:solidFill>
                  <a:srgbClr val="2AA198"/>
                </a:solidFill>
                <a:latin typeface="Anonymous Pro"/>
                <a:ea typeface="Anonymous Pro"/>
                <a:cs typeface="Anonymous Pro"/>
                <a:sym typeface="Anonymous Pro"/>
              </a:defRPr>
            </a:pPr>
            <a:r>
              <a:t>run_on_datapath(</a:t>
            </a:r>
          </a:p>
          <a:p>
            <a:pPr lvl="2">
              <a:spcBef>
                <a:spcPts val="0"/>
              </a:spcBef>
              <a:defRPr sz="2800">
                <a:solidFill>
                  <a:srgbClr val="2AA198"/>
                </a:solidFill>
                <a:latin typeface="Anonymous Pro"/>
                <a:ea typeface="Anonymous Pro"/>
                <a:cs typeface="Anonymous Pro"/>
                <a:sym typeface="Anonymous Pro"/>
              </a:defRPr>
            </a:pPr>
            <a:r>
              <a:t>SetCwnd(cwnd) =&gt; WaitRtts(1.0) =&gt; Report()</a:t>
            </a:r>
          </a:p>
          <a:p>
            <a:pPr lvl="1">
              <a:spcBef>
                <a:spcPts val="0"/>
              </a:spcBef>
              <a:defRPr sz="2800">
                <a:solidFill>
                  <a:srgbClr val="2AA198"/>
                </a:solidFill>
                <a:latin typeface="Anonymous Pro"/>
                <a:ea typeface="Anonymous Pro"/>
                <a:cs typeface="Anonymous Pro"/>
                <a:sym typeface="Anonymous Pro"/>
              </a:defRPr>
            </a:pPr>
            <a:r>
              <a:t>);</a:t>
            </a:r>
          </a:p>
        </p:txBody>
      </p:sp>
      <p:sp>
        <p:nvSpPr>
          <p:cNvPr id="412" name="fn OnMeasurement(m: Info) {…"/>
          <p:cNvSpPr txBox="1"/>
          <p:nvPr>
            <p:ph type="body" sz="half" idx="1"/>
          </p:nvPr>
        </p:nvSpPr>
        <p:spPr>
          <a:xfrm>
            <a:off x="3532686" y="3313683"/>
            <a:ext cx="7777387" cy="4980434"/>
          </a:xfrm>
          <a:prstGeom prst="rect">
            <a:avLst/>
          </a:prstGeom>
        </p:spPr>
        <p:txBody>
          <a:bodyPr/>
          <a:lstStyle/>
          <a:p>
            <a:pPr marL="0" indent="0">
              <a:spcBef>
                <a:spcPts val="0"/>
              </a:spcBef>
              <a:buClrTx/>
              <a:buSzTx/>
              <a:buFontTx/>
              <a:buNone/>
              <a:defRPr sz="2800">
                <a:solidFill>
                  <a:srgbClr val="838787"/>
                </a:solidFill>
                <a:latin typeface="Anonymous Pro"/>
                <a:ea typeface="Anonymous Pro"/>
                <a:cs typeface="Anonymous Pro"/>
                <a:sym typeface="Anonymous Pro"/>
              </a:defRPr>
            </a:pPr>
            <a:r>
              <a:rPr>
                <a:solidFill>
                  <a:srgbClr val="B58900"/>
                </a:solidFill>
              </a:rPr>
              <a:t>fn</a:t>
            </a:r>
            <a:r>
              <a:t> OnMeasurement(m: Info) {</a:t>
            </a:r>
          </a:p>
          <a:p>
            <a:pPr lvl="1" marL="0" indent="228600">
              <a:spcBef>
                <a:spcPts val="0"/>
              </a:spcBef>
              <a:buClrTx/>
              <a:buSzTx/>
              <a:buFontTx/>
              <a:buNone/>
              <a:defRPr sz="2800">
                <a:solidFill>
                  <a:srgbClr val="838787"/>
                </a:solidFill>
                <a:latin typeface="Anonymous Pro"/>
                <a:ea typeface="Anonymous Pro"/>
                <a:cs typeface="Anonymous Pro"/>
                <a:sym typeface="Anonymous Pro"/>
              </a:defRPr>
            </a:pPr>
          </a:p>
          <a:p>
            <a:pPr lvl="1" marL="0" indent="228600">
              <a:spcBef>
                <a:spcPts val="0"/>
              </a:spcBef>
              <a:buClrTx/>
              <a:buSzTx/>
              <a:buFontTx/>
              <a:buNone/>
              <a:defRPr sz="2800">
                <a:solidFill>
                  <a:srgbClr val="838787"/>
                </a:solidFill>
                <a:latin typeface="Anonymous Pro"/>
                <a:ea typeface="Anonymous Pro"/>
                <a:cs typeface="Anonymous Pro"/>
                <a:sym typeface="Anonymous Pro"/>
              </a:defRPr>
            </a:pPr>
            <a:endParaRPr>
              <a:solidFill>
                <a:srgbClr val="2AA198"/>
              </a:solidFill>
            </a:endParaRPr>
          </a:p>
          <a:p>
            <a:pPr lvl="1" marL="0" indent="228600">
              <a:spcBef>
                <a:spcPts val="0"/>
              </a:spcBef>
              <a:buClrTx/>
              <a:buSzTx/>
              <a:buFontTx/>
              <a:buNone/>
              <a:defRPr sz="2800">
                <a:solidFill>
                  <a:srgbClr val="838787"/>
                </a:solidFill>
                <a:latin typeface="Anonymous Pro"/>
                <a:ea typeface="Anonymous Pro"/>
                <a:cs typeface="Anonymous Pro"/>
                <a:sym typeface="Anonymous Pro"/>
              </a:defRPr>
            </a:pPr>
            <a:endParaRPr>
              <a:solidFill>
                <a:srgbClr val="2AA198"/>
              </a:solidFill>
            </a:endParaRPr>
          </a:p>
          <a:p>
            <a:pPr lvl="1" marL="0" indent="228600">
              <a:spcBef>
                <a:spcPts val="0"/>
              </a:spcBef>
              <a:buClrTx/>
              <a:buSzTx/>
              <a:buFontTx/>
              <a:buNone/>
              <a:defRPr sz="2800">
                <a:solidFill>
                  <a:srgbClr val="838787"/>
                </a:solidFill>
                <a:latin typeface="Anonymous Pro"/>
                <a:ea typeface="Anonymous Pro"/>
                <a:cs typeface="Anonymous Pro"/>
                <a:sym typeface="Anonymous Pro"/>
              </a:defRPr>
            </a:pPr>
            <a:endParaRPr>
              <a:solidFill>
                <a:srgbClr val="2AA198"/>
              </a:solidFill>
            </a:endParaRPr>
          </a:p>
          <a:p>
            <a:pPr lvl="1" marL="0" indent="228600">
              <a:spcBef>
                <a:spcPts val="0"/>
              </a:spcBef>
              <a:buClrTx/>
              <a:buSzTx/>
              <a:buFontTx/>
              <a:buNone/>
              <a:defRPr sz="2800">
                <a:solidFill>
                  <a:srgbClr val="838787"/>
                </a:solidFill>
                <a:latin typeface="Anonymous Pro"/>
                <a:ea typeface="Anonymous Pro"/>
                <a:cs typeface="Anonymous Pro"/>
                <a:sym typeface="Anonymous Pro"/>
              </a:defRPr>
            </a:pPr>
            <a:endParaRPr>
              <a:solidFill>
                <a:srgbClr val="2AA198"/>
              </a:solidFill>
            </a:endParaRPr>
          </a:p>
          <a:p>
            <a:pPr lvl="1" marL="0" indent="228600">
              <a:spcBef>
                <a:spcPts val="0"/>
              </a:spcBef>
              <a:buClrTx/>
              <a:buSzTx/>
              <a:buFontTx/>
              <a:buNone/>
              <a:defRPr sz="2800">
                <a:solidFill>
                  <a:srgbClr val="838787"/>
                </a:solidFill>
                <a:latin typeface="Anonymous Pro"/>
                <a:ea typeface="Anonymous Pro"/>
                <a:cs typeface="Anonymous Pro"/>
                <a:sym typeface="Anonymous Pro"/>
              </a:defRPr>
            </a:pPr>
            <a:endParaRPr>
              <a:solidFill>
                <a:srgbClr val="2AA198"/>
              </a:solidFill>
            </a:endParaRPr>
          </a:p>
          <a:p>
            <a:pPr lvl="1" marL="0" indent="228600">
              <a:spcBef>
                <a:spcPts val="0"/>
              </a:spcBef>
              <a:buClrTx/>
              <a:buSzTx/>
              <a:buFontTx/>
              <a:buNone/>
              <a:defRPr sz="2800">
                <a:solidFill>
                  <a:srgbClr val="838787"/>
                </a:solidFill>
                <a:latin typeface="Anonymous Pro"/>
                <a:ea typeface="Anonymous Pro"/>
                <a:cs typeface="Anonymous Pro"/>
                <a:sym typeface="Anonymous Pro"/>
              </a:defRPr>
            </a:pPr>
          </a:p>
          <a:p>
            <a:pPr marL="0" indent="0">
              <a:spcBef>
                <a:spcPts val="0"/>
              </a:spcBef>
              <a:buClrTx/>
              <a:buSzTx/>
              <a:buFontTx/>
              <a:buNone/>
              <a:defRPr sz="2800">
                <a:solidFill>
                  <a:srgbClr val="838787"/>
                </a:solidFill>
                <a:latin typeface="Anonymous Pro"/>
                <a:ea typeface="Anonymous Pro"/>
                <a:cs typeface="Anonymous Pro"/>
                <a:sym typeface="Anonymous Pro"/>
              </a:defRPr>
            </a:pPr>
            <a:r>
              <a:t>}</a:t>
            </a:r>
          </a:p>
        </p:txBody>
      </p:sp>
      <p:sp>
        <p:nvSpPr>
          <p:cNvPr id="413" name="newlyAcked = m.Ack - lastAck;…"/>
          <p:cNvSpPr txBox="1"/>
          <p:nvPr/>
        </p:nvSpPr>
        <p:spPr>
          <a:xfrm>
            <a:off x="3532686" y="3870341"/>
            <a:ext cx="6166545" cy="965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1">
              <a:spcBef>
                <a:spcPts val="0"/>
              </a:spcBef>
              <a:defRPr sz="2800">
                <a:solidFill>
                  <a:srgbClr val="6C71C4"/>
                </a:solidFill>
                <a:latin typeface="Anonymous Pro"/>
                <a:ea typeface="Anonymous Pro"/>
                <a:cs typeface="Anonymous Pro"/>
                <a:sym typeface="Anonymous Pro"/>
              </a:defRPr>
            </a:pPr>
            <a:r>
              <a:t>newlyAcked = m.Ack - lastAck;</a:t>
            </a:r>
          </a:p>
          <a:p>
            <a:pPr lvl="1">
              <a:spcBef>
                <a:spcPts val="0"/>
              </a:spcBef>
              <a:defRPr sz="2800">
                <a:solidFill>
                  <a:srgbClr val="6C71C4"/>
                </a:solidFill>
                <a:latin typeface="Anonymous Pro"/>
                <a:ea typeface="Anonymous Pro"/>
                <a:cs typeface="Anonymous Pro"/>
                <a:sym typeface="Anonymous Pro"/>
              </a:defRPr>
            </a:pPr>
            <a:r>
              <a:t>cwnd += newlyAcked / cwnd;</a:t>
            </a:r>
          </a:p>
        </p:txBody>
      </p:sp>
      <p:sp>
        <p:nvSpPr>
          <p:cNvPr id="414" name="Event Handler"/>
          <p:cNvSpPr txBox="1"/>
          <p:nvPr/>
        </p:nvSpPr>
        <p:spPr>
          <a:xfrm>
            <a:off x="650302" y="3290771"/>
            <a:ext cx="2759275" cy="660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3200"/>
            </a:lvl1pPr>
          </a:lstStyle>
          <a:p>
            <a:pPr/>
            <a:r>
              <a:t>Event Handler</a:t>
            </a:r>
          </a:p>
        </p:txBody>
      </p:sp>
      <p:sp>
        <p:nvSpPr>
          <p:cNvPr id="415" name="State Update"/>
          <p:cNvSpPr txBox="1"/>
          <p:nvPr/>
        </p:nvSpPr>
        <p:spPr>
          <a:xfrm>
            <a:off x="818508" y="3980880"/>
            <a:ext cx="2591069" cy="660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3200">
                <a:solidFill>
                  <a:srgbClr val="6C71C4"/>
                </a:solidFill>
              </a:defRPr>
            </a:lvl1pPr>
          </a:lstStyle>
          <a:p>
            <a:pPr/>
            <a:r>
              <a:t>State Update</a:t>
            </a:r>
          </a:p>
        </p:txBody>
      </p:sp>
      <p:sp>
        <p:nvSpPr>
          <p:cNvPr id="416" name="Decision"/>
          <p:cNvSpPr txBox="1"/>
          <p:nvPr/>
        </p:nvSpPr>
        <p:spPr>
          <a:xfrm>
            <a:off x="1661450" y="5431839"/>
            <a:ext cx="1748127" cy="660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3200">
                <a:solidFill>
                  <a:srgbClr val="2AA198"/>
                </a:solidFill>
              </a:defRPr>
            </a:lvl1pPr>
          </a:lstStyle>
          <a:p>
            <a:pPr/>
            <a:r>
              <a:t>Decision</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20" name="Difficulty of datapath Programming"/>
          <p:cNvSpPr txBox="1"/>
          <p:nvPr>
            <p:ph type="title"/>
          </p:nvPr>
        </p:nvSpPr>
        <p:spPr>
          <a:prstGeom prst="rect">
            <a:avLst/>
          </a:prstGeom>
        </p:spPr>
        <p:txBody>
          <a:bodyPr/>
          <a:lstStyle>
            <a:lvl1pPr defTabSz="368045">
              <a:spcBef>
                <a:spcPts val="1700"/>
              </a:spcBef>
              <a:defRPr sz="3780"/>
            </a:lvl1pPr>
          </a:lstStyle>
          <a:p>
            <a:pPr/>
            <a:r>
              <a:t>Difficulty of datapath Programming</a:t>
            </a:r>
          </a:p>
        </p:txBody>
      </p:sp>
      <p:sp>
        <p:nvSpPr>
          <p:cNvPr id="421" name="fn OnMeasurement(m: Info) {…"/>
          <p:cNvSpPr txBox="1"/>
          <p:nvPr>
            <p:ph type="body" sz="quarter" idx="1"/>
          </p:nvPr>
        </p:nvSpPr>
        <p:spPr>
          <a:xfrm>
            <a:off x="517778" y="1581318"/>
            <a:ext cx="7777388" cy="1961893"/>
          </a:xfrm>
          <a:prstGeom prst="rect">
            <a:avLst/>
          </a:prstGeom>
        </p:spPr>
        <p:txBody>
          <a:bodyPr/>
          <a:lstStyle/>
          <a:p>
            <a:pPr marL="0" indent="0">
              <a:spcBef>
                <a:spcPts val="0"/>
              </a:spcBef>
              <a:buClrTx/>
              <a:buSzTx/>
              <a:buFontTx/>
              <a:buNone/>
              <a:defRPr sz="2800">
                <a:solidFill>
                  <a:srgbClr val="838787"/>
                </a:solidFill>
                <a:latin typeface="Anonymous Pro"/>
                <a:ea typeface="Anonymous Pro"/>
                <a:cs typeface="Anonymous Pro"/>
                <a:sym typeface="Anonymous Pro"/>
              </a:defRPr>
            </a:pPr>
            <a:r>
              <a:rPr>
                <a:solidFill>
                  <a:srgbClr val="B58900"/>
                </a:solidFill>
              </a:rPr>
              <a:t>fn</a:t>
            </a:r>
            <a:r>
              <a:t> OnMeasurement(m: Info) {</a:t>
            </a:r>
          </a:p>
          <a:p>
            <a:pPr lvl="1" marL="0" indent="228600">
              <a:spcBef>
                <a:spcPts val="0"/>
              </a:spcBef>
              <a:buClrTx/>
              <a:buSzTx/>
              <a:buFontTx/>
              <a:buNone/>
              <a:defRPr sz="2800">
                <a:solidFill>
                  <a:srgbClr val="838787"/>
                </a:solidFill>
                <a:latin typeface="Anonymous Pro"/>
                <a:ea typeface="Anonymous Pro"/>
                <a:cs typeface="Anonymous Pro"/>
                <a:sym typeface="Anonymous Pro"/>
              </a:defRPr>
            </a:pPr>
          </a:p>
          <a:p>
            <a:pPr lvl="1" marL="0" indent="228600">
              <a:spcBef>
                <a:spcPts val="0"/>
              </a:spcBef>
              <a:buClrTx/>
              <a:buSzTx/>
              <a:buFontTx/>
              <a:buNone/>
              <a:defRPr sz="2800">
                <a:solidFill>
                  <a:srgbClr val="838787"/>
                </a:solidFill>
                <a:latin typeface="Anonymous Pro"/>
                <a:ea typeface="Anonymous Pro"/>
                <a:cs typeface="Anonymous Pro"/>
                <a:sym typeface="Anonymous Pro"/>
              </a:defRPr>
            </a:pPr>
          </a:p>
          <a:p>
            <a:pPr marL="0" indent="0">
              <a:spcBef>
                <a:spcPts val="0"/>
              </a:spcBef>
              <a:buClrTx/>
              <a:buSzTx/>
              <a:buFontTx/>
              <a:buNone/>
              <a:defRPr sz="2800">
                <a:solidFill>
                  <a:srgbClr val="838787"/>
                </a:solidFill>
                <a:latin typeface="Anonymous Pro"/>
                <a:ea typeface="Anonymous Pro"/>
                <a:cs typeface="Anonymous Pro"/>
                <a:sym typeface="Anonymous Pro"/>
              </a:defRPr>
            </a:pPr>
            <a:r>
              <a:t>}</a:t>
            </a:r>
          </a:p>
        </p:txBody>
      </p:sp>
      <p:sp>
        <p:nvSpPr>
          <p:cNvPr id="422" name="let K = pow(max(0, WlastMax - cwnd) / 0.4), 1/3)…"/>
          <p:cNvSpPr txBox="1"/>
          <p:nvPr/>
        </p:nvSpPr>
        <p:spPr>
          <a:xfrm>
            <a:off x="690953" y="2079664"/>
            <a:ext cx="9854854" cy="965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lvl="1">
              <a:spcBef>
                <a:spcPts val="0"/>
              </a:spcBef>
              <a:defRPr sz="2800">
                <a:latin typeface="Anonymous Pro"/>
                <a:ea typeface="Anonymous Pro"/>
                <a:cs typeface="Anonymous Pro"/>
                <a:sym typeface="Anonymous Pro"/>
              </a:defRPr>
            </a:pPr>
            <a:r>
              <a:rPr>
                <a:solidFill>
                  <a:srgbClr val="859900"/>
                </a:solidFill>
              </a:rPr>
              <a:t>let </a:t>
            </a:r>
            <a:r>
              <a:t>K</a:t>
            </a:r>
            <a:r>
              <a:rPr>
                <a:solidFill>
                  <a:srgbClr val="859900"/>
                </a:solidFill>
              </a:rPr>
              <a:t> = pow</a:t>
            </a:r>
            <a:r>
              <a:t>(</a:t>
            </a:r>
            <a:r>
              <a:rPr>
                <a:solidFill>
                  <a:srgbClr val="859900"/>
                </a:solidFill>
              </a:rPr>
              <a:t>max</a:t>
            </a:r>
            <a:r>
              <a:t>(0</a:t>
            </a:r>
            <a:r>
              <a:rPr>
                <a:solidFill>
                  <a:srgbClr val="859900"/>
                </a:solidFill>
              </a:rPr>
              <a:t>, </a:t>
            </a:r>
            <a:r>
              <a:t>WlastMax</a:t>
            </a:r>
            <a:r>
              <a:rPr>
                <a:solidFill>
                  <a:srgbClr val="859900"/>
                </a:solidFill>
              </a:rPr>
              <a:t> - </a:t>
            </a:r>
            <a:r>
              <a:t>cwnd)</a:t>
            </a:r>
            <a:r>
              <a:rPr>
                <a:solidFill>
                  <a:srgbClr val="859900"/>
                </a:solidFill>
              </a:rPr>
              <a:t> / </a:t>
            </a:r>
            <a:r>
              <a:t>0.4),</a:t>
            </a:r>
            <a:r>
              <a:rPr>
                <a:solidFill>
                  <a:srgbClr val="859900"/>
                </a:solidFill>
              </a:rPr>
              <a:t> </a:t>
            </a:r>
            <a:r>
              <a:t>1</a:t>
            </a:r>
            <a:r>
              <a:rPr>
                <a:solidFill>
                  <a:srgbClr val="859900"/>
                </a:solidFill>
              </a:rPr>
              <a:t>/</a:t>
            </a:r>
            <a:r>
              <a:t>3)</a:t>
            </a:r>
          </a:p>
          <a:p>
            <a:pPr lvl="1">
              <a:spcBef>
                <a:spcPts val="0"/>
              </a:spcBef>
              <a:defRPr sz="2800">
                <a:latin typeface="Anonymous Pro"/>
                <a:ea typeface="Anonymous Pro"/>
                <a:cs typeface="Anonymous Pro"/>
                <a:sym typeface="Anonymous Pro"/>
              </a:defRPr>
            </a:pPr>
            <a:r>
              <a:t>cwnd </a:t>
            </a:r>
            <a:r>
              <a:rPr>
                <a:solidFill>
                  <a:srgbClr val="859900"/>
                </a:solidFill>
              </a:rPr>
              <a:t>=</a:t>
            </a:r>
            <a:r>
              <a:t> WlastMax </a:t>
            </a:r>
            <a:r>
              <a:rPr>
                <a:solidFill>
                  <a:srgbClr val="859900"/>
                </a:solidFill>
              </a:rPr>
              <a:t>+</a:t>
            </a:r>
            <a:r>
              <a:t> 0.4 </a:t>
            </a:r>
            <a:r>
              <a:rPr>
                <a:solidFill>
                  <a:srgbClr val="859900"/>
                </a:solidFill>
              </a:rPr>
              <a:t>* pow</a:t>
            </a:r>
            <a:r>
              <a:t>(t </a:t>
            </a:r>
            <a:r>
              <a:rPr>
                <a:solidFill>
                  <a:srgbClr val="859900"/>
                </a:solidFill>
              </a:rPr>
              <a:t>- </a:t>
            </a:r>
            <a:r>
              <a:t>K, 3)</a:t>
            </a:r>
          </a:p>
        </p:txBody>
      </p:sp>
      <p:sp>
        <p:nvSpPr>
          <p:cNvPr id="423" name="net/ipv4/tcp_cubic.c…"/>
          <p:cNvSpPr txBox="1"/>
          <p:nvPr/>
        </p:nvSpPr>
        <p:spPr>
          <a:xfrm>
            <a:off x="517778" y="4089479"/>
            <a:ext cx="11700845" cy="342884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spcBef>
                <a:spcPts val="0"/>
              </a:spcBef>
              <a:defRPr sz="2800">
                <a:solidFill>
                  <a:srgbClr val="586E75"/>
                </a:solidFill>
                <a:latin typeface="Anonymous Pro"/>
                <a:ea typeface="Anonymous Pro"/>
                <a:cs typeface="Anonymous Pro"/>
                <a:sym typeface="Anonymous Pro"/>
              </a:defRPr>
            </a:pPr>
            <a:r>
              <a:t>net/ipv4/tcp_cubic.c</a:t>
            </a:r>
          </a:p>
          <a:p>
            <a:pPr>
              <a:spcBef>
                <a:spcPts val="0"/>
              </a:spcBef>
              <a:defRPr sz="2800">
                <a:latin typeface="Anonymous Pro"/>
                <a:ea typeface="Anonymous Pro"/>
                <a:cs typeface="Anonymous Pro"/>
                <a:sym typeface="Anonymous Pro"/>
              </a:defRPr>
            </a:pPr>
            <a:r>
              <a:t>175 /* calculate the cubic root of x using a table lookup followed by one</a:t>
            </a:r>
          </a:p>
          <a:p>
            <a:pPr>
              <a:spcBef>
                <a:spcPts val="0"/>
              </a:spcBef>
              <a:defRPr sz="2800">
                <a:latin typeface="Anonymous Pro"/>
                <a:ea typeface="Anonymous Pro"/>
                <a:cs typeface="Anonymous Pro"/>
                <a:sym typeface="Anonymous Pro"/>
              </a:defRPr>
            </a:pPr>
            <a:r>
              <a:t>176  * Newton-Raphson iteration.</a:t>
            </a:r>
          </a:p>
          <a:p>
            <a:pPr>
              <a:spcBef>
                <a:spcPts val="0"/>
              </a:spcBef>
              <a:defRPr sz="2800">
                <a:latin typeface="Anonymous Pro"/>
                <a:ea typeface="Anonymous Pro"/>
                <a:cs typeface="Anonymous Pro"/>
                <a:sym typeface="Anonymous Pro"/>
              </a:defRPr>
            </a:pPr>
            <a:r>
              <a:t>177  * Avg err ~= 0.195%</a:t>
            </a:r>
          </a:p>
          <a:p>
            <a:pPr>
              <a:spcBef>
                <a:spcPts val="0"/>
              </a:spcBef>
              <a:defRPr sz="2800">
                <a:latin typeface="Anonymous Pro"/>
                <a:ea typeface="Anonymous Pro"/>
                <a:cs typeface="Anonymous Pro"/>
                <a:sym typeface="Anonymous Pro"/>
              </a:defRPr>
            </a:pPr>
            <a:r>
              <a:t>178  */</a:t>
            </a:r>
          </a:p>
          <a:p>
            <a:pPr>
              <a:spcBef>
                <a:spcPts val="0"/>
              </a:spcBef>
              <a:defRPr sz="2800">
                <a:solidFill>
                  <a:srgbClr val="B58900"/>
                </a:solidFill>
                <a:latin typeface="Anonymous Pro"/>
                <a:ea typeface="Anonymous Pro"/>
                <a:cs typeface="Anonymous Pro"/>
                <a:sym typeface="Anonymous Pro"/>
              </a:defRPr>
            </a:pPr>
            <a:r>
              <a:rPr>
                <a:solidFill>
                  <a:srgbClr val="838787"/>
                </a:solidFill>
              </a:rPr>
              <a:t>179</a:t>
            </a:r>
            <a:r>
              <a:t> static u32 </a:t>
            </a:r>
            <a:r>
              <a:rPr>
                <a:solidFill>
                  <a:srgbClr val="838787"/>
                </a:solidFill>
              </a:rPr>
              <a:t>cubic_root(</a:t>
            </a:r>
            <a:r>
              <a:t>u64 </a:t>
            </a:r>
            <a:r>
              <a:rPr>
                <a:solidFill>
                  <a:srgbClr val="838787"/>
                </a:solidFill>
              </a:rPr>
              <a:t>a) </a:t>
            </a:r>
            <a:r>
              <a:rPr>
                <a:solidFill>
                  <a:srgbClr val="DC322F"/>
                </a:solidFill>
              </a:rPr>
              <a:t>// 40 lines of code</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bg>
      <p:bgPr>
        <a:solidFill>
          <a:srgbClr val="002B36"/>
        </a:solidFill>
      </p:bgPr>
    </p:bg>
    <p:spTree>
      <p:nvGrpSpPr>
        <p:cNvPr id="1" name=""/>
        <p:cNvGrpSpPr/>
        <p:nvPr/>
      </p:nvGrpSpPr>
      <p:grpSpPr>
        <a:xfrm>
          <a:off x="0" y="0"/>
          <a:ext cx="0" cy="0"/>
          <a:chOff x="0" y="0"/>
          <a:chExt cx="0" cy="0"/>
        </a:xfrm>
      </p:grpSpPr>
      <p:sp>
        <p:nvSpPr>
          <p:cNvPr id="427" name="Datapath Api"/>
          <p:cNvSpPr txBox="1"/>
          <p:nvPr/>
        </p:nvSpPr>
        <p:spPr>
          <a:xfrm>
            <a:off x="406400" y="876300"/>
            <a:ext cx="12192000" cy="7239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lvl1pPr defTabSz="368045">
              <a:lnSpc>
                <a:spcPct val="80000"/>
              </a:lnSpc>
              <a:spcBef>
                <a:spcPts val="1700"/>
              </a:spcBef>
              <a:defRPr cap="all" sz="3780">
                <a:solidFill>
                  <a:srgbClr val="268BD2"/>
                </a:solidFill>
                <a:latin typeface="Futura Bold"/>
                <a:ea typeface="Futura Bold"/>
                <a:cs typeface="Futura Bold"/>
                <a:sym typeface="Futura Bold"/>
              </a:defRPr>
            </a:lvl1pPr>
          </a:lstStyle>
          <a:p>
            <a:pPr/>
            <a:r>
              <a:t>Datapath Api</a:t>
            </a:r>
          </a:p>
        </p:txBody>
      </p:sp>
      <p:sp>
        <p:nvSpPr>
          <p:cNvPr id="428" name="How to collect measurements?"/>
          <p:cNvSpPr txBox="1"/>
          <p:nvPr/>
        </p:nvSpPr>
        <p:spPr>
          <a:xfrm>
            <a:off x="5267688" y="8176288"/>
            <a:ext cx="7395940" cy="796914"/>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200">
                <a:solidFill>
                  <a:srgbClr val="268BD2"/>
                </a:solidFill>
                <a:latin typeface="Futura"/>
                <a:ea typeface="Futura"/>
                <a:cs typeface="Futura"/>
                <a:sym typeface="Futura"/>
              </a:defRPr>
            </a:lvl1pPr>
          </a:lstStyle>
          <a:p>
            <a:pPr/>
            <a:r>
              <a:t>How to collect measurements?</a:t>
            </a:r>
          </a:p>
        </p:txBody>
      </p:sp>
      <p:sp>
        <p:nvSpPr>
          <p:cNvPr id="429" name="Line"/>
          <p:cNvSpPr/>
          <p:nvPr/>
        </p:nvSpPr>
        <p:spPr>
          <a:xfrm flipH="1" flipV="1">
            <a:off x="7529552" y="7009945"/>
            <a:ext cx="899672" cy="1276438"/>
          </a:xfrm>
          <a:prstGeom prst="line">
            <a:avLst/>
          </a:prstGeom>
          <a:ln w="25400">
            <a:solidFill>
              <a:srgbClr val="268BD2"/>
            </a:solidFill>
            <a:miter lim="400000"/>
            <a:tailEnd type="triangle"/>
          </a:ln>
        </p:spPr>
        <p:txBody>
          <a:bodyPr lIns="50800" tIns="50800" rIns="50800" bIns="50800" anchor="ctr"/>
          <a:lstStyle/>
          <a:p>
            <a:pPr algn="ctr">
              <a:lnSpc>
                <a:spcPct val="80000"/>
              </a:lnSpc>
              <a:spcBef>
                <a:spcPts val="0"/>
              </a:spcBef>
              <a:defRPr cap="all" sz="2800">
                <a:latin typeface="+mn-lt"/>
                <a:ea typeface="+mn-ea"/>
                <a:cs typeface="+mn-cs"/>
                <a:sym typeface="DIN Condensed"/>
              </a:defRPr>
            </a:pPr>
          </a:p>
        </p:txBody>
      </p:sp>
      <p:grpSp>
        <p:nvGrpSpPr>
          <p:cNvPr id="448" name="Group"/>
          <p:cNvGrpSpPr/>
          <p:nvPr/>
        </p:nvGrpSpPr>
        <p:grpSpPr>
          <a:xfrm>
            <a:off x="2331701" y="3032229"/>
            <a:ext cx="8075442" cy="5946521"/>
            <a:chOff x="0" y="0"/>
            <a:chExt cx="8075441" cy="5946520"/>
          </a:xfrm>
        </p:grpSpPr>
        <p:sp>
          <p:nvSpPr>
            <p:cNvPr id="430" name="CCP Datapath…"/>
            <p:cNvSpPr/>
            <p:nvPr/>
          </p:nvSpPr>
          <p:spPr>
            <a:xfrm>
              <a:off x="2049771" y="3618432"/>
              <a:ext cx="2157052" cy="867052"/>
            </a:xfrm>
            <a:prstGeom prst="rect">
              <a:avLst/>
            </a:prstGeom>
            <a:solidFill>
              <a:srgbClr val="B58900"/>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p>
              <a:pPr algn="ctr">
                <a:lnSpc>
                  <a:spcPct val="80000"/>
                </a:lnSpc>
                <a:spcBef>
                  <a:spcPts val="0"/>
                </a:spcBef>
                <a:defRPr cap="all" sz="2800">
                  <a:solidFill>
                    <a:srgbClr val="073642"/>
                  </a:solidFill>
                  <a:latin typeface="+mn-lt"/>
                  <a:ea typeface="+mn-ea"/>
                  <a:cs typeface="+mn-cs"/>
                  <a:sym typeface="DIN Condensed"/>
                </a:defRPr>
              </a:pPr>
              <a:r>
                <a:t>CCP Datapath</a:t>
              </a:r>
            </a:p>
            <a:p>
              <a:pPr algn="ctr">
                <a:lnSpc>
                  <a:spcPct val="80000"/>
                </a:lnSpc>
                <a:spcBef>
                  <a:spcPts val="0"/>
                </a:spcBef>
                <a:defRPr cap="all" sz="2800">
                  <a:solidFill>
                    <a:srgbClr val="073642"/>
                  </a:solidFill>
                  <a:latin typeface="+mn-lt"/>
                  <a:ea typeface="+mn-ea"/>
                  <a:cs typeface="+mn-cs"/>
                  <a:sym typeface="DIN Condensed"/>
                </a:defRPr>
              </a:pPr>
              <a:r>
                <a:t>API</a:t>
              </a:r>
            </a:p>
          </p:txBody>
        </p:sp>
        <p:sp>
          <p:nvSpPr>
            <p:cNvPr id="431" name="Line"/>
            <p:cNvSpPr/>
            <p:nvPr/>
          </p:nvSpPr>
          <p:spPr>
            <a:xfrm>
              <a:off x="4117222" y="4001158"/>
              <a:ext cx="2343711" cy="1"/>
            </a:xfrm>
            <a:prstGeom prst="line">
              <a:avLst/>
            </a:prstGeom>
            <a:noFill/>
            <a:ln w="25400" cap="flat">
              <a:solidFill>
                <a:srgbClr val="6C71C4"/>
              </a:solidFill>
              <a:prstDash val="solid"/>
              <a:miter lim="400000"/>
            </a:ln>
            <a:effectLst/>
          </p:spPr>
          <p:txBody>
            <a:bodyPr wrap="square" lIns="50800" tIns="50800" rIns="50800" bIns="50800" numCol="1" anchor="ctr">
              <a:noAutofit/>
            </a:bodyPr>
            <a:lstStyle/>
            <a:p>
              <a:pPr algn="ctr">
                <a:lnSpc>
                  <a:spcPct val="80000"/>
                </a:lnSpc>
                <a:spcBef>
                  <a:spcPts val="0"/>
                </a:spcBef>
                <a:defRPr cap="all" sz="2800">
                  <a:latin typeface="+mn-lt"/>
                  <a:ea typeface="+mn-ea"/>
                  <a:cs typeface="+mn-cs"/>
                  <a:sym typeface="DIN Condensed"/>
                </a:defRPr>
              </a:pPr>
            </a:p>
          </p:txBody>
        </p:sp>
        <p:pic>
          <p:nvPicPr>
            <p:cNvPr id="432" name="NIC.pdf" descr="NIC.pdf"/>
            <p:cNvPicPr>
              <a:picLocks noChangeAspect="1"/>
            </p:cNvPicPr>
            <p:nvPr/>
          </p:nvPicPr>
          <p:blipFill>
            <a:blip r:embed="rId3">
              <a:extLst/>
            </a:blip>
            <a:stretch>
              <a:fillRect/>
            </a:stretch>
          </p:blipFill>
          <p:spPr>
            <a:xfrm rot="10800000">
              <a:off x="708151" y="5317338"/>
              <a:ext cx="927408" cy="629183"/>
            </a:xfrm>
            <a:prstGeom prst="rect">
              <a:avLst/>
            </a:prstGeom>
            <a:ln w="12700" cap="flat">
              <a:noFill/>
              <a:miter lim="400000"/>
            </a:ln>
            <a:effectLst/>
          </p:spPr>
        </p:pic>
        <p:sp>
          <p:nvSpPr>
            <p:cNvPr id="433" name="Datapath"/>
            <p:cNvSpPr txBox="1"/>
            <p:nvPr/>
          </p:nvSpPr>
          <p:spPr>
            <a:xfrm>
              <a:off x="593750" y="3840989"/>
              <a:ext cx="1156209" cy="46228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defTabSz="419100">
                <a:lnSpc>
                  <a:spcPct val="80000"/>
                </a:lnSpc>
                <a:spcBef>
                  <a:spcPts val="0"/>
                </a:spcBef>
                <a:defRPr cap="all" sz="2800">
                  <a:solidFill>
                    <a:srgbClr val="839496"/>
                  </a:solidFill>
                  <a:latin typeface="+mn-lt"/>
                  <a:ea typeface="+mn-ea"/>
                  <a:cs typeface="+mn-cs"/>
                  <a:sym typeface="DIN Condensed"/>
                </a:defRPr>
              </a:lvl1pPr>
            </a:lstStyle>
            <a:p>
              <a:pPr/>
              <a:r>
                <a:t>Datapath</a:t>
              </a:r>
            </a:p>
          </p:txBody>
        </p:sp>
        <p:sp>
          <p:nvSpPr>
            <p:cNvPr id="434" name="Notebook"/>
            <p:cNvSpPr/>
            <p:nvPr/>
          </p:nvSpPr>
          <p:spPr>
            <a:xfrm>
              <a:off x="0" y="0"/>
              <a:ext cx="2343710" cy="1312861"/>
            </a:xfrm>
            <a:custGeom>
              <a:avLst/>
              <a:gdLst/>
              <a:ahLst/>
              <a:cxnLst>
                <a:cxn ang="0">
                  <a:pos x="wd2" y="hd2"/>
                </a:cxn>
                <a:cxn ang="5400000">
                  <a:pos x="wd2" y="hd2"/>
                </a:cxn>
                <a:cxn ang="10800000">
                  <a:pos x="wd2" y="hd2"/>
                </a:cxn>
                <a:cxn ang="16200000">
                  <a:pos x="wd2" y="hd2"/>
                </a:cxn>
              </a:cxnLst>
              <a:rect l="0" t="0" r="r" b="b"/>
              <a:pathLst>
                <a:path w="21600" h="21599" fill="norm" stroke="1" extrusionOk="0">
                  <a:moveTo>
                    <a:pt x="1952" y="0"/>
                  </a:moveTo>
                  <a:cubicBezTo>
                    <a:pt x="1421" y="0"/>
                    <a:pt x="1439" y="771"/>
                    <a:pt x="1439" y="1718"/>
                  </a:cubicBezTo>
                  <a:lnTo>
                    <a:pt x="1439" y="19328"/>
                  </a:lnTo>
                  <a:lnTo>
                    <a:pt x="0" y="19328"/>
                  </a:lnTo>
                  <a:cubicBezTo>
                    <a:pt x="0" y="19328"/>
                    <a:pt x="0" y="19890"/>
                    <a:pt x="0" y="20529"/>
                  </a:cubicBezTo>
                  <a:cubicBezTo>
                    <a:pt x="0" y="21600"/>
                    <a:pt x="190" y="21599"/>
                    <a:pt x="896" y="21599"/>
                  </a:cubicBezTo>
                  <a:lnTo>
                    <a:pt x="10332" y="21599"/>
                  </a:lnTo>
                  <a:lnTo>
                    <a:pt x="11268" y="21599"/>
                  </a:lnTo>
                  <a:lnTo>
                    <a:pt x="20704" y="21599"/>
                  </a:lnTo>
                  <a:cubicBezTo>
                    <a:pt x="21367" y="21599"/>
                    <a:pt x="21600" y="21600"/>
                    <a:pt x="21600" y="20529"/>
                  </a:cubicBezTo>
                  <a:cubicBezTo>
                    <a:pt x="21600" y="19890"/>
                    <a:pt x="21600" y="19328"/>
                    <a:pt x="21600" y="19328"/>
                  </a:cubicBezTo>
                  <a:lnTo>
                    <a:pt x="20161" y="19328"/>
                  </a:lnTo>
                  <a:lnTo>
                    <a:pt x="20161" y="1718"/>
                  </a:lnTo>
                  <a:cubicBezTo>
                    <a:pt x="20161" y="771"/>
                    <a:pt x="20196" y="0"/>
                    <a:pt x="19665" y="0"/>
                  </a:cubicBezTo>
                  <a:lnTo>
                    <a:pt x="1952" y="0"/>
                  </a:lnTo>
                  <a:close/>
                  <a:moveTo>
                    <a:pt x="2475" y="1849"/>
                  </a:moveTo>
                  <a:lnTo>
                    <a:pt x="19125" y="1849"/>
                  </a:lnTo>
                  <a:lnTo>
                    <a:pt x="19125" y="19328"/>
                  </a:lnTo>
                  <a:lnTo>
                    <a:pt x="11268" y="19328"/>
                  </a:lnTo>
                  <a:lnTo>
                    <a:pt x="10332" y="19328"/>
                  </a:lnTo>
                  <a:lnTo>
                    <a:pt x="2475" y="19328"/>
                  </a:lnTo>
                  <a:lnTo>
                    <a:pt x="2475" y="1849"/>
                  </a:lnTo>
                  <a:close/>
                </a:path>
              </a:pathLst>
            </a:custGeom>
            <a:solidFill>
              <a:srgbClr val="839496"/>
            </a:solidFill>
            <a:ln w="12700" cap="flat">
              <a:noFill/>
              <a:miter lim="400000"/>
            </a:ln>
            <a:effectLst/>
          </p:spPr>
          <p:txBody>
            <a:bodyPr wrap="square" lIns="50800" tIns="50800" rIns="50800" bIns="50800" numCol="1" anchor="ctr">
              <a:noAutofit/>
            </a:bodyPr>
            <a:lstStyle/>
            <a:p>
              <a:pPr algn="ctr">
                <a:lnSpc>
                  <a:spcPct val="80000"/>
                </a:lnSpc>
                <a:spcBef>
                  <a:spcPts val="0"/>
                </a:spcBef>
                <a:defRPr cap="all" sz="2800">
                  <a:solidFill>
                    <a:srgbClr val="FFFFFF"/>
                  </a:solidFill>
                  <a:latin typeface="+mn-lt"/>
                  <a:ea typeface="+mn-ea"/>
                  <a:cs typeface="+mn-cs"/>
                  <a:sym typeface="DIN Condensed"/>
                </a:defRPr>
              </a:pPr>
            </a:p>
          </p:txBody>
        </p:sp>
        <p:sp>
          <p:nvSpPr>
            <p:cNvPr id="435" name="Application"/>
            <p:cNvSpPr txBox="1"/>
            <p:nvPr/>
          </p:nvSpPr>
          <p:spPr>
            <a:xfrm>
              <a:off x="410616" y="408650"/>
              <a:ext cx="1522477" cy="46228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defTabSz="419100">
                <a:lnSpc>
                  <a:spcPct val="80000"/>
                </a:lnSpc>
                <a:spcBef>
                  <a:spcPts val="0"/>
                </a:spcBef>
                <a:defRPr cap="all" sz="2800">
                  <a:solidFill>
                    <a:srgbClr val="839496"/>
                  </a:solidFill>
                  <a:latin typeface="+mn-lt"/>
                  <a:ea typeface="+mn-ea"/>
                  <a:cs typeface="+mn-cs"/>
                  <a:sym typeface="DIN Condensed"/>
                </a:defRPr>
              </a:lvl1pPr>
            </a:lstStyle>
            <a:p>
              <a:pPr/>
              <a:r>
                <a:t>Application</a:t>
              </a:r>
            </a:p>
          </p:txBody>
        </p:sp>
        <p:sp>
          <p:nvSpPr>
            <p:cNvPr id="436" name="Line"/>
            <p:cNvSpPr/>
            <p:nvPr/>
          </p:nvSpPr>
          <p:spPr>
            <a:xfrm flipH="1">
              <a:off x="1171854" y="1472328"/>
              <a:ext cx="1" cy="2209195"/>
            </a:xfrm>
            <a:prstGeom prst="line">
              <a:avLst/>
            </a:prstGeom>
            <a:noFill/>
            <a:ln w="25400" cap="flat">
              <a:solidFill>
                <a:srgbClr val="839496"/>
              </a:solidFill>
              <a:prstDash val="solid"/>
              <a:miter lim="400000"/>
              <a:headEnd type="triangle" w="med" len="med"/>
              <a:tailEnd type="triangle" w="med" len="med"/>
            </a:ln>
            <a:effectLst/>
          </p:spPr>
          <p:txBody>
            <a:bodyPr wrap="square" lIns="50800" tIns="50800" rIns="50800" bIns="50800" numCol="1" anchor="ctr">
              <a:noAutofit/>
            </a:bodyPr>
            <a:lstStyle/>
            <a:p>
              <a:pPr algn="ctr">
                <a:lnSpc>
                  <a:spcPct val="80000"/>
                </a:lnSpc>
                <a:spcBef>
                  <a:spcPts val="0"/>
                </a:spcBef>
                <a:defRPr cap="all" sz="2800">
                  <a:latin typeface="+mn-lt"/>
                  <a:ea typeface="+mn-ea"/>
                  <a:cs typeface="+mn-cs"/>
                  <a:sym typeface="DIN Condensed"/>
                </a:defRPr>
              </a:pPr>
            </a:p>
          </p:txBody>
        </p:sp>
        <p:sp>
          <p:nvSpPr>
            <p:cNvPr id="437" name="Data"/>
            <p:cNvSpPr txBox="1"/>
            <p:nvPr/>
          </p:nvSpPr>
          <p:spPr>
            <a:xfrm>
              <a:off x="488321" y="2354675"/>
              <a:ext cx="663957" cy="4445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p>
              <a:pPr/>
              <a:r>
                <a:t>Data</a:t>
              </a:r>
            </a:p>
          </p:txBody>
        </p:sp>
        <p:sp>
          <p:nvSpPr>
            <p:cNvPr id="438" name="Line"/>
            <p:cNvSpPr/>
            <p:nvPr/>
          </p:nvSpPr>
          <p:spPr>
            <a:xfrm flipV="1">
              <a:off x="6452011" y="3152435"/>
              <a:ext cx="1" cy="867052"/>
            </a:xfrm>
            <a:prstGeom prst="line">
              <a:avLst/>
            </a:prstGeom>
            <a:noFill/>
            <a:ln w="25400" cap="flat">
              <a:solidFill>
                <a:srgbClr val="6C71C4"/>
              </a:solidFill>
              <a:prstDash val="solid"/>
              <a:miter lim="400000"/>
              <a:tailEnd type="triangle" w="med" len="med"/>
            </a:ln>
            <a:effectLst/>
          </p:spPr>
          <p:txBody>
            <a:bodyPr wrap="square" lIns="50800" tIns="50800" rIns="50800" bIns="50800" numCol="1" anchor="ctr">
              <a:noAutofit/>
            </a:bodyPr>
            <a:lstStyle/>
            <a:p>
              <a:pPr algn="ctr">
                <a:lnSpc>
                  <a:spcPct val="80000"/>
                </a:lnSpc>
                <a:spcBef>
                  <a:spcPts val="0"/>
                </a:spcBef>
                <a:defRPr cap="all" sz="2800">
                  <a:latin typeface="+mn-lt"/>
                  <a:ea typeface="+mn-ea"/>
                  <a:cs typeface="+mn-cs"/>
                  <a:sym typeface="DIN Condensed"/>
                </a:defRPr>
              </a:pPr>
            </a:p>
          </p:txBody>
        </p:sp>
        <p:sp>
          <p:nvSpPr>
            <p:cNvPr id="439" name="CCP Algorithm…"/>
            <p:cNvSpPr/>
            <p:nvPr/>
          </p:nvSpPr>
          <p:spPr>
            <a:xfrm>
              <a:off x="5373485" y="2338145"/>
              <a:ext cx="2157052" cy="867052"/>
            </a:xfrm>
            <a:prstGeom prst="rect">
              <a:avLst/>
            </a:prstGeom>
            <a:solidFill>
              <a:srgbClr val="6C71C4"/>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p>
              <a:pPr algn="ctr">
                <a:lnSpc>
                  <a:spcPct val="80000"/>
                </a:lnSpc>
                <a:spcBef>
                  <a:spcPts val="0"/>
                </a:spcBef>
                <a:defRPr cap="all" sz="2800">
                  <a:solidFill>
                    <a:srgbClr val="073642"/>
                  </a:solidFill>
                  <a:latin typeface="+mn-lt"/>
                  <a:ea typeface="+mn-ea"/>
                  <a:cs typeface="+mn-cs"/>
                  <a:sym typeface="DIN Condensed"/>
                </a:defRPr>
              </a:pPr>
              <a:r>
                <a:t>CCP Algorithm</a:t>
              </a:r>
            </a:p>
            <a:p>
              <a:pPr algn="ctr">
                <a:lnSpc>
                  <a:spcPct val="80000"/>
                </a:lnSpc>
                <a:spcBef>
                  <a:spcPts val="0"/>
                </a:spcBef>
                <a:defRPr cap="all" sz="2800">
                  <a:solidFill>
                    <a:srgbClr val="073642"/>
                  </a:solidFill>
                  <a:latin typeface="+mn-lt"/>
                  <a:ea typeface="+mn-ea"/>
                  <a:cs typeface="+mn-cs"/>
                  <a:sym typeface="DIN Condensed"/>
                </a:defRPr>
              </a:pPr>
              <a:r>
                <a:t>API</a:t>
              </a:r>
            </a:p>
          </p:txBody>
        </p:sp>
        <p:sp>
          <p:nvSpPr>
            <p:cNvPr id="440" name="Line"/>
            <p:cNvSpPr/>
            <p:nvPr/>
          </p:nvSpPr>
          <p:spPr>
            <a:xfrm>
              <a:off x="3027059" y="2773878"/>
              <a:ext cx="2343710" cy="1"/>
            </a:xfrm>
            <a:prstGeom prst="line">
              <a:avLst/>
            </a:prstGeom>
            <a:noFill/>
            <a:ln w="25400" cap="flat">
              <a:solidFill>
                <a:srgbClr val="6C71C4"/>
              </a:solidFill>
              <a:prstDash val="solid"/>
              <a:miter lim="400000"/>
            </a:ln>
            <a:effectLst/>
          </p:spPr>
          <p:txBody>
            <a:bodyPr wrap="square" lIns="50800" tIns="50800" rIns="50800" bIns="50800" numCol="1" anchor="ctr">
              <a:noAutofit/>
            </a:bodyPr>
            <a:lstStyle/>
            <a:p>
              <a:pPr algn="ctr">
                <a:lnSpc>
                  <a:spcPct val="80000"/>
                </a:lnSpc>
                <a:spcBef>
                  <a:spcPts val="0"/>
                </a:spcBef>
                <a:defRPr cap="all" sz="2800">
                  <a:latin typeface="+mn-lt"/>
                  <a:ea typeface="+mn-ea"/>
                  <a:cs typeface="+mn-cs"/>
                  <a:sym typeface="DIN Condensed"/>
                </a:defRPr>
              </a:pPr>
            </a:p>
          </p:txBody>
        </p:sp>
        <p:sp>
          <p:nvSpPr>
            <p:cNvPr id="441" name="Line"/>
            <p:cNvSpPr/>
            <p:nvPr/>
          </p:nvSpPr>
          <p:spPr>
            <a:xfrm>
              <a:off x="3031589" y="2761178"/>
              <a:ext cx="1" cy="867053"/>
            </a:xfrm>
            <a:prstGeom prst="line">
              <a:avLst/>
            </a:prstGeom>
            <a:noFill/>
            <a:ln w="25400" cap="flat">
              <a:solidFill>
                <a:srgbClr val="6C71C4"/>
              </a:solidFill>
              <a:prstDash val="solid"/>
              <a:miter lim="400000"/>
              <a:tailEnd type="triangle" w="med" len="med"/>
            </a:ln>
            <a:effectLst/>
          </p:spPr>
          <p:txBody>
            <a:bodyPr wrap="square" lIns="50800" tIns="50800" rIns="50800" bIns="50800" numCol="1" anchor="ctr">
              <a:noAutofit/>
            </a:bodyPr>
            <a:lstStyle/>
            <a:p>
              <a:pPr algn="ctr">
                <a:lnSpc>
                  <a:spcPct val="80000"/>
                </a:lnSpc>
                <a:spcBef>
                  <a:spcPts val="0"/>
                </a:spcBef>
                <a:defRPr cap="all" sz="2800">
                  <a:latin typeface="+mn-lt"/>
                  <a:ea typeface="+mn-ea"/>
                  <a:cs typeface="+mn-cs"/>
                  <a:sym typeface="DIN Condensed"/>
                </a:defRPr>
              </a:pPr>
            </a:p>
          </p:txBody>
        </p:sp>
        <p:sp>
          <p:nvSpPr>
            <p:cNvPr id="442" name="Line"/>
            <p:cNvSpPr/>
            <p:nvPr/>
          </p:nvSpPr>
          <p:spPr>
            <a:xfrm>
              <a:off x="1735678" y="4001158"/>
              <a:ext cx="505333" cy="1"/>
            </a:xfrm>
            <a:prstGeom prst="line">
              <a:avLst/>
            </a:prstGeom>
            <a:noFill/>
            <a:ln w="25400" cap="flat">
              <a:solidFill>
                <a:srgbClr val="839496"/>
              </a:solidFill>
              <a:prstDash val="solid"/>
              <a:miter lim="400000"/>
              <a:headEnd type="triangle" w="med" len="med"/>
              <a:tailEnd type="triangle" w="med" len="med"/>
            </a:ln>
            <a:effectLst/>
          </p:spPr>
          <p:txBody>
            <a:bodyPr wrap="square" lIns="50800" tIns="50800" rIns="50800" bIns="50800" numCol="1" anchor="ctr">
              <a:noAutofit/>
            </a:bodyPr>
            <a:lstStyle/>
            <a:p>
              <a:pPr algn="ctr">
                <a:lnSpc>
                  <a:spcPct val="80000"/>
                </a:lnSpc>
                <a:spcBef>
                  <a:spcPts val="0"/>
                </a:spcBef>
                <a:defRPr cap="all" sz="2800">
                  <a:latin typeface="+mn-lt"/>
                  <a:ea typeface="+mn-ea"/>
                  <a:cs typeface="+mn-cs"/>
                  <a:sym typeface="DIN Condensed"/>
                </a:defRPr>
              </a:pPr>
            </a:p>
          </p:txBody>
        </p:sp>
        <p:sp>
          <p:nvSpPr>
            <p:cNvPr id="443" name="Line"/>
            <p:cNvSpPr/>
            <p:nvPr/>
          </p:nvSpPr>
          <p:spPr>
            <a:xfrm flipH="1">
              <a:off x="1171854" y="4462740"/>
              <a:ext cx="1" cy="684883"/>
            </a:xfrm>
            <a:prstGeom prst="line">
              <a:avLst/>
            </a:prstGeom>
            <a:noFill/>
            <a:ln w="25400" cap="flat">
              <a:solidFill>
                <a:srgbClr val="839496"/>
              </a:solidFill>
              <a:prstDash val="solid"/>
              <a:miter lim="400000"/>
              <a:headEnd type="triangle" w="med" len="med"/>
              <a:tailEnd type="triangle" w="med" len="med"/>
            </a:ln>
            <a:effectLst/>
          </p:spPr>
          <p:txBody>
            <a:bodyPr wrap="square" lIns="50800" tIns="50800" rIns="50800" bIns="50800" numCol="1" anchor="ctr">
              <a:noAutofit/>
            </a:bodyPr>
            <a:lstStyle/>
            <a:p>
              <a:pPr algn="ctr">
                <a:lnSpc>
                  <a:spcPct val="80000"/>
                </a:lnSpc>
                <a:spcBef>
                  <a:spcPts val="0"/>
                </a:spcBef>
                <a:defRPr cap="all" sz="2800">
                  <a:latin typeface="+mn-lt"/>
                  <a:ea typeface="+mn-ea"/>
                  <a:cs typeface="+mn-cs"/>
                  <a:sym typeface="DIN Condensed"/>
                </a:defRPr>
              </a:pPr>
            </a:p>
          </p:txBody>
        </p:sp>
        <p:sp>
          <p:nvSpPr>
            <p:cNvPr id="444" name="Data"/>
            <p:cNvSpPr txBox="1"/>
            <p:nvPr/>
          </p:nvSpPr>
          <p:spPr>
            <a:xfrm>
              <a:off x="488321" y="4582931"/>
              <a:ext cx="663957" cy="4445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p>
              <a:pPr/>
              <a:r>
                <a:t>Data</a:t>
              </a:r>
            </a:p>
          </p:txBody>
        </p:sp>
        <p:sp>
          <p:nvSpPr>
            <p:cNvPr id="445" name="Reno"/>
            <p:cNvSpPr/>
            <p:nvPr/>
          </p:nvSpPr>
          <p:spPr>
            <a:xfrm>
              <a:off x="4909825" y="1117518"/>
              <a:ext cx="1035079" cy="629183"/>
            </a:xfrm>
            <a:prstGeom prst="rect">
              <a:avLst/>
            </a:prstGeom>
            <a:solidFill>
              <a:srgbClr val="6C71C4"/>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lgn="ctr">
                <a:lnSpc>
                  <a:spcPct val="80000"/>
                </a:lnSpc>
                <a:spcBef>
                  <a:spcPts val="0"/>
                </a:spcBef>
                <a:defRPr cap="all" sz="2800">
                  <a:solidFill>
                    <a:srgbClr val="073642"/>
                  </a:solidFill>
                  <a:latin typeface="+mn-lt"/>
                  <a:ea typeface="+mn-ea"/>
                  <a:cs typeface="+mn-cs"/>
                  <a:sym typeface="DIN Condensed"/>
                </a:defRPr>
              </a:lvl1pPr>
            </a:lstStyle>
            <a:p>
              <a:pPr/>
              <a:r>
                <a:t>Reno</a:t>
              </a:r>
            </a:p>
          </p:txBody>
        </p:sp>
        <p:sp>
          <p:nvSpPr>
            <p:cNvPr id="446" name="Cubic"/>
            <p:cNvSpPr/>
            <p:nvPr/>
          </p:nvSpPr>
          <p:spPr>
            <a:xfrm>
              <a:off x="7040363" y="1005889"/>
              <a:ext cx="1035079" cy="629182"/>
            </a:xfrm>
            <a:prstGeom prst="rect">
              <a:avLst/>
            </a:prstGeom>
            <a:solidFill>
              <a:srgbClr val="6C71C4"/>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lgn="ctr">
                <a:lnSpc>
                  <a:spcPct val="80000"/>
                </a:lnSpc>
                <a:spcBef>
                  <a:spcPts val="0"/>
                </a:spcBef>
                <a:defRPr cap="all" sz="2800">
                  <a:solidFill>
                    <a:srgbClr val="073642"/>
                  </a:solidFill>
                  <a:latin typeface="+mn-lt"/>
                  <a:ea typeface="+mn-ea"/>
                  <a:cs typeface="+mn-cs"/>
                  <a:sym typeface="DIN Condensed"/>
                </a:defRPr>
              </a:lvl1pPr>
            </a:lstStyle>
            <a:p>
              <a:pPr/>
              <a:r>
                <a:t>Cubic</a:t>
              </a:r>
            </a:p>
          </p:txBody>
        </p:sp>
        <p:sp>
          <p:nvSpPr>
            <p:cNvPr id="447" name="BBR"/>
            <p:cNvSpPr/>
            <p:nvPr/>
          </p:nvSpPr>
          <p:spPr>
            <a:xfrm>
              <a:off x="5934472" y="130157"/>
              <a:ext cx="1035079" cy="629183"/>
            </a:xfrm>
            <a:prstGeom prst="rect">
              <a:avLst/>
            </a:prstGeom>
            <a:solidFill>
              <a:srgbClr val="6C71C4"/>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lgn="ctr">
                <a:lnSpc>
                  <a:spcPct val="80000"/>
                </a:lnSpc>
                <a:spcBef>
                  <a:spcPts val="0"/>
                </a:spcBef>
                <a:defRPr cap="all" sz="2800">
                  <a:solidFill>
                    <a:srgbClr val="073642"/>
                  </a:solidFill>
                  <a:latin typeface="+mn-lt"/>
                  <a:ea typeface="+mn-ea"/>
                  <a:cs typeface="+mn-cs"/>
                  <a:sym typeface="DIN Condensed"/>
                </a:defRPr>
              </a:lvl1pPr>
            </a:lstStyle>
            <a:p>
              <a:pPr/>
              <a:r>
                <a:t>BBR</a:t>
              </a:r>
            </a:p>
          </p:txBody>
        </p:sp>
      </p:gr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52" name="Store per-packet information…"/>
          <p:cNvSpPr txBox="1"/>
          <p:nvPr/>
        </p:nvSpPr>
        <p:spPr>
          <a:xfrm>
            <a:off x="1907703" y="6337486"/>
            <a:ext cx="9189394" cy="2828913"/>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ctr">
              <a:defRPr sz="4200">
                <a:solidFill>
                  <a:srgbClr val="268BD2"/>
                </a:solidFill>
                <a:latin typeface="Futura"/>
                <a:ea typeface="Futura"/>
                <a:cs typeface="Futura"/>
                <a:sym typeface="Futura"/>
              </a:defRPr>
            </a:pPr>
            <a:r>
              <a:t>Store per-packet information</a:t>
            </a:r>
          </a:p>
          <a:p>
            <a:pPr algn="ctr">
              <a:defRPr sz="4200">
                <a:solidFill>
                  <a:srgbClr val="268BD2"/>
                </a:solidFill>
                <a:latin typeface="Futura"/>
                <a:ea typeface="Futura"/>
                <a:cs typeface="Futura"/>
                <a:sym typeface="Futura"/>
              </a:defRPr>
            </a:pPr>
            <a:r>
              <a:t>Send vector of measurements to CCP</a:t>
            </a:r>
          </a:p>
          <a:p>
            <a:pPr algn="ctr">
              <a:defRPr sz="4200">
                <a:solidFill>
                  <a:srgbClr val="268BD2"/>
                </a:solidFill>
                <a:latin typeface="Futura"/>
                <a:ea typeface="Futura"/>
                <a:cs typeface="Futura"/>
                <a:sym typeface="Futura"/>
              </a:defRPr>
            </a:pPr>
            <a:r>
              <a:t>Compute RTT, Rates, etc in CCP</a:t>
            </a:r>
          </a:p>
        </p:txBody>
      </p:sp>
      <p:sp>
        <p:nvSpPr>
          <p:cNvPr id="453" name="Vector Batching"/>
          <p:cNvSpPr txBox="1"/>
          <p:nvPr>
            <p:ph type="title"/>
          </p:nvPr>
        </p:nvSpPr>
        <p:spPr>
          <a:prstGeom prst="rect">
            <a:avLst/>
          </a:prstGeom>
        </p:spPr>
        <p:txBody>
          <a:bodyPr/>
          <a:lstStyle>
            <a:lvl1pPr defTabSz="368045">
              <a:spcBef>
                <a:spcPts val="1700"/>
              </a:spcBef>
              <a:defRPr sz="3780"/>
            </a:lvl1pPr>
          </a:lstStyle>
          <a:p>
            <a:pPr/>
            <a:r>
              <a:t>Vector Batching</a:t>
            </a:r>
          </a:p>
        </p:txBody>
      </p:sp>
      <p:grpSp>
        <p:nvGrpSpPr>
          <p:cNvPr id="470" name="Group"/>
          <p:cNvGrpSpPr/>
          <p:nvPr/>
        </p:nvGrpSpPr>
        <p:grpSpPr>
          <a:xfrm>
            <a:off x="2464679" y="1443526"/>
            <a:ext cx="8075443" cy="4485484"/>
            <a:chOff x="0" y="0"/>
            <a:chExt cx="8075441" cy="4485483"/>
          </a:xfrm>
        </p:grpSpPr>
        <p:sp>
          <p:nvSpPr>
            <p:cNvPr id="454" name="CCP Datapath…"/>
            <p:cNvSpPr/>
            <p:nvPr/>
          </p:nvSpPr>
          <p:spPr>
            <a:xfrm>
              <a:off x="2049771" y="3618432"/>
              <a:ext cx="2157052" cy="867052"/>
            </a:xfrm>
            <a:prstGeom prst="rect">
              <a:avLst/>
            </a:prstGeom>
            <a:solidFill>
              <a:srgbClr val="B58900"/>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p>
              <a:pPr algn="ctr">
                <a:lnSpc>
                  <a:spcPct val="80000"/>
                </a:lnSpc>
                <a:spcBef>
                  <a:spcPts val="0"/>
                </a:spcBef>
                <a:defRPr cap="all" sz="2800">
                  <a:solidFill>
                    <a:srgbClr val="073642"/>
                  </a:solidFill>
                  <a:latin typeface="+mn-lt"/>
                  <a:ea typeface="+mn-ea"/>
                  <a:cs typeface="+mn-cs"/>
                  <a:sym typeface="DIN Condensed"/>
                </a:defRPr>
              </a:pPr>
              <a:r>
                <a:t>CCP Datapath</a:t>
              </a:r>
            </a:p>
            <a:p>
              <a:pPr algn="ctr">
                <a:lnSpc>
                  <a:spcPct val="80000"/>
                </a:lnSpc>
                <a:spcBef>
                  <a:spcPts val="0"/>
                </a:spcBef>
                <a:defRPr cap="all" sz="2800">
                  <a:solidFill>
                    <a:srgbClr val="073642"/>
                  </a:solidFill>
                  <a:latin typeface="+mn-lt"/>
                  <a:ea typeface="+mn-ea"/>
                  <a:cs typeface="+mn-cs"/>
                  <a:sym typeface="DIN Condensed"/>
                </a:defRPr>
              </a:pPr>
              <a:r>
                <a:t>API</a:t>
              </a:r>
            </a:p>
          </p:txBody>
        </p:sp>
        <p:sp>
          <p:nvSpPr>
            <p:cNvPr id="455" name="Line"/>
            <p:cNvSpPr/>
            <p:nvPr/>
          </p:nvSpPr>
          <p:spPr>
            <a:xfrm>
              <a:off x="4117222" y="4001158"/>
              <a:ext cx="2343711" cy="1"/>
            </a:xfrm>
            <a:prstGeom prst="line">
              <a:avLst/>
            </a:prstGeom>
            <a:noFill/>
            <a:ln w="25400" cap="flat">
              <a:solidFill>
                <a:srgbClr val="6C71C4"/>
              </a:solidFill>
              <a:prstDash val="solid"/>
              <a:miter lim="400000"/>
            </a:ln>
            <a:effectLst/>
          </p:spPr>
          <p:txBody>
            <a:bodyPr wrap="square" lIns="50800" tIns="50800" rIns="50800" bIns="50800" numCol="1" anchor="ctr">
              <a:noAutofit/>
            </a:bodyPr>
            <a:lstStyle/>
            <a:p>
              <a:pPr algn="ctr">
                <a:lnSpc>
                  <a:spcPct val="80000"/>
                </a:lnSpc>
                <a:spcBef>
                  <a:spcPts val="0"/>
                </a:spcBef>
                <a:defRPr cap="all" sz="2800">
                  <a:latin typeface="+mn-lt"/>
                  <a:ea typeface="+mn-ea"/>
                  <a:cs typeface="+mn-cs"/>
                  <a:sym typeface="DIN Condensed"/>
                </a:defRPr>
              </a:pPr>
            </a:p>
          </p:txBody>
        </p:sp>
        <p:sp>
          <p:nvSpPr>
            <p:cNvPr id="456" name="Datapath"/>
            <p:cNvSpPr txBox="1"/>
            <p:nvPr/>
          </p:nvSpPr>
          <p:spPr>
            <a:xfrm>
              <a:off x="593750" y="3840989"/>
              <a:ext cx="1156209" cy="46228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defTabSz="419100">
                <a:lnSpc>
                  <a:spcPct val="80000"/>
                </a:lnSpc>
                <a:spcBef>
                  <a:spcPts val="0"/>
                </a:spcBef>
                <a:defRPr cap="all" sz="2800">
                  <a:solidFill>
                    <a:srgbClr val="839496"/>
                  </a:solidFill>
                  <a:latin typeface="+mn-lt"/>
                  <a:ea typeface="+mn-ea"/>
                  <a:cs typeface="+mn-cs"/>
                  <a:sym typeface="DIN Condensed"/>
                </a:defRPr>
              </a:lvl1pPr>
            </a:lstStyle>
            <a:p>
              <a:pPr/>
              <a:r>
                <a:t>Datapath</a:t>
              </a:r>
            </a:p>
          </p:txBody>
        </p:sp>
        <p:sp>
          <p:nvSpPr>
            <p:cNvPr id="457" name="Notebook"/>
            <p:cNvSpPr/>
            <p:nvPr/>
          </p:nvSpPr>
          <p:spPr>
            <a:xfrm>
              <a:off x="0" y="0"/>
              <a:ext cx="2343710" cy="1312861"/>
            </a:xfrm>
            <a:custGeom>
              <a:avLst/>
              <a:gdLst/>
              <a:ahLst/>
              <a:cxnLst>
                <a:cxn ang="0">
                  <a:pos x="wd2" y="hd2"/>
                </a:cxn>
                <a:cxn ang="5400000">
                  <a:pos x="wd2" y="hd2"/>
                </a:cxn>
                <a:cxn ang="10800000">
                  <a:pos x="wd2" y="hd2"/>
                </a:cxn>
                <a:cxn ang="16200000">
                  <a:pos x="wd2" y="hd2"/>
                </a:cxn>
              </a:cxnLst>
              <a:rect l="0" t="0" r="r" b="b"/>
              <a:pathLst>
                <a:path w="21600" h="21599" fill="norm" stroke="1" extrusionOk="0">
                  <a:moveTo>
                    <a:pt x="1952" y="0"/>
                  </a:moveTo>
                  <a:cubicBezTo>
                    <a:pt x="1421" y="0"/>
                    <a:pt x="1439" y="771"/>
                    <a:pt x="1439" y="1718"/>
                  </a:cubicBezTo>
                  <a:lnTo>
                    <a:pt x="1439" y="19328"/>
                  </a:lnTo>
                  <a:lnTo>
                    <a:pt x="0" y="19328"/>
                  </a:lnTo>
                  <a:cubicBezTo>
                    <a:pt x="0" y="19328"/>
                    <a:pt x="0" y="19890"/>
                    <a:pt x="0" y="20529"/>
                  </a:cubicBezTo>
                  <a:cubicBezTo>
                    <a:pt x="0" y="21600"/>
                    <a:pt x="190" y="21599"/>
                    <a:pt x="896" y="21599"/>
                  </a:cubicBezTo>
                  <a:lnTo>
                    <a:pt x="10332" y="21599"/>
                  </a:lnTo>
                  <a:lnTo>
                    <a:pt x="11268" y="21599"/>
                  </a:lnTo>
                  <a:lnTo>
                    <a:pt x="20704" y="21599"/>
                  </a:lnTo>
                  <a:cubicBezTo>
                    <a:pt x="21367" y="21599"/>
                    <a:pt x="21600" y="21600"/>
                    <a:pt x="21600" y="20529"/>
                  </a:cubicBezTo>
                  <a:cubicBezTo>
                    <a:pt x="21600" y="19890"/>
                    <a:pt x="21600" y="19328"/>
                    <a:pt x="21600" y="19328"/>
                  </a:cubicBezTo>
                  <a:lnTo>
                    <a:pt x="20161" y="19328"/>
                  </a:lnTo>
                  <a:lnTo>
                    <a:pt x="20161" y="1718"/>
                  </a:lnTo>
                  <a:cubicBezTo>
                    <a:pt x="20161" y="771"/>
                    <a:pt x="20196" y="0"/>
                    <a:pt x="19665" y="0"/>
                  </a:cubicBezTo>
                  <a:lnTo>
                    <a:pt x="1952" y="0"/>
                  </a:lnTo>
                  <a:close/>
                  <a:moveTo>
                    <a:pt x="2475" y="1849"/>
                  </a:moveTo>
                  <a:lnTo>
                    <a:pt x="19125" y="1849"/>
                  </a:lnTo>
                  <a:lnTo>
                    <a:pt x="19125" y="19328"/>
                  </a:lnTo>
                  <a:lnTo>
                    <a:pt x="11268" y="19328"/>
                  </a:lnTo>
                  <a:lnTo>
                    <a:pt x="10332" y="19328"/>
                  </a:lnTo>
                  <a:lnTo>
                    <a:pt x="2475" y="19328"/>
                  </a:lnTo>
                  <a:lnTo>
                    <a:pt x="2475" y="1849"/>
                  </a:lnTo>
                  <a:close/>
                </a:path>
              </a:pathLst>
            </a:custGeom>
            <a:solidFill>
              <a:srgbClr val="839496"/>
            </a:solidFill>
            <a:ln w="12700" cap="flat">
              <a:noFill/>
              <a:miter lim="400000"/>
            </a:ln>
            <a:effectLst/>
          </p:spPr>
          <p:txBody>
            <a:bodyPr wrap="square" lIns="50800" tIns="50800" rIns="50800" bIns="50800" numCol="1" anchor="ctr">
              <a:noAutofit/>
            </a:bodyPr>
            <a:lstStyle/>
            <a:p>
              <a:pPr algn="ctr">
                <a:lnSpc>
                  <a:spcPct val="80000"/>
                </a:lnSpc>
                <a:spcBef>
                  <a:spcPts val="0"/>
                </a:spcBef>
                <a:defRPr cap="all" sz="2800">
                  <a:solidFill>
                    <a:srgbClr val="FFFFFF"/>
                  </a:solidFill>
                  <a:latin typeface="+mn-lt"/>
                  <a:ea typeface="+mn-ea"/>
                  <a:cs typeface="+mn-cs"/>
                  <a:sym typeface="DIN Condensed"/>
                </a:defRPr>
              </a:pPr>
            </a:p>
          </p:txBody>
        </p:sp>
        <p:sp>
          <p:nvSpPr>
            <p:cNvPr id="458" name="Application"/>
            <p:cNvSpPr txBox="1"/>
            <p:nvPr/>
          </p:nvSpPr>
          <p:spPr>
            <a:xfrm>
              <a:off x="410616" y="408650"/>
              <a:ext cx="1522477" cy="46228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defTabSz="419100">
                <a:lnSpc>
                  <a:spcPct val="80000"/>
                </a:lnSpc>
                <a:spcBef>
                  <a:spcPts val="0"/>
                </a:spcBef>
                <a:defRPr cap="all" sz="2800">
                  <a:solidFill>
                    <a:srgbClr val="839496"/>
                  </a:solidFill>
                  <a:latin typeface="+mn-lt"/>
                  <a:ea typeface="+mn-ea"/>
                  <a:cs typeface="+mn-cs"/>
                  <a:sym typeface="DIN Condensed"/>
                </a:defRPr>
              </a:lvl1pPr>
            </a:lstStyle>
            <a:p>
              <a:pPr/>
              <a:r>
                <a:t>Application</a:t>
              </a:r>
            </a:p>
          </p:txBody>
        </p:sp>
        <p:sp>
          <p:nvSpPr>
            <p:cNvPr id="459" name="Line"/>
            <p:cNvSpPr/>
            <p:nvPr/>
          </p:nvSpPr>
          <p:spPr>
            <a:xfrm flipH="1">
              <a:off x="1171854" y="1472328"/>
              <a:ext cx="1" cy="2209195"/>
            </a:xfrm>
            <a:prstGeom prst="line">
              <a:avLst/>
            </a:prstGeom>
            <a:noFill/>
            <a:ln w="25400" cap="flat">
              <a:solidFill>
                <a:srgbClr val="839496"/>
              </a:solidFill>
              <a:prstDash val="solid"/>
              <a:miter lim="400000"/>
              <a:headEnd type="triangle" w="med" len="med"/>
              <a:tailEnd type="triangle" w="med" len="med"/>
            </a:ln>
            <a:effectLst/>
          </p:spPr>
          <p:txBody>
            <a:bodyPr wrap="square" lIns="50800" tIns="50800" rIns="50800" bIns="50800" numCol="1" anchor="ctr">
              <a:noAutofit/>
            </a:bodyPr>
            <a:lstStyle/>
            <a:p>
              <a:pPr algn="ctr">
                <a:lnSpc>
                  <a:spcPct val="80000"/>
                </a:lnSpc>
                <a:spcBef>
                  <a:spcPts val="0"/>
                </a:spcBef>
                <a:defRPr cap="all" sz="2800">
                  <a:latin typeface="+mn-lt"/>
                  <a:ea typeface="+mn-ea"/>
                  <a:cs typeface="+mn-cs"/>
                  <a:sym typeface="DIN Condensed"/>
                </a:defRPr>
              </a:pPr>
            </a:p>
          </p:txBody>
        </p:sp>
        <p:sp>
          <p:nvSpPr>
            <p:cNvPr id="460" name="Data"/>
            <p:cNvSpPr txBox="1"/>
            <p:nvPr/>
          </p:nvSpPr>
          <p:spPr>
            <a:xfrm>
              <a:off x="488321" y="2354675"/>
              <a:ext cx="663957" cy="4445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p>
              <a:pPr/>
              <a:r>
                <a:t>Data</a:t>
              </a:r>
            </a:p>
          </p:txBody>
        </p:sp>
        <p:sp>
          <p:nvSpPr>
            <p:cNvPr id="461" name="Line"/>
            <p:cNvSpPr/>
            <p:nvPr/>
          </p:nvSpPr>
          <p:spPr>
            <a:xfrm flipV="1">
              <a:off x="6452012" y="3152435"/>
              <a:ext cx="1" cy="867052"/>
            </a:xfrm>
            <a:prstGeom prst="line">
              <a:avLst/>
            </a:prstGeom>
            <a:noFill/>
            <a:ln w="25400" cap="flat">
              <a:solidFill>
                <a:srgbClr val="6C71C4"/>
              </a:solidFill>
              <a:prstDash val="solid"/>
              <a:miter lim="400000"/>
              <a:tailEnd type="triangle" w="med" len="med"/>
            </a:ln>
            <a:effectLst/>
          </p:spPr>
          <p:txBody>
            <a:bodyPr wrap="square" lIns="50800" tIns="50800" rIns="50800" bIns="50800" numCol="1" anchor="ctr">
              <a:noAutofit/>
            </a:bodyPr>
            <a:lstStyle/>
            <a:p>
              <a:pPr algn="ctr">
                <a:lnSpc>
                  <a:spcPct val="80000"/>
                </a:lnSpc>
                <a:spcBef>
                  <a:spcPts val="0"/>
                </a:spcBef>
                <a:defRPr cap="all" sz="2800">
                  <a:latin typeface="+mn-lt"/>
                  <a:ea typeface="+mn-ea"/>
                  <a:cs typeface="+mn-cs"/>
                  <a:sym typeface="DIN Condensed"/>
                </a:defRPr>
              </a:pPr>
            </a:p>
          </p:txBody>
        </p:sp>
        <p:sp>
          <p:nvSpPr>
            <p:cNvPr id="462" name="CCP Algorithm…"/>
            <p:cNvSpPr/>
            <p:nvPr/>
          </p:nvSpPr>
          <p:spPr>
            <a:xfrm>
              <a:off x="5373486" y="2338145"/>
              <a:ext cx="2157052" cy="867052"/>
            </a:xfrm>
            <a:prstGeom prst="rect">
              <a:avLst/>
            </a:prstGeom>
            <a:solidFill>
              <a:srgbClr val="6C71C4"/>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p>
              <a:pPr algn="ctr">
                <a:lnSpc>
                  <a:spcPct val="80000"/>
                </a:lnSpc>
                <a:spcBef>
                  <a:spcPts val="0"/>
                </a:spcBef>
                <a:defRPr cap="all" sz="2800">
                  <a:solidFill>
                    <a:srgbClr val="073642"/>
                  </a:solidFill>
                  <a:latin typeface="+mn-lt"/>
                  <a:ea typeface="+mn-ea"/>
                  <a:cs typeface="+mn-cs"/>
                  <a:sym typeface="DIN Condensed"/>
                </a:defRPr>
              </a:pPr>
              <a:r>
                <a:t>CCP Algorithm</a:t>
              </a:r>
            </a:p>
            <a:p>
              <a:pPr algn="ctr">
                <a:lnSpc>
                  <a:spcPct val="80000"/>
                </a:lnSpc>
                <a:spcBef>
                  <a:spcPts val="0"/>
                </a:spcBef>
                <a:defRPr cap="all" sz="2800">
                  <a:solidFill>
                    <a:srgbClr val="073642"/>
                  </a:solidFill>
                  <a:latin typeface="+mn-lt"/>
                  <a:ea typeface="+mn-ea"/>
                  <a:cs typeface="+mn-cs"/>
                  <a:sym typeface="DIN Condensed"/>
                </a:defRPr>
              </a:pPr>
              <a:r>
                <a:t>API</a:t>
              </a:r>
            </a:p>
          </p:txBody>
        </p:sp>
        <p:sp>
          <p:nvSpPr>
            <p:cNvPr id="463" name="Line"/>
            <p:cNvSpPr/>
            <p:nvPr/>
          </p:nvSpPr>
          <p:spPr>
            <a:xfrm>
              <a:off x="3027059" y="2773879"/>
              <a:ext cx="2343710" cy="1"/>
            </a:xfrm>
            <a:prstGeom prst="line">
              <a:avLst/>
            </a:prstGeom>
            <a:noFill/>
            <a:ln w="25400" cap="flat">
              <a:solidFill>
                <a:srgbClr val="6C71C4"/>
              </a:solidFill>
              <a:prstDash val="solid"/>
              <a:miter lim="400000"/>
            </a:ln>
            <a:effectLst/>
          </p:spPr>
          <p:txBody>
            <a:bodyPr wrap="square" lIns="50800" tIns="50800" rIns="50800" bIns="50800" numCol="1" anchor="ctr">
              <a:noAutofit/>
            </a:bodyPr>
            <a:lstStyle/>
            <a:p>
              <a:pPr algn="ctr">
                <a:lnSpc>
                  <a:spcPct val="80000"/>
                </a:lnSpc>
                <a:spcBef>
                  <a:spcPts val="0"/>
                </a:spcBef>
                <a:defRPr cap="all" sz="2800">
                  <a:latin typeface="+mn-lt"/>
                  <a:ea typeface="+mn-ea"/>
                  <a:cs typeface="+mn-cs"/>
                  <a:sym typeface="DIN Condensed"/>
                </a:defRPr>
              </a:pPr>
            </a:p>
          </p:txBody>
        </p:sp>
        <p:sp>
          <p:nvSpPr>
            <p:cNvPr id="464" name="Line"/>
            <p:cNvSpPr/>
            <p:nvPr/>
          </p:nvSpPr>
          <p:spPr>
            <a:xfrm>
              <a:off x="3031589" y="2761178"/>
              <a:ext cx="1" cy="867053"/>
            </a:xfrm>
            <a:prstGeom prst="line">
              <a:avLst/>
            </a:prstGeom>
            <a:noFill/>
            <a:ln w="25400" cap="flat">
              <a:solidFill>
                <a:srgbClr val="6C71C4"/>
              </a:solidFill>
              <a:prstDash val="solid"/>
              <a:miter lim="400000"/>
              <a:tailEnd type="triangle" w="med" len="med"/>
            </a:ln>
            <a:effectLst/>
          </p:spPr>
          <p:txBody>
            <a:bodyPr wrap="square" lIns="50800" tIns="50800" rIns="50800" bIns="50800" numCol="1" anchor="ctr">
              <a:noAutofit/>
            </a:bodyPr>
            <a:lstStyle/>
            <a:p>
              <a:pPr algn="ctr">
                <a:lnSpc>
                  <a:spcPct val="80000"/>
                </a:lnSpc>
                <a:spcBef>
                  <a:spcPts val="0"/>
                </a:spcBef>
                <a:defRPr cap="all" sz="2800">
                  <a:latin typeface="+mn-lt"/>
                  <a:ea typeface="+mn-ea"/>
                  <a:cs typeface="+mn-cs"/>
                  <a:sym typeface="DIN Condensed"/>
                </a:defRPr>
              </a:pPr>
            </a:p>
          </p:txBody>
        </p:sp>
        <p:sp>
          <p:nvSpPr>
            <p:cNvPr id="465" name="Line"/>
            <p:cNvSpPr/>
            <p:nvPr/>
          </p:nvSpPr>
          <p:spPr>
            <a:xfrm>
              <a:off x="1735678" y="4001158"/>
              <a:ext cx="505333" cy="1"/>
            </a:xfrm>
            <a:prstGeom prst="line">
              <a:avLst/>
            </a:prstGeom>
            <a:noFill/>
            <a:ln w="25400" cap="flat">
              <a:solidFill>
                <a:srgbClr val="839496"/>
              </a:solidFill>
              <a:prstDash val="solid"/>
              <a:miter lim="400000"/>
              <a:headEnd type="triangle" w="med" len="med"/>
              <a:tailEnd type="triangle" w="med" len="med"/>
            </a:ln>
            <a:effectLst/>
          </p:spPr>
          <p:txBody>
            <a:bodyPr wrap="square" lIns="50800" tIns="50800" rIns="50800" bIns="50800" numCol="1" anchor="ctr">
              <a:noAutofit/>
            </a:bodyPr>
            <a:lstStyle/>
            <a:p>
              <a:pPr algn="ctr">
                <a:lnSpc>
                  <a:spcPct val="80000"/>
                </a:lnSpc>
                <a:spcBef>
                  <a:spcPts val="0"/>
                </a:spcBef>
                <a:defRPr cap="all" sz="2800">
                  <a:latin typeface="+mn-lt"/>
                  <a:ea typeface="+mn-ea"/>
                  <a:cs typeface="+mn-cs"/>
                  <a:sym typeface="DIN Condensed"/>
                </a:defRPr>
              </a:pPr>
            </a:p>
          </p:txBody>
        </p:sp>
        <p:sp>
          <p:nvSpPr>
            <p:cNvPr id="466" name="Reno"/>
            <p:cNvSpPr/>
            <p:nvPr/>
          </p:nvSpPr>
          <p:spPr>
            <a:xfrm>
              <a:off x="4909826" y="1117518"/>
              <a:ext cx="1035079" cy="629183"/>
            </a:xfrm>
            <a:prstGeom prst="rect">
              <a:avLst/>
            </a:prstGeom>
            <a:solidFill>
              <a:srgbClr val="6C71C4"/>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lgn="ctr">
                <a:lnSpc>
                  <a:spcPct val="80000"/>
                </a:lnSpc>
                <a:spcBef>
                  <a:spcPts val="0"/>
                </a:spcBef>
                <a:defRPr cap="all" sz="2800">
                  <a:solidFill>
                    <a:srgbClr val="073642"/>
                  </a:solidFill>
                  <a:latin typeface="+mn-lt"/>
                  <a:ea typeface="+mn-ea"/>
                  <a:cs typeface="+mn-cs"/>
                  <a:sym typeface="DIN Condensed"/>
                </a:defRPr>
              </a:lvl1pPr>
            </a:lstStyle>
            <a:p>
              <a:pPr/>
              <a:r>
                <a:t>Reno</a:t>
              </a:r>
            </a:p>
          </p:txBody>
        </p:sp>
        <p:sp>
          <p:nvSpPr>
            <p:cNvPr id="467" name="Cubic"/>
            <p:cNvSpPr/>
            <p:nvPr/>
          </p:nvSpPr>
          <p:spPr>
            <a:xfrm>
              <a:off x="7040364" y="1005889"/>
              <a:ext cx="1035078" cy="629182"/>
            </a:xfrm>
            <a:prstGeom prst="rect">
              <a:avLst/>
            </a:prstGeom>
            <a:solidFill>
              <a:srgbClr val="6C71C4"/>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lgn="ctr">
                <a:lnSpc>
                  <a:spcPct val="80000"/>
                </a:lnSpc>
                <a:spcBef>
                  <a:spcPts val="0"/>
                </a:spcBef>
                <a:defRPr cap="all" sz="2800">
                  <a:solidFill>
                    <a:srgbClr val="073642"/>
                  </a:solidFill>
                  <a:latin typeface="+mn-lt"/>
                  <a:ea typeface="+mn-ea"/>
                  <a:cs typeface="+mn-cs"/>
                  <a:sym typeface="DIN Condensed"/>
                </a:defRPr>
              </a:lvl1pPr>
            </a:lstStyle>
            <a:p>
              <a:pPr/>
              <a:r>
                <a:t>Cubic</a:t>
              </a:r>
            </a:p>
          </p:txBody>
        </p:sp>
        <p:sp>
          <p:nvSpPr>
            <p:cNvPr id="468" name="BBR"/>
            <p:cNvSpPr/>
            <p:nvPr/>
          </p:nvSpPr>
          <p:spPr>
            <a:xfrm>
              <a:off x="5934473" y="130157"/>
              <a:ext cx="1035078" cy="629183"/>
            </a:xfrm>
            <a:prstGeom prst="rect">
              <a:avLst/>
            </a:prstGeom>
            <a:solidFill>
              <a:srgbClr val="6C71C4"/>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lgn="ctr">
                <a:lnSpc>
                  <a:spcPct val="80000"/>
                </a:lnSpc>
                <a:spcBef>
                  <a:spcPts val="0"/>
                </a:spcBef>
                <a:defRPr cap="all" sz="2800">
                  <a:solidFill>
                    <a:srgbClr val="073642"/>
                  </a:solidFill>
                  <a:latin typeface="+mn-lt"/>
                  <a:ea typeface="+mn-ea"/>
                  <a:cs typeface="+mn-cs"/>
                  <a:sym typeface="DIN Condensed"/>
                </a:defRPr>
              </a:lvl1pPr>
            </a:lstStyle>
            <a:p>
              <a:pPr/>
              <a:r>
                <a:t>BBR</a:t>
              </a:r>
            </a:p>
          </p:txBody>
        </p:sp>
        <p:sp>
          <p:nvSpPr>
            <p:cNvPr id="469" name="Pkt1|PKT2|…"/>
            <p:cNvSpPr/>
            <p:nvPr/>
          </p:nvSpPr>
          <p:spPr>
            <a:xfrm>
              <a:off x="4535222" y="3834596"/>
              <a:ext cx="2354105" cy="395318"/>
            </a:xfrm>
            <a:prstGeom prst="rect">
              <a:avLst/>
            </a:prstGeom>
            <a:solidFill>
              <a:srgbClr val="6C71C4"/>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lgn="ctr">
                <a:lnSpc>
                  <a:spcPct val="80000"/>
                </a:lnSpc>
                <a:spcBef>
                  <a:spcPts val="0"/>
                </a:spcBef>
                <a:defRPr cap="all" sz="2800">
                  <a:solidFill>
                    <a:srgbClr val="073642"/>
                  </a:solidFill>
                  <a:latin typeface="+mn-lt"/>
                  <a:ea typeface="+mn-ea"/>
                  <a:cs typeface="+mn-cs"/>
                  <a:sym typeface="DIN Condensed"/>
                </a:defRPr>
              </a:lvl1pPr>
            </a:lstStyle>
            <a:p>
              <a:pPr/>
              <a:r>
                <a:t>Pkt1|PKT2|…</a:t>
              </a:r>
            </a:p>
          </p:txBody>
        </p:sp>
      </p:gr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74" name="In-Datapath Aggregation"/>
          <p:cNvSpPr txBox="1"/>
          <p:nvPr>
            <p:ph type="title"/>
          </p:nvPr>
        </p:nvSpPr>
        <p:spPr>
          <a:prstGeom prst="rect">
            <a:avLst/>
          </a:prstGeom>
        </p:spPr>
        <p:txBody>
          <a:bodyPr/>
          <a:lstStyle>
            <a:lvl1pPr defTabSz="368045">
              <a:spcBef>
                <a:spcPts val="1700"/>
              </a:spcBef>
              <a:defRPr sz="3780"/>
            </a:lvl1pPr>
          </a:lstStyle>
          <a:p>
            <a:pPr/>
            <a:r>
              <a:t>In-Datapath Aggregation</a:t>
            </a:r>
          </a:p>
        </p:txBody>
      </p:sp>
      <p:sp>
        <p:nvSpPr>
          <p:cNvPr id="475" name="Expose primitives to user-defined fold…"/>
          <p:cNvSpPr txBox="1"/>
          <p:nvPr/>
        </p:nvSpPr>
        <p:spPr>
          <a:xfrm>
            <a:off x="1863297" y="7020940"/>
            <a:ext cx="9278207" cy="1812914"/>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ctr">
              <a:defRPr sz="4200">
                <a:solidFill>
                  <a:srgbClr val="268BD2"/>
                </a:solidFill>
                <a:latin typeface="Futura"/>
                <a:ea typeface="Futura"/>
                <a:cs typeface="Futura"/>
                <a:sym typeface="Futura"/>
              </a:defRPr>
            </a:pPr>
            <a:r>
              <a:t>Expose primitives to user-defined fold</a:t>
            </a:r>
          </a:p>
          <a:p>
            <a:pPr algn="ctr">
              <a:defRPr sz="4200">
                <a:solidFill>
                  <a:srgbClr val="268BD2"/>
                </a:solidFill>
                <a:latin typeface="Futura"/>
                <a:ea typeface="Futura"/>
                <a:cs typeface="Futura"/>
                <a:sym typeface="Futura"/>
              </a:defRPr>
            </a:pPr>
            <a:r>
              <a:t>Compute state aggregate in datapath</a:t>
            </a:r>
          </a:p>
        </p:txBody>
      </p:sp>
      <p:grpSp>
        <p:nvGrpSpPr>
          <p:cNvPr id="491" name="Group"/>
          <p:cNvGrpSpPr/>
          <p:nvPr/>
        </p:nvGrpSpPr>
        <p:grpSpPr>
          <a:xfrm>
            <a:off x="2464679" y="1443526"/>
            <a:ext cx="8075443" cy="4485484"/>
            <a:chOff x="0" y="0"/>
            <a:chExt cx="8075441" cy="4485483"/>
          </a:xfrm>
        </p:grpSpPr>
        <p:sp>
          <p:nvSpPr>
            <p:cNvPr id="476" name="CCP Datapath…"/>
            <p:cNvSpPr/>
            <p:nvPr/>
          </p:nvSpPr>
          <p:spPr>
            <a:xfrm>
              <a:off x="2049771" y="3618432"/>
              <a:ext cx="2157052" cy="867052"/>
            </a:xfrm>
            <a:prstGeom prst="rect">
              <a:avLst/>
            </a:prstGeom>
            <a:solidFill>
              <a:srgbClr val="B58900"/>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p>
              <a:pPr algn="ctr">
                <a:lnSpc>
                  <a:spcPct val="80000"/>
                </a:lnSpc>
                <a:spcBef>
                  <a:spcPts val="0"/>
                </a:spcBef>
                <a:defRPr cap="all" sz="2800">
                  <a:solidFill>
                    <a:srgbClr val="073642"/>
                  </a:solidFill>
                  <a:latin typeface="+mn-lt"/>
                  <a:ea typeface="+mn-ea"/>
                  <a:cs typeface="+mn-cs"/>
                  <a:sym typeface="DIN Condensed"/>
                </a:defRPr>
              </a:pPr>
              <a:r>
                <a:t>CCP Datapath</a:t>
              </a:r>
            </a:p>
            <a:p>
              <a:pPr algn="ctr">
                <a:lnSpc>
                  <a:spcPct val="80000"/>
                </a:lnSpc>
                <a:spcBef>
                  <a:spcPts val="0"/>
                </a:spcBef>
                <a:defRPr cap="all" sz="2800">
                  <a:solidFill>
                    <a:srgbClr val="073642"/>
                  </a:solidFill>
                  <a:latin typeface="+mn-lt"/>
                  <a:ea typeface="+mn-ea"/>
                  <a:cs typeface="+mn-cs"/>
                  <a:sym typeface="DIN Condensed"/>
                </a:defRPr>
              </a:pPr>
              <a:r>
                <a:t>API</a:t>
              </a:r>
            </a:p>
          </p:txBody>
        </p:sp>
        <p:sp>
          <p:nvSpPr>
            <p:cNvPr id="477" name="Line"/>
            <p:cNvSpPr/>
            <p:nvPr/>
          </p:nvSpPr>
          <p:spPr>
            <a:xfrm>
              <a:off x="4117223" y="4001158"/>
              <a:ext cx="2343710" cy="1"/>
            </a:xfrm>
            <a:prstGeom prst="line">
              <a:avLst/>
            </a:prstGeom>
            <a:noFill/>
            <a:ln w="25400" cap="flat">
              <a:solidFill>
                <a:srgbClr val="6C71C4"/>
              </a:solidFill>
              <a:prstDash val="solid"/>
              <a:miter lim="400000"/>
            </a:ln>
            <a:effectLst/>
          </p:spPr>
          <p:txBody>
            <a:bodyPr wrap="square" lIns="50800" tIns="50800" rIns="50800" bIns="50800" numCol="1" anchor="ctr">
              <a:noAutofit/>
            </a:bodyPr>
            <a:lstStyle/>
            <a:p>
              <a:pPr algn="ctr">
                <a:lnSpc>
                  <a:spcPct val="80000"/>
                </a:lnSpc>
                <a:spcBef>
                  <a:spcPts val="0"/>
                </a:spcBef>
                <a:defRPr cap="all" sz="2800">
                  <a:latin typeface="+mn-lt"/>
                  <a:ea typeface="+mn-ea"/>
                  <a:cs typeface="+mn-cs"/>
                  <a:sym typeface="DIN Condensed"/>
                </a:defRPr>
              </a:pPr>
            </a:p>
          </p:txBody>
        </p:sp>
        <p:sp>
          <p:nvSpPr>
            <p:cNvPr id="478" name="Datapath"/>
            <p:cNvSpPr txBox="1"/>
            <p:nvPr/>
          </p:nvSpPr>
          <p:spPr>
            <a:xfrm>
              <a:off x="593750" y="3840989"/>
              <a:ext cx="1156209" cy="46228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defTabSz="419100">
                <a:lnSpc>
                  <a:spcPct val="80000"/>
                </a:lnSpc>
                <a:spcBef>
                  <a:spcPts val="0"/>
                </a:spcBef>
                <a:defRPr cap="all" sz="2800">
                  <a:solidFill>
                    <a:srgbClr val="839496"/>
                  </a:solidFill>
                  <a:latin typeface="+mn-lt"/>
                  <a:ea typeface="+mn-ea"/>
                  <a:cs typeface="+mn-cs"/>
                  <a:sym typeface="DIN Condensed"/>
                </a:defRPr>
              </a:lvl1pPr>
            </a:lstStyle>
            <a:p>
              <a:pPr/>
              <a:r>
                <a:t>Datapath</a:t>
              </a:r>
            </a:p>
          </p:txBody>
        </p:sp>
        <p:sp>
          <p:nvSpPr>
            <p:cNvPr id="479" name="Notebook"/>
            <p:cNvSpPr/>
            <p:nvPr/>
          </p:nvSpPr>
          <p:spPr>
            <a:xfrm>
              <a:off x="0" y="0"/>
              <a:ext cx="2343710" cy="1312861"/>
            </a:xfrm>
            <a:custGeom>
              <a:avLst/>
              <a:gdLst/>
              <a:ahLst/>
              <a:cxnLst>
                <a:cxn ang="0">
                  <a:pos x="wd2" y="hd2"/>
                </a:cxn>
                <a:cxn ang="5400000">
                  <a:pos x="wd2" y="hd2"/>
                </a:cxn>
                <a:cxn ang="10800000">
                  <a:pos x="wd2" y="hd2"/>
                </a:cxn>
                <a:cxn ang="16200000">
                  <a:pos x="wd2" y="hd2"/>
                </a:cxn>
              </a:cxnLst>
              <a:rect l="0" t="0" r="r" b="b"/>
              <a:pathLst>
                <a:path w="21600" h="21599" fill="norm" stroke="1" extrusionOk="0">
                  <a:moveTo>
                    <a:pt x="1952" y="0"/>
                  </a:moveTo>
                  <a:cubicBezTo>
                    <a:pt x="1421" y="0"/>
                    <a:pt x="1439" y="771"/>
                    <a:pt x="1439" y="1718"/>
                  </a:cubicBezTo>
                  <a:lnTo>
                    <a:pt x="1439" y="19328"/>
                  </a:lnTo>
                  <a:lnTo>
                    <a:pt x="0" y="19328"/>
                  </a:lnTo>
                  <a:cubicBezTo>
                    <a:pt x="0" y="19328"/>
                    <a:pt x="0" y="19890"/>
                    <a:pt x="0" y="20529"/>
                  </a:cubicBezTo>
                  <a:cubicBezTo>
                    <a:pt x="0" y="21600"/>
                    <a:pt x="190" y="21599"/>
                    <a:pt x="896" y="21599"/>
                  </a:cubicBezTo>
                  <a:lnTo>
                    <a:pt x="10332" y="21599"/>
                  </a:lnTo>
                  <a:lnTo>
                    <a:pt x="11268" y="21599"/>
                  </a:lnTo>
                  <a:lnTo>
                    <a:pt x="20704" y="21599"/>
                  </a:lnTo>
                  <a:cubicBezTo>
                    <a:pt x="21367" y="21599"/>
                    <a:pt x="21600" y="21600"/>
                    <a:pt x="21600" y="20529"/>
                  </a:cubicBezTo>
                  <a:cubicBezTo>
                    <a:pt x="21600" y="19890"/>
                    <a:pt x="21600" y="19328"/>
                    <a:pt x="21600" y="19328"/>
                  </a:cubicBezTo>
                  <a:lnTo>
                    <a:pt x="20161" y="19328"/>
                  </a:lnTo>
                  <a:lnTo>
                    <a:pt x="20161" y="1718"/>
                  </a:lnTo>
                  <a:cubicBezTo>
                    <a:pt x="20161" y="771"/>
                    <a:pt x="20196" y="0"/>
                    <a:pt x="19665" y="0"/>
                  </a:cubicBezTo>
                  <a:lnTo>
                    <a:pt x="1952" y="0"/>
                  </a:lnTo>
                  <a:close/>
                  <a:moveTo>
                    <a:pt x="2475" y="1849"/>
                  </a:moveTo>
                  <a:lnTo>
                    <a:pt x="19125" y="1849"/>
                  </a:lnTo>
                  <a:lnTo>
                    <a:pt x="19125" y="19328"/>
                  </a:lnTo>
                  <a:lnTo>
                    <a:pt x="11268" y="19328"/>
                  </a:lnTo>
                  <a:lnTo>
                    <a:pt x="10332" y="19328"/>
                  </a:lnTo>
                  <a:lnTo>
                    <a:pt x="2475" y="19328"/>
                  </a:lnTo>
                  <a:lnTo>
                    <a:pt x="2475" y="1849"/>
                  </a:lnTo>
                  <a:close/>
                </a:path>
              </a:pathLst>
            </a:custGeom>
            <a:solidFill>
              <a:srgbClr val="839496"/>
            </a:solidFill>
            <a:ln w="12700" cap="flat">
              <a:noFill/>
              <a:miter lim="400000"/>
            </a:ln>
            <a:effectLst/>
          </p:spPr>
          <p:txBody>
            <a:bodyPr wrap="square" lIns="50800" tIns="50800" rIns="50800" bIns="50800" numCol="1" anchor="ctr">
              <a:noAutofit/>
            </a:bodyPr>
            <a:lstStyle/>
            <a:p>
              <a:pPr algn="ctr">
                <a:lnSpc>
                  <a:spcPct val="80000"/>
                </a:lnSpc>
                <a:spcBef>
                  <a:spcPts val="0"/>
                </a:spcBef>
                <a:defRPr cap="all" sz="2800">
                  <a:solidFill>
                    <a:srgbClr val="FFFFFF"/>
                  </a:solidFill>
                  <a:latin typeface="+mn-lt"/>
                  <a:ea typeface="+mn-ea"/>
                  <a:cs typeface="+mn-cs"/>
                  <a:sym typeface="DIN Condensed"/>
                </a:defRPr>
              </a:pPr>
            </a:p>
          </p:txBody>
        </p:sp>
        <p:sp>
          <p:nvSpPr>
            <p:cNvPr id="480" name="Application"/>
            <p:cNvSpPr txBox="1"/>
            <p:nvPr/>
          </p:nvSpPr>
          <p:spPr>
            <a:xfrm>
              <a:off x="410616" y="408650"/>
              <a:ext cx="1522477" cy="46228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defTabSz="419100">
                <a:lnSpc>
                  <a:spcPct val="80000"/>
                </a:lnSpc>
                <a:spcBef>
                  <a:spcPts val="0"/>
                </a:spcBef>
                <a:defRPr cap="all" sz="2800">
                  <a:solidFill>
                    <a:srgbClr val="839496"/>
                  </a:solidFill>
                  <a:latin typeface="+mn-lt"/>
                  <a:ea typeface="+mn-ea"/>
                  <a:cs typeface="+mn-cs"/>
                  <a:sym typeface="DIN Condensed"/>
                </a:defRPr>
              </a:lvl1pPr>
            </a:lstStyle>
            <a:p>
              <a:pPr/>
              <a:r>
                <a:t>Application</a:t>
              </a:r>
            </a:p>
          </p:txBody>
        </p:sp>
        <p:sp>
          <p:nvSpPr>
            <p:cNvPr id="481" name="Line"/>
            <p:cNvSpPr/>
            <p:nvPr/>
          </p:nvSpPr>
          <p:spPr>
            <a:xfrm flipH="1">
              <a:off x="1171854" y="1472328"/>
              <a:ext cx="1" cy="2209195"/>
            </a:xfrm>
            <a:prstGeom prst="line">
              <a:avLst/>
            </a:prstGeom>
            <a:noFill/>
            <a:ln w="25400" cap="flat">
              <a:solidFill>
                <a:srgbClr val="839496"/>
              </a:solidFill>
              <a:prstDash val="solid"/>
              <a:miter lim="400000"/>
              <a:headEnd type="triangle" w="med" len="med"/>
              <a:tailEnd type="triangle" w="med" len="med"/>
            </a:ln>
            <a:effectLst/>
          </p:spPr>
          <p:txBody>
            <a:bodyPr wrap="square" lIns="50800" tIns="50800" rIns="50800" bIns="50800" numCol="1" anchor="ctr">
              <a:noAutofit/>
            </a:bodyPr>
            <a:lstStyle/>
            <a:p>
              <a:pPr algn="ctr">
                <a:lnSpc>
                  <a:spcPct val="80000"/>
                </a:lnSpc>
                <a:spcBef>
                  <a:spcPts val="0"/>
                </a:spcBef>
                <a:defRPr cap="all" sz="2800">
                  <a:latin typeface="+mn-lt"/>
                  <a:ea typeface="+mn-ea"/>
                  <a:cs typeface="+mn-cs"/>
                  <a:sym typeface="DIN Condensed"/>
                </a:defRPr>
              </a:pPr>
            </a:p>
          </p:txBody>
        </p:sp>
        <p:sp>
          <p:nvSpPr>
            <p:cNvPr id="482" name="Data"/>
            <p:cNvSpPr txBox="1"/>
            <p:nvPr/>
          </p:nvSpPr>
          <p:spPr>
            <a:xfrm>
              <a:off x="488321" y="2354675"/>
              <a:ext cx="663957" cy="4445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p>
              <a:pPr/>
              <a:r>
                <a:t>Data</a:t>
              </a:r>
            </a:p>
          </p:txBody>
        </p:sp>
        <p:sp>
          <p:nvSpPr>
            <p:cNvPr id="483" name="Line"/>
            <p:cNvSpPr/>
            <p:nvPr/>
          </p:nvSpPr>
          <p:spPr>
            <a:xfrm flipV="1">
              <a:off x="6452012" y="3152435"/>
              <a:ext cx="1" cy="867052"/>
            </a:xfrm>
            <a:prstGeom prst="line">
              <a:avLst/>
            </a:prstGeom>
            <a:noFill/>
            <a:ln w="25400" cap="flat">
              <a:solidFill>
                <a:srgbClr val="6C71C4"/>
              </a:solidFill>
              <a:prstDash val="solid"/>
              <a:miter lim="400000"/>
              <a:tailEnd type="triangle" w="med" len="med"/>
            </a:ln>
            <a:effectLst/>
          </p:spPr>
          <p:txBody>
            <a:bodyPr wrap="square" lIns="50800" tIns="50800" rIns="50800" bIns="50800" numCol="1" anchor="ctr">
              <a:noAutofit/>
            </a:bodyPr>
            <a:lstStyle/>
            <a:p>
              <a:pPr algn="ctr">
                <a:lnSpc>
                  <a:spcPct val="80000"/>
                </a:lnSpc>
                <a:spcBef>
                  <a:spcPts val="0"/>
                </a:spcBef>
                <a:defRPr cap="all" sz="2800">
                  <a:latin typeface="+mn-lt"/>
                  <a:ea typeface="+mn-ea"/>
                  <a:cs typeface="+mn-cs"/>
                  <a:sym typeface="DIN Condensed"/>
                </a:defRPr>
              </a:pPr>
            </a:p>
          </p:txBody>
        </p:sp>
        <p:sp>
          <p:nvSpPr>
            <p:cNvPr id="484" name="CCP Algorithm…"/>
            <p:cNvSpPr/>
            <p:nvPr/>
          </p:nvSpPr>
          <p:spPr>
            <a:xfrm>
              <a:off x="5373486" y="2338145"/>
              <a:ext cx="2157052" cy="867052"/>
            </a:xfrm>
            <a:prstGeom prst="rect">
              <a:avLst/>
            </a:prstGeom>
            <a:solidFill>
              <a:srgbClr val="6C71C4"/>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p>
              <a:pPr algn="ctr">
                <a:lnSpc>
                  <a:spcPct val="80000"/>
                </a:lnSpc>
                <a:spcBef>
                  <a:spcPts val="0"/>
                </a:spcBef>
                <a:defRPr cap="all" sz="2800">
                  <a:solidFill>
                    <a:srgbClr val="073642"/>
                  </a:solidFill>
                  <a:latin typeface="+mn-lt"/>
                  <a:ea typeface="+mn-ea"/>
                  <a:cs typeface="+mn-cs"/>
                  <a:sym typeface="DIN Condensed"/>
                </a:defRPr>
              </a:pPr>
              <a:r>
                <a:t>CCP Algorithm</a:t>
              </a:r>
            </a:p>
            <a:p>
              <a:pPr algn="ctr">
                <a:lnSpc>
                  <a:spcPct val="80000"/>
                </a:lnSpc>
                <a:spcBef>
                  <a:spcPts val="0"/>
                </a:spcBef>
                <a:defRPr cap="all" sz="2800">
                  <a:solidFill>
                    <a:srgbClr val="073642"/>
                  </a:solidFill>
                  <a:latin typeface="+mn-lt"/>
                  <a:ea typeface="+mn-ea"/>
                  <a:cs typeface="+mn-cs"/>
                  <a:sym typeface="DIN Condensed"/>
                </a:defRPr>
              </a:pPr>
              <a:r>
                <a:t>API</a:t>
              </a:r>
            </a:p>
          </p:txBody>
        </p:sp>
        <p:sp>
          <p:nvSpPr>
            <p:cNvPr id="485" name="Line"/>
            <p:cNvSpPr/>
            <p:nvPr/>
          </p:nvSpPr>
          <p:spPr>
            <a:xfrm>
              <a:off x="3027059" y="2773879"/>
              <a:ext cx="2343710" cy="1"/>
            </a:xfrm>
            <a:prstGeom prst="line">
              <a:avLst/>
            </a:prstGeom>
            <a:noFill/>
            <a:ln w="25400" cap="flat">
              <a:solidFill>
                <a:srgbClr val="6C71C4"/>
              </a:solidFill>
              <a:prstDash val="solid"/>
              <a:miter lim="400000"/>
            </a:ln>
            <a:effectLst/>
          </p:spPr>
          <p:txBody>
            <a:bodyPr wrap="square" lIns="50800" tIns="50800" rIns="50800" bIns="50800" numCol="1" anchor="ctr">
              <a:noAutofit/>
            </a:bodyPr>
            <a:lstStyle/>
            <a:p>
              <a:pPr algn="ctr">
                <a:lnSpc>
                  <a:spcPct val="80000"/>
                </a:lnSpc>
                <a:spcBef>
                  <a:spcPts val="0"/>
                </a:spcBef>
                <a:defRPr cap="all" sz="2800">
                  <a:latin typeface="+mn-lt"/>
                  <a:ea typeface="+mn-ea"/>
                  <a:cs typeface="+mn-cs"/>
                  <a:sym typeface="DIN Condensed"/>
                </a:defRPr>
              </a:pPr>
            </a:p>
          </p:txBody>
        </p:sp>
        <p:sp>
          <p:nvSpPr>
            <p:cNvPr id="486" name="Line"/>
            <p:cNvSpPr/>
            <p:nvPr/>
          </p:nvSpPr>
          <p:spPr>
            <a:xfrm>
              <a:off x="3031589" y="2761179"/>
              <a:ext cx="1" cy="867052"/>
            </a:xfrm>
            <a:prstGeom prst="line">
              <a:avLst/>
            </a:prstGeom>
            <a:noFill/>
            <a:ln w="25400" cap="flat">
              <a:solidFill>
                <a:srgbClr val="6C71C4"/>
              </a:solidFill>
              <a:prstDash val="solid"/>
              <a:miter lim="400000"/>
              <a:tailEnd type="triangle" w="med" len="med"/>
            </a:ln>
            <a:effectLst/>
          </p:spPr>
          <p:txBody>
            <a:bodyPr wrap="square" lIns="50800" tIns="50800" rIns="50800" bIns="50800" numCol="1" anchor="ctr">
              <a:noAutofit/>
            </a:bodyPr>
            <a:lstStyle/>
            <a:p>
              <a:pPr algn="ctr">
                <a:lnSpc>
                  <a:spcPct val="80000"/>
                </a:lnSpc>
                <a:spcBef>
                  <a:spcPts val="0"/>
                </a:spcBef>
                <a:defRPr cap="all" sz="2800">
                  <a:latin typeface="+mn-lt"/>
                  <a:ea typeface="+mn-ea"/>
                  <a:cs typeface="+mn-cs"/>
                  <a:sym typeface="DIN Condensed"/>
                </a:defRPr>
              </a:pPr>
            </a:p>
          </p:txBody>
        </p:sp>
        <p:sp>
          <p:nvSpPr>
            <p:cNvPr id="487" name="Line"/>
            <p:cNvSpPr/>
            <p:nvPr/>
          </p:nvSpPr>
          <p:spPr>
            <a:xfrm>
              <a:off x="1735678" y="4001158"/>
              <a:ext cx="505333" cy="1"/>
            </a:xfrm>
            <a:prstGeom prst="line">
              <a:avLst/>
            </a:prstGeom>
            <a:noFill/>
            <a:ln w="25400" cap="flat">
              <a:solidFill>
                <a:srgbClr val="839496"/>
              </a:solidFill>
              <a:prstDash val="solid"/>
              <a:miter lim="400000"/>
              <a:headEnd type="triangle" w="med" len="med"/>
              <a:tailEnd type="triangle" w="med" len="med"/>
            </a:ln>
            <a:effectLst/>
          </p:spPr>
          <p:txBody>
            <a:bodyPr wrap="square" lIns="50800" tIns="50800" rIns="50800" bIns="50800" numCol="1" anchor="ctr">
              <a:noAutofit/>
            </a:bodyPr>
            <a:lstStyle/>
            <a:p>
              <a:pPr algn="ctr">
                <a:lnSpc>
                  <a:spcPct val="80000"/>
                </a:lnSpc>
                <a:spcBef>
                  <a:spcPts val="0"/>
                </a:spcBef>
                <a:defRPr cap="all" sz="2800">
                  <a:latin typeface="+mn-lt"/>
                  <a:ea typeface="+mn-ea"/>
                  <a:cs typeface="+mn-cs"/>
                  <a:sym typeface="DIN Condensed"/>
                </a:defRPr>
              </a:pPr>
            </a:p>
          </p:txBody>
        </p:sp>
        <p:sp>
          <p:nvSpPr>
            <p:cNvPr id="488" name="Reno"/>
            <p:cNvSpPr/>
            <p:nvPr/>
          </p:nvSpPr>
          <p:spPr>
            <a:xfrm>
              <a:off x="4909826" y="1117518"/>
              <a:ext cx="1035079" cy="629183"/>
            </a:xfrm>
            <a:prstGeom prst="rect">
              <a:avLst/>
            </a:prstGeom>
            <a:solidFill>
              <a:srgbClr val="6C71C4"/>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lgn="ctr">
                <a:lnSpc>
                  <a:spcPct val="80000"/>
                </a:lnSpc>
                <a:spcBef>
                  <a:spcPts val="0"/>
                </a:spcBef>
                <a:defRPr cap="all" sz="2800">
                  <a:solidFill>
                    <a:srgbClr val="073642"/>
                  </a:solidFill>
                  <a:latin typeface="+mn-lt"/>
                  <a:ea typeface="+mn-ea"/>
                  <a:cs typeface="+mn-cs"/>
                  <a:sym typeface="DIN Condensed"/>
                </a:defRPr>
              </a:lvl1pPr>
            </a:lstStyle>
            <a:p>
              <a:pPr/>
              <a:r>
                <a:t>Reno</a:t>
              </a:r>
            </a:p>
          </p:txBody>
        </p:sp>
        <p:sp>
          <p:nvSpPr>
            <p:cNvPr id="489" name="Cubic"/>
            <p:cNvSpPr/>
            <p:nvPr/>
          </p:nvSpPr>
          <p:spPr>
            <a:xfrm>
              <a:off x="7040364" y="1005889"/>
              <a:ext cx="1035078" cy="629182"/>
            </a:xfrm>
            <a:prstGeom prst="rect">
              <a:avLst/>
            </a:prstGeom>
            <a:solidFill>
              <a:srgbClr val="6C71C4"/>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lgn="ctr">
                <a:lnSpc>
                  <a:spcPct val="80000"/>
                </a:lnSpc>
                <a:spcBef>
                  <a:spcPts val="0"/>
                </a:spcBef>
                <a:defRPr cap="all" sz="2800">
                  <a:solidFill>
                    <a:srgbClr val="073642"/>
                  </a:solidFill>
                  <a:latin typeface="+mn-lt"/>
                  <a:ea typeface="+mn-ea"/>
                  <a:cs typeface="+mn-cs"/>
                  <a:sym typeface="DIN Condensed"/>
                </a:defRPr>
              </a:lvl1pPr>
            </a:lstStyle>
            <a:p>
              <a:pPr/>
              <a:r>
                <a:t>Cubic</a:t>
              </a:r>
            </a:p>
          </p:txBody>
        </p:sp>
        <p:sp>
          <p:nvSpPr>
            <p:cNvPr id="490" name="BBR"/>
            <p:cNvSpPr/>
            <p:nvPr/>
          </p:nvSpPr>
          <p:spPr>
            <a:xfrm>
              <a:off x="5934473" y="130157"/>
              <a:ext cx="1035079" cy="629183"/>
            </a:xfrm>
            <a:prstGeom prst="rect">
              <a:avLst/>
            </a:prstGeom>
            <a:solidFill>
              <a:srgbClr val="6C71C4"/>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lgn="ctr">
                <a:lnSpc>
                  <a:spcPct val="80000"/>
                </a:lnSpc>
                <a:spcBef>
                  <a:spcPts val="0"/>
                </a:spcBef>
                <a:defRPr cap="all" sz="2800">
                  <a:solidFill>
                    <a:srgbClr val="073642"/>
                  </a:solidFill>
                  <a:latin typeface="+mn-lt"/>
                  <a:ea typeface="+mn-ea"/>
                  <a:cs typeface="+mn-cs"/>
                  <a:sym typeface="DIN Condensed"/>
                </a:defRPr>
              </a:lvl1pPr>
            </a:lstStyle>
            <a:p>
              <a:pPr/>
              <a:r>
                <a:t>BBR</a:t>
              </a:r>
            </a:p>
          </p:txBody>
        </p:sp>
      </p:grpSp>
      <p:grpSp>
        <p:nvGrpSpPr>
          <p:cNvPr id="498" name="Group"/>
          <p:cNvGrpSpPr/>
          <p:nvPr/>
        </p:nvGrpSpPr>
        <p:grpSpPr>
          <a:xfrm>
            <a:off x="6564829" y="5287023"/>
            <a:ext cx="2944944" cy="1257012"/>
            <a:chOff x="0" y="0"/>
            <a:chExt cx="2944943" cy="1257010"/>
          </a:xfrm>
        </p:grpSpPr>
        <p:sp>
          <p:nvSpPr>
            <p:cNvPr id="492" name="State"/>
            <p:cNvSpPr/>
            <p:nvPr/>
          </p:nvSpPr>
          <p:spPr>
            <a:xfrm>
              <a:off x="590839" y="0"/>
              <a:ext cx="2354105" cy="395317"/>
            </a:xfrm>
            <a:prstGeom prst="rect">
              <a:avLst/>
            </a:prstGeom>
            <a:solidFill>
              <a:srgbClr val="6C71C4"/>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lgn="ctr">
                <a:lnSpc>
                  <a:spcPct val="80000"/>
                </a:lnSpc>
                <a:spcBef>
                  <a:spcPts val="0"/>
                </a:spcBef>
                <a:defRPr cap="all" sz="2800">
                  <a:solidFill>
                    <a:srgbClr val="073642"/>
                  </a:solidFill>
                  <a:latin typeface="+mn-lt"/>
                  <a:ea typeface="+mn-ea"/>
                  <a:cs typeface="+mn-cs"/>
                  <a:sym typeface="DIN Condensed"/>
                </a:defRPr>
              </a:lvl1pPr>
            </a:lstStyle>
            <a:p>
              <a:pPr/>
              <a:r>
                <a:t>State</a:t>
              </a:r>
            </a:p>
          </p:txBody>
        </p:sp>
        <p:sp>
          <p:nvSpPr>
            <p:cNvPr id="493" name="fold(state, pkt)"/>
            <p:cNvSpPr/>
            <p:nvPr/>
          </p:nvSpPr>
          <p:spPr>
            <a:xfrm>
              <a:off x="404776" y="430847"/>
              <a:ext cx="2170675" cy="395318"/>
            </a:xfrm>
            <a:prstGeom prst="rect">
              <a:avLst/>
            </a:prstGeom>
            <a:solidFill>
              <a:srgbClr val="6C71C4"/>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lgn="ctr">
                <a:lnSpc>
                  <a:spcPct val="80000"/>
                </a:lnSpc>
                <a:spcBef>
                  <a:spcPts val="0"/>
                </a:spcBef>
                <a:defRPr b="1" baseline="5555" sz="1800">
                  <a:solidFill>
                    <a:srgbClr val="073642"/>
                  </a:solidFill>
                  <a:latin typeface="Anonymous Pro"/>
                  <a:ea typeface="Anonymous Pro"/>
                  <a:cs typeface="Anonymous Pro"/>
                  <a:sym typeface="Anonymous Pro"/>
                </a:defRPr>
              </a:lvl1pPr>
            </a:lstStyle>
            <a:p>
              <a:pPr/>
              <a:r>
                <a:t>fold(state, pkt)</a:t>
              </a:r>
            </a:p>
          </p:txBody>
        </p:sp>
        <p:sp>
          <p:nvSpPr>
            <p:cNvPr id="494" name="PKT"/>
            <p:cNvSpPr/>
            <p:nvPr/>
          </p:nvSpPr>
          <p:spPr>
            <a:xfrm>
              <a:off x="0" y="861694"/>
              <a:ext cx="654310" cy="395317"/>
            </a:xfrm>
            <a:prstGeom prst="rect">
              <a:avLst/>
            </a:prstGeom>
            <a:solidFill>
              <a:srgbClr val="6C71C4"/>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lgn="ctr">
                <a:lnSpc>
                  <a:spcPct val="80000"/>
                </a:lnSpc>
                <a:spcBef>
                  <a:spcPts val="0"/>
                </a:spcBef>
                <a:defRPr cap="all" sz="2800">
                  <a:solidFill>
                    <a:srgbClr val="073642"/>
                  </a:solidFill>
                  <a:latin typeface="+mn-lt"/>
                  <a:ea typeface="+mn-ea"/>
                  <a:cs typeface="+mn-cs"/>
                  <a:sym typeface="DIN Condensed"/>
                </a:defRPr>
              </a:lvl1pPr>
            </a:lstStyle>
            <a:p>
              <a:pPr/>
              <a:r>
                <a:t>PKT</a:t>
              </a:r>
            </a:p>
          </p:txBody>
        </p:sp>
        <p:sp>
          <p:nvSpPr>
            <p:cNvPr id="495" name="Line"/>
            <p:cNvSpPr/>
            <p:nvPr/>
          </p:nvSpPr>
          <p:spPr>
            <a:xfrm flipV="1">
              <a:off x="599580" y="861694"/>
              <a:ext cx="212856" cy="212857"/>
            </a:xfrm>
            <a:prstGeom prst="line">
              <a:avLst/>
            </a:prstGeom>
            <a:noFill/>
            <a:ln w="25400" cap="flat">
              <a:solidFill>
                <a:schemeClr val="accent1"/>
              </a:solidFill>
              <a:prstDash val="solid"/>
              <a:miter lim="400000"/>
              <a:tailEnd type="triangle" w="med" len="med"/>
            </a:ln>
            <a:effectLst/>
          </p:spPr>
          <p:txBody>
            <a:bodyPr wrap="square" lIns="50800" tIns="50800" rIns="50800" bIns="50800" numCol="1" anchor="ctr">
              <a:noAutofit/>
            </a:bodyPr>
            <a:lstStyle/>
            <a:p>
              <a:pPr algn="ctr">
                <a:lnSpc>
                  <a:spcPct val="80000"/>
                </a:lnSpc>
                <a:spcBef>
                  <a:spcPts val="0"/>
                </a:spcBef>
                <a:defRPr cap="all" sz="2800">
                  <a:latin typeface="+mn-lt"/>
                  <a:ea typeface="+mn-ea"/>
                  <a:cs typeface="+mn-cs"/>
                  <a:sym typeface="DIN Condensed"/>
                </a:defRPr>
              </a:pPr>
            </a:p>
          </p:txBody>
        </p:sp>
        <p:sp>
          <p:nvSpPr>
            <p:cNvPr id="496" name="Line"/>
            <p:cNvSpPr/>
            <p:nvPr/>
          </p:nvSpPr>
          <p:spPr>
            <a:xfrm flipV="1">
              <a:off x="2535787" y="361666"/>
              <a:ext cx="212856" cy="212856"/>
            </a:xfrm>
            <a:prstGeom prst="line">
              <a:avLst/>
            </a:prstGeom>
            <a:noFill/>
            <a:ln w="25400" cap="flat">
              <a:solidFill>
                <a:schemeClr val="accent1"/>
              </a:solidFill>
              <a:prstDash val="solid"/>
              <a:miter lim="400000"/>
              <a:tailEnd type="triangle" w="med" len="med"/>
            </a:ln>
            <a:effectLst/>
          </p:spPr>
          <p:txBody>
            <a:bodyPr wrap="square" lIns="50800" tIns="50800" rIns="50800" bIns="50800" numCol="1" anchor="ctr">
              <a:noAutofit/>
            </a:bodyPr>
            <a:lstStyle/>
            <a:p>
              <a:pPr algn="ctr">
                <a:lnSpc>
                  <a:spcPct val="80000"/>
                </a:lnSpc>
                <a:spcBef>
                  <a:spcPts val="0"/>
                </a:spcBef>
                <a:defRPr cap="all" sz="2800">
                  <a:latin typeface="+mn-lt"/>
                  <a:ea typeface="+mn-ea"/>
                  <a:cs typeface="+mn-cs"/>
                  <a:sym typeface="DIN Condensed"/>
                </a:defRPr>
              </a:pPr>
            </a:p>
          </p:txBody>
        </p:sp>
        <p:sp>
          <p:nvSpPr>
            <p:cNvPr id="497" name="Line"/>
            <p:cNvSpPr/>
            <p:nvPr/>
          </p:nvSpPr>
          <p:spPr>
            <a:xfrm>
              <a:off x="707409" y="274697"/>
              <a:ext cx="239534" cy="239534"/>
            </a:xfrm>
            <a:prstGeom prst="line">
              <a:avLst/>
            </a:prstGeom>
            <a:noFill/>
            <a:ln w="25400" cap="flat">
              <a:solidFill>
                <a:schemeClr val="accent1"/>
              </a:solidFill>
              <a:prstDash val="solid"/>
              <a:miter lim="400000"/>
              <a:tailEnd type="triangle" w="med" len="med"/>
            </a:ln>
            <a:effectLst/>
          </p:spPr>
          <p:txBody>
            <a:bodyPr wrap="square" lIns="50800" tIns="50800" rIns="50800" bIns="50800" numCol="1" anchor="ctr">
              <a:noAutofit/>
            </a:bodyPr>
            <a:lstStyle/>
            <a:p>
              <a:pPr algn="ctr">
                <a:lnSpc>
                  <a:spcPct val="80000"/>
                </a:lnSpc>
                <a:spcBef>
                  <a:spcPts val="0"/>
                </a:spcBef>
                <a:defRPr cap="all" sz="2800">
                  <a:latin typeface="+mn-lt"/>
                  <a:ea typeface="+mn-ea"/>
                  <a:cs typeface="+mn-cs"/>
                  <a:sym typeface="DIN Condensed"/>
                </a:defRPr>
              </a:pPr>
            </a:p>
          </p:txBody>
        </p:sp>
      </p:gr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02" name="congestion window dynamics"/>
          <p:cNvSpPr txBox="1"/>
          <p:nvPr>
            <p:ph type="title"/>
          </p:nvPr>
        </p:nvSpPr>
        <p:spPr>
          <a:prstGeom prst="rect">
            <a:avLst/>
          </a:prstGeom>
        </p:spPr>
        <p:txBody>
          <a:bodyPr/>
          <a:lstStyle>
            <a:lvl1pPr defTabSz="368045">
              <a:spcBef>
                <a:spcPts val="1700"/>
              </a:spcBef>
              <a:defRPr sz="3780"/>
            </a:lvl1pPr>
          </a:lstStyle>
          <a:p>
            <a:pPr/>
            <a:r>
              <a:t>congestion window dynamics</a:t>
            </a:r>
          </a:p>
        </p:txBody>
      </p:sp>
      <p:pic>
        <p:nvPicPr>
          <p:cNvPr id="503" name="ccp-cubic-evolution.png" descr="ccp-cubic-evolution.png"/>
          <p:cNvPicPr>
            <a:picLocks noChangeAspect="1"/>
          </p:cNvPicPr>
          <p:nvPr/>
        </p:nvPicPr>
        <p:blipFill>
          <a:blip r:embed="rId3">
            <a:extLst/>
          </a:blip>
          <a:stretch>
            <a:fillRect/>
          </a:stretch>
        </p:blipFill>
        <p:spPr>
          <a:xfrm>
            <a:off x="887530" y="2803572"/>
            <a:ext cx="5409915" cy="3606610"/>
          </a:xfrm>
          <a:prstGeom prst="rect">
            <a:avLst/>
          </a:prstGeom>
          <a:ln w="12700">
            <a:miter lim="400000"/>
          </a:ln>
        </p:spPr>
      </p:pic>
      <p:pic>
        <p:nvPicPr>
          <p:cNvPr id="504" name="kernel-cubic-evolution.png" descr="kernel-cubic-evolution.png"/>
          <p:cNvPicPr>
            <a:picLocks noChangeAspect="1"/>
          </p:cNvPicPr>
          <p:nvPr/>
        </p:nvPicPr>
        <p:blipFill>
          <a:blip r:embed="rId4">
            <a:extLst/>
          </a:blip>
          <a:stretch>
            <a:fillRect/>
          </a:stretch>
        </p:blipFill>
        <p:spPr>
          <a:xfrm>
            <a:off x="6707354" y="2803572"/>
            <a:ext cx="5409915" cy="3606610"/>
          </a:xfrm>
          <a:prstGeom prst="rect">
            <a:avLst/>
          </a:prstGeom>
          <a:ln w="12700">
            <a:miter lim="400000"/>
          </a:ln>
        </p:spPr>
      </p:pic>
      <p:sp>
        <p:nvSpPr>
          <p:cNvPr id="505" name="CCP"/>
          <p:cNvSpPr txBox="1"/>
          <p:nvPr/>
        </p:nvSpPr>
        <p:spPr>
          <a:xfrm>
            <a:off x="3297085" y="6505526"/>
            <a:ext cx="622047" cy="444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CCP</a:t>
            </a:r>
          </a:p>
        </p:txBody>
      </p:sp>
      <p:sp>
        <p:nvSpPr>
          <p:cNvPr id="506" name="Linux"/>
          <p:cNvSpPr txBox="1"/>
          <p:nvPr/>
        </p:nvSpPr>
        <p:spPr>
          <a:xfrm>
            <a:off x="9393085" y="6505526"/>
            <a:ext cx="735331" cy="444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Linux</a:t>
            </a:r>
          </a:p>
        </p:txBody>
      </p:sp>
      <p:sp>
        <p:nvSpPr>
          <p:cNvPr id="507" name="Overall, the window evolution is similar"/>
          <p:cNvSpPr/>
          <p:nvPr/>
        </p:nvSpPr>
        <p:spPr>
          <a:xfrm>
            <a:off x="2082091" y="7702305"/>
            <a:ext cx="8840618" cy="1270001"/>
          </a:xfrm>
          <a:prstGeom prst="roundRect">
            <a:avLst>
              <a:gd name="adj" fmla="val 15000"/>
            </a:avLst>
          </a:prstGeom>
          <a:solidFill>
            <a:srgbClr val="DC322F"/>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lgn="ctr">
              <a:lnSpc>
                <a:spcPct val="80000"/>
              </a:lnSpc>
              <a:spcBef>
                <a:spcPts val="0"/>
              </a:spcBef>
              <a:defRPr sz="2800">
                <a:solidFill>
                  <a:srgbClr val="FFFFFF"/>
                </a:solidFill>
                <a:latin typeface="Futura"/>
                <a:ea typeface="Futura"/>
                <a:cs typeface="Futura"/>
                <a:sym typeface="Futura"/>
              </a:defRPr>
            </a:lvl1pPr>
          </a:lstStyle>
          <a:p>
            <a:pPr/>
            <a:r>
              <a:t>Overall, the window evolution is similar</a:t>
            </a:r>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11" name="Hourglass"/>
          <p:cNvSpPr/>
          <p:nvPr/>
        </p:nvSpPr>
        <p:spPr>
          <a:xfrm>
            <a:off x="1809522" y="2395223"/>
            <a:ext cx="3489684" cy="585215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898" y="0"/>
                </a:moveTo>
                <a:cubicBezTo>
                  <a:pt x="404" y="0"/>
                  <a:pt x="0" y="242"/>
                  <a:pt x="0" y="537"/>
                </a:cubicBezTo>
                <a:lnTo>
                  <a:pt x="0" y="901"/>
                </a:lnTo>
                <a:cubicBezTo>
                  <a:pt x="0" y="1196"/>
                  <a:pt x="404" y="1438"/>
                  <a:pt x="898" y="1438"/>
                </a:cubicBezTo>
                <a:lnTo>
                  <a:pt x="20702" y="1438"/>
                </a:lnTo>
                <a:cubicBezTo>
                  <a:pt x="21196" y="1438"/>
                  <a:pt x="21600" y="1196"/>
                  <a:pt x="21600" y="901"/>
                </a:cubicBezTo>
                <a:lnTo>
                  <a:pt x="21600" y="537"/>
                </a:lnTo>
                <a:cubicBezTo>
                  <a:pt x="21600" y="242"/>
                  <a:pt x="21196" y="0"/>
                  <a:pt x="20702" y="0"/>
                </a:cubicBezTo>
                <a:lnTo>
                  <a:pt x="898" y="0"/>
                </a:lnTo>
                <a:close/>
                <a:moveTo>
                  <a:pt x="2670" y="2035"/>
                </a:moveTo>
                <a:cubicBezTo>
                  <a:pt x="2211" y="2035"/>
                  <a:pt x="1818" y="2231"/>
                  <a:pt x="1734" y="2499"/>
                </a:cubicBezTo>
                <a:cubicBezTo>
                  <a:pt x="1688" y="2648"/>
                  <a:pt x="678" y="6175"/>
                  <a:pt x="7600" y="10445"/>
                </a:cubicBezTo>
                <a:lnTo>
                  <a:pt x="7609" y="10452"/>
                </a:lnTo>
                <a:cubicBezTo>
                  <a:pt x="7626" y="10469"/>
                  <a:pt x="7637" y="10489"/>
                  <a:pt x="7652" y="10509"/>
                </a:cubicBezTo>
                <a:lnTo>
                  <a:pt x="7657" y="10516"/>
                </a:lnTo>
                <a:cubicBezTo>
                  <a:pt x="7692" y="10583"/>
                  <a:pt x="7734" y="10686"/>
                  <a:pt x="7739" y="10800"/>
                </a:cubicBezTo>
                <a:cubicBezTo>
                  <a:pt x="7733" y="10917"/>
                  <a:pt x="7692" y="11018"/>
                  <a:pt x="7657" y="11084"/>
                </a:cubicBezTo>
                <a:lnTo>
                  <a:pt x="7654" y="11089"/>
                </a:lnTo>
                <a:cubicBezTo>
                  <a:pt x="7640" y="11110"/>
                  <a:pt x="7626" y="11130"/>
                  <a:pt x="7609" y="11148"/>
                </a:cubicBezTo>
                <a:lnTo>
                  <a:pt x="7603" y="11153"/>
                </a:lnTo>
                <a:cubicBezTo>
                  <a:pt x="678" y="15424"/>
                  <a:pt x="1688" y="18954"/>
                  <a:pt x="1734" y="19102"/>
                </a:cubicBezTo>
                <a:cubicBezTo>
                  <a:pt x="1818" y="19371"/>
                  <a:pt x="2211" y="19565"/>
                  <a:pt x="2670" y="19565"/>
                </a:cubicBezTo>
                <a:lnTo>
                  <a:pt x="18930" y="19565"/>
                </a:lnTo>
                <a:cubicBezTo>
                  <a:pt x="19389" y="19565"/>
                  <a:pt x="19782" y="19371"/>
                  <a:pt x="19866" y="19102"/>
                </a:cubicBezTo>
                <a:cubicBezTo>
                  <a:pt x="19912" y="18954"/>
                  <a:pt x="20920" y="15426"/>
                  <a:pt x="13997" y="11155"/>
                </a:cubicBezTo>
                <a:lnTo>
                  <a:pt x="13991" y="11148"/>
                </a:lnTo>
                <a:cubicBezTo>
                  <a:pt x="13974" y="11131"/>
                  <a:pt x="13962" y="11113"/>
                  <a:pt x="13948" y="11092"/>
                </a:cubicBezTo>
                <a:lnTo>
                  <a:pt x="13943" y="11084"/>
                </a:lnTo>
                <a:cubicBezTo>
                  <a:pt x="13908" y="11018"/>
                  <a:pt x="13866" y="10915"/>
                  <a:pt x="13861" y="10802"/>
                </a:cubicBezTo>
                <a:cubicBezTo>
                  <a:pt x="13866" y="10684"/>
                  <a:pt x="13908" y="10584"/>
                  <a:pt x="13943" y="10518"/>
                </a:cubicBezTo>
                <a:lnTo>
                  <a:pt x="13946" y="10511"/>
                </a:lnTo>
                <a:cubicBezTo>
                  <a:pt x="13960" y="10490"/>
                  <a:pt x="13974" y="10470"/>
                  <a:pt x="13991" y="10452"/>
                </a:cubicBezTo>
                <a:lnTo>
                  <a:pt x="13997" y="10447"/>
                </a:lnTo>
                <a:cubicBezTo>
                  <a:pt x="20922" y="6176"/>
                  <a:pt x="19912" y="2648"/>
                  <a:pt x="19866" y="2499"/>
                </a:cubicBezTo>
                <a:cubicBezTo>
                  <a:pt x="19782" y="2231"/>
                  <a:pt x="19389" y="2035"/>
                  <a:pt x="18930" y="2035"/>
                </a:cubicBezTo>
                <a:lnTo>
                  <a:pt x="2670" y="2035"/>
                </a:lnTo>
                <a:close/>
                <a:moveTo>
                  <a:pt x="3562" y="3170"/>
                </a:moveTo>
                <a:lnTo>
                  <a:pt x="18038" y="3170"/>
                </a:lnTo>
                <a:cubicBezTo>
                  <a:pt x="18033" y="3525"/>
                  <a:pt x="17958" y="4064"/>
                  <a:pt x="17658" y="4738"/>
                </a:cubicBezTo>
                <a:cubicBezTo>
                  <a:pt x="17139" y="5903"/>
                  <a:pt x="15820" y="7716"/>
                  <a:pt x="12489" y="9742"/>
                </a:cubicBezTo>
                <a:cubicBezTo>
                  <a:pt x="12423" y="9782"/>
                  <a:pt x="12368" y="9829"/>
                  <a:pt x="12325" y="9879"/>
                </a:cubicBezTo>
                <a:cubicBezTo>
                  <a:pt x="12317" y="9888"/>
                  <a:pt x="12253" y="9965"/>
                  <a:pt x="12180" y="10087"/>
                </a:cubicBezTo>
                <a:cubicBezTo>
                  <a:pt x="12034" y="10297"/>
                  <a:pt x="11957" y="10524"/>
                  <a:pt x="11956" y="10759"/>
                </a:cubicBezTo>
                <a:cubicBezTo>
                  <a:pt x="11956" y="10768"/>
                  <a:pt x="11956" y="10776"/>
                  <a:pt x="11956" y="10785"/>
                </a:cubicBezTo>
                <a:lnTo>
                  <a:pt x="11956" y="10815"/>
                </a:lnTo>
                <a:cubicBezTo>
                  <a:pt x="11956" y="10824"/>
                  <a:pt x="11956" y="10832"/>
                  <a:pt x="11956" y="10837"/>
                </a:cubicBezTo>
                <a:cubicBezTo>
                  <a:pt x="11957" y="11075"/>
                  <a:pt x="12034" y="11303"/>
                  <a:pt x="12177" y="11510"/>
                </a:cubicBezTo>
                <a:cubicBezTo>
                  <a:pt x="12252" y="11635"/>
                  <a:pt x="12317" y="11714"/>
                  <a:pt x="12325" y="11723"/>
                </a:cubicBezTo>
                <a:cubicBezTo>
                  <a:pt x="12368" y="11772"/>
                  <a:pt x="12423" y="11817"/>
                  <a:pt x="12489" y="11858"/>
                </a:cubicBezTo>
                <a:cubicBezTo>
                  <a:pt x="15820" y="13884"/>
                  <a:pt x="17139" y="15699"/>
                  <a:pt x="17658" y="16863"/>
                </a:cubicBezTo>
                <a:cubicBezTo>
                  <a:pt x="17959" y="17538"/>
                  <a:pt x="18033" y="18076"/>
                  <a:pt x="18038" y="18430"/>
                </a:cubicBezTo>
                <a:lnTo>
                  <a:pt x="3562" y="18430"/>
                </a:lnTo>
                <a:cubicBezTo>
                  <a:pt x="3567" y="18075"/>
                  <a:pt x="3642" y="17536"/>
                  <a:pt x="3942" y="16862"/>
                </a:cubicBezTo>
                <a:cubicBezTo>
                  <a:pt x="4461" y="15697"/>
                  <a:pt x="5780" y="13884"/>
                  <a:pt x="9111" y="11858"/>
                </a:cubicBezTo>
                <a:cubicBezTo>
                  <a:pt x="9177" y="11817"/>
                  <a:pt x="9232" y="11771"/>
                  <a:pt x="9275" y="11721"/>
                </a:cubicBezTo>
                <a:cubicBezTo>
                  <a:pt x="9283" y="11713"/>
                  <a:pt x="9348" y="11635"/>
                  <a:pt x="9420" y="11513"/>
                </a:cubicBezTo>
                <a:cubicBezTo>
                  <a:pt x="9566" y="11303"/>
                  <a:pt x="9643" y="11076"/>
                  <a:pt x="9644" y="10841"/>
                </a:cubicBezTo>
                <a:cubicBezTo>
                  <a:pt x="9644" y="10832"/>
                  <a:pt x="9644" y="10824"/>
                  <a:pt x="9644" y="10815"/>
                </a:cubicBezTo>
                <a:lnTo>
                  <a:pt x="9644" y="10785"/>
                </a:lnTo>
                <a:cubicBezTo>
                  <a:pt x="9644" y="10776"/>
                  <a:pt x="9644" y="10768"/>
                  <a:pt x="9644" y="10763"/>
                </a:cubicBezTo>
                <a:cubicBezTo>
                  <a:pt x="9643" y="10525"/>
                  <a:pt x="9566" y="10297"/>
                  <a:pt x="9423" y="10090"/>
                </a:cubicBezTo>
                <a:cubicBezTo>
                  <a:pt x="9348" y="9964"/>
                  <a:pt x="9283" y="9888"/>
                  <a:pt x="9275" y="9879"/>
                </a:cubicBezTo>
                <a:cubicBezTo>
                  <a:pt x="9232" y="9829"/>
                  <a:pt x="9177" y="9783"/>
                  <a:pt x="9111" y="9742"/>
                </a:cubicBezTo>
                <a:cubicBezTo>
                  <a:pt x="5780" y="7716"/>
                  <a:pt x="4461" y="5903"/>
                  <a:pt x="3942" y="4738"/>
                </a:cubicBezTo>
                <a:cubicBezTo>
                  <a:pt x="3641" y="4064"/>
                  <a:pt x="3567" y="3525"/>
                  <a:pt x="3562" y="3170"/>
                </a:cubicBezTo>
                <a:close/>
                <a:moveTo>
                  <a:pt x="10800" y="12519"/>
                </a:moveTo>
                <a:cubicBezTo>
                  <a:pt x="10624" y="12512"/>
                  <a:pt x="10439" y="12534"/>
                  <a:pt x="10293" y="12618"/>
                </a:cubicBezTo>
                <a:lnTo>
                  <a:pt x="10296" y="12620"/>
                </a:lnTo>
                <a:cubicBezTo>
                  <a:pt x="4812" y="15292"/>
                  <a:pt x="5628" y="17483"/>
                  <a:pt x="5665" y="17575"/>
                </a:cubicBezTo>
                <a:lnTo>
                  <a:pt x="5707" y="17678"/>
                </a:lnTo>
                <a:lnTo>
                  <a:pt x="15892" y="17678"/>
                </a:lnTo>
                <a:lnTo>
                  <a:pt x="15935" y="17575"/>
                </a:lnTo>
                <a:cubicBezTo>
                  <a:pt x="15972" y="17483"/>
                  <a:pt x="16788" y="15292"/>
                  <a:pt x="11304" y="12620"/>
                </a:cubicBezTo>
                <a:lnTo>
                  <a:pt x="11307" y="12618"/>
                </a:lnTo>
                <a:cubicBezTo>
                  <a:pt x="11161" y="12534"/>
                  <a:pt x="10976" y="12512"/>
                  <a:pt x="10800" y="12519"/>
                </a:cubicBezTo>
                <a:close/>
                <a:moveTo>
                  <a:pt x="898" y="20164"/>
                </a:moveTo>
                <a:cubicBezTo>
                  <a:pt x="404" y="20164"/>
                  <a:pt x="0" y="20404"/>
                  <a:pt x="0" y="20699"/>
                </a:cubicBezTo>
                <a:lnTo>
                  <a:pt x="0" y="21064"/>
                </a:lnTo>
                <a:cubicBezTo>
                  <a:pt x="0" y="21359"/>
                  <a:pt x="404" y="21600"/>
                  <a:pt x="898" y="21600"/>
                </a:cubicBezTo>
                <a:lnTo>
                  <a:pt x="20702" y="21600"/>
                </a:lnTo>
                <a:cubicBezTo>
                  <a:pt x="21196" y="21600"/>
                  <a:pt x="21600" y="21359"/>
                  <a:pt x="21600" y="21064"/>
                </a:cubicBezTo>
                <a:lnTo>
                  <a:pt x="21600" y="20699"/>
                </a:lnTo>
                <a:cubicBezTo>
                  <a:pt x="21600" y="20404"/>
                  <a:pt x="21196" y="20164"/>
                  <a:pt x="20702" y="20164"/>
                </a:cubicBezTo>
                <a:lnTo>
                  <a:pt x="898" y="20164"/>
                </a:lnTo>
                <a:close/>
              </a:path>
            </a:pathLst>
          </a:custGeom>
          <a:solidFill>
            <a:srgbClr val="839496"/>
          </a:solidFill>
          <a:ln w="12700">
            <a:miter lim="400000"/>
          </a:ln>
        </p:spPr>
        <p:txBody>
          <a:bodyPr lIns="50800" tIns="50800" rIns="50800" bIns="50800" anchor="ctr"/>
          <a:lstStyle/>
          <a:p>
            <a:pPr algn="ctr">
              <a:lnSpc>
                <a:spcPct val="80000"/>
              </a:lnSpc>
              <a:spcBef>
                <a:spcPts val="0"/>
              </a:spcBef>
              <a:defRPr cap="all" sz="2800">
                <a:solidFill>
                  <a:srgbClr val="FFFFFF"/>
                </a:solidFill>
                <a:latin typeface="+mn-lt"/>
                <a:ea typeface="+mn-ea"/>
                <a:cs typeface="+mn-cs"/>
                <a:sym typeface="DIN Condensed"/>
              </a:defRPr>
            </a:pPr>
          </a:p>
        </p:txBody>
      </p:sp>
      <p:sp>
        <p:nvSpPr>
          <p:cNvPr id="512" name="IMplications"/>
          <p:cNvSpPr txBox="1"/>
          <p:nvPr>
            <p:ph type="title"/>
          </p:nvPr>
        </p:nvSpPr>
        <p:spPr>
          <a:prstGeom prst="rect">
            <a:avLst/>
          </a:prstGeom>
        </p:spPr>
        <p:txBody>
          <a:bodyPr/>
          <a:lstStyle>
            <a:lvl1pPr defTabSz="368045">
              <a:spcBef>
                <a:spcPts val="1700"/>
              </a:spcBef>
              <a:defRPr sz="3780"/>
            </a:lvl1pPr>
          </a:lstStyle>
          <a:p>
            <a:pPr/>
            <a:r>
              <a:t>IMplications</a:t>
            </a:r>
          </a:p>
        </p:txBody>
      </p:sp>
      <p:sp>
        <p:nvSpPr>
          <p:cNvPr id="513" name="Velocity of congestion control research…"/>
          <p:cNvSpPr txBox="1"/>
          <p:nvPr>
            <p:ph type="body" sz="quarter" idx="1"/>
          </p:nvPr>
        </p:nvSpPr>
        <p:spPr>
          <a:xfrm>
            <a:off x="5555208" y="2217916"/>
            <a:ext cx="6827292" cy="1636584"/>
          </a:xfrm>
          <a:prstGeom prst="rect">
            <a:avLst/>
          </a:prstGeom>
        </p:spPr>
        <p:txBody>
          <a:bodyPr/>
          <a:lstStyle/>
          <a:p>
            <a:pPr marL="0" indent="0" algn="ctr" defTabSz="543305">
              <a:spcBef>
                <a:spcPts val="2600"/>
              </a:spcBef>
              <a:buClrTx/>
              <a:buSzTx/>
              <a:buFontTx/>
              <a:buNone/>
              <a:defRPr sz="3906">
                <a:solidFill>
                  <a:srgbClr val="6C71C4"/>
                </a:solidFill>
              </a:defRPr>
            </a:pPr>
            <a:r>
              <a:t>Velocity of congestion control research</a:t>
            </a:r>
          </a:p>
          <a:p>
            <a:pPr marL="0" indent="0" algn="ctr" defTabSz="543305">
              <a:spcBef>
                <a:spcPts val="2600"/>
              </a:spcBef>
              <a:buClrTx/>
              <a:buSzTx/>
              <a:buFontTx/>
              <a:buNone/>
              <a:defRPr sz="3906">
                <a:solidFill>
                  <a:srgbClr val="6C71C4"/>
                </a:solidFill>
              </a:defRPr>
            </a:pPr>
            <a:r>
              <a:t>New algorithms</a:t>
            </a:r>
          </a:p>
        </p:txBody>
      </p:sp>
      <p:sp>
        <p:nvSpPr>
          <p:cNvPr id="514" name="Flexibility need not preclude performance"/>
          <p:cNvSpPr txBox="1"/>
          <p:nvPr/>
        </p:nvSpPr>
        <p:spPr>
          <a:xfrm>
            <a:off x="5555208" y="7666217"/>
            <a:ext cx="6827292" cy="7239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lvl1pPr algn="ctr" defTabSz="554990">
              <a:spcBef>
                <a:spcPts val="2600"/>
              </a:spcBef>
              <a:defRPr sz="3989">
                <a:solidFill>
                  <a:srgbClr val="B58900"/>
                </a:solidFill>
                <a:latin typeface="Futura Condensed"/>
                <a:ea typeface="Futura Condensed"/>
                <a:cs typeface="Futura Condensed"/>
                <a:sym typeface="Futura Condensed"/>
              </a:defRPr>
            </a:lvl1pPr>
          </a:lstStyle>
          <a:p>
            <a:pPr/>
            <a:r>
              <a:t>Flexibility need not preclude performance</a:t>
            </a:r>
          </a:p>
        </p:txBody>
      </p:sp>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18" name="Open Questions"/>
          <p:cNvSpPr txBox="1"/>
          <p:nvPr>
            <p:ph type="title"/>
          </p:nvPr>
        </p:nvSpPr>
        <p:spPr>
          <a:prstGeom prst="rect">
            <a:avLst/>
          </a:prstGeom>
        </p:spPr>
        <p:txBody>
          <a:bodyPr/>
          <a:lstStyle>
            <a:lvl1pPr defTabSz="368045">
              <a:spcBef>
                <a:spcPts val="1700"/>
              </a:spcBef>
              <a:defRPr sz="3780"/>
            </a:lvl1pPr>
          </a:lstStyle>
          <a:p>
            <a:pPr/>
            <a:r>
              <a:t>Open Questions</a:t>
            </a:r>
          </a:p>
        </p:txBody>
      </p:sp>
      <p:sp>
        <p:nvSpPr>
          <p:cNvPr id="519" name="New algorithms?…"/>
          <p:cNvSpPr txBox="1"/>
          <p:nvPr>
            <p:ph type="body" sz="quarter" idx="1"/>
          </p:nvPr>
        </p:nvSpPr>
        <p:spPr>
          <a:xfrm>
            <a:off x="476168" y="2821391"/>
            <a:ext cx="6409249" cy="3664305"/>
          </a:xfrm>
          <a:prstGeom prst="rect">
            <a:avLst/>
          </a:prstGeom>
        </p:spPr>
        <p:txBody>
          <a:bodyPr/>
          <a:lstStyle/>
          <a:p>
            <a:pPr/>
            <a:r>
              <a:t>New algorithms?</a:t>
            </a:r>
          </a:p>
          <a:p>
            <a:pPr/>
            <a:r>
              <a:t>Hardware support for CCP primitives?</a:t>
            </a:r>
          </a:p>
          <a:p>
            <a:pPr/>
            <a:r>
              <a:t>Low-RTT paths</a:t>
            </a:r>
          </a:p>
          <a:p>
            <a:pPr lvl="1"/>
            <a:r>
              <a:t>Make decisions less frequently?</a:t>
            </a:r>
          </a:p>
        </p:txBody>
      </p:sp>
      <p:sp>
        <p:nvSpPr>
          <p:cNvPr id="520" name="github.com/mit-nms/ccp"/>
          <p:cNvSpPr txBox="1"/>
          <p:nvPr/>
        </p:nvSpPr>
        <p:spPr>
          <a:xfrm>
            <a:off x="406400" y="7709296"/>
            <a:ext cx="12192000" cy="1381849"/>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lvl1pPr>
              <a:spcBef>
                <a:spcPts val="1800"/>
              </a:spcBef>
              <a:defRPr sz="7200">
                <a:solidFill>
                  <a:srgbClr val="268BD2"/>
                </a:solidFill>
              </a:defRPr>
            </a:lvl1pPr>
          </a:lstStyle>
          <a:p>
            <a:pPr/>
            <a:r>
              <a:t>github.com/mit-nms/ccp</a:t>
            </a:r>
          </a:p>
        </p:txBody>
      </p:sp>
      <p:grpSp>
        <p:nvGrpSpPr>
          <p:cNvPr id="539" name="Group"/>
          <p:cNvGrpSpPr/>
          <p:nvPr/>
        </p:nvGrpSpPr>
        <p:grpSpPr>
          <a:xfrm>
            <a:off x="6547452" y="2516655"/>
            <a:ext cx="5757387" cy="4273777"/>
            <a:chOff x="0" y="0"/>
            <a:chExt cx="5757386" cy="4273775"/>
          </a:xfrm>
        </p:grpSpPr>
        <p:sp>
          <p:nvSpPr>
            <p:cNvPr id="521" name="Datapath…"/>
            <p:cNvSpPr/>
            <p:nvPr/>
          </p:nvSpPr>
          <p:spPr>
            <a:xfrm>
              <a:off x="1461385" y="2486965"/>
              <a:ext cx="1537870" cy="796430"/>
            </a:xfrm>
            <a:prstGeom prst="rect">
              <a:avLst/>
            </a:prstGeom>
            <a:solidFill>
              <a:srgbClr val="B58900"/>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p>
              <a:pPr algn="ctr">
                <a:lnSpc>
                  <a:spcPct val="80000"/>
                </a:lnSpc>
                <a:spcBef>
                  <a:spcPts val="0"/>
                </a:spcBef>
                <a:defRPr cap="all" sz="2800">
                  <a:solidFill>
                    <a:srgbClr val="073642"/>
                  </a:solidFill>
                  <a:latin typeface="+mn-lt"/>
                  <a:ea typeface="+mn-ea"/>
                  <a:cs typeface="+mn-cs"/>
                  <a:sym typeface="DIN Condensed"/>
                </a:defRPr>
              </a:pPr>
              <a:r>
                <a:t>Datapath</a:t>
              </a:r>
            </a:p>
            <a:p>
              <a:pPr algn="ctr">
                <a:lnSpc>
                  <a:spcPct val="80000"/>
                </a:lnSpc>
                <a:spcBef>
                  <a:spcPts val="0"/>
                </a:spcBef>
                <a:defRPr cap="all" sz="2800">
                  <a:solidFill>
                    <a:srgbClr val="073642"/>
                  </a:solidFill>
                  <a:latin typeface="+mn-lt"/>
                  <a:ea typeface="+mn-ea"/>
                  <a:cs typeface="+mn-cs"/>
                  <a:sym typeface="DIN Condensed"/>
                </a:defRPr>
              </a:pPr>
              <a:r>
                <a:t>API</a:t>
              </a:r>
            </a:p>
          </p:txBody>
        </p:sp>
        <p:sp>
          <p:nvSpPr>
            <p:cNvPr id="522" name="Line"/>
            <p:cNvSpPr/>
            <p:nvPr/>
          </p:nvSpPr>
          <p:spPr>
            <a:xfrm>
              <a:off x="2935374" y="2759829"/>
              <a:ext cx="1670949" cy="1"/>
            </a:xfrm>
            <a:prstGeom prst="line">
              <a:avLst/>
            </a:prstGeom>
            <a:noFill/>
            <a:ln w="25400" cap="flat">
              <a:solidFill>
                <a:srgbClr val="6C71C4"/>
              </a:solidFill>
              <a:prstDash val="solid"/>
              <a:miter lim="400000"/>
            </a:ln>
            <a:effectLst/>
          </p:spPr>
          <p:txBody>
            <a:bodyPr wrap="square" lIns="50800" tIns="50800" rIns="50800" bIns="50800" numCol="1" anchor="ctr">
              <a:noAutofit/>
            </a:bodyPr>
            <a:lstStyle/>
            <a:p>
              <a:pPr algn="ctr">
                <a:lnSpc>
                  <a:spcPct val="80000"/>
                </a:lnSpc>
                <a:spcBef>
                  <a:spcPts val="0"/>
                </a:spcBef>
                <a:defRPr cap="all" sz="2800">
                  <a:latin typeface="+mn-lt"/>
                  <a:ea typeface="+mn-ea"/>
                  <a:cs typeface="+mn-cs"/>
                  <a:sym typeface="DIN Condensed"/>
                </a:defRPr>
              </a:pPr>
            </a:p>
          </p:txBody>
        </p:sp>
        <p:pic>
          <p:nvPicPr>
            <p:cNvPr id="523" name="NIC.pdf" descr="NIC.pdf"/>
            <p:cNvPicPr>
              <a:picLocks noChangeAspect="1"/>
            </p:cNvPicPr>
            <p:nvPr/>
          </p:nvPicPr>
          <p:blipFill>
            <a:blip r:embed="rId3">
              <a:extLst/>
            </a:blip>
            <a:stretch>
              <a:fillRect/>
            </a:stretch>
          </p:blipFill>
          <p:spPr>
            <a:xfrm rot="10800000">
              <a:off x="504876" y="3825200"/>
              <a:ext cx="661196" cy="448576"/>
            </a:xfrm>
            <a:prstGeom prst="rect">
              <a:avLst/>
            </a:prstGeom>
            <a:ln w="12700" cap="flat">
              <a:noFill/>
              <a:miter lim="400000"/>
            </a:ln>
            <a:effectLst/>
          </p:spPr>
        </p:pic>
        <p:sp>
          <p:nvSpPr>
            <p:cNvPr id="524" name="Datapath"/>
            <p:cNvSpPr txBox="1"/>
            <p:nvPr/>
          </p:nvSpPr>
          <p:spPr>
            <a:xfrm>
              <a:off x="86628" y="2743874"/>
              <a:ext cx="1161006" cy="35834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defTabSz="419100">
                <a:lnSpc>
                  <a:spcPct val="80000"/>
                </a:lnSpc>
                <a:spcBef>
                  <a:spcPts val="0"/>
                </a:spcBef>
                <a:defRPr cap="all" sz="2800">
                  <a:solidFill>
                    <a:srgbClr val="839496"/>
                  </a:solidFill>
                  <a:latin typeface="+mn-lt"/>
                  <a:ea typeface="+mn-ea"/>
                  <a:cs typeface="+mn-cs"/>
                  <a:sym typeface="DIN Condensed"/>
                </a:defRPr>
              </a:lvl1pPr>
            </a:lstStyle>
            <a:p>
              <a:pPr/>
              <a:r>
                <a:t>Datapath</a:t>
              </a:r>
            </a:p>
          </p:txBody>
        </p:sp>
        <p:sp>
          <p:nvSpPr>
            <p:cNvPr id="525" name="Notebook"/>
            <p:cNvSpPr/>
            <p:nvPr/>
          </p:nvSpPr>
          <p:spPr>
            <a:xfrm>
              <a:off x="0" y="34204"/>
              <a:ext cx="1670948" cy="936005"/>
            </a:xfrm>
            <a:custGeom>
              <a:avLst/>
              <a:gdLst/>
              <a:ahLst/>
              <a:cxnLst>
                <a:cxn ang="0">
                  <a:pos x="wd2" y="hd2"/>
                </a:cxn>
                <a:cxn ang="5400000">
                  <a:pos x="wd2" y="hd2"/>
                </a:cxn>
                <a:cxn ang="10800000">
                  <a:pos x="wd2" y="hd2"/>
                </a:cxn>
                <a:cxn ang="16200000">
                  <a:pos x="wd2" y="hd2"/>
                </a:cxn>
              </a:cxnLst>
              <a:rect l="0" t="0" r="r" b="b"/>
              <a:pathLst>
                <a:path w="21600" h="21599" fill="norm" stroke="1" extrusionOk="0">
                  <a:moveTo>
                    <a:pt x="1952" y="0"/>
                  </a:moveTo>
                  <a:cubicBezTo>
                    <a:pt x="1421" y="0"/>
                    <a:pt x="1439" y="771"/>
                    <a:pt x="1439" y="1718"/>
                  </a:cubicBezTo>
                  <a:lnTo>
                    <a:pt x="1439" y="19328"/>
                  </a:lnTo>
                  <a:lnTo>
                    <a:pt x="0" y="19328"/>
                  </a:lnTo>
                  <a:cubicBezTo>
                    <a:pt x="0" y="19328"/>
                    <a:pt x="0" y="19890"/>
                    <a:pt x="0" y="20529"/>
                  </a:cubicBezTo>
                  <a:cubicBezTo>
                    <a:pt x="0" y="21600"/>
                    <a:pt x="190" y="21599"/>
                    <a:pt x="896" y="21599"/>
                  </a:cubicBezTo>
                  <a:lnTo>
                    <a:pt x="10332" y="21599"/>
                  </a:lnTo>
                  <a:lnTo>
                    <a:pt x="11268" y="21599"/>
                  </a:lnTo>
                  <a:lnTo>
                    <a:pt x="20704" y="21599"/>
                  </a:lnTo>
                  <a:cubicBezTo>
                    <a:pt x="21367" y="21599"/>
                    <a:pt x="21600" y="21600"/>
                    <a:pt x="21600" y="20529"/>
                  </a:cubicBezTo>
                  <a:cubicBezTo>
                    <a:pt x="21600" y="19890"/>
                    <a:pt x="21600" y="19328"/>
                    <a:pt x="21600" y="19328"/>
                  </a:cubicBezTo>
                  <a:lnTo>
                    <a:pt x="20161" y="19328"/>
                  </a:lnTo>
                  <a:lnTo>
                    <a:pt x="20161" y="1718"/>
                  </a:lnTo>
                  <a:cubicBezTo>
                    <a:pt x="20161" y="771"/>
                    <a:pt x="20196" y="0"/>
                    <a:pt x="19665" y="0"/>
                  </a:cubicBezTo>
                  <a:lnTo>
                    <a:pt x="1952" y="0"/>
                  </a:lnTo>
                  <a:close/>
                  <a:moveTo>
                    <a:pt x="2475" y="1849"/>
                  </a:moveTo>
                  <a:lnTo>
                    <a:pt x="19125" y="1849"/>
                  </a:lnTo>
                  <a:lnTo>
                    <a:pt x="19125" y="19328"/>
                  </a:lnTo>
                  <a:lnTo>
                    <a:pt x="11268" y="19328"/>
                  </a:lnTo>
                  <a:lnTo>
                    <a:pt x="10332" y="19328"/>
                  </a:lnTo>
                  <a:lnTo>
                    <a:pt x="2475" y="19328"/>
                  </a:lnTo>
                  <a:lnTo>
                    <a:pt x="2475" y="1849"/>
                  </a:lnTo>
                  <a:close/>
                </a:path>
              </a:pathLst>
            </a:custGeom>
            <a:solidFill>
              <a:srgbClr val="839496"/>
            </a:solidFill>
            <a:ln w="12700" cap="flat">
              <a:noFill/>
              <a:miter lim="400000"/>
            </a:ln>
            <a:effectLst/>
          </p:spPr>
          <p:txBody>
            <a:bodyPr wrap="square" lIns="50800" tIns="50800" rIns="50800" bIns="50800" numCol="1" anchor="ctr">
              <a:noAutofit/>
            </a:bodyPr>
            <a:lstStyle/>
            <a:p>
              <a:pPr algn="ctr">
                <a:lnSpc>
                  <a:spcPct val="80000"/>
                </a:lnSpc>
                <a:spcBef>
                  <a:spcPts val="0"/>
                </a:spcBef>
                <a:defRPr cap="all" sz="2800">
                  <a:solidFill>
                    <a:srgbClr val="FFFFFF"/>
                  </a:solidFill>
                  <a:latin typeface="+mn-lt"/>
                  <a:ea typeface="+mn-ea"/>
                  <a:cs typeface="+mn-cs"/>
                  <a:sym typeface="DIN Condensed"/>
                </a:defRPr>
              </a:pPr>
            </a:p>
          </p:txBody>
        </p:sp>
        <p:sp>
          <p:nvSpPr>
            <p:cNvPr id="526" name="APP"/>
            <p:cNvSpPr txBox="1"/>
            <p:nvPr/>
          </p:nvSpPr>
          <p:spPr>
            <a:xfrm>
              <a:off x="543390" y="337414"/>
              <a:ext cx="584167" cy="32958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defTabSz="419100">
                <a:lnSpc>
                  <a:spcPct val="80000"/>
                </a:lnSpc>
                <a:spcBef>
                  <a:spcPts val="0"/>
                </a:spcBef>
                <a:defRPr cap="all" sz="2800">
                  <a:solidFill>
                    <a:srgbClr val="839496"/>
                  </a:solidFill>
                  <a:latin typeface="+mn-lt"/>
                  <a:ea typeface="+mn-ea"/>
                  <a:cs typeface="+mn-cs"/>
                  <a:sym typeface="DIN Condensed"/>
                </a:defRPr>
              </a:lvl1pPr>
            </a:lstStyle>
            <a:p>
              <a:pPr/>
              <a:r>
                <a:t>APP</a:t>
              </a:r>
            </a:p>
          </p:txBody>
        </p:sp>
        <p:sp>
          <p:nvSpPr>
            <p:cNvPr id="527" name="Line"/>
            <p:cNvSpPr/>
            <p:nvPr/>
          </p:nvSpPr>
          <p:spPr>
            <a:xfrm flipH="1">
              <a:off x="835474" y="1083900"/>
              <a:ext cx="1" cy="1575046"/>
            </a:xfrm>
            <a:prstGeom prst="line">
              <a:avLst/>
            </a:prstGeom>
            <a:noFill/>
            <a:ln w="25400" cap="flat">
              <a:solidFill>
                <a:srgbClr val="839496"/>
              </a:solidFill>
              <a:prstDash val="solid"/>
              <a:miter lim="400000"/>
              <a:headEnd type="triangle" w="med" len="med"/>
              <a:tailEnd type="triangle" w="med" len="med"/>
            </a:ln>
            <a:effectLst/>
          </p:spPr>
          <p:txBody>
            <a:bodyPr wrap="square" lIns="50800" tIns="50800" rIns="50800" bIns="50800" numCol="1" anchor="ctr">
              <a:noAutofit/>
            </a:bodyPr>
            <a:lstStyle/>
            <a:p>
              <a:pPr algn="ctr">
                <a:lnSpc>
                  <a:spcPct val="80000"/>
                </a:lnSpc>
                <a:spcBef>
                  <a:spcPts val="0"/>
                </a:spcBef>
                <a:defRPr cap="all" sz="2800">
                  <a:latin typeface="+mn-lt"/>
                  <a:ea typeface="+mn-ea"/>
                  <a:cs typeface="+mn-cs"/>
                  <a:sym typeface="DIN Condensed"/>
                </a:defRPr>
              </a:pPr>
            </a:p>
          </p:txBody>
        </p:sp>
        <p:sp>
          <p:nvSpPr>
            <p:cNvPr id="528" name="Data"/>
            <p:cNvSpPr txBox="1"/>
            <p:nvPr/>
          </p:nvSpPr>
          <p:spPr>
            <a:xfrm>
              <a:off x="104507" y="1650097"/>
              <a:ext cx="661196" cy="44265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p>
              <a:pPr/>
              <a:r>
                <a:t>Data</a:t>
              </a:r>
            </a:p>
          </p:txBody>
        </p:sp>
        <p:sp>
          <p:nvSpPr>
            <p:cNvPr id="529" name="Line"/>
            <p:cNvSpPr/>
            <p:nvPr/>
          </p:nvSpPr>
          <p:spPr>
            <a:xfrm flipV="1">
              <a:off x="4599962" y="2154732"/>
              <a:ext cx="1" cy="618166"/>
            </a:xfrm>
            <a:prstGeom prst="line">
              <a:avLst/>
            </a:prstGeom>
            <a:noFill/>
            <a:ln w="25400" cap="flat">
              <a:solidFill>
                <a:srgbClr val="6C71C4"/>
              </a:solidFill>
              <a:prstDash val="solid"/>
              <a:miter lim="400000"/>
              <a:tailEnd type="triangle" w="med" len="med"/>
            </a:ln>
            <a:effectLst/>
          </p:spPr>
          <p:txBody>
            <a:bodyPr wrap="square" lIns="50800" tIns="50800" rIns="50800" bIns="50800" numCol="1" anchor="ctr">
              <a:noAutofit/>
            </a:bodyPr>
            <a:lstStyle/>
            <a:p>
              <a:pPr algn="ctr">
                <a:lnSpc>
                  <a:spcPct val="80000"/>
                </a:lnSpc>
                <a:spcBef>
                  <a:spcPts val="0"/>
                </a:spcBef>
                <a:defRPr cap="all" sz="2800">
                  <a:latin typeface="+mn-lt"/>
                  <a:ea typeface="+mn-ea"/>
                  <a:cs typeface="+mn-cs"/>
                  <a:sym typeface="DIN Condensed"/>
                </a:defRPr>
              </a:pPr>
            </a:p>
          </p:txBody>
        </p:sp>
        <p:sp>
          <p:nvSpPr>
            <p:cNvPr id="530" name="Algorithm…"/>
            <p:cNvSpPr/>
            <p:nvPr/>
          </p:nvSpPr>
          <p:spPr>
            <a:xfrm>
              <a:off x="3831027" y="1468449"/>
              <a:ext cx="1537870" cy="723901"/>
            </a:xfrm>
            <a:prstGeom prst="rect">
              <a:avLst/>
            </a:prstGeom>
            <a:solidFill>
              <a:srgbClr val="6C71C4"/>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p>
              <a:pPr algn="ctr">
                <a:lnSpc>
                  <a:spcPct val="80000"/>
                </a:lnSpc>
                <a:spcBef>
                  <a:spcPts val="0"/>
                </a:spcBef>
                <a:defRPr cap="all" sz="2800">
                  <a:solidFill>
                    <a:srgbClr val="073642"/>
                  </a:solidFill>
                  <a:latin typeface="+mn-lt"/>
                  <a:ea typeface="+mn-ea"/>
                  <a:cs typeface="+mn-cs"/>
                  <a:sym typeface="DIN Condensed"/>
                </a:defRPr>
              </a:pPr>
              <a:r>
                <a:t>Algorithm</a:t>
              </a:r>
            </a:p>
            <a:p>
              <a:pPr algn="ctr">
                <a:lnSpc>
                  <a:spcPct val="80000"/>
                </a:lnSpc>
                <a:spcBef>
                  <a:spcPts val="0"/>
                </a:spcBef>
                <a:defRPr cap="all" sz="2800">
                  <a:solidFill>
                    <a:srgbClr val="073642"/>
                  </a:solidFill>
                  <a:latin typeface="+mn-lt"/>
                  <a:ea typeface="+mn-ea"/>
                  <a:cs typeface="+mn-cs"/>
                  <a:sym typeface="DIN Condensed"/>
                </a:defRPr>
              </a:pPr>
              <a:r>
                <a:t>API</a:t>
              </a:r>
            </a:p>
          </p:txBody>
        </p:sp>
        <p:sp>
          <p:nvSpPr>
            <p:cNvPr id="531" name="Line"/>
            <p:cNvSpPr/>
            <p:nvPr/>
          </p:nvSpPr>
          <p:spPr>
            <a:xfrm>
              <a:off x="2158141" y="1884841"/>
              <a:ext cx="1670949" cy="1"/>
            </a:xfrm>
            <a:prstGeom prst="line">
              <a:avLst/>
            </a:prstGeom>
            <a:noFill/>
            <a:ln w="25400" cap="flat">
              <a:solidFill>
                <a:srgbClr val="6C71C4"/>
              </a:solidFill>
              <a:prstDash val="solid"/>
              <a:miter lim="400000"/>
            </a:ln>
            <a:effectLst/>
          </p:spPr>
          <p:txBody>
            <a:bodyPr wrap="square" lIns="50800" tIns="50800" rIns="50800" bIns="50800" numCol="1" anchor="ctr">
              <a:noAutofit/>
            </a:bodyPr>
            <a:lstStyle/>
            <a:p>
              <a:pPr algn="ctr">
                <a:lnSpc>
                  <a:spcPct val="80000"/>
                </a:lnSpc>
                <a:spcBef>
                  <a:spcPts val="0"/>
                </a:spcBef>
                <a:defRPr cap="all" sz="2800">
                  <a:latin typeface="+mn-lt"/>
                  <a:ea typeface="+mn-ea"/>
                  <a:cs typeface="+mn-cs"/>
                  <a:sym typeface="DIN Condensed"/>
                </a:defRPr>
              </a:pPr>
            </a:p>
          </p:txBody>
        </p:sp>
        <p:sp>
          <p:nvSpPr>
            <p:cNvPr id="532" name="Line"/>
            <p:cNvSpPr/>
            <p:nvPr/>
          </p:nvSpPr>
          <p:spPr>
            <a:xfrm>
              <a:off x="2161372" y="1875786"/>
              <a:ext cx="1" cy="618165"/>
            </a:xfrm>
            <a:prstGeom prst="line">
              <a:avLst/>
            </a:prstGeom>
            <a:noFill/>
            <a:ln w="25400" cap="flat">
              <a:solidFill>
                <a:srgbClr val="6C71C4"/>
              </a:solidFill>
              <a:prstDash val="solid"/>
              <a:miter lim="400000"/>
              <a:tailEnd type="triangle" w="med" len="med"/>
            </a:ln>
            <a:effectLst/>
          </p:spPr>
          <p:txBody>
            <a:bodyPr wrap="square" lIns="50800" tIns="50800" rIns="50800" bIns="50800" numCol="1" anchor="ctr">
              <a:noAutofit/>
            </a:bodyPr>
            <a:lstStyle/>
            <a:p>
              <a:pPr algn="ctr">
                <a:lnSpc>
                  <a:spcPct val="80000"/>
                </a:lnSpc>
                <a:spcBef>
                  <a:spcPts val="0"/>
                </a:spcBef>
                <a:defRPr cap="all" sz="2800">
                  <a:latin typeface="+mn-lt"/>
                  <a:ea typeface="+mn-ea"/>
                  <a:cs typeface="+mn-cs"/>
                  <a:sym typeface="DIN Condensed"/>
                </a:defRPr>
              </a:pPr>
            </a:p>
          </p:txBody>
        </p:sp>
        <p:sp>
          <p:nvSpPr>
            <p:cNvPr id="533" name="Line"/>
            <p:cNvSpPr/>
            <p:nvPr/>
          </p:nvSpPr>
          <p:spPr>
            <a:xfrm>
              <a:off x="1237452" y="2886829"/>
              <a:ext cx="360278" cy="1"/>
            </a:xfrm>
            <a:prstGeom prst="line">
              <a:avLst/>
            </a:prstGeom>
            <a:noFill/>
            <a:ln w="25400" cap="flat">
              <a:solidFill>
                <a:srgbClr val="839496"/>
              </a:solidFill>
              <a:prstDash val="solid"/>
              <a:miter lim="400000"/>
              <a:headEnd type="triangle" w="med" len="med"/>
              <a:tailEnd type="triangle" w="med" len="med"/>
            </a:ln>
            <a:effectLst/>
          </p:spPr>
          <p:txBody>
            <a:bodyPr wrap="square" lIns="50800" tIns="50800" rIns="50800" bIns="50800" numCol="1" anchor="ctr">
              <a:noAutofit/>
            </a:bodyPr>
            <a:lstStyle/>
            <a:p>
              <a:pPr algn="ctr">
                <a:lnSpc>
                  <a:spcPct val="80000"/>
                </a:lnSpc>
                <a:spcBef>
                  <a:spcPts val="0"/>
                </a:spcBef>
                <a:defRPr cap="all" sz="2800">
                  <a:latin typeface="+mn-lt"/>
                  <a:ea typeface="+mn-ea"/>
                  <a:cs typeface="+mn-cs"/>
                  <a:sym typeface="DIN Condensed"/>
                </a:defRPr>
              </a:pPr>
            </a:p>
          </p:txBody>
        </p:sp>
        <p:sp>
          <p:nvSpPr>
            <p:cNvPr id="534" name="Line"/>
            <p:cNvSpPr/>
            <p:nvPr/>
          </p:nvSpPr>
          <p:spPr>
            <a:xfrm>
              <a:off x="835473" y="3215915"/>
              <a:ext cx="1" cy="488287"/>
            </a:xfrm>
            <a:prstGeom prst="line">
              <a:avLst/>
            </a:prstGeom>
            <a:noFill/>
            <a:ln w="25400" cap="flat">
              <a:solidFill>
                <a:srgbClr val="839496"/>
              </a:solidFill>
              <a:prstDash val="solid"/>
              <a:miter lim="400000"/>
              <a:headEnd type="triangle" w="med" len="med"/>
              <a:tailEnd type="triangle" w="med" len="med"/>
            </a:ln>
            <a:effectLst/>
          </p:spPr>
          <p:txBody>
            <a:bodyPr wrap="square" lIns="50800" tIns="50800" rIns="50800" bIns="50800" numCol="1" anchor="ctr">
              <a:noAutofit/>
            </a:bodyPr>
            <a:lstStyle/>
            <a:p>
              <a:pPr algn="ctr">
                <a:lnSpc>
                  <a:spcPct val="80000"/>
                </a:lnSpc>
                <a:spcBef>
                  <a:spcPts val="0"/>
                </a:spcBef>
                <a:defRPr cap="all" sz="2800">
                  <a:latin typeface="+mn-lt"/>
                  <a:ea typeface="+mn-ea"/>
                  <a:cs typeface="+mn-cs"/>
                  <a:sym typeface="DIN Condensed"/>
                </a:defRPr>
              </a:pPr>
            </a:p>
          </p:txBody>
        </p:sp>
        <p:sp>
          <p:nvSpPr>
            <p:cNvPr id="535" name="Reno"/>
            <p:cNvSpPr/>
            <p:nvPr/>
          </p:nvSpPr>
          <p:spPr>
            <a:xfrm>
              <a:off x="3500460" y="703939"/>
              <a:ext cx="737960" cy="448576"/>
            </a:xfrm>
            <a:prstGeom prst="rect">
              <a:avLst/>
            </a:prstGeom>
            <a:solidFill>
              <a:srgbClr val="6C71C4"/>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lgn="ctr">
                <a:lnSpc>
                  <a:spcPct val="80000"/>
                </a:lnSpc>
                <a:spcBef>
                  <a:spcPts val="0"/>
                </a:spcBef>
                <a:defRPr cap="all" sz="2800">
                  <a:solidFill>
                    <a:srgbClr val="073642"/>
                  </a:solidFill>
                  <a:latin typeface="+mn-lt"/>
                  <a:ea typeface="+mn-ea"/>
                  <a:cs typeface="+mn-cs"/>
                  <a:sym typeface="DIN Condensed"/>
                </a:defRPr>
              </a:lvl1pPr>
            </a:lstStyle>
            <a:p>
              <a:pPr/>
              <a:r>
                <a:t>Reno</a:t>
              </a:r>
            </a:p>
          </p:txBody>
        </p:sp>
        <p:sp>
          <p:nvSpPr>
            <p:cNvPr id="536" name="Cubic"/>
            <p:cNvSpPr/>
            <p:nvPr/>
          </p:nvSpPr>
          <p:spPr>
            <a:xfrm>
              <a:off x="4893681" y="624352"/>
              <a:ext cx="863706" cy="448577"/>
            </a:xfrm>
            <a:prstGeom prst="rect">
              <a:avLst/>
            </a:prstGeom>
            <a:solidFill>
              <a:srgbClr val="6C71C4"/>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lgn="ctr">
                <a:lnSpc>
                  <a:spcPct val="80000"/>
                </a:lnSpc>
                <a:spcBef>
                  <a:spcPts val="0"/>
                </a:spcBef>
                <a:defRPr cap="all" sz="2800">
                  <a:solidFill>
                    <a:srgbClr val="073642"/>
                  </a:solidFill>
                  <a:latin typeface="+mn-lt"/>
                  <a:ea typeface="+mn-ea"/>
                  <a:cs typeface="+mn-cs"/>
                  <a:sym typeface="DIN Condensed"/>
                </a:defRPr>
              </a:lvl1pPr>
            </a:lstStyle>
            <a:p>
              <a:pPr/>
              <a:r>
                <a:t>Cubic</a:t>
              </a:r>
            </a:p>
          </p:txBody>
        </p:sp>
        <p:sp>
          <p:nvSpPr>
            <p:cNvPr id="537" name="BBR"/>
            <p:cNvSpPr/>
            <p:nvPr/>
          </p:nvSpPr>
          <p:spPr>
            <a:xfrm>
              <a:off x="4230982" y="0"/>
              <a:ext cx="737960" cy="448576"/>
            </a:xfrm>
            <a:prstGeom prst="rect">
              <a:avLst/>
            </a:prstGeom>
            <a:solidFill>
              <a:srgbClr val="6C71C4"/>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lgn="ctr">
                <a:lnSpc>
                  <a:spcPct val="80000"/>
                </a:lnSpc>
                <a:spcBef>
                  <a:spcPts val="0"/>
                </a:spcBef>
                <a:defRPr cap="all" sz="2800">
                  <a:solidFill>
                    <a:srgbClr val="073642"/>
                  </a:solidFill>
                  <a:latin typeface="+mn-lt"/>
                  <a:ea typeface="+mn-ea"/>
                  <a:cs typeface="+mn-cs"/>
                  <a:sym typeface="DIN Condensed"/>
                </a:defRPr>
              </a:lvl1pPr>
            </a:lstStyle>
            <a:p>
              <a:pPr/>
              <a:r>
                <a:t>BBR</a:t>
              </a:r>
            </a:p>
          </p:txBody>
        </p:sp>
        <p:sp>
          <p:nvSpPr>
            <p:cNvPr id="538" name="Data"/>
            <p:cNvSpPr txBox="1"/>
            <p:nvPr/>
          </p:nvSpPr>
          <p:spPr>
            <a:xfrm>
              <a:off x="104507" y="3238732"/>
              <a:ext cx="661196" cy="44265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p>
              <a:pPr/>
              <a:r>
                <a:t>Data</a:t>
              </a:r>
            </a:p>
          </p:txBody>
        </p:sp>
      </p:gr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2" name="Congestion Control"/>
          <p:cNvSpPr txBox="1"/>
          <p:nvPr>
            <p:ph type="title"/>
          </p:nvPr>
        </p:nvSpPr>
        <p:spPr>
          <a:prstGeom prst="rect">
            <a:avLst/>
          </a:prstGeom>
        </p:spPr>
        <p:txBody>
          <a:bodyPr/>
          <a:lstStyle>
            <a:lvl1pPr defTabSz="368045">
              <a:spcBef>
                <a:spcPts val="1700"/>
              </a:spcBef>
              <a:defRPr sz="3780"/>
            </a:lvl1pPr>
          </a:lstStyle>
          <a:p>
            <a:pPr/>
            <a:r>
              <a:t>Congestion Control</a:t>
            </a:r>
          </a:p>
        </p:txBody>
      </p:sp>
      <p:pic>
        <p:nvPicPr>
          <p:cNvPr id="173" name="Line" descr="Line"/>
          <p:cNvPicPr>
            <a:picLocks noChangeAspect="0"/>
          </p:cNvPicPr>
          <p:nvPr/>
        </p:nvPicPr>
        <p:blipFill>
          <a:blip r:embed="rId3">
            <a:extLst/>
          </a:blip>
          <a:stretch>
            <a:fillRect/>
          </a:stretch>
        </p:blipFill>
        <p:spPr>
          <a:xfrm>
            <a:off x="1462059" y="6643931"/>
            <a:ext cx="10233448" cy="457904"/>
          </a:xfrm>
          <a:prstGeom prst="rect">
            <a:avLst/>
          </a:prstGeom>
        </p:spPr>
      </p:pic>
      <p:sp>
        <p:nvSpPr>
          <p:cNvPr id="175" name="1987"/>
          <p:cNvSpPr txBox="1"/>
          <p:nvPr/>
        </p:nvSpPr>
        <p:spPr>
          <a:xfrm>
            <a:off x="1132839" y="7149715"/>
            <a:ext cx="711598" cy="43693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latin typeface="Futura"/>
                <a:ea typeface="Futura"/>
                <a:cs typeface="Futura"/>
                <a:sym typeface="Futura"/>
              </a:defRPr>
            </a:lvl1pPr>
          </a:lstStyle>
          <a:p>
            <a:pPr/>
            <a:r>
              <a:t>1987</a:t>
            </a:r>
          </a:p>
        </p:txBody>
      </p:sp>
      <p:sp>
        <p:nvSpPr>
          <p:cNvPr id="176" name="2017"/>
          <p:cNvSpPr txBox="1"/>
          <p:nvPr/>
        </p:nvSpPr>
        <p:spPr>
          <a:xfrm>
            <a:off x="11153140" y="7149715"/>
            <a:ext cx="698203" cy="43693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latin typeface="Futura"/>
                <a:ea typeface="Futura"/>
                <a:cs typeface="Futura"/>
                <a:sym typeface="Futura"/>
              </a:defRPr>
            </a:lvl1pPr>
          </a:lstStyle>
          <a:p>
            <a:pPr/>
            <a:r>
              <a:t>2017</a:t>
            </a:r>
          </a:p>
        </p:txBody>
      </p:sp>
      <p:sp>
        <p:nvSpPr>
          <p:cNvPr id="177" name="Vegas"/>
          <p:cNvSpPr txBox="1"/>
          <p:nvPr/>
        </p:nvSpPr>
        <p:spPr>
          <a:xfrm>
            <a:off x="3507739" y="5550650"/>
            <a:ext cx="1031058" cy="53626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600">
                <a:latin typeface="Futura"/>
                <a:ea typeface="Futura"/>
                <a:cs typeface="Futura"/>
                <a:sym typeface="Futura"/>
              </a:defRPr>
            </a:lvl1pPr>
          </a:lstStyle>
          <a:p>
            <a:pPr/>
            <a:r>
              <a:t>Vegas</a:t>
            </a:r>
          </a:p>
        </p:txBody>
      </p:sp>
      <p:sp>
        <p:nvSpPr>
          <p:cNvPr id="178" name="NewReno"/>
          <p:cNvSpPr txBox="1"/>
          <p:nvPr/>
        </p:nvSpPr>
        <p:spPr>
          <a:xfrm>
            <a:off x="2273362" y="6109450"/>
            <a:ext cx="1585690" cy="53626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600">
                <a:latin typeface="Futura"/>
                <a:ea typeface="Futura"/>
                <a:cs typeface="Futura"/>
                <a:sym typeface="Futura"/>
              </a:defRPr>
            </a:lvl1pPr>
          </a:lstStyle>
          <a:p>
            <a:pPr/>
            <a:r>
              <a:t>NewReno</a:t>
            </a:r>
          </a:p>
        </p:txBody>
      </p:sp>
      <p:sp>
        <p:nvSpPr>
          <p:cNvPr id="179" name="Westwood"/>
          <p:cNvSpPr txBox="1"/>
          <p:nvPr/>
        </p:nvSpPr>
        <p:spPr>
          <a:xfrm>
            <a:off x="4067801" y="4443016"/>
            <a:ext cx="1696778" cy="536265"/>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600">
                <a:latin typeface="Futura"/>
                <a:ea typeface="Futura"/>
                <a:cs typeface="Futura"/>
                <a:sym typeface="Futura"/>
              </a:defRPr>
            </a:lvl1pPr>
          </a:lstStyle>
          <a:p>
            <a:pPr/>
            <a:r>
              <a:t>Westwood</a:t>
            </a:r>
          </a:p>
        </p:txBody>
      </p:sp>
      <p:sp>
        <p:nvSpPr>
          <p:cNvPr id="180" name="Eifel"/>
          <p:cNvSpPr txBox="1"/>
          <p:nvPr/>
        </p:nvSpPr>
        <p:spPr>
          <a:xfrm>
            <a:off x="4856774" y="5550650"/>
            <a:ext cx="751161" cy="53626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600">
                <a:latin typeface="Futura"/>
                <a:ea typeface="Futura"/>
                <a:cs typeface="Futura"/>
                <a:sym typeface="Futura"/>
              </a:defRPr>
            </a:lvl1pPr>
          </a:lstStyle>
          <a:p>
            <a:pPr/>
            <a:r>
              <a:t>Eifel</a:t>
            </a:r>
          </a:p>
        </p:txBody>
      </p:sp>
      <p:sp>
        <p:nvSpPr>
          <p:cNvPr id="181" name="Compound"/>
          <p:cNvSpPr txBox="1"/>
          <p:nvPr/>
        </p:nvSpPr>
        <p:spPr>
          <a:xfrm>
            <a:off x="4041266" y="6109450"/>
            <a:ext cx="1764817" cy="53626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600">
                <a:latin typeface="Futura"/>
                <a:ea typeface="Futura"/>
                <a:cs typeface="Futura"/>
                <a:sym typeface="Futura"/>
              </a:defRPr>
            </a:lvl1pPr>
          </a:lstStyle>
          <a:p>
            <a:pPr/>
            <a:r>
              <a:t>Compound</a:t>
            </a:r>
          </a:p>
        </p:txBody>
      </p:sp>
      <p:sp>
        <p:nvSpPr>
          <p:cNvPr id="182" name="PRR"/>
          <p:cNvSpPr txBox="1"/>
          <p:nvPr/>
        </p:nvSpPr>
        <p:spPr>
          <a:xfrm>
            <a:off x="9263712" y="5550650"/>
            <a:ext cx="690216" cy="53626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600">
                <a:latin typeface="Futura"/>
                <a:ea typeface="Futura"/>
                <a:cs typeface="Futura"/>
                <a:sym typeface="Futura"/>
              </a:defRPr>
            </a:lvl1pPr>
          </a:lstStyle>
          <a:p>
            <a:pPr/>
            <a:r>
              <a:t>PRR</a:t>
            </a:r>
          </a:p>
        </p:txBody>
      </p:sp>
      <p:sp>
        <p:nvSpPr>
          <p:cNvPr id="183" name="BIC"/>
          <p:cNvSpPr txBox="1"/>
          <p:nvPr/>
        </p:nvSpPr>
        <p:spPr>
          <a:xfrm>
            <a:off x="6476795" y="6109450"/>
            <a:ext cx="638300" cy="53626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600">
                <a:latin typeface="Futura"/>
                <a:ea typeface="Futura"/>
                <a:cs typeface="Futura"/>
                <a:sym typeface="Futura"/>
              </a:defRPr>
            </a:lvl1pPr>
          </a:lstStyle>
          <a:p>
            <a:pPr/>
            <a:r>
              <a:t>BIC</a:t>
            </a:r>
          </a:p>
        </p:txBody>
      </p:sp>
      <p:sp>
        <p:nvSpPr>
          <p:cNvPr id="184" name="H-TCP"/>
          <p:cNvSpPr txBox="1"/>
          <p:nvPr/>
        </p:nvSpPr>
        <p:spPr>
          <a:xfrm>
            <a:off x="7574862" y="6109450"/>
            <a:ext cx="992523" cy="53626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600">
                <a:latin typeface="Futura"/>
                <a:ea typeface="Futura"/>
                <a:cs typeface="Futura"/>
                <a:sym typeface="Futura"/>
              </a:defRPr>
            </a:lvl1pPr>
          </a:lstStyle>
          <a:p>
            <a:pPr/>
            <a:r>
              <a:t>H-TCP</a:t>
            </a:r>
          </a:p>
        </p:txBody>
      </p:sp>
      <p:sp>
        <p:nvSpPr>
          <p:cNvPr id="185" name="Cubic"/>
          <p:cNvSpPr txBox="1"/>
          <p:nvPr/>
        </p:nvSpPr>
        <p:spPr>
          <a:xfrm>
            <a:off x="9062565" y="6109450"/>
            <a:ext cx="963179" cy="53626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600">
                <a:latin typeface="Futura"/>
                <a:ea typeface="Futura"/>
                <a:cs typeface="Futura"/>
                <a:sym typeface="Futura"/>
              </a:defRPr>
            </a:lvl1pPr>
          </a:lstStyle>
          <a:p>
            <a:pPr/>
            <a:r>
              <a:t>Cubic</a:t>
            </a:r>
          </a:p>
        </p:txBody>
      </p:sp>
      <p:sp>
        <p:nvSpPr>
          <p:cNvPr id="186" name="FAST"/>
          <p:cNvSpPr txBox="1"/>
          <p:nvPr/>
        </p:nvSpPr>
        <p:spPr>
          <a:xfrm>
            <a:off x="6610370" y="4426876"/>
            <a:ext cx="866763" cy="53626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600">
                <a:latin typeface="Futura"/>
                <a:ea typeface="Futura"/>
                <a:cs typeface="Futura"/>
                <a:sym typeface="Futura"/>
              </a:defRPr>
            </a:lvl1pPr>
          </a:lstStyle>
          <a:p>
            <a:pPr/>
            <a:r>
              <a:t>FAST</a:t>
            </a:r>
          </a:p>
        </p:txBody>
      </p:sp>
      <p:sp>
        <p:nvSpPr>
          <p:cNvPr id="187" name="EBCC"/>
          <p:cNvSpPr txBox="1"/>
          <p:nvPr/>
        </p:nvSpPr>
        <p:spPr>
          <a:xfrm>
            <a:off x="3969757" y="4957543"/>
            <a:ext cx="958987" cy="53626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600">
                <a:latin typeface="Futura"/>
                <a:ea typeface="Futura"/>
                <a:cs typeface="Futura"/>
                <a:sym typeface="Futura"/>
              </a:defRPr>
            </a:lvl1pPr>
          </a:lstStyle>
          <a:p>
            <a:pPr/>
            <a:r>
              <a:t>EBCC</a:t>
            </a:r>
          </a:p>
        </p:txBody>
      </p:sp>
      <p:sp>
        <p:nvSpPr>
          <p:cNvPr id="188" name="Binomial"/>
          <p:cNvSpPr txBox="1"/>
          <p:nvPr/>
        </p:nvSpPr>
        <p:spPr>
          <a:xfrm>
            <a:off x="5269693" y="4973516"/>
            <a:ext cx="1394955" cy="53626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600">
                <a:latin typeface="Futura"/>
                <a:ea typeface="Futura"/>
                <a:cs typeface="Futura"/>
                <a:sym typeface="Futura"/>
              </a:defRPr>
            </a:lvl1pPr>
          </a:lstStyle>
          <a:p>
            <a:pPr/>
            <a:r>
              <a:t>Binomial</a:t>
            </a:r>
          </a:p>
        </p:txBody>
      </p:sp>
      <p:sp>
        <p:nvSpPr>
          <p:cNvPr id="189" name="LEDBAT"/>
          <p:cNvSpPr txBox="1"/>
          <p:nvPr/>
        </p:nvSpPr>
        <p:spPr>
          <a:xfrm>
            <a:off x="7490587" y="5550650"/>
            <a:ext cx="1268711" cy="53626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600">
                <a:latin typeface="Futura"/>
                <a:ea typeface="Futura"/>
                <a:cs typeface="Futura"/>
                <a:sym typeface="Futura"/>
              </a:defRPr>
            </a:lvl1pPr>
          </a:lstStyle>
          <a:p>
            <a:pPr/>
            <a:r>
              <a:t>LEDBAT</a:t>
            </a:r>
          </a:p>
        </p:txBody>
      </p:sp>
      <p:sp>
        <p:nvSpPr>
          <p:cNvPr id="190" name="Veno"/>
          <p:cNvSpPr txBox="1"/>
          <p:nvPr/>
        </p:nvSpPr>
        <p:spPr>
          <a:xfrm>
            <a:off x="6061924" y="5550650"/>
            <a:ext cx="880952" cy="53626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600">
                <a:latin typeface="Futura"/>
                <a:ea typeface="Futura"/>
                <a:cs typeface="Futura"/>
                <a:sym typeface="Futura"/>
              </a:defRPr>
            </a:lvl1pPr>
          </a:lstStyle>
          <a:p>
            <a:pPr/>
            <a:r>
              <a:t>Veno</a:t>
            </a:r>
          </a:p>
        </p:txBody>
      </p:sp>
      <p:sp>
        <p:nvSpPr>
          <p:cNvPr id="191" name="BBR"/>
          <p:cNvSpPr txBox="1"/>
          <p:nvPr/>
        </p:nvSpPr>
        <p:spPr>
          <a:xfrm>
            <a:off x="10535061" y="6109450"/>
            <a:ext cx="703598" cy="53626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600">
                <a:latin typeface="Futura"/>
                <a:ea typeface="Futura"/>
                <a:cs typeface="Futura"/>
                <a:sym typeface="Futura"/>
              </a:defRPr>
            </a:lvl1pPr>
          </a:lstStyle>
          <a:p>
            <a:pPr/>
            <a:r>
              <a:t>BBR</a:t>
            </a:r>
          </a:p>
        </p:txBody>
      </p:sp>
      <p:sp>
        <p:nvSpPr>
          <p:cNvPr id="192" name="PCC"/>
          <p:cNvSpPr txBox="1"/>
          <p:nvPr/>
        </p:nvSpPr>
        <p:spPr>
          <a:xfrm>
            <a:off x="10509661" y="5550650"/>
            <a:ext cx="755353" cy="53626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600">
                <a:latin typeface="Futura"/>
                <a:ea typeface="Futura"/>
                <a:cs typeface="Futura"/>
                <a:sym typeface="Futura"/>
              </a:defRPr>
            </a:lvl1pPr>
          </a:lstStyle>
          <a:p>
            <a:pPr/>
            <a:r>
              <a:t>PCC</a:t>
            </a:r>
          </a:p>
        </p:txBody>
      </p:sp>
      <p:sp>
        <p:nvSpPr>
          <p:cNvPr id="193" name="Remy"/>
          <p:cNvSpPr txBox="1"/>
          <p:nvPr/>
        </p:nvSpPr>
        <p:spPr>
          <a:xfrm>
            <a:off x="10223725" y="4959570"/>
            <a:ext cx="925774" cy="53626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600">
                <a:latin typeface="Futura"/>
                <a:ea typeface="Futura"/>
                <a:cs typeface="Futura"/>
                <a:sym typeface="Futura"/>
              </a:defRPr>
            </a:lvl1pPr>
          </a:lstStyle>
          <a:p>
            <a:pPr/>
            <a:r>
              <a:t>Remy</a:t>
            </a:r>
          </a:p>
        </p:txBody>
      </p:sp>
      <p:sp>
        <p:nvSpPr>
          <p:cNvPr id="194" name="Sprout"/>
          <p:cNvSpPr txBox="1"/>
          <p:nvPr/>
        </p:nvSpPr>
        <p:spPr>
          <a:xfrm>
            <a:off x="9830025" y="4426876"/>
            <a:ext cx="1094099" cy="53626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600">
                <a:latin typeface="Futura"/>
                <a:ea typeface="Futura"/>
                <a:cs typeface="Futura"/>
                <a:sym typeface="Futura"/>
              </a:defRPr>
            </a:lvl1pPr>
          </a:lstStyle>
          <a:p>
            <a:pPr/>
            <a:r>
              <a:t>Sprout</a:t>
            </a:r>
          </a:p>
        </p:txBody>
      </p:sp>
      <p:sp>
        <p:nvSpPr>
          <p:cNvPr id="195" name="RC3"/>
          <p:cNvSpPr txBox="1"/>
          <p:nvPr/>
        </p:nvSpPr>
        <p:spPr>
          <a:xfrm>
            <a:off x="10353404" y="3894182"/>
            <a:ext cx="742616" cy="53626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600">
                <a:latin typeface="Futura"/>
                <a:ea typeface="Futura"/>
                <a:cs typeface="Futura"/>
                <a:sym typeface="Futura"/>
              </a:defRPr>
            </a:lvl1pPr>
          </a:lstStyle>
          <a:p>
            <a:pPr/>
            <a:r>
              <a:t>RC3</a:t>
            </a:r>
          </a:p>
        </p:txBody>
      </p:sp>
      <p:sp>
        <p:nvSpPr>
          <p:cNvPr id="196" name="pFabric"/>
          <p:cNvSpPr txBox="1"/>
          <p:nvPr/>
        </p:nvSpPr>
        <p:spPr>
          <a:xfrm>
            <a:off x="9938161" y="3303102"/>
            <a:ext cx="1241947" cy="53626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600">
                <a:latin typeface="Futura"/>
                <a:ea typeface="Futura"/>
                <a:cs typeface="Futura"/>
                <a:sym typeface="Futura"/>
              </a:defRPr>
            </a:lvl1pPr>
          </a:lstStyle>
          <a:p>
            <a:pPr/>
            <a:r>
              <a:t>pFabric</a:t>
            </a:r>
          </a:p>
        </p:txBody>
      </p:sp>
      <p:sp>
        <p:nvSpPr>
          <p:cNvPr id="197" name="XCP"/>
          <p:cNvSpPr txBox="1"/>
          <p:nvPr/>
        </p:nvSpPr>
        <p:spPr>
          <a:xfrm>
            <a:off x="7785291" y="4959570"/>
            <a:ext cx="721656" cy="53626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600">
                <a:latin typeface="Futura"/>
                <a:ea typeface="Futura"/>
                <a:cs typeface="Futura"/>
                <a:sym typeface="Futura"/>
              </a:defRPr>
            </a:lvl1pPr>
          </a:lstStyle>
          <a:p>
            <a:pPr/>
            <a:r>
              <a:t>XCP</a:t>
            </a:r>
          </a:p>
        </p:txBody>
      </p:sp>
      <p:sp>
        <p:nvSpPr>
          <p:cNvPr id="198" name="RCP"/>
          <p:cNvSpPr txBox="1"/>
          <p:nvPr/>
        </p:nvSpPr>
        <p:spPr>
          <a:xfrm>
            <a:off x="7818273" y="4443016"/>
            <a:ext cx="717141" cy="536265"/>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600">
                <a:latin typeface="Futura"/>
                <a:ea typeface="Futura"/>
                <a:cs typeface="Futura"/>
                <a:sym typeface="Futura"/>
              </a:defRPr>
            </a:lvl1pPr>
          </a:lstStyle>
          <a:p>
            <a:pPr/>
            <a:r>
              <a:t>RCP</a:t>
            </a:r>
          </a:p>
        </p:txBody>
      </p:sp>
      <p:sp>
        <p:nvSpPr>
          <p:cNvPr id="199" name="DCTCP"/>
          <p:cNvSpPr txBox="1"/>
          <p:nvPr/>
        </p:nvSpPr>
        <p:spPr>
          <a:xfrm>
            <a:off x="8655025" y="3303225"/>
            <a:ext cx="1145531" cy="53626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600">
                <a:latin typeface="Futura"/>
                <a:ea typeface="Futura"/>
                <a:cs typeface="Futura"/>
                <a:sym typeface="Futura"/>
              </a:defRPr>
            </a:lvl1pPr>
          </a:lstStyle>
          <a:p>
            <a:pPr/>
            <a:r>
              <a:t>DCTCP</a:t>
            </a:r>
          </a:p>
        </p:txBody>
      </p:sp>
      <p:sp>
        <p:nvSpPr>
          <p:cNvPr id="200" name="Illinois"/>
          <p:cNvSpPr txBox="1"/>
          <p:nvPr/>
        </p:nvSpPr>
        <p:spPr>
          <a:xfrm>
            <a:off x="8838279" y="4957543"/>
            <a:ext cx="1054114" cy="53626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600">
                <a:latin typeface="Futura"/>
                <a:ea typeface="Futura"/>
                <a:cs typeface="Futura"/>
                <a:sym typeface="Futura"/>
              </a:defRPr>
            </a:lvl1pPr>
          </a:lstStyle>
          <a:p>
            <a:pPr/>
            <a:r>
              <a:t>Illinois</a:t>
            </a:r>
          </a:p>
        </p:txBody>
      </p:sp>
      <p:sp>
        <p:nvSpPr>
          <p:cNvPr id="201" name="NV"/>
          <p:cNvSpPr txBox="1"/>
          <p:nvPr/>
        </p:nvSpPr>
        <p:spPr>
          <a:xfrm>
            <a:off x="9543550" y="3894182"/>
            <a:ext cx="616372" cy="53626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600">
                <a:latin typeface="Futura"/>
                <a:ea typeface="Futura"/>
                <a:cs typeface="Futura"/>
                <a:sym typeface="Futura"/>
              </a:defRPr>
            </a:lvl1pPr>
          </a:lstStyle>
          <a:p>
            <a:pPr/>
            <a:r>
              <a:t>NV</a:t>
            </a:r>
          </a:p>
        </p:txBody>
      </p:sp>
      <p:sp>
        <p:nvSpPr>
          <p:cNvPr id="202" name="Hybla"/>
          <p:cNvSpPr txBox="1"/>
          <p:nvPr/>
        </p:nvSpPr>
        <p:spPr>
          <a:xfrm>
            <a:off x="8335940" y="3894182"/>
            <a:ext cx="1014128" cy="53626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600">
                <a:latin typeface="Futura"/>
                <a:ea typeface="Futura"/>
                <a:cs typeface="Futura"/>
                <a:sym typeface="Futura"/>
              </a:defRPr>
            </a:lvl1pPr>
          </a:lstStyle>
          <a:p>
            <a:pPr/>
            <a:r>
              <a:t>Hybla</a:t>
            </a:r>
          </a:p>
        </p:txBody>
      </p:sp>
      <p:sp>
        <p:nvSpPr>
          <p:cNvPr id="203" name="TIMELY"/>
          <p:cNvSpPr txBox="1"/>
          <p:nvPr/>
        </p:nvSpPr>
        <p:spPr>
          <a:xfrm>
            <a:off x="10649361" y="2763198"/>
            <a:ext cx="1198576" cy="53626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600">
                <a:latin typeface="Futura"/>
                <a:ea typeface="Futura"/>
                <a:cs typeface="Futura"/>
                <a:sym typeface="Futura"/>
              </a:defRPr>
            </a:lvl1pPr>
          </a:lstStyle>
          <a:p>
            <a:pPr/>
            <a:r>
              <a:t>TIMELY</a:t>
            </a:r>
          </a:p>
        </p:txBody>
      </p:sp>
      <p:sp>
        <p:nvSpPr>
          <p:cNvPr id="204" name="DCQCN"/>
          <p:cNvSpPr txBox="1"/>
          <p:nvPr/>
        </p:nvSpPr>
        <p:spPr>
          <a:xfrm>
            <a:off x="9156435" y="2763198"/>
            <a:ext cx="1390602" cy="53626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600">
                <a:latin typeface="Futura"/>
                <a:ea typeface="Futura"/>
                <a:cs typeface="Futura"/>
                <a:sym typeface="Futura"/>
              </a:defRPr>
            </a:lvl1pPr>
          </a:lstStyle>
          <a:p>
            <a:pPr/>
            <a:r>
              <a:t>DCQCN</a:t>
            </a:r>
          </a:p>
        </p:txBody>
      </p:sp>
      <p:sp>
        <p:nvSpPr>
          <p:cNvPr id="205" name="Algorithms"/>
          <p:cNvSpPr txBox="1"/>
          <p:nvPr/>
        </p:nvSpPr>
        <p:spPr>
          <a:xfrm>
            <a:off x="292983" y="4443548"/>
            <a:ext cx="1476960" cy="50292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200">
                <a:latin typeface="+mn-lt"/>
                <a:ea typeface="+mn-ea"/>
                <a:cs typeface="+mn-cs"/>
                <a:sym typeface="DIN Condensed"/>
              </a:defRPr>
            </a:lvl1pPr>
          </a:lstStyle>
          <a:p>
            <a:pPr/>
            <a:r>
              <a:t>Algorithms</a:t>
            </a:r>
          </a:p>
        </p:txBody>
      </p:sp>
      <p:sp>
        <p:nvSpPr>
          <p:cNvPr id="206" name="Datapaths"/>
          <p:cNvSpPr txBox="1"/>
          <p:nvPr/>
        </p:nvSpPr>
        <p:spPr>
          <a:xfrm>
            <a:off x="292983" y="7808696"/>
            <a:ext cx="1363575" cy="50292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200">
                <a:latin typeface="+mn-lt"/>
                <a:ea typeface="+mn-ea"/>
                <a:cs typeface="+mn-cs"/>
                <a:sym typeface="DIN Condensed"/>
              </a:defRPr>
            </a:lvl1pPr>
          </a:lstStyle>
          <a:p>
            <a:pPr/>
            <a:r>
              <a:t>Datapaths</a:t>
            </a:r>
          </a:p>
        </p:txBody>
      </p:sp>
      <p:sp>
        <p:nvSpPr>
          <p:cNvPr id="207" name="Kernel"/>
          <p:cNvSpPr txBox="1"/>
          <p:nvPr/>
        </p:nvSpPr>
        <p:spPr>
          <a:xfrm>
            <a:off x="2088269" y="7259330"/>
            <a:ext cx="1080071" cy="53626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600">
                <a:latin typeface="Futura"/>
                <a:ea typeface="Futura"/>
                <a:cs typeface="Futura"/>
                <a:sym typeface="Futura"/>
              </a:defRPr>
            </a:lvl1pPr>
          </a:lstStyle>
          <a:p>
            <a:pPr/>
            <a:r>
              <a:t>Kernel</a:t>
            </a:r>
          </a:p>
        </p:txBody>
      </p:sp>
      <p:sp>
        <p:nvSpPr>
          <p:cNvPr id="208" name="QUIC"/>
          <p:cNvSpPr txBox="1"/>
          <p:nvPr/>
        </p:nvSpPr>
        <p:spPr>
          <a:xfrm>
            <a:off x="9917693" y="7259330"/>
            <a:ext cx="982044" cy="53626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600">
                <a:latin typeface="Futura"/>
                <a:ea typeface="Futura"/>
                <a:cs typeface="Futura"/>
                <a:sym typeface="Futura"/>
              </a:defRPr>
            </a:lvl1pPr>
          </a:lstStyle>
          <a:p>
            <a:pPr/>
            <a:r>
              <a:t>QUIC</a:t>
            </a:r>
          </a:p>
        </p:txBody>
      </p:sp>
      <p:sp>
        <p:nvSpPr>
          <p:cNvPr id="209" name="mTCP (DPDK)"/>
          <p:cNvSpPr txBox="1"/>
          <p:nvPr/>
        </p:nvSpPr>
        <p:spPr>
          <a:xfrm>
            <a:off x="9453097" y="7819859"/>
            <a:ext cx="2155962" cy="53626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600">
                <a:latin typeface="Futura"/>
                <a:ea typeface="Futura"/>
                <a:cs typeface="Futura"/>
                <a:sym typeface="Futura"/>
              </a:defRPr>
            </a:lvl1pPr>
          </a:lstStyle>
          <a:p>
            <a:pPr/>
            <a:r>
              <a:t>mTCP (DPDK)</a:t>
            </a:r>
          </a:p>
        </p:txBody>
      </p:sp>
      <p:sp>
        <p:nvSpPr>
          <p:cNvPr id="210" name="netFPGA"/>
          <p:cNvSpPr txBox="1"/>
          <p:nvPr/>
        </p:nvSpPr>
        <p:spPr>
          <a:xfrm>
            <a:off x="6110948" y="7259330"/>
            <a:ext cx="1428813" cy="53626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600">
                <a:latin typeface="Futura"/>
                <a:ea typeface="Futura"/>
                <a:cs typeface="Futura"/>
                <a:sym typeface="Futura"/>
              </a:defRPr>
            </a:lvl1pPr>
          </a:lstStyle>
          <a:p>
            <a:pPr/>
            <a:r>
              <a:t>netFPGA</a:t>
            </a:r>
          </a:p>
        </p:txBody>
      </p:sp>
      <p:sp>
        <p:nvSpPr>
          <p:cNvPr id="211" name="SmartNICs"/>
          <p:cNvSpPr txBox="1"/>
          <p:nvPr/>
        </p:nvSpPr>
        <p:spPr>
          <a:xfrm>
            <a:off x="6949147" y="7819859"/>
            <a:ext cx="1733217" cy="53626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600">
                <a:latin typeface="Futura"/>
                <a:ea typeface="Futura"/>
                <a:cs typeface="Futura"/>
                <a:sym typeface="Futura"/>
              </a:defRPr>
            </a:lvl1pPr>
          </a:lstStyle>
          <a:p>
            <a:pPr/>
            <a:r>
              <a:t>SmartNICs</a:t>
            </a:r>
          </a:p>
        </p:txBody>
      </p:sp>
      <p:sp>
        <p:nvSpPr>
          <p:cNvPr id="212" name="netmap"/>
          <p:cNvSpPr txBox="1"/>
          <p:nvPr/>
        </p:nvSpPr>
        <p:spPr>
          <a:xfrm>
            <a:off x="7859661" y="7259330"/>
            <a:ext cx="1228403" cy="53626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600">
                <a:latin typeface="Futura"/>
                <a:ea typeface="Futura"/>
                <a:cs typeface="Futura"/>
                <a:sym typeface="Futura"/>
              </a:defRPr>
            </a:lvl1pPr>
          </a:lstStyle>
          <a:p>
            <a:pPr/>
            <a:r>
              <a:t>netmap</a:t>
            </a:r>
          </a:p>
        </p:txBody>
      </p:sp>
      <p:sp>
        <p:nvSpPr>
          <p:cNvPr id="213" name="ABC"/>
          <p:cNvSpPr txBox="1"/>
          <p:nvPr/>
        </p:nvSpPr>
        <p:spPr>
          <a:xfrm>
            <a:off x="11109490" y="4454283"/>
            <a:ext cx="785503" cy="53626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600">
                <a:latin typeface="Futura"/>
                <a:ea typeface="Futura"/>
                <a:cs typeface="Futura"/>
                <a:sym typeface="Futura"/>
              </a:defRPr>
            </a:lvl1pPr>
          </a:lstStyle>
          <a:p>
            <a:pPr/>
            <a:r>
              <a:t>ABC</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7" name="Congestion Control"/>
          <p:cNvSpPr txBox="1"/>
          <p:nvPr>
            <p:ph type="title"/>
          </p:nvPr>
        </p:nvSpPr>
        <p:spPr>
          <a:prstGeom prst="rect">
            <a:avLst/>
          </a:prstGeom>
        </p:spPr>
        <p:txBody>
          <a:bodyPr/>
          <a:lstStyle>
            <a:lvl1pPr defTabSz="368045">
              <a:spcBef>
                <a:spcPts val="1700"/>
              </a:spcBef>
              <a:defRPr sz="3780"/>
            </a:lvl1pPr>
          </a:lstStyle>
          <a:p>
            <a:pPr/>
            <a:r>
              <a:t>Congestion Control</a:t>
            </a:r>
          </a:p>
        </p:txBody>
      </p:sp>
      <p:pic>
        <p:nvPicPr>
          <p:cNvPr id="218" name="Line" descr="Line"/>
          <p:cNvPicPr>
            <a:picLocks noChangeAspect="0"/>
          </p:cNvPicPr>
          <p:nvPr/>
        </p:nvPicPr>
        <p:blipFill>
          <a:blip r:embed="rId3">
            <a:extLst/>
          </a:blip>
          <a:stretch>
            <a:fillRect/>
          </a:stretch>
        </p:blipFill>
        <p:spPr>
          <a:xfrm>
            <a:off x="1462059" y="6643931"/>
            <a:ext cx="10233448" cy="457904"/>
          </a:xfrm>
          <a:prstGeom prst="rect">
            <a:avLst/>
          </a:prstGeom>
        </p:spPr>
      </p:pic>
      <p:sp>
        <p:nvSpPr>
          <p:cNvPr id="220" name="1987"/>
          <p:cNvSpPr txBox="1"/>
          <p:nvPr/>
        </p:nvSpPr>
        <p:spPr>
          <a:xfrm>
            <a:off x="1132839" y="7149715"/>
            <a:ext cx="711598" cy="43693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latin typeface="Futura"/>
                <a:ea typeface="Futura"/>
                <a:cs typeface="Futura"/>
                <a:sym typeface="Futura"/>
              </a:defRPr>
            </a:lvl1pPr>
          </a:lstStyle>
          <a:p>
            <a:pPr/>
            <a:r>
              <a:t>1987</a:t>
            </a:r>
          </a:p>
        </p:txBody>
      </p:sp>
      <p:sp>
        <p:nvSpPr>
          <p:cNvPr id="221" name="2017"/>
          <p:cNvSpPr txBox="1"/>
          <p:nvPr/>
        </p:nvSpPr>
        <p:spPr>
          <a:xfrm>
            <a:off x="11153140" y="7149715"/>
            <a:ext cx="698203" cy="43693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latin typeface="Futura"/>
                <a:ea typeface="Futura"/>
                <a:cs typeface="Futura"/>
                <a:sym typeface="Futura"/>
              </a:defRPr>
            </a:lvl1pPr>
          </a:lstStyle>
          <a:p>
            <a:pPr/>
            <a:r>
              <a:t>2017</a:t>
            </a:r>
          </a:p>
        </p:txBody>
      </p:sp>
      <p:sp>
        <p:nvSpPr>
          <p:cNvPr id="222" name="QUIC"/>
          <p:cNvSpPr txBox="1"/>
          <p:nvPr/>
        </p:nvSpPr>
        <p:spPr>
          <a:xfrm>
            <a:off x="9917693" y="7259330"/>
            <a:ext cx="982044" cy="53626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600">
                <a:solidFill>
                  <a:srgbClr val="839496"/>
                </a:solidFill>
                <a:latin typeface="Futura"/>
                <a:ea typeface="Futura"/>
                <a:cs typeface="Futura"/>
                <a:sym typeface="Futura"/>
              </a:defRPr>
            </a:lvl1pPr>
          </a:lstStyle>
          <a:p>
            <a:pPr/>
            <a:r>
              <a:t>QUIC</a:t>
            </a:r>
          </a:p>
        </p:txBody>
      </p:sp>
      <p:sp>
        <p:nvSpPr>
          <p:cNvPr id="223" name="mTCP (DPDK)"/>
          <p:cNvSpPr txBox="1"/>
          <p:nvPr/>
        </p:nvSpPr>
        <p:spPr>
          <a:xfrm>
            <a:off x="9453097" y="7819859"/>
            <a:ext cx="2155962" cy="53626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600">
                <a:solidFill>
                  <a:srgbClr val="839496"/>
                </a:solidFill>
                <a:latin typeface="Futura"/>
                <a:ea typeface="Futura"/>
                <a:cs typeface="Futura"/>
                <a:sym typeface="Futura"/>
              </a:defRPr>
            </a:lvl1pPr>
          </a:lstStyle>
          <a:p>
            <a:pPr/>
            <a:r>
              <a:t>mTCP (DPDK)</a:t>
            </a:r>
          </a:p>
        </p:txBody>
      </p:sp>
      <p:sp>
        <p:nvSpPr>
          <p:cNvPr id="224" name="Kernel"/>
          <p:cNvSpPr txBox="1"/>
          <p:nvPr/>
        </p:nvSpPr>
        <p:spPr>
          <a:xfrm>
            <a:off x="2088269" y="7259330"/>
            <a:ext cx="1080071" cy="53626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600">
                <a:solidFill>
                  <a:srgbClr val="859900"/>
                </a:solidFill>
                <a:latin typeface="Futura"/>
                <a:ea typeface="Futura"/>
                <a:cs typeface="Futura"/>
                <a:sym typeface="Futura"/>
              </a:defRPr>
            </a:lvl1pPr>
          </a:lstStyle>
          <a:p>
            <a:pPr/>
            <a:r>
              <a:t>Kernel</a:t>
            </a:r>
          </a:p>
        </p:txBody>
      </p:sp>
      <p:sp>
        <p:nvSpPr>
          <p:cNvPr id="225" name="Vegas"/>
          <p:cNvSpPr txBox="1"/>
          <p:nvPr/>
        </p:nvSpPr>
        <p:spPr>
          <a:xfrm>
            <a:off x="3507739" y="5550650"/>
            <a:ext cx="1031058" cy="53626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600">
                <a:solidFill>
                  <a:srgbClr val="859900"/>
                </a:solidFill>
                <a:latin typeface="Futura"/>
                <a:ea typeface="Futura"/>
                <a:cs typeface="Futura"/>
                <a:sym typeface="Futura"/>
              </a:defRPr>
            </a:lvl1pPr>
          </a:lstStyle>
          <a:p>
            <a:pPr/>
            <a:r>
              <a:t>Vegas</a:t>
            </a:r>
          </a:p>
        </p:txBody>
      </p:sp>
      <p:sp>
        <p:nvSpPr>
          <p:cNvPr id="226" name="NewReno"/>
          <p:cNvSpPr txBox="1"/>
          <p:nvPr/>
        </p:nvSpPr>
        <p:spPr>
          <a:xfrm>
            <a:off x="2273362" y="6109450"/>
            <a:ext cx="1585690" cy="53626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600">
                <a:solidFill>
                  <a:srgbClr val="859900"/>
                </a:solidFill>
                <a:latin typeface="Futura"/>
                <a:ea typeface="Futura"/>
                <a:cs typeface="Futura"/>
                <a:sym typeface="Futura"/>
              </a:defRPr>
            </a:lvl1pPr>
          </a:lstStyle>
          <a:p>
            <a:pPr/>
            <a:r>
              <a:t>NewReno</a:t>
            </a:r>
          </a:p>
        </p:txBody>
      </p:sp>
      <p:sp>
        <p:nvSpPr>
          <p:cNvPr id="227" name="Westwood"/>
          <p:cNvSpPr txBox="1"/>
          <p:nvPr/>
        </p:nvSpPr>
        <p:spPr>
          <a:xfrm>
            <a:off x="4067801" y="4443016"/>
            <a:ext cx="1696778" cy="536265"/>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600">
                <a:solidFill>
                  <a:srgbClr val="859900"/>
                </a:solidFill>
                <a:latin typeface="Futura"/>
                <a:ea typeface="Futura"/>
                <a:cs typeface="Futura"/>
                <a:sym typeface="Futura"/>
              </a:defRPr>
            </a:lvl1pPr>
          </a:lstStyle>
          <a:p>
            <a:pPr/>
            <a:r>
              <a:t>Westwood</a:t>
            </a:r>
          </a:p>
        </p:txBody>
      </p:sp>
      <p:sp>
        <p:nvSpPr>
          <p:cNvPr id="228" name="Eifel"/>
          <p:cNvSpPr txBox="1"/>
          <p:nvPr/>
        </p:nvSpPr>
        <p:spPr>
          <a:xfrm>
            <a:off x="4856774" y="5550650"/>
            <a:ext cx="751161" cy="53626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600">
                <a:latin typeface="Futura"/>
                <a:ea typeface="Futura"/>
                <a:cs typeface="Futura"/>
                <a:sym typeface="Futura"/>
              </a:defRPr>
            </a:lvl1pPr>
          </a:lstStyle>
          <a:p>
            <a:pPr/>
            <a:r>
              <a:t>Eifel</a:t>
            </a:r>
          </a:p>
        </p:txBody>
      </p:sp>
      <p:sp>
        <p:nvSpPr>
          <p:cNvPr id="229" name="Compound"/>
          <p:cNvSpPr txBox="1"/>
          <p:nvPr/>
        </p:nvSpPr>
        <p:spPr>
          <a:xfrm>
            <a:off x="4041266" y="6109450"/>
            <a:ext cx="1764817" cy="53626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600">
                <a:latin typeface="Futura"/>
                <a:ea typeface="Futura"/>
                <a:cs typeface="Futura"/>
                <a:sym typeface="Futura"/>
              </a:defRPr>
            </a:lvl1pPr>
          </a:lstStyle>
          <a:p>
            <a:pPr/>
            <a:r>
              <a:t>Compound</a:t>
            </a:r>
          </a:p>
        </p:txBody>
      </p:sp>
      <p:sp>
        <p:nvSpPr>
          <p:cNvPr id="230" name="PRR"/>
          <p:cNvSpPr txBox="1"/>
          <p:nvPr/>
        </p:nvSpPr>
        <p:spPr>
          <a:xfrm>
            <a:off x="9263712" y="5550650"/>
            <a:ext cx="690216" cy="53626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600">
                <a:solidFill>
                  <a:srgbClr val="859900"/>
                </a:solidFill>
                <a:latin typeface="Futura"/>
                <a:ea typeface="Futura"/>
                <a:cs typeface="Futura"/>
                <a:sym typeface="Futura"/>
              </a:defRPr>
            </a:lvl1pPr>
          </a:lstStyle>
          <a:p>
            <a:pPr/>
            <a:r>
              <a:t>PRR</a:t>
            </a:r>
          </a:p>
        </p:txBody>
      </p:sp>
      <p:sp>
        <p:nvSpPr>
          <p:cNvPr id="231" name="BIC"/>
          <p:cNvSpPr txBox="1"/>
          <p:nvPr/>
        </p:nvSpPr>
        <p:spPr>
          <a:xfrm>
            <a:off x="6476795" y="6109450"/>
            <a:ext cx="638300" cy="53626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600">
                <a:solidFill>
                  <a:srgbClr val="859900"/>
                </a:solidFill>
                <a:latin typeface="Futura"/>
                <a:ea typeface="Futura"/>
                <a:cs typeface="Futura"/>
                <a:sym typeface="Futura"/>
              </a:defRPr>
            </a:lvl1pPr>
          </a:lstStyle>
          <a:p>
            <a:pPr/>
            <a:r>
              <a:t>BIC</a:t>
            </a:r>
          </a:p>
        </p:txBody>
      </p:sp>
      <p:sp>
        <p:nvSpPr>
          <p:cNvPr id="232" name="H-TCP"/>
          <p:cNvSpPr txBox="1"/>
          <p:nvPr/>
        </p:nvSpPr>
        <p:spPr>
          <a:xfrm>
            <a:off x="7574862" y="6109450"/>
            <a:ext cx="992523" cy="53626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600">
                <a:solidFill>
                  <a:srgbClr val="859900"/>
                </a:solidFill>
                <a:latin typeface="Futura"/>
                <a:ea typeface="Futura"/>
                <a:cs typeface="Futura"/>
                <a:sym typeface="Futura"/>
              </a:defRPr>
            </a:lvl1pPr>
          </a:lstStyle>
          <a:p>
            <a:pPr/>
            <a:r>
              <a:t>H-TCP</a:t>
            </a:r>
          </a:p>
        </p:txBody>
      </p:sp>
      <p:sp>
        <p:nvSpPr>
          <p:cNvPr id="233" name="Cubic"/>
          <p:cNvSpPr txBox="1"/>
          <p:nvPr/>
        </p:nvSpPr>
        <p:spPr>
          <a:xfrm>
            <a:off x="9062565" y="6109450"/>
            <a:ext cx="963179" cy="53626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600">
                <a:solidFill>
                  <a:srgbClr val="859900"/>
                </a:solidFill>
                <a:latin typeface="Futura"/>
                <a:ea typeface="Futura"/>
                <a:cs typeface="Futura"/>
                <a:sym typeface="Futura"/>
              </a:defRPr>
            </a:lvl1pPr>
          </a:lstStyle>
          <a:p>
            <a:pPr/>
            <a:r>
              <a:t>Cubic</a:t>
            </a:r>
          </a:p>
        </p:txBody>
      </p:sp>
      <p:sp>
        <p:nvSpPr>
          <p:cNvPr id="234" name="FAST"/>
          <p:cNvSpPr txBox="1"/>
          <p:nvPr/>
        </p:nvSpPr>
        <p:spPr>
          <a:xfrm>
            <a:off x="6610370" y="4426876"/>
            <a:ext cx="866763" cy="53626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600">
                <a:latin typeface="Futura"/>
                <a:ea typeface="Futura"/>
                <a:cs typeface="Futura"/>
                <a:sym typeface="Futura"/>
              </a:defRPr>
            </a:lvl1pPr>
          </a:lstStyle>
          <a:p>
            <a:pPr/>
            <a:r>
              <a:t>FAST</a:t>
            </a:r>
          </a:p>
        </p:txBody>
      </p:sp>
      <p:sp>
        <p:nvSpPr>
          <p:cNvPr id="235" name="EBCC"/>
          <p:cNvSpPr txBox="1"/>
          <p:nvPr/>
        </p:nvSpPr>
        <p:spPr>
          <a:xfrm>
            <a:off x="3969757" y="4957543"/>
            <a:ext cx="958987" cy="53626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600">
                <a:latin typeface="Futura"/>
                <a:ea typeface="Futura"/>
                <a:cs typeface="Futura"/>
                <a:sym typeface="Futura"/>
              </a:defRPr>
            </a:lvl1pPr>
          </a:lstStyle>
          <a:p>
            <a:pPr/>
            <a:r>
              <a:t>EBCC</a:t>
            </a:r>
          </a:p>
        </p:txBody>
      </p:sp>
      <p:sp>
        <p:nvSpPr>
          <p:cNvPr id="236" name="Binomial"/>
          <p:cNvSpPr txBox="1"/>
          <p:nvPr/>
        </p:nvSpPr>
        <p:spPr>
          <a:xfrm>
            <a:off x="5269693" y="4973516"/>
            <a:ext cx="1394955" cy="53626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600">
                <a:latin typeface="Futura"/>
                <a:ea typeface="Futura"/>
                <a:cs typeface="Futura"/>
                <a:sym typeface="Futura"/>
              </a:defRPr>
            </a:lvl1pPr>
          </a:lstStyle>
          <a:p>
            <a:pPr/>
            <a:r>
              <a:t>Binomial</a:t>
            </a:r>
          </a:p>
        </p:txBody>
      </p:sp>
      <p:sp>
        <p:nvSpPr>
          <p:cNvPr id="237" name="LEDBAT"/>
          <p:cNvSpPr txBox="1"/>
          <p:nvPr/>
        </p:nvSpPr>
        <p:spPr>
          <a:xfrm>
            <a:off x="7490587" y="5550650"/>
            <a:ext cx="1268711" cy="53626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600">
                <a:latin typeface="Futura"/>
                <a:ea typeface="Futura"/>
                <a:cs typeface="Futura"/>
                <a:sym typeface="Futura"/>
              </a:defRPr>
            </a:lvl1pPr>
          </a:lstStyle>
          <a:p>
            <a:pPr/>
            <a:r>
              <a:t>LEDBAT</a:t>
            </a:r>
          </a:p>
        </p:txBody>
      </p:sp>
      <p:sp>
        <p:nvSpPr>
          <p:cNvPr id="238" name="Veno"/>
          <p:cNvSpPr txBox="1"/>
          <p:nvPr/>
        </p:nvSpPr>
        <p:spPr>
          <a:xfrm>
            <a:off x="6061924" y="5550650"/>
            <a:ext cx="880952" cy="53626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600">
                <a:solidFill>
                  <a:srgbClr val="859900"/>
                </a:solidFill>
                <a:latin typeface="Futura"/>
                <a:ea typeface="Futura"/>
                <a:cs typeface="Futura"/>
                <a:sym typeface="Futura"/>
              </a:defRPr>
            </a:lvl1pPr>
          </a:lstStyle>
          <a:p>
            <a:pPr/>
            <a:r>
              <a:t>Veno</a:t>
            </a:r>
          </a:p>
        </p:txBody>
      </p:sp>
      <p:sp>
        <p:nvSpPr>
          <p:cNvPr id="239" name="BBR"/>
          <p:cNvSpPr txBox="1"/>
          <p:nvPr/>
        </p:nvSpPr>
        <p:spPr>
          <a:xfrm>
            <a:off x="10535061" y="6109450"/>
            <a:ext cx="703598" cy="53626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600">
                <a:solidFill>
                  <a:srgbClr val="859900"/>
                </a:solidFill>
                <a:latin typeface="Futura"/>
                <a:ea typeface="Futura"/>
                <a:cs typeface="Futura"/>
                <a:sym typeface="Futura"/>
              </a:defRPr>
            </a:lvl1pPr>
          </a:lstStyle>
          <a:p>
            <a:pPr/>
            <a:r>
              <a:t>BBR</a:t>
            </a:r>
          </a:p>
        </p:txBody>
      </p:sp>
      <p:sp>
        <p:nvSpPr>
          <p:cNvPr id="240" name="PCC"/>
          <p:cNvSpPr txBox="1"/>
          <p:nvPr/>
        </p:nvSpPr>
        <p:spPr>
          <a:xfrm>
            <a:off x="10509661" y="5550650"/>
            <a:ext cx="755353" cy="53626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600">
                <a:latin typeface="Futura"/>
                <a:ea typeface="Futura"/>
                <a:cs typeface="Futura"/>
                <a:sym typeface="Futura"/>
              </a:defRPr>
            </a:lvl1pPr>
          </a:lstStyle>
          <a:p>
            <a:pPr/>
            <a:r>
              <a:t>PCC</a:t>
            </a:r>
          </a:p>
        </p:txBody>
      </p:sp>
      <p:sp>
        <p:nvSpPr>
          <p:cNvPr id="241" name="Remy"/>
          <p:cNvSpPr txBox="1"/>
          <p:nvPr/>
        </p:nvSpPr>
        <p:spPr>
          <a:xfrm>
            <a:off x="10223725" y="4959570"/>
            <a:ext cx="925774" cy="53626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600">
                <a:latin typeface="Futura"/>
                <a:ea typeface="Futura"/>
                <a:cs typeface="Futura"/>
                <a:sym typeface="Futura"/>
              </a:defRPr>
            </a:lvl1pPr>
          </a:lstStyle>
          <a:p>
            <a:pPr/>
            <a:r>
              <a:t>Remy</a:t>
            </a:r>
          </a:p>
        </p:txBody>
      </p:sp>
      <p:sp>
        <p:nvSpPr>
          <p:cNvPr id="242" name="Sprout"/>
          <p:cNvSpPr txBox="1"/>
          <p:nvPr/>
        </p:nvSpPr>
        <p:spPr>
          <a:xfrm>
            <a:off x="9830025" y="4426876"/>
            <a:ext cx="1094099" cy="53626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600">
                <a:latin typeface="Futura"/>
                <a:ea typeface="Futura"/>
                <a:cs typeface="Futura"/>
                <a:sym typeface="Futura"/>
              </a:defRPr>
            </a:lvl1pPr>
          </a:lstStyle>
          <a:p>
            <a:pPr/>
            <a:r>
              <a:t>Sprout</a:t>
            </a:r>
          </a:p>
        </p:txBody>
      </p:sp>
      <p:sp>
        <p:nvSpPr>
          <p:cNvPr id="243" name="RC3"/>
          <p:cNvSpPr txBox="1"/>
          <p:nvPr/>
        </p:nvSpPr>
        <p:spPr>
          <a:xfrm>
            <a:off x="10353404" y="3894182"/>
            <a:ext cx="742616" cy="53626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600">
                <a:latin typeface="Futura"/>
                <a:ea typeface="Futura"/>
                <a:cs typeface="Futura"/>
                <a:sym typeface="Futura"/>
              </a:defRPr>
            </a:lvl1pPr>
          </a:lstStyle>
          <a:p>
            <a:pPr/>
            <a:r>
              <a:t>RC3</a:t>
            </a:r>
          </a:p>
        </p:txBody>
      </p:sp>
      <p:sp>
        <p:nvSpPr>
          <p:cNvPr id="244" name="pFabric"/>
          <p:cNvSpPr txBox="1"/>
          <p:nvPr/>
        </p:nvSpPr>
        <p:spPr>
          <a:xfrm>
            <a:off x="9938161" y="3303102"/>
            <a:ext cx="1241947" cy="53626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600">
                <a:latin typeface="Futura"/>
                <a:ea typeface="Futura"/>
                <a:cs typeface="Futura"/>
                <a:sym typeface="Futura"/>
              </a:defRPr>
            </a:lvl1pPr>
          </a:lstStyle>
          <a:p>
            <a:pPr/>
            <a:r>
              <a:t>pFabric</a:t>
            </a:r>
          </a:p>
        </p:txBody>
      </p:sp>
      <p:sp>
        <p:nvSpPr>
          <p:cNvPr id="245" name="XCP"/>
          <p:cNvSpPr txBox="1"/>
          <p:nvPr/>
        </p:nvSpPr>
        <p:spPr>
          <a:xfrm>
            <a:off x="7785291" y="4959570"/>
            <a:ext cx="721656" cy="53626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600">
                <a:latin typeface="Futura"/>
                <a:ea typeface="Futura"/>
                <a:cs typeface="Futura"/>
                <a:sym typeface="Futura"/>
              </a:defRPr>
            </a:lvl1pPr>
          </a:lstStyle>
          <a:p>
            <a:pPr/>
            <a:r>
              <a:t>XCP</a:t>
            </a:r>
          </a:p>
        </p:txBody>
      </p:sp>
      <p:sp>
        <p:nvSpPr>
          <p:cNvPr id="246" name="RCP"/>
          <p:cNvSpPr txBox="1"/>
          <p:nvPr/>
        </p:nvSpPr>
        <p:spPr>
          <a:xfrm>
            <a:off x="7818273" y="4443016"/>
            <a:ext cx="717141" cy="536265"/>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600">
                <a:latin typeface="Futura"/>
                <a:ea typeface="Futura"/>
                <a:cs typeface="Futura"/>
                <a:sym typeface="Futura"/>
              </a:defRPr>
            </a:lvl1pPr>
          </a:lstStyle>
          <a:p>
            <a:pPr/>
            <a:r>
              <a:t>RCP</a:t>
            </a:r>
          </a:p>
        </p:txBody>
      </p:sp>
      <p:sp>
        <p:nvSpPr>
          <p:cNvPr id="247" name="DCTCP"/>
          <p:cNvSpPr txBox="1"/>
          <p:nvPr/>
        </p:nvSpPr>
        <p:spPr>
          <a:xfrm>
            <a:off x="8655025" y="3303225"/>
            <a:ext cx="1145531" cy="53626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600">
                <a:solidFill>
                  <a:srgbClr val="859900"/>
                </a:solidFill>
                <a:latin typeface="Futura"/>
                <a:ea typeface="Futura"/>
                <a:cs typeface="Futura"/>
                <a:sym typeface="Futura"/>
              </a:defRPr>
            </a:lvl1pPr>
          </a:lstStyle>
          <a:p>
            <a:pPr/>
            <a:r>
              <a:t>DCTCP</a:t>
            </a:r>
          </a:p>
        </p:txBody>
      </p:sp>
      <p:sp>
        <p:nvSpPr>
          <p:cNvPr id="248" name="Illinois"/>
          <p:cNvSpPr txBox="1"/>
          <p:nvPr/>
        </p:nvSpPr>
        <p:spPr>
          <a:xfrm>
            <a:off x="8838279" y="4957543"/>
            <a:ext cx="1054114" cy="53626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600">
                <a:solidFill>
                  <a:srgbClr val="859900"/>
                </a:solidFill>
                <a:latin typeface="Futura"/>
                <a:ea typeface="Futura"/>
                <a:cs typeface="Futura"/>
                <a:sym typeface="Futura"/>
              </a:defRPr>
            </a:lvl1pPr>
          </a:lstStyle>
          <a:p>
            <a:pPr/>
            <a:r>
              <a:t>Illinois</a:t>
            </a:r>
          </a:p>
        </p:txBody>
      </p:sp>
      <p:sp>
        <p:nvSpPr>
          <p:cNvPr id="249" name="NV"/>
          <p:cNvSpPr txBox="1"/>
          <p:nvPr/>
        </p:nvSpPr>
        <p:spPr>
          <a:xfrm>
            <a:off x="9543550" y="3894182"/>
            <a:ext cx="616372" cy="53626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600">
                <a:solidFill>
                  <a:srgbClr val="859900"/>
                </a:solidFill>
                <a:latin typeface="Futura"/>
                <a:ea typeface="Futura"/>
                <a:cs typeface="Futura"/>
                <a:sym typeface="Futura"/>
              </a:defRPr>
            </a:lvl1pPr>
          </a:lstStyle>
          <a:p>
            <a:pPr/>
            <a:r>
              <a:t>NV</a:t>
            </a:r>
          </a:p>
        </p:txBody>
      </p:sp>
      <p:sp>
        <p:nvSpPr>
          <p:cNvPr id="250" name="Hybla"/>
          <p:cNvSpPr txBox="1"/>
          <p:nvPr/>
        </p:nvSpPr>
        <p:spPr>
          <a:xfrm>
            <a:off x="8335940" y="3894182"/>
            <a:ext cx="1014128" cy="53626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600">
                <a:solidFill>
                  <a:srgbClr val="859900"/>
                </a:solidFill>
                <a:latin typeface="Futura"/>
                <a:ea typeface="Futura"/>
                <a:cs typeface="Futura"/>
                <a:sym typeface="Futura"/>
              </a:defRPr>
            </a:lvl1pPr>
          </a:lstStyle>
          <a:p>
            <a:pPr/>
            <a:r>
              <a:t>Hybla</a:t>
            </a:r>
          </a:p>
        </p:txBody>
      </p:sp>
      <p:sp>
        <p:nvSpPr>
          <p:cNvPr id="251" name="TIMELY"/>
          <p:cNvSpPr txBox="1"/>
          <p:nvPr/>
        </p:nvSpPr>
        <p:spPr>
          <a:xfrm>
            <a:off x="10649361" y="2763198"/>
            <a:ext cx="1198576" cy="53626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600">
                <a:latin typeface="Futura"/>
                <a:ea typeface="Futura"/>
                <a:cs typeface="Futura"/>
                <a:sym typeface="Futura"/>
              </a:defRPr>
            </a:lvl1pPr>
          </a:lstStyle>
          <a:p>
            <a:pPr/>
            <a:r>
              <a:t>TIMELY</a:t>
            </a:r>
          </a:p>
        </p:txBody>
      </p:sp>
      <p:sp>
        <p:nvSpPr>
          <p:cNvPr id="252" name="DCQCN"/>
          <p:cNvSpPr txBox="1"/>
          <p:nvPr/>
        </p:nvSpPr>
        <p:spPr>
          <a:xfrm>
            <a:off x="9156435" y="2763198"/>
            <a:ext cx="1390602" cy="53626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600">
                <a:latin typeface="Futura"/>
                <a:ea typeface="Futura"/>
                <a:cs typeface="Futura"/>
                <a:sym typeface="Futura"/>
              </a:defRPr>
            </a:lvl1pPr>
          </a:lstStyle>
          <a:p>
            <a:pPr/>
            <a:r>
              <a:t>DCQCN</a:t>
            </a:r>
          </a:p>
        </p:txBody>
      </p:sp>
      <p:sp>
        <p:nvSpPr>
          <p:cNvPr id="253" name="QUIC"/>
          <p:cNvSpPr txBox="1"/>
          <p:nvPr/>
        </p:nvSpPr>
        <p:spPr>
          <a:xfrm>
            <a:off x="9917693" y="7259330"/>
            <a:ext cx="982044" cy="53626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600">
                <a:latin typeface="Futura"/>
                <a:ea typeface="Futura"/>
                <a:cs typeface="Futura"/>
                <a:sym typeface="Futura"/>
              </a:defRPr>
            </a:lvl1pPr>
          </a:lstStyle>
          <a:p>
            <a:pPr/>
            <a:r>
              <a:t>QUIC</a:t>
            </a:r>
          </a:p>
        </p:txBody>
      </p:sp>
      <p:sp>
        <p:nvSpPr>
          <p:cNvPr id="254" name="mTCP (DPDK)"/>
          <p:cNvSpPr txBox="1"/>
          <p:nvPr/>
        </p:nvSpPr>
        <p:spPr>
          <a:xfrm>
            <a:off x="9453097" y="7819859"/>
            <a:ext cx="2155962" cy="53626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600">
                <a:latin typeface="Futura"/>
                <a:ea typeface="Futura"/>
                <a:cs typeface="Futura"/>
                <a:sym typeface="Futura"/>
              </a:defRPr>
            </a:lvl1pPr>
          </a:lstStyle>
          <a:p>
            <a:pPr/>
            <a:r>
              <a:t>mTCP (DPDK)</a:t>
            </a:r>
          </a:p>
        </p:txBody>
      </p:sp>
      <p:sp>
        <p:nvSpPr>
          <p:cNvPr id="255" name="netFPGA"/>
          <p:cNvSpPr txBox="1"/>
          <p:nvPr/>
        </p:nvSpPr>
        <p:spPr>
          <a:xfrm>
            <a:off x="6110948" y="7259330"/>
            <a:ext cx="1428813" cy="53626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600">
                <a:solidFill>
                  <a:srgbClr val="586E75"/>
                </a:solidFill>
                <a:latin typeface="Futura"/>
                <a:ea typeface="Futura"/>
                <a:cs typeface="Futura"/>
                <a:sym typeface="Futura"/>
              </a:defRPr>
            </a:lvl1pPr>
          </a:lstStyle>
          <a:p>
            <a:pPr/>
            <a:r>
              <a:t>netFPGA</a:t>
            </a:r>
          </a:p>
        </p:txBody>
      </p:sp>
      <p:sp>
        <p:nvSpPr>
          <p:cNvPr id="256" name="SmartNICs"/>
          <p:cNvSpPr txBox="1"/>
          <p:nvPr/>
        </p:nvSpPr>
        <p:spPr>
          <a:xfrm>
            <a:off x="6949147" y="7819859"/>
            <a:ext cx="1733217" cy="53626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600">
                <a:solidFill>
                  <a:srgbClr val="586E75"/>
                </a:solidFill>
                <a:latin typeface="Futura"/>
                <a:ea typeface="Futura"/>
                <a:cs typeface="Futura"/>
                <a:sym typeface="Futura"/>
              </a:defRPr>
            </a:lvl1pPr>
          </a:lstStyle>
          <a:p>
            <a:pPr/>
            <a:r>
              <a:t>SmartNICs</a:t>
            </a:r>
          </a:p>
        </p:txBody>
      </p:sp>
      <p:sp>
        <p:nvSpPr>
          <p:cNvPr id="257" name="netmap"/>
          <p:cNvSpPr txBox="1"/>
          <p:nvPr/>
        </p:nvSpPr>
        <p:spPr>
          <a:xfrm>
            <a:off x="7859661" y="7259330"/>
            <a:ext cx="1228403" cy="53626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600">
                <a:solidFill>
                  <a:srgbClr val="586E75"/>
                </a:solidFill>
                <a:latin typeface="Futura"/>
                <a:ea typeface="Futura"/>
                <a:cs typeface="Futura"/>
                <a:sym typeface="Futura"/>
              </a:defRPr>
            </a:lvl1pPr>
          </a:lstStyle>
          <a:p>
            <a:pPr/>
            <a:r>
              <a:t>netmap</a:t>
            </a:r>
          </a:p>
        </p:txBody>
      </p:sp>
      <p:sp>
        <p:nvSpPr>
          <p:cNvPr id="258" name="ABC"/>
          <p:cNvSpPr txBox="1"/>
          <p:nvPr/>
        </p:nvSpPr>
        <p:spPr>
          <a:xfrm>
            <a:off x="11109490" y="4454283"/>
            <a:ext cx="785503" cy="53626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600">
                <a:latin typeface="Futura"/>
                <a:ea typeface="Futura"/>
                <a:cs typeface="Futura"/>
                <a:sym typeface="Futura"/>
              </a:defRPr>
            </a:lvl1pPr>
          </a:lstStyle>
          <a:p>
            <a:pPr/>
            <a:r>
              <a:t>ABC</a:t>
            </a:r>
          </a:p>
        </p:txBody>
      </p:sp>
      <p:sp>
        <p:nvSpPr>
          <p:cNvPr id="259" name="Algorithms"/>
          <p:cNvSpPr txBox="1"/>
          <p:nvPr/>
        </p:nvSpPr>
        <p:spPr>
          <a:xfrm>
            <a:off x="292983" y="4443548"/>
            <a:ext cx="1476960" cy="50292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200">
                <a:latin typeface="+mn-lt"/>
                <a:ea typeface="+mn-ea"/>
                <a:cs typeface="+mn-cs"/>
                <a:sym typeface="DIN Condensed"/>
              </a:defRPr>
            </a:lvl1pPr>
          </a:lstStyle>
          <a:p>
            <a:pPr/>
            <a:r>
              <a:t>Algorithms</a:t>
            </a:r>
          </a:p>
        </p:txBody>
      </p:sp>
      <p:sp>
        <p:nvSpPr>
          <p:cNvPr id="260" name="Datapaths"/>
          <p:cNvSpPr txBox="1"/>
          <p:nvPr/>
        </p:nvSpPr>
        <p:spPr>
          <a:xfrm>
            <a:off x="292983" y="7808696"/>
            <a:ext cx="1363575" cy="50292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200">
                <a:latin typeface="+mn-lt"/>
                <a:ea typeface="+mn-ea"/>
                <a:cs typeface="+mn-cs"/>
                <a:sym typeface="DIN Condensed"/>
              </a:defRPr>
            </a:lvl1pPr>
          </a:lstStyle>
          <a:p>
            <a:pPr/>
            <a:r>
              <a:t>Datapaths</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64" name="Congestion Control"/>
          <p:cNvSpPr txBox="1"/>
          <p:nvPr>
            <p:ph type="title"/>
          </p:nvPr>
        </p:nvSpPr>
        <p:spPr>
          <a:prstGeom prst="rect">
            <a:avLst/>
          </a:prstGeom>
        </p:spPr>
        <p:txBody>
          <a:bodyPr/>
          <a:lstStyle>
            <a:lvl1pPr defTabSz="368045">
              <a:spcBef>
                <a:spcPts val="1700"/>
              </a:spcBef>
              <a:defRPr sz="3780"/>
            </a:lvl1pPr>
          </a:lstStyle>
          <a:p>
            <a:pPr/>
            <a:r>
              <a:t>Congestion Control</a:t>
            </a:r>
          </a:p>
        </p:txBody>
      </p:sp>
      <p:pic>
        <p:nvPicPr>
          <p:cNvPr id="265" name="Line" descr="Line"/>
          <p:cNvPicPr>
            <a:picLocks noChangeAspect="0"/>
          </p:cNvPicPr>
          <p:nvPr/>
        </p:nvPicPr>
        <p:blipFill>
          <a:blip r:embed="rId3">
            <a:extLst/>
          </a:blip>
          <a:stretch>
            <a:fillRect/>
          </a:stretch>
        </p:blipFill>
        <p:spPr>
          <a:xfrm>
            <a:off x="1462059" y="6643931"/>
            <a:ext cx="10233448" cy="457904"/>
          </a:xfrm>
          <a:prstGeom prst="rect">
            <a:avLst/>
          </a:prstGeom>
        </p:spPr>
      </p:pic>
      <p:sp>
        <p:nvSpPr>
          <p:cNvPr id="267" name="1987"/>
          <p:cNvSpPr txBox="1"/>
          <p:nvPr/>
        </p:nvSpPr>
        <p:spPr>
          <a:xfrm>
            <a:off x="1132839" y="7149715"/>
            <a:ext cx="711598" cy="43693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latin typeface="Futura"/>
                <a:ea typeface="Futura"/>
                <a:cs typeface="Futura"/>
                <a:sym typeface="Futura"/>
              </a:defRPr>
            </a:lvl1pPr>
          </a:lstStyle>
          <a:p>
            <a:pPr/>
            <a:r>
              <a:t>1987</a:t>
            </a:r>
          </a:p>
        </p:txBody>
      </p:sp>
      <p:sp>
        <p:nvSpPr>
          <p:cNvPr id="268" name="2017"/>
          <p:cNvSpPr txBox="1"/>
          <p:nvPr/>
        </p:nvSpPr>
        <p:spPr>
          <a:xfrm>
            <a:off x="11153140" y="7149715"/>
            <a:ext cx="698203" cy="43693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latin typeface="Futura"/>
                <a:ea typeface="Futura"/>
                <a:cs typeface="Futura"/>
                <a:sym typeface="Futura"/>
              </a:defRPr>
            </a:lvl1pPr>
          </a:lstStyle>
          <a:p>
            <a:pPr/>
            <a:r>
              <a:t>2017</a:t>
            </a:r>
          </a:p>
        </p:txBody>
      </p:sp>
      <p:sp>
        <p:nvSpPr>
          <p:cNvPr id="269" name="QUIC"/>
          <p:cNvSpPr txBox="1"/>
          <p:nvPr/>
        </p:nvSpPr>
        <p:spPr>
          <a:xfrm>
            <a:off x="9917693" y="7259330"/>
            <a:ext cx="982044" cy="53626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600">
                <a:solidFill>
                  <a:srgbClr val="268BD2"/>
                </a:solidFill>
                <a:latin typeface="Futura"/>
                <a:ea typeface="Futura"/>
                <a:cs typeface="Futura"/>
                <a:sym typeface="Futura"/>
              </a:defRPr>
            </a:lvl1pPr>
          </a:lstStyle>
          <a:p>
            <a:pPr/>
            <a:r>
              <a:t>QUIC</a:t>
            </a:r>
          </a:p>
        </p:txBody>
      </p:sp>
      <p:sp>
        <p:nvSpPr>
          <p:cNvPr id="270" name="Kernel"/>
          <p:cNvSpPr txBox="1"/>
          <p:nvPr/>
        </p:nvSpPr>
        <p:spPr>
          <a:xfrm>
            <a:off x="2088269" y="7259330"/>
            <a:ext cx="1080071" cy="53626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600">
                <a:solidFill>
                  <a:srgbClr val="859900"/>
                </a:solidFill>
                <a:latin typeface="Futura"/>
                <a:ea typeface="Futura"/>
                <a:cs typeface="Futura"/>
                <a:sym typeface="Futura"/>
              </a:defRPr>
            </a:lvl1pPr>
          </a:lstStyle>
          <a:p>
            <a:pPr/>
            <a:r>
              <a:t>Kernel</a:t>
            </a:r>
          </a:p>
        </p:txBody>
      </p:sp>
      <p:sp>
        <p:nvSpPr>
          <p:cNvPr id="271" name="Vegas"/>
          <p:cNvSpPr txBox="1"/>
          <p:nvPr/>
        </p:nvSpPr>
        <p:spPr>
          <a:xfrm>
            <a:off x="3507739" y="5550650"/>
            <a:ext cx="1031058" cy="53626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600">
                <a:solidFill>
                  <a:srgbClr val="859900"/>
                </a:solidFill>
                <a:latin typeface="Futura"/>
                <a:ea typeface="Futura"/>
                <a:cs typeface="Futura"/>
                <a:sym typeface="Futura"/>
              </a:defRPr>
            </a:lvl1pPr>
          </a:lstStyle>
          <a:p>
            <a:pPr/>
            <a:r>
              <a:t>Vegas</a:t>
            </a:r>
          </a:p>
        </p:txBody>
      </p:sp>
      <p:sp>
        <p:nvSpPr>
          <p:cNvPr id="272" name="NewReno"/>
          <p:cNvSpPr txBox="1"/>
          <p:nvPr/>
        </p:nvSpPr>
        <p:spPr>
          <a:xfrm>
            <a:off x="2273362" y="6109450"/>
            <a:ext cx="1585690" cy="53626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600">
                <a:solidFill>
                  <a:srgbClr val="859900"/>
                </a:solidFill>
                <a:latin typeface="Futura"/>
                <a:ea typeface="Futura"/>
                <a:cs typeface="Futura"/>
                <a:sym typeface="Futura"/>
              </a:defRPr>
            </a:lvl1pPr>
          </a:lstStyle>
          <a:p>
            <a:pPr/>
            <a:r>
              <a:t>NewReno</a:t>
            </a:r>
          </a:p>
        </p:txBody>
      </p:sp>
      <p:sp>
        <p:nvSpPr>
          <p:cNvPr id="273" name="Westwood"/>
          <p:cNvSpPr txBox="1"/>
          <p:nvPr/>
        </p:nvSpPr>
        <p:spPr>
          <a:xfrm>
            <a:off x="4067801" y="4443016"/>
            <a:ext cx="1696778" cy="536265"/>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600">
                <a:solidFill>
                  <a:srgbClr val="859900"/>
                </a:solidFill>
                <a:latin typeface="Futura"/>
                <a:ea typeface="Futura"/>
                <a:cs typeface="Futura"/>
                <a:sym typeface="Futura"/>
              </a:defRPr>
            </a:lvl1pPr>
          </a:lstStyle>
          <a:p>
            <a:pPr/>
            <a:r>
              <a:t>Westwood</a:t>
            </a:r>
          </a:p>
        </p:txBody>
      </p:sp>
      <p:sp>
        <p:nvSpPr>
          <p:cNvPr id="274" name="Eifel"/>
          <p:cNvSpPr txBox="1"/>
          <p:nvPr/>
        </p:nvSpPr>
        <p:spPr>
          <a:xfrm>
            <a:off x="4856774" y="5550650"/>
            <a:ext cx="751161" cy="53626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600">
                <a:latin typeface="Futura"/>
                <a:ea typeface="Futura"/>
                <a:cs typeface="Futura"/>
                <a:sym typeface="Futura"/>
              </a:defRPr>
            </a:lvl1pPr>
          </a:lstStyle>
          <a:p>
            <a:pPr/>
            <a:r>
              <a:t>Eifel</a:t>
            </a:r>
          </a:p>
        </p:txBody>
      </p:sp>
      <p:sp>
        <p:nvSpPr>
          <p:cNvPr id="275" name="Compound"/>
          <p:cNvSpPr txBox="1"/>
          <p:nvPr/>
        </p:nvSpPr>
        <p:spPr>
          <a:xfrm>
            <a:off x="4041266" y="6109450"/>
            <a:ext cx="1764817" cy="53626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600">
                <a:latin typeface="Futura"/>
                <a:ea typeface="Futura"/>
                <a:cs typeface="Futura"/>
                <a:sym typeface="Futura"/>
              </a:defRPr>
            </a:lvl1pPr>
          </a:lstStyle>
          <a:p>
            <a:pPr/>
            <a:r>
              <a:t>Compound</a:t>
            </a:r>
          </a:p>
        </p:txBody>
      </p:sp>
      <p:sp>
        <p:nvSpPr>
          <p:cNvPr id="276" name="PRR"/>
          <p:cNvSpPr txBox="1"/>
          <p:nvPr/>
        </p:nvSpPr>
        <p:spPr>
          <a:xfrm>
            <a:off x="9263712" y="5550650"/>
            <a:ext cx="690216" cy="53626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600">
                <a:solidFill>
                  <a:srgbClr val="268BD2"/>
                </a:solidFill>
                <a:latin typeface="Futura"/>
                <a:ea typeface="Futura"/>
                <a:cs typeface="Futura"/>
                <a:sym typeface="Futura"/>
              </a:defRPr>
            </a:lvl1pPr>
          </a:lstStyle>
          <a:p>
            <a:pPr/>
            <a:r>
              <a:t>PRR</a:t>
            </a:r>
          </a:p>
        </p:txBody>
      </p:sp>
      <p:sp>
        <p:nvSpPr>
          <p:cNvPr id="277" name="BIC"/>
          <p:cNvSpPr txBox="1"/>
          <p:nvPr/>
        </p:nvSpPr>
        <p:spPr>
          <a:xfrm>
            <a:off x="6476795" y="6109450"/>
            <a:ext cx="638300" cy="53626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600">
                <a:solidFill>
                  <a:srgbClr val="859900"/>
                </a:solidFill>
                <a:latin typeface="Futura"/>
                <a:ea typeface="Futura"/>
                <a:cs typeface="Futura"/>
                <a:sym typeface="Futura"/>
              </a:defRPr>
            </a:lvl1pPr>
          </a:lstStyle>
          <a:p>
            <a:pPr/>
            <a:r>
              <a:t>BIC</a:t>
            </a:r>
          </a:p>
        </p:txBody>
      </p:sp>
      <p:sp>
        <p:nvSpPr>
          <p:cNvPr id="278" name="H-TCP"/>
          <p:cNvSpPr txBox="1"/>
          <p:nvPr/>
        </p:nvSpPr>
        <p:spPr>
          <a:xfrm>
            <a:off x="7574862" y="6109450"/>
            <a:ext cx="992523" cy="53626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600">
                <a:solidFill>
                  <a:srgbClr val="859900"/>
                </a:solidFill>
                <a:latin typeface="Futura"/>
                <a:ea typeface="Futura"/>
                <a:cs typeface="Futura"/>
                <a:sym typeface="Futura"/>
              </a:defRPr>
            </a:lvl1pPr>
          </a:lstStyle>
          <a:p>
            <a:pPr/>
            <a:r>
              <a:t>H-TCP</a:t>
            </a:r>
          </a:p>
        </p:txBody>
      </p:sp>
      <p:sp>
        <p:nvSpPr>
          <p:cNvPr id="279" name="Cubic"/>
          <p:cNvSpPr txBox="1"/>
          <p:nvPr/>
        </p:nvSpPr>
        <p:spPr>
          <a:xfrm>
            <a:off x="9062565" y="6109450"/>
            <a:ext cx="963179" cy="53626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600">
                <a:solidFill>
                  <a:srgbClr val="268BD2"/>
                </a:solidFill>
                <a:latin typeface="Futura"/>
                <a:ea typeface="Futura"/>
                <a:cs typeface="Futura"/>
                <a:sym typeface="Futura"/>
              </a:defRPr>
            </a:lvl1pPr>
          </a:lstStyle>
          <a:p>
            <a:pPr/>
            <a:r>
              <a:t>Cubic</a:t>
            </a:r>
          </a:p>
        </p:txBody>
      </p:sp>
      <p:sp>
        <p:nvSpPr>
          <p:cNvPr id="280" name="FAST"/>
          <p:cNvSpPr txBox="1"/>
          <p:nvPr/>
        </p:nvSpPr>
        <p:spPr>
          <a:xfrm>
            <a:off x="6610370" y="4426876"/>
            <a:ext cx="866763" cy="53626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600">
                <a:latin typeface="Futura"/>
                <a:ea typeface="Futura"/>
                <a:cs typeface="Futura"/>
                <a:sym typeface="Futura"/>
              </a:defRPr>
            </a:lvl1pPr>
          </a:lstStyle>
          <a:p>
            <a:pPr/>
            <a:r>
              <a:t>FAST</a:t>
            </a:r>
          </a:p>
        </p:txBody>
      </p:sp>
      <p:sp>
        <p:nvSpPr>
          <p:cNvPr id="281" name="EBCC"/>
          <p:cNvSpPr txBox="1"/>
          <p:nvPr/>
        </p:nvSpPr>
        <p:spPr>
          <a:xfrm>
            <a:off x="3969757" y="4957543"/>
            <a:ext cx="958987" cy="53626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600">
                <a:latin typeface="Futura"/>
                <a:ea typeface="Futura"/>
                <a:cs typeface="Futura"/>
                <a:sym typeface="Futura"/>
              </a:defRPr>
            </a:lvl1pPr>
          </a:lstStyle>
          <a:p>
            <a:pPr/>
            <a:r>
              <a:t>EBCC</a:t>
            </a:r>
          </a:p>
        </p:txBody>
      </p:sp>
      <p:sp>
        <p:nvSpPr>
          <p:cNvPr id="282" name="Binomial"/>
          <p:cNvSpPr txBox="1"/>
          <p:nvPr/>
        </p:nvSpPr>
        <p:spPr>
          <a:xfrm>
            <a:off x="5269693" y="4973516"/>
            <a:ext cx="1394955" cy="53626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600">
                <a:latin typeface="Futura"/>
                <a:ea typeface="Futura"/>
                <a:cs typeface="Futura"/>
                <a:sym typeface="Futura"/>
              </a:defRPr>
            </a:lvl1pPr>
          </a:lstStyle>
          <a:p>
            <a:pPr/>
            <a:r>
              <a:t>Binomial</a:t>
            </a:r>
          </a:p>
        </p:txBody>
      </p:sp>
      <p:sp>
        <p:nvSpPr>
          <p:cNvPr id="283" name="LEDBAT"/>
          <p:cNvSpPr txBox="1"/>
          <p:nvPr/>
        </p:nvSpPr>
        <p:spPr>
          <a:xfrm>
            <a:off x="7490587" y="5550650"/>
            <a:ext cx="1268711" cy="53626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600">
                <a:latin typeface="Futura"/>
                <a:ea typeface="Futura"/>
                <a:cs typeface="Futura"/>
                <a:sym typeface="Futura"/>
              </a:defRPr>
            </a:lvl1pPr>
          </a:lstStyle>
          <a:p>
            <a:pPr/>
            <a:r>
              <a:t>LEDBAT</a:t>
            </a:r>
          </a:p>
        </p:txBody>
      </p:sp>
      <p:sp>
        <p:nvSpPr>
          <p:cNvPr id="284" name="Veno"/>
          <p:cNvSpPr txBox="1"/>
          <p:nvPr/>
        </p:nvSpPr>
        <p:spPr>
          <a:xfrm>
            <a:off x="6061924" y="5550650"/>
            <a:ext cx="880952" cy="53626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600">
                <a:solidFill>
                  <a:srgbClr val="859900"/>
                </a:solidFill>
                <a:latin typeface="Futura"/>
                <a:ea typeface="Futura"/>
                <a:cs typeface="Futura"/>
                <a:sym typeface="Futura"/>
              </a:defRPr>
            </a:lvl1pPr>
          </a:lstStyle>
          <a:p>
            <a:pPr/>
            <a:r>
              <a:t>Veno</a:t>
            </a:r>
          </a:p>
        </p:txBody>
      </p:sp>
      <p:sp>
        <p:nvSpPr>
          <p:cNvPr id="285" name="BBR"/>
          <p:cNvSpPr txBox="1"/>
          <p:nvPr/>
        </p:nvSpPr>
        <p:spPr>
          <a:xfrm>
            <a:off x="10535061" y="6109450"/>
            <a:ext cx="703598" cy="53626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600">
                <a:solidFill>
                  <a:srgbClr val="268BD2"/>
                </a:solidFill>
                <a:latin typeface="Futura"/>
                <a:ea typeface="Futura"/>
                <a:cs typeface="Futura"/>
                <a:sym typeface="Futura"/>
              </a:defRPr>
            </a:lvl1pPr>
          </a:lstStyle>
          <a:p>
            <a:pPr/>
            <a:r>
              <a:t>BBR</a:t>
            </a:r>
          </a:p>
        </p:txBody>
      </p:sp>
      <p:sp>
        <p:nvSpPr>
          <p:cNvPr id="286" name="PCC"/>
          <p:cNvSpPr txBox="1"/>
          <p:nvPr/>
        </p:nvSpPr>
        <p:spPr>
          <a:xfrm>
            <a:off x="10509661" y="5550650"/>
            <a:ext cx="755353" cy="53626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600">
                <a:solidFill>
                  <a:srgbClr val="268BD2"/>
                </a:solidFill>
                <a:latin typeface="Futura"/>
                <a:ea typeface="Futura"/>
                <a:cs typeface="Futura"/>
                <a:sym typeface="Futura"/>
              </a:defRPr>
            </a:lvl1pPr>
          </a:lstStyle>
          <a:p>
            <a:pPr/>
            <a:r>
              <a:t>PCC</a:t>
            </a:r>
          </a:p>
        </p:txBody>
      </p:sp>
      <p:sp>
        <p:nvSpPr>
          <p:cNvPr id="287" name="Remy"/>
          <p:cNvSpPr txBox="1"/>
          <p:nvPr/>
        </p:nvSpPr>
        <p:spPr>
          <a:xfrm>
            <a:off x="10223725" y="4959570"/>
            <a:ext cx="925774" cy="53626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600">
                <a:latin typeface="Futura"/>
                <a:ea typeface="Futura"/>
                <a:cs typeface="Futura"/>
                <a:sym typeface="Futura"/>
              </a:defRPr>
            </a:lvl1pPr>
          </a:lstStyle>
          <a:p>
            <a:pPr/>
            <a:r>
              <a:t>Remy</a:t>
            </a:r>
          </a:p>
        </p:txBody>
      </p:sp>
      <p:sp>
        <p:nvSpPr>
          <p:cNvPr id="288" name="Sprout"/>
          <p:cNvSpPr txBox="1"/>
          <p:nvPr/>
        </p:nvSpPr>
        <p:spPr>
          <a:xfrm>
            <a:off x="9830025" y="4426876"/>
            <a:ext cx="1094099" cy="53626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600">
                <a:latin typeface="Futura"/>
                <a:ea typeface="Futura"/>
                <a:cs typeface="Futura"/>
                <a:sym typeface="Futura"/>
              </a:defRPr>
            </a:lvl1pPr>
          </a:lstStyle>
          <a:p>
            <a:pPr/>
            <a:r>
              <a:t>Sprout</a:t>
            </a:r>
          </a:p>
        </p:txBody>
      </p:sp>
      <p:sp>
        <p:nvSpPr>
          <p:cNvPr id="289" name="RC3"/>
          <p:cNvSpPr txBox="1"/>
          <p:nvPr/>
        </p:nvSpPr>
        <p:spPr>
          <a:xfrm>
            <a:off x="10353404" y="3894182"/>
            <a:ext cx="742616" cy="53626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600">
                <a:latin typeface="Futura"/>
                <a:ea typeface="Futura"/>
                <a:cs typeface="Futura"/>
                <a:sym typeface="Futura"/>
              </a:defRPr>
            </a:lvl1pPr>
          </a:lstStyle>
          <a:p>
            <a:pPr/>
            <a:r>
              <a:t>RC3</a:t>
            </a:r>
          </a:p>
        </p:txBody>
      </p:sp>
      <p:sp>
        <p:nvSpPr>
          <p:cNvPr id="290" name="pFabric"/>
          <p:cNvSpPr txBox="1"/>
          <p:nvPr/>
        </p:nvSpPr>
        <p:spPr>
          <a:xfrm>
            <a:off x="9938161" y="3303102"/>
            <a:ext cx="1241947" cy="53626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600">
                <a:latin typeface="Futura"/>
                <a:ea typeface="Futura"/>
                <a:cs typeface="Futura"/>
                <a:sym typeface="Futura"/>
              </a:defRPr>
            </a:lvl1pPr>
          </a:lstStyle>
          <a:p>
            <a:pPr/>
            <a:r>
              <a:t>pFabric</a:t>
            </a:r>
          </a:p>
        </p:txBody>
      </p:sp>
      <p:sp>
        <p:nvSpPr>
          <p:cNvPr id="291" name="XCP"/>
          <p:cNvSpPr txBox="1"/>
          <p:nvPr/>
        </p:nvSpPr>
        <p:spPr>
          <a:xfrm>
            <a:off x="7785291" y="4959570"/>
            <a:ext cx="721656" cy="53626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600">
                <a:latin typeface="Futura"/>
                <a:ea typeface="Futura"/>
                <a:cs typeface="Futura"/>
                <a:sym typeface="Futura"/>
              </a:defRPr>
            </a:lvl1pPr>
          </a:lstStyle>
          <a:p>
            <a:pPr/>
            <a:r>
              <a:t>XCP</a:t>
            </a:r>
          </a:p>
        </p:txBody>
      </p:sp>
      <p:sp>
        <p:nvSpPr>
          <p:cNvPr id="292" name="RCP"/>
          <p:cNvSpPr txBox="1"/>
          <p:nvPr/>
        </p:nvSpPr>
        <p:spPr>
          <a:xfrm>
            <a:off x="7818273" y="4443016"/>
            <a:ext cx="717141" cy="536265"/>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600">
                <a:latin typeface="Futura"/>
                <a:ea typeface="Futura"/>
                <a:cs typeface="Futura"/>
                <a:sym typeface="Futura"/>
              </a:defRPr>
            </a:lvl1pPr>
          </a:lstStyle>
          <a:p>
            <a:pPr/>
            <a:r>
              <a:t>RCP</a:t>
            </a:r>
          </a:p>
        </p:txBody>
      </p:sp>
      <p:sp>
        <p:nvSpPr>
          <p:cNvPr id="293" name="DCTCP"/>
          <p:cNvSpPr txBox="1"/>
          <p:nvPr/>
        </p:nvSpPr>
        <p:spPr>
          <a:xfrm>
            <a:off x="8655025" y="3303225"/>
            <a:ext cx="1145531" cy="53626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600">
                <a:solidFill>
                  <a:srgbClr val="859900"/>
                </a:solidFill>
                <a:latin typeface="Futura"/>
                <a:ea typeface="Futura"/>
                <a:cs typeface="Futura"/>
                <a:sym typeface="Futura"/>
              </a:defRPr>
            </a:lvl1pPr>
          </a:lstStyle>
          <a:p>
            <a:pPr/>
            <a:r>
              <a:t>DCTCP</a:t>
            </a:r>
          </a:p>
        </p:txBody>
      </p:sp>
      <p:sp>
        <p:nvSpPr>
          <p:cNvPr id="294" name="Illinois"/>
          <p:cNvSpPr txBox="1"/>
          <p:nvPr/>
        </p:nvSpPr>
        <p:spPr>
          <a:xfrm>
            <a:off x="8838279" y="4957543"/>
            <a:ext cx="1054114" cy="53626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600">
                <a:solidFill>
                  <a:srgbClr val="859900"/>
                </a:solidFill>
                <a:latin typeface="Futura"/>
                <a:ea typeface="Futura"/>
                <a:cs typeface="Futura"/>
                <a:sym typeface="Futura"/>
              </a:defRPr>
            </a:lvl1pPr>
          </a:lstStyle>
          <a:p>
            <a:pPr/>
            <a:r>
              <a:t>Illinois</a:t>
            </a:r>
          </a:p>
        </p:txBody>
      </p:sp>
      <p:sp>
        <p:nvSpPr>
          <p:cNvPr id="295" name="NV"/>
          <p:cNvSpPr txBox="1"/>
          <p:nvPr/>
        </p:nvSpPr>
        <p:spPr>
          <a:xfrm>
            <a:off x="9543550" y="3894182"/>
            <a:ext cx="616372" cy="53626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600">
                <a:solidFill>
                  <a:srgbClr val="859900"/>
                </a:solidFill>
                <a:latin typeface="Futura"/>
                <a:ea typeface="Futura"/>
                <a:cs typeface="Futura"/>
                <a:sym typeface="Futura"/>
              </a:defRPr>
            </a:lvl1pPr>
          </a:lstStyle>
          <a:p>
            <a:pPr/>
            <a:r>
              <a:t>NV</a:t>
            </a:r>
          </a:p>
        </p:txBody>
      </p:sp>
      <p:sp>
        <p:nvSpPr>
          <p:cNvPr id="296" name="Hybla"/>
          <p:cNvSpPr txBox="1"/>
          <p:nvPr/>
        </p:nvSpPr>
        <p:spPr>
          <a:xfrm>
            <a:off x="8335940" y="3894182"/>
            <a:ext cx="1014128" cy="53626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600">
                <a:solidFill>
                  <a:srgbClr val="859900"/>
                </a:solidFill>
                <a:latin typeface="Futura"/>
                <a:ea typeface="Futura"/>
                <a:cs typeface="Futura"/>
                <a:sym typeface="Futura"/>
              </a:defRPr>
            </a:lvl1pPr>
          </a:lstStyle>
          <a:p>
            <a:pPr/>
            <a:r>
              <a:t>Hybla</a:t>
            </a:r>
          </a:p>
        </p:txBody>
      </p:sp>
      <p:sp>
        <p:nvSpPr>
          <p:cNvPr id="297" name="TIMELY"/>
          <p:cNvSpPr txBox="1"/>
          <p:nvPr/>
        </p:nvSpPr>
        <p:spPr>
          <a:xfrm>
            <a:off x="10649361" y="2763198"/>
            <a:ext cx="1198576" cy="53626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600">
                <a:latin typeface="Futura"/>
                <a:ea typeface="Futura"/>
                <a:cs typeface="Futura"/>
                <a:sym typeface="Futura"/>
              </a:defRPr>
            </a:lvl1pPr>
          </a:lstStyle>
          <a:p>
            <a:pPr/>
            <a:r>
              <a:t>TIMELY</a:t>
            </a:r>
          </a:p>
        </p:txBody>
      </p:sp>
      <p:sp>
        <p:nvSpPr>
          <p:cNvPr id="298" name="DCQCN"/>
          <p:cNvSpPr txBox="1"/>
          <p:nvPr/>
        </p:nvSpPr>
        <p:spPr>
          <a:xfrm>
            <a:off x="9156435" y="2763198"/>
            <a:ext cx="1390602" cy="53626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600">
                <a:latin typeface="Futura"/>
                <a:ea typeface="Futura"/>
                <a:cs typeface="Futura"/>
                <a:sym typeface="Futura"/>
              </a:defRPr>
            </a:lvl1pPr>
          </a:lstStyle>
          <a:p>
            <a:pPr/>
            <a:r>
              <a:t>DCQCN</a:t>
            </a:r>
          </a:p>
        </p:txBody>
      </p:sp>
      <p:sp>
        <p:nvSpPr>
          <p:cNvPr id="299" name="mTCP (DPDK)"/>
          <p:cNvSpPr txBox="1"/>
          <p:nvPr/>
        </p:nvSpPr>
        <p:spPr>
          <a:xfrm>
            <a:off x="9453097" y="7819859"/>
            <a:ext cx="2155962" cy="53626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600">
                <a:latin typeface="Futura"/>
                <a:ea typeface="Futura"/>
                <a:cs typeface="Futura"/>
                <a:sym typeface="Futura"/>
              </a:defRPr>
            </a:lvl1pPr>
          </a:lstStyle>
          <a:p>
            <a:pPr/>
            <a:r>
              <a:t>mTCP (DPDK)</a:t>
            </a:r>
          </a:p>
        </p:txBody>
      </p:sp>
      <p:sp>
        <p:nvSpPr>
          <p:cNvPr id="300" name="netFPGA"/>
          <p:cNvSpPr txBox="1"/>
          <p:nvPr/>
        </p:nvSpPr>
        <p:spPr>
          <a:xfrm>
            <a:off x="6110948" y="7259330"/>
            <a:ext cx="1428813" cy="53626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600">
                <a:solidFill>
                  <a:srgbClr val="586E75"/>
                </a:solidFill>
                <a:latin typeface="Futura"/>
                <a:ea typeface="Futura"/>
                <a:cs typeface="Futura"/>
                <a:sym typeface="Futura"/>
              </a:defRPr>
            </a:lvl1pPr>
          </a:lstStyle>
          <a:p>
            <a:pPr/>
            <a:r>
              <a:t>netFPGA</a:t>
            </a:r>
          </a:p>
        </p:txBody>
      </p:sp>
      <p:sp>
        <p:nvSpPr>
          <p:cNvPr id="301" name="SmartNICs"/>
          <p:cNvSpPr txBox="1"/>
          <p:nvPr/>
        </p:nvSpPr>
        <p:spPr>
          <a:xfrm>
            <a:off x="6949147" y="7819859"/>
            <a:ext cx="1733217" cy="53626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600">
                <a:solidFill>
                  <a:srgbClr val="586E75"/>
                </a:solidFill>
                <a:latin typeface="Futura"/>
                <a:ea typeface="Futura"/>
                <a:cs typeface="Futura"/>
                <a:sym typeface="Futura"/>
              </a:defRPr>
            </a:lvl1pPr>
          </a:lstStyle>
          <a:p>
            <a:pPr/>
            <a:r>
              <a:t>SmartNICs</a:t>
            </a:r>
          </a:p>
        </p:txBody>
      </p:sp>
      <p:sp>
        <p:nvSpPr>
          <p:cNvPr id="302" name="netmap"/>
          <p:cNvSpPr txBox="1"/>
          <p:nvPr/>
        </p:nvSpPr>
        <p:spPr>
          <a:xfrm>
            <a:off x="7859661" y="7259330"/>
            <a:ext cx="1228403" cy="53626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600">
                <a:solidFill>
                  <a:srgbClr val="586E75"/>
                </a:solidFill>
                <a:latin typeface="Futura"/>
                <a:ea typeface="Futura"/>
                <a:cs typeface="Futura"/>
                <a:sym typeface="Futura"/>
              </a:defRPr>
            </a:lvl1pPr>
          </a:lstStyle>
          <a:p>
            <a:pPr/>
            <a:r>
              <a:t>netmap</a:t>
            </a:r>
          </a:p>
        </p:txBody>
      </p:sp>
      <p:sp>
        <p:nvSpPr>
          <p:cNvPr id="303" name="ABC"/>
          <p:cNvSpPr txBox="1"/>
          <p:nvPr/>
        </p:nvSpPr>
        <p:spPr>
          <a:xfrm>
            <a:off x="11109490" y="4454283"/>
            <a:ext cx="785503" cy="53626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600">
                <a:latin typeface="Futura"/>
                <a:ea typeface="Futura"/>
                <a:cs typeface="Futura"/>
                <a:sym typeface="Futura"/>
              </a:defRPr>
            </a:lvl1pPr>
          </a:lstStyle>
          <a:p>
            <a:pPr/>
            <a:r>
              <a:t>ABC</a:t>
            </a:r>
          </a:p>
        </p:txBody>
      </p:sp>
      <p:sp>
        <p:nvSpPr>
          <p:cNvPr id="304" name="Algorithms"/>
          <p:cNvSpPr txBox="1"/>
          <p:nvPr/>
        </p:nvSpPr>
        <p:spPr>
          <a:xfrm>
            <a:off x="292983" y="4443548"/>
            <a:ext cx="1476960" cy="50292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200">
                <a:latin typeface="+mn-lt"/>
                <a:ea typeface="+mn-ea"/>
                <a:cs typeface="+mn-cs"/>
                <a:sym typeface="DIN Condensed"/>
              </a:defRPr>
            </a:lvl1pPr>
          </a:lstStyle>
          <a:p>
            <a:pPr/>
            <a:r>
              <a:t>Algorithms</a:t>
            </a:r>
          </a:p>
        </p:txBody>
      </p:sp>
      <p:sp>
        <p:nvSpPr>
          <p:cNvPr id="305" name="Datapaths"/>
          <p:cNvSpPr txBox="1"/>
          <p:nvPr/>
        </p:nvSpPr>
        <p:spPr>
          <a:xfrm>
            <a:off x="292983" y="7808696"/>
            <a:ext cx="1363575" cy="50292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200">
                <a:latin typeface="+mn-lt"/>
                <a:ea typeface="+mn-ea"/>
                <a:cs typeface="+mn-cs"/>
                <a:sym typeface="DIN Condensed"/>
              </a:defRPr>
            </a:lvl1pPr>
          </a:lstStyle>
          <a:p>
            <a:pPr/>
            <a:r>
              <a:t>Datapaths</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09" name="Congestion Control"/>
          <p:cNvSpPr txBox="1"/>
          <p:nvPr>
            <p:ph type="title"/>
          </p:nvPr>
        </p:nvSpPr>
        <p:spPr>
          <a:prstGeom prst="rect">
            <a:avLst/>
          </a:prstGeom>
        </p:spPr>
        <p:txBody>
          <a:bodyPr/>
          <a:lstStyle>
            <a:lvl1pPr defTabSz="368045">
              <a:spcBef>
                <a:spcPts val="1700"/>
              </a:spcBef>
              <a:defRPr sz="3780"/>
            </a:lvl1pPr>
          </a:lstStyle>
          <a:p>
            <a:pPr/>
            <a:r>
              <a:t>Congestion Control</a:t>
            </a:r>
          </a:p>
        </p:txBody>
      </p:sp>
      <p:pic>
        <p:nvPicPr>
          <p:cNvPr id="310" name="Line" descr="Line"/>
          <p:cNvPicPr>
            <a:picLocks noChangeAspect="0"/>
          </p:cNvPicPr>
          <p:nvPr/>
        </p:nvPicPr>
        <p:blipFill>
          <a:blip r:embed="rId3">
            <a:extLst/>
          </a:blip>
          <a:stretch>
            <a:fillRect/>
          </a:stretch>
        </p:blipFill>
        <p:spPr>
          <a:xfrm>
            <a:off x="1462059" y="6643931"/>
            <a:ext cx="10233448" cy="457904"/>
          </a:xfrm>
          <a:prstGeom prst="rect">
            <a:avLst/>
          </a:prstGeom>
        </p:spPr>
      </p:pic>
      <p:sp>
        <p:nvSpPr>
          <p:cNvPr id="312" name="1987"/>
          <p:cNvSpPr txBox="1"/>
          <p:nvPr/>
        </p:nvSpPr>
        <p:spPr>
          <a:xfrm>
            <a:off x="1132839" y="7149715"/>
            <a:ext cx="711598" cy="43693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latin typeface="Futura"/>
                <a:ea typeface="Futura"/>
                <a:cs typeface="Futura"/>
                <a:sym typeface="Futura"/>
              </a:defRPr>
            </a:lvl1pPr>
          </a:lstStyle>
          <a:p>
            <a:pPr/>
            <a:r>
              <a:t>1987</a:t>
            </a:r>
          </a:p>
        </p:txBody>
      </p:sp>
      <p:sp>
        <p:nvSpPr>
          <p:cNvPr id="313" name="2017"/>
          <p:cNvSpPr txBox="1"/>
          <p:nvPr/>
        </p:nvSpPr>
        <p:spPr>
          <a:xfrm>
            <a:off x="11153140" y="7149715"/>
            <a:ext cx="698203" cy="43693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latin typeface="Futura"/>
                <a:ea typeface="Futura"/>
                <a:cs typeface="Futura"/>
                <a:sym typeface="Futura"/>
              </a:defRPr>
            </a:lvl1pPr>
          </a:lstStyle>
          <a:p>
            <a:pPr/>
            <a:r>
              <a:t>2017</a:t>
            </a:r>
          </a:p>
        </p:txBody>
      </p:sp>
      <p:sp>
        <p:nvSpPr>
          <p:cNvPr id="314" name="QUIC"/>
          <p:cNvSpPr txBox="1"/>
          <p:nvPr/>
        </p:nvSpPr>
        <p:spPr>
          <a:xfrm>
            <a:off x="9917693" y="7259330"/>
            <a:ext cx="982044" cy="53626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600">
                <a:solidFill>
                  <a:srgbClr val="268BD2"/>
                </a:solidFill>
                <a:latin typeface="Futura"/>
                <a:ea typeface="Futura"/>
                <a:cs typeface="Futura"/>
                <a:sym typeface="Futura"/>
              </a:defRPr>
            </a:lvl1pPr>
          </a:lstStyle>
          <a:p>
            <a:pPr/>
            <a:r>
              <a:t>QUIC</a:t>
            </a:r>
          </a:p>
        </p:txBody>
      </p:sp>
      <p:sp>
        <p:nvSpPr>
          <p:cNvPr id="315" name="mTCP (DPDK)"/>
          <p:cNvSpPr txBox="1"/>
          <p:nvPr/>
        </p:nvSpPr>
        <p:spPr>
          <a:xfrm>
            <a:off x="9453097" y="7819859"/>
            <a:ext cx="2155962" cy="53626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600">
                <a:solidFill>
                  <a:srgbClr val="2AA198"/>
                </a:solidFill>
                <a:latin typeface="Futura"/>
                <a:ea typeface="Futura"/>
                <a:cs typeface="Futura"/>
                <a:sym typeface="Futura"/>
              </a:defRPr>
            </a:lvl1pPr>
          </a:lstStyle>
          <a:p>
            <a:pPr/>
            <a:r>
              <a:t>mTCP (DPDK)</a:t>
            </a:r>
          </a:p>
        </p:txBody>
      </p:sp>
      <p:sp>
        <p:nvSpPr>
          <p:cNvPr id="316" name="Kernel"/>
          <p:cNvSpPr txBox="1"/>
          <p:nvPr/>
        </p:nvSpPr>
        <p:spPr>
          <a:xfrm>
            <a:off x="2088269" y="7259330"/>
            <a:ext cx="1080071" cy="53626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600">
                <a:solidFill>
                  <a:srgbClr val="859900"/>
                </a:solidFill>
                <a:latin typeface="Futura"/>
                <a:ea typeface="Futura"/>
                <a:cs typeface="Futura"/>
                <a:sym typeface="Futura"/>
              </a:defRPr>
            </a:lvl1pPr>
          </a:lstStyle>
          <a:p>
            <a:pPr/>
            <a:r>
              <a:t>Kernel</a:t>
            </a:r>
          </a:p>
        </p:txBody>
      </p:sp>
      <p:sp>
        <p:nvSpPr>
          <p:cNvPr id="317" name="Vegas"/>
          <p:cNvSpPr txBox="1"/>
          <p:nvPr/>
        </p:nvSpPr>
        <p:spPr>
          <a:xfrm>
            <a:off x="3507739" y="5550650"/>
            <a:ext cx="1031058" cy="53626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600">
                <a:solidFill>
                  <a:srgbClr val="859900"/>
                </a:solidFill>
                <a:latin typeface="Futura"/>
                <a:ea typeface="Futura"/>
                <a:cs typeface="Futura"/>
                <a:sym typeface="Futura"/>
              </a:defRPr>
            </a:lvl1pPr>
          </a:lstStyle>
          <a:p>
            <a:pPr/>
            <a:r>
              <a:t>Vegas</a:t>
            </a:r>
          </a:p>
        </p:txBody>
      </p:sp>
      <p:sp>
        <p:nvSpPr>
          <p:cNvPr id="318" name="NewReno"/>
          <p:cNvSpPr txBox="1"/>
          <p:nvPr/>
        </p:nvSpPr>
        <p:spPr>
          <a:xfrm>
            <a:off x="2273362" y="6109450"/>
            <a:ext cx="1585690" cy="53626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600">
                <a:solidFill>
                  <a:srgbClr val="2AA198"/>
                </a:solidFill>
                <a:latin typeface="Futura"/>
                <a:ea typeface="Futura"/>
                <a:cs typeface="Futura"/>
                <a:sym typeface="Futura"/>
              </a:defRPr>
            </a:lvl1pPr>
          </a:lstStyle>
          <a:p>
            <a:pPr/>
            <a:r>
              <a:t>NewReno</a:t>
            </a:r>
          </a:p>
        </p:txBody>
      </p:sp>
      <p:sp>
        <p:nvSpPr>
          <p:cNvPr id="319" name="Westwood"/>
          <p:cNvSpPr txBox="1"/>
          <p:nvPr/>
        </p:nvSpPr>
        <p:spPr>
          <a:xfrm>
            <a:off x="4067801" y="4443016"/>
            <a:ext cx="1696778" cy="536265"/>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600">
                <a:solidFill>
                  <a:srgbClr val="859900"/>
                </a:solidFill>
                <a:latin typeface="Futura"/>
                <a:ea typeface="Futura"/>
                <a:cs typeface="Futura"/>
                <a:sym typeface="Futura"/>
              </a:defRPr>
            </a:lvl1pPr>
          </a:lstStyle>
          <a:p>
            <a:pPr/>
            <a:r>
              <a:t>Westwood</a:t>
            </a:r>
          </a:p>
        </p:txBody>
      </p:sp>
      <p:sp>
        <p:nvSpPr>
          <p:cNvPr id="320" name="Eifel"/>
          <p:cNvSpPr txBox="1"/>
          <p:nvPr/>
        </p:nvSpPr>
        <p:spPr>
          <a:xfrm>
            <a:off x="4856774" y="5550650"/>
            <a:ext cx="751161" cy="53626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600">
                <a:latin typeface="Futura"/>
                <a:ea typeface="Futura"/>
                <a:cs typeface="Futura"/>
                <a:sym typeface="Futura"/>
              </a:defRPr>
            </a:lvl1pPr>
          </a:lstStyle>
          <a:p>
            <a:pPr/>
            <a:r>
              <a:t>Eifel</a:t>
            </a:r>
          </a:p>
        </p:txBody>
      </p:sp>
      <p:sp>
        <p:nvSpPr>
          <p:cNvPr id="321" name="Compound"/>
          <p:cNvSpPr txBox="1"/>
          <p:nvPr/>
        </p:nvSpPr>
        <p:spPr>
          <a:xfrm>
            <a:off x="4041266" y="6109450"/>
            <a:ext cx="1764817" cy="53626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600">
                <a:latin typeface="Futura"/>
                <a:ea typeface="Futura"/>
                <a:cs typeface="Futura"/>
                <a:sym typeface="Futura"/>
              </a:defRPr>
            </a:lvl1pPr>
          </a:lstStyle>
          <a:p>
            <a:pPr/>
            <a:r>
              <a:t>Compound</a:t>
            </a:r>
          </a:p>
        </p:txBody>
      </p:sp>
      <p:sp>
        <p:nvSpPr>
          <p:cNvPr id="322" name="PRR"/>
          <p:cNvSpPr txBox="1"/>
          <p:nvPr/>
        </p:nvSpPr>
        <p:spPr>
          <a:xfrm>
            <a:off x="9263712" y="5550650"/>
            <a:ext cx="690216" cy="53626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600">
                <a:solidFill>
                  <a:srgbClr val="268BD2"/>
                </a:solidFill>
                <a:latin typeface="Futura"/>
                <a:ea typeface="Futura"/>
                <a:cs typeface="Futura"/>
                <a:sym typeface="Futura"/>
              </a:defRPr>
            </a:lvl1pPr>
          </a:lstStyle>
          <a:p>
            <a:pPr/>
            <a:r>
              <a:t>PRR</a:t>
            </a:r>
          </a:p>
        </p:txBody>
      </p:sp>
      <p:sp>
        <p:nvSpPr>
          <p:cNvPr id="323" name="BIC"/>
          <p:cNvSpPr txBox="1"/>
          <p:nvPr/>
        </p:nvSpPr>
        <p:spPr>
          <a:xfrm>
            <a:off x="6476795" y="6109450"/>
            <a:ext cx="638300" cy="53626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600">
                <a:solidFill>
                  <a:srgbClr val="859900"/>
                </a:solidFill>
                <a:latin typeface="Futura"/>
                <a:ea typeface="Futura"/>
                <a:cs typeface="Futura"/>
                <a:sym typeface="Futura"/>
              </a:defRPr>
            </a:lvl1pPr>
          </a:lstStyle>
          <a:p>
            <a:pPr/>
            <a:r>
              <a:t>BIC</a:t>
            </a:r>
          </a:p>
        </p:txBody>
      </p:sp>
      <p:sp>
        <p:nvSpPr>
          <p:cNvPr id="324" name="H-TCP"/>
          <p:cNvSpPr txBox="1"/>
          <p:nvPr/>
        </p:nvSpPr>
        <p:spPr>
          <a:xfrm>
            <a:off x="7574862" y="6109450"/>
            <a:ext cx="992523" cy="53626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600">
                <a:solidFill>
                  <a:srgbClr val="859900"/>
                </a:solidFill>
                <a:latin typeface="Futura"/>
                <a:ea typeface="Futura"/>
                <a:cs typeface="Futura"/>
                <a:sym typeface="Futura"/>
              </a:defRPr>
            </a:lvl1pPr>
          </a:lstStyle>
          <a:p>
            <a:pPr/>
            <a:r>
              <a:t>H-TCP</a:t>
            </a:r>
          </a:p>
        </p:txBody>
      </p:sp>
      <p:sp>
        <p:nvSpPr>
          <p:cNvPr id="325" name="Cubic"/>
          <p:cNvSpPr txBox="1"/>
          <p:nvPr/>
        </p:nvSpPr>
        <p:spPr>
          <a:xfrm>
            <a:off x="9062565" y="6109450"/>
            <a:ext cx="963179" cy="53626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600">
                <a:solidFill>
                  <a:srgbClr val="268BD2"/>
                </a:solidFill>
                <a:latin typeface="Futura"/>
                <a:ea typeface="Futura"/>
                <a:cs typeface="Futura"/>
                <a:sym typeface="Futura"/>
              </a:defRPr>
            </a:lvl1pPr>
          </a:lstStyle>
          <a:p>
            <a:pPr/>
            <a:r>
              <a:t>Cubic</a:t>
            </a:r>
          </a:p>
        </p:txBody>
      </p:sp>
      <p:sp>
        <p:nvSpPr>
          <p:cNvPr id="326" name="FAST"/>
          <p:cNvSpPr txBox="1"/>
          <p:nvPr/>
        </p:nvSpPr>
        <p:spPr>
          <a:xfrm>
            <a:off x="6610370" y="4426876"/>
            <a:ext cx="866763" cy="53626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600">
                <a:latin typeface="Futura"/>
                <a:ea typeface="Futura"/>
                <a:cs typeface="Futura"/>
                <a:sym typeface="Futura"/>
              </a:defRPr>
            </a:lvl1pPr>
          </a:lstStyle>
          <a:p>
            <a:pPr/>
            <a:r>
              <a:t>FAST</a:t>
            </a:r>
          </a:p>
        </p:txBody>
      </p:sp>
      <p:sp>
        <p:nvSpPr>
          <p:cNvPr id="327" name="EBCC"/>
          <p:cNvSpPr txBox="1"/>
          <p:nvPr/>
        </p:nvSpPr>
        <p:spPr>
          <a:xfrm>
            <a:off x="3969757" y="4957543"/>
            <a:ext cx="958987" cy="53626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600">
                <a:latin typeface="Futura"/>
                <a:ea typeface="Futura"/>
                <a:cs typeface="Futura"/>
                <a:sym typeface="Futura"/>
              </a:defRPr>
            </a:lvl1pPr>
          </a:lstStyle>
          <a:p>
            <a:pPr/>
            <a:r>
              <a:t>EBCC</a:t>
            </a:r>
          </a:p>
        </p:txBody>
      </p:sp>
      <p:sp>
        <p:nvSpPr>
          <p:cNvPr id="328" name="Binomial"/>
          <p:cNvSpPr txBox="1"/>
          <p:nvPr/>
        </p:nvSpPr>
        <p:spPr>
          <a:xfrm>
            <a:off x="5269693" y="4973516"/>
            <a:ext cx="1394955" cy="53626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600">
                <a:latin typeface="Futura"/>
                <a:ea typeface="Futura"/>
                <a:cs typeface="Futura"/>
                <a:sym typeface="Futura"/>
              </a:defRPr>
            </a:lvl1pPr>
          </a:lstStyle>
          <a:p>
            <a:pPr/>
            <a:r>
              <a:t>Binomial</a:t>
            </a:r>
          </a:p>
        </p:txBody>
      </p:sp>
      <p:sp>
        <p:nvSpPr>
          <p:cNvPr id="329" name="LEDBAT"/>
          <p:cNvSpPr txBox="1"/>
          <p:nvPr/>
        </p:nvSpPr>
        <p:spPr>
          <a:xfrm>
            <a:off x="7490587" y="5550650"/>
            <a:ext cx="1268711" cy="53626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600">
                <a:latin typeface="Futura"/>
                <a:ea typeface="Futura"/>
                <a:cs typeface="Futura"/>
                <a:sym typeface="Futura"/>
              </a:defRPr>
            </a:lvl1pPr>
          </a:lstStyle>
          <a:p>
            <a:pPr/>
            <a:r>
              <a:t>LEDBAT</a:t>
            </a:r>
          </a:p>
        </p:txBody>
      </p:sp>
      <p:sp>
        <p:nvSpPr>
          <p:cNvPr id="330" name="Veno"/>
          <p:cNvSpPr txBox="1"/>
          <p:nvPr/>
        </p:nvSpPr>
        <p:spPr>
          <a:xfrm>
            <a:off x="6061924" y="5550650"/>
            <a:ext cx="880952" cy="53626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600">
                <a:solidFill>
                  <a:srgbClr val="859900"/>
                </a:solidFill>
                <a:latin typeface="Futura"/>
                <a:ea typeface="Futura"/>
                <a:cs typeface="Futura"/>
                <a:sym typeface="Futura"/>
              </a:defRPr>
            </a:lvl1pPr>
          </a:lstStyle>
          <a:p>
            <a:pPr/>
            <a:r>
              <a:t>Veno</a:t>
            </a:r>
          </a:p>
        </p:txBody>
      </p:sp>
      <p:sp>
        <p:nvSpPr>
          <p:cNvPr id="331" name="BBR"/>
          <p:cNvSpPr txBox="1"/>
          <p:nvPr/>
        </p:nvSpPr>
        <p:spPr>
          <a:xfrm>
            <a:off x="10535061" y="6109450"/>
            <a:ext cx="703598" cy="53626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600">
                <a:solidFill>
                  <a:srgbClr val="268BD2"/>
                </a:solidFill>
                <a:latin typeface="Futura"/>
                <a:ea typeface="Futura"/>
                <a:cs typeface="Futura"/>
                <a:sym typeface="Futura"/>
              </a:defRPr>
            </a:lvl1pPr>
          </a:lstStyle>
          <a:p>
            <a:pPr/>
            <a:r>
              <a:t>BBR</a:t>
            </a:r>
          </a:p>
        </p:txBody>
      </p:sp>
      <p:sp>
        <p:nvSpPr>
          <p:cNvPr id="332" name="PCC"/>
          <p:cNvSpPr txBox="1"/>
          <p:nvPr/>
        </p:nvSpPr>
        <p:spPr>
          <a:xfrm>
            <a:off x="10509661" y="5550650"/>
            <a:ext cx="755353" cy="53626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600">
                <a:solidFill>
                  <a:srgbClr val="268BD2"/>
                </a:solidFill>
                <a:latin typeface="Futura"/>
                <a:ea typeface="Futura"/>
                <a:cs typeface="Futura"/>
                <a:sym typeface="Futura"/>
              </a:defRPr>
            </a:lvl1pPr>
          </a:lstStyle>
          <a:p>
            <a:pPr/>
            <a:r>
              <a:t>PCC</a:t>
            </a:r>
          </a:p>
        </p:txBody>
      </p:sp>
      <p:sp>
        <p:nvSpPr>
          <p:cNvPr id="333" name="Remy"/>
          <p:cNvSpPr txBox="1"/>
          <p:nvPr/>
        </p:nvSpPr>
        <p:spPr>
          <a:xfrm>
            <a:off x="10223725" y="4959570"/>
            <a:ext cx="925774" cy="53626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600">
                <a:latin typeface="Futura"/>
                <a:ea typeface="Futura"/>
                <a:cs typeface="Futura"/>
                <a:sym typeface="Futura"/>
              </a:defRPr>
            </a:lvl1pPr>
          </a:lstStyle>
          <a:p>
            <a:pPr/>
            <a:r>
              <a:t>Remy</a:t>
            </a:r>
          </a:p>
        </p:txBody>
      </p:sp>
      <p:sp>
        <p:nvSpPr>
          <p:cNvPr id="334" name="Sprout"/>
          <p:cNvSpPr txBox="1"/>
          <p:nvPr/>
        </p:nvSpPr>
        <p:spPr>
          <a:xfrm>
            <a:off x="9830025" y="4426876"/>
            <a:ext cx="1094099" cy="53626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600">
                <a:latin typeface="Futura"/>
                <a:ea typeface="Futura"/>
                <a:cs typeface="Futura"/>
                <a:sym typeface="Futura"/>
              </a:defRPr>
            </a:lvl1pPr>
          </a:lstStyle>
          <a:p>
            <a:pPr/>
            <a:r>
              <a:t>Sprout</a:t>
            </a:r>
          </a:p>
        </p:txBody>
      </p:sp>
      <p:sp>
        <p:nvSpPr>
          <p:cNvPr id="335" name="RC3"/>
          <p:cNvSpPr txBox="1"/>
          <p:nvPr/>
        </p:nvSpPr>
        <p:spPr>
          <a:xfrm>
            <a:off x="10353404" y="3894182"/>
            <a:ext cx="742616" cy="53626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600">
                <a:latin typeface="Futura"/>
                <a:ea typeface="Futura"/>
                <a:cs typeface="Futura"/>
                <a:sym typeface="Futura"/>
              </a:defRPr>
            </a:lvl1pPr>
          </a:lstStyle>
          <a:p>
            <a:pPr/>
            <a:r>
              <a:t>RC3</a:t>
            </a:r>
          </a:p>
        </p:txBody>
      </p:sp>
      <p:sp>
        <p:nvSpPr>
          <p:cNvPr id="336" name="pFabric"/>
          <p:cNvSpPr txBox="1"/>
          <p:nvPr/>
        </p:nvSpPr>
        <p:spPr>
          <a:xfrm>
            <a:off x="9938161" y="3303102"/>
            <a:ext cx="1241947" cy="53626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600">
                <a:latin typeface="Futura"/>
                <a:ea typeface="Futura"/>
                <a:cs typeface="Futura"/>
                <a:sym typeface="Futura"/>
              </a:defRPr>
            </a:lvl1pPr>
          </a:lstStyle>
          <a:p>
            <a:pPr/>
            <a:r>
              <a:t>pFabric</a:t>
            </a:r>
          </a:p>
        </p:txBody>
      </p:sp>
      <p:sp>
        <p:nvSpPr>
          <p:cNvPr id="337" name="XCP"/>
          <p:cNvSpPr txBox="1"/>
          <p:nvPr/>
        </p:nvSpPr>
        <p:spPr>
          <a:xfrm>
            <a:off x="7785291" y="4959570"/>
            <a:ext cx="721656" cy="53626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600">
                <a:latin typeface="Futura"/>
                <a:ea typeface="Futura"/>
                <a:cs typeface="Futura"/>
                <a:sym typeface="Futura"/>
              </a:defRPr>
            </a:lvl1pPr>
          </a:lstStyle>
          <a:p>
            <a:pPr/>
            <a:r>
              <a:t>XCP</a:t>
            </a:r>
          </a:p>
        </p:txBody>
      </p:sp>
      <p:sp>
        <p:nvSpPr>
          <p:cNvPr id="338" name="RCP"/>
          <p:cNvSpPr txBox="1"/>
          <p:nvPr/>
        </p:nvSpPr>
        <p:spPr>
          <a:xfrm>
            <a:off x="7818273" y="4443016"/>
            <a:ext cx="717141" cy="536265"/>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600">
                <a:latin typeface="Futura"/>
                <a:ea typeface="Futura"/>
                <a:cs typeface="Futura"/>
                <a:sym typeface="Futura"/>
              </a:defRPr>
            </a:lvl1pPr>
          </a:lstStyle>
          <a:p>
            <a:pPr/>
            <a:r>
              <a:t>RCP</a:t>
            </a:r>
          </a:p>
        </p:txBody>
      </p:sp>
      <p:sp>
        <p:nvSpPr>
          <p:cNvPr id="339" name="DCTCP"/>
          <p:cNvSpPr txBox="1"/>
          <p:nvPr/>
        </p:nvSpPr>
        <p:spPr>
          <a:xfrm>
            <a:off x="8655025" y="3303225"/>
            <a:ext cx="1145531" cy="53626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600">
                <a:solidFill>
                  <a:srgbClr val="859900"/>
                </a:solidFill>
                <a:latin typeface="Futura"/>
                <a:ea typeface="Futura"/>
                <a:cs typeface="Futura"/>
                <a:sym typeface="Futura"/>
              </a:defRPr>
            </a:lvl1pPr>
          </a:lstStyle>
          <a:p>
            <a:pPr/>
            <a:r>
              <a:t>DCTCP</a:t>
            </a:r>
          </a:p>
        </p:txBody>
      </p:sp>
      <p:sp>
        <p:nvSpPr>
          <p:cNvPr id="340" name="Illinois"/>
          <p:cNvSpPr txBox="1"/>
          <p:nvPr/>
        </p:nvSpPr>
        <p:spPr>
          <a:xfrm>
            <a:off x="8838279" y="4957543"/>
            <a:ext cx="1054114" cy="53626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600">
                <a:solidFill>
                  <a:srgbClr val="859900"/>
                </a:solidFill>
                <a:latin typeface="Futura"/>
                <a:ea typeface="Futura"/>
                <a:cs typeface="Futura"/>
                <a:sym typeface="Futura"/>
              </a:defRPr>
            </a:lvl1pPr>
          </a:lstStyle>
          <a:p>
            <a:pPr/>
            <a:r>
              <a:t>Illinois</a:t>
            </a:r>
          </a:p>
        </p:txBody>
      </p:sp>
      <p:sp>
        <p:nvSpPr>
          <p:cNvPr id="341" name="NV"/>
          <p:cNvSpPr txBox="1"/>
          <p:nvPr/>
        </p:nvSpPr>
        <p:spPr>
          <a:xfrm>
            <a:off x="9543550" y="3894182"/>
            <a:ext cx="616372" cy="53626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600">
                <a:solidFill>
                  <a:srgbClr val="859900"/>
                </a:solidFill>
                <a:latin typeface="Futura"/>
                <a:ea typeface="Futura"/>
                <a:cs typeface="Futura"/>
                <a:sym typeface="Futura"/>
              </a:defRPr>
            </a:lvl1pPr>
          </a:lstStyle>
          <a:p>
            <a:pPr/>
            <a:r>
              <a:t>NV</a:t>
            </a:r>
          </a:p>
        </p:txBody>
      </p:sp>
      <p:sp>
        <p:nvSpPr>
          <p:cNvPr id="342" name="Hybla"/>
          <p:cNvSpPr txBox="1"/>
          <p:nvPr/>
        </p:nvSpPr>
        <p:spPr>
          <a:xfrm>
            <a:off x="8335940" y="3894182"/>
            <a:ext cx="1014128" cy="53626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600">
                <a:solidFill>
                  <a:srgbClr val="859900"/>
                </a:solidFill>
                <a:latin typeface="Futura"/>
                <a:ea typeface="Futura"/>
                <a:cs typeface="Futura"/>
                <a:sym typeface="Futura"/>
              </a:defRPr>
            </a:lvl1pPr>
          </a:lstStyle>
          <a:p>
            <a:pPr/>
            <a:r>
              <a:t>Hybla</a:t>
            </a:r>
          </a:p>
        </p:txBody>
      </p:sp>
      <p:sp>
        <p:nvSpPr>
          <p:cNvPr id="343" name="TIMELY"/>
          <p:cNvSpPr txBox="1"/>
          <p:nvPr/>
        </p:nvSpPr>
        <p:spPr>
          <a:xfrm>
            <a:off x="10649361" y="2763198"/>
            <a:ext cx="1198576" cy="53626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600">
                <a:latin typeface="Futura"/>
                <a:ea typeface="Futura"/>
                <a:cs typeface="Futura"/>
                <a:sym typeface="Futura"/>
              </a:defRPr>
            </a:lvl1pPr>
          </a:lstStyle>
          <a:p>
            <a:pPr/>
            <a:r>
              <a:t>TIMELY</a:t>
            </a:r>
          </a:p>
        </p:txBody>
      </p:sp>
      <p:sp>
        <p:nvSpPr>
          <p:cNvPr id="344" name="DCQCN"/>
          <p:cNvSpPr txBox="1"/>
          <p:nvPr/>
        </p:nvSpPr>
        <p:spPr>
          <a:xfrm>
            <a:off x="9156435" y="2763198"/>
            <a:ext cx="1390602" cy="53626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600">
                <a:latin typeface="Futura"/>
                <a:ea typeface="Futura"/>
                <a:cs typeface="Futura"/>
                <a:sym typeface="Futura"/>
              </a:defRPr>
            </a:lvl1pPr>
          </a:lstStyle>
          <a:p>
            <a:pPr/>
            <a:r>
              <a:t>DCQCN</a:t>
            </a:r>
          </a:p>
        </p:txBody>
      </p:sp>
      <p:sp>
        <p:nvSpPr>
          <p:cNvPr id="345" name="netFPGA"/>
          <p:cNvSpPr txBox="1"/>
          <p:nvPr/>
        </p:nvSpPr>
        <p:spPr>
          <a:xfrm>
            <a:off x="6110948" y="7259330"/>
            <a:ext cx="1428813" cy="53626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600">
                <a:solidFill>
                  <a:srgbClr val="586E75"/>
                </a:solidFill>
                <a:latin typeface="Futura"/>
                <a:ea typeface="Futura"/>
                <a:cs typeface="Futura"/>
                <a:sym typeface="Futura"/>
              </a:defRPr>
            </a:lvl1pPr>
          </a:lstStyle>
          <a:p>
            <a:pPr/>
            <a:r>
              <a:t>netFPGA</a:t>
            </a:r>
          </a:p>
        </p:txBody>
      </p:sp>
      <p:sp>
        <p:nvSpPr>
          <p:cNvPr id="346" name="SmartNICs"/>
          <p:cNvSpPr txBox="1"/>
          <p:nvPr/>
        </p:nvSpPr>
        <p:spPr>
          <a:xfrm>
            <a:off x="6949147" y="7819859"/>
            <a:ext cx="1733217" cy="53626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600">
                <a:solidFill>
                  <a:srgbClr val="586E75"/>
                </a:solidFill>
                <a:latin typeface="Futura"/>
                <a:ea typeface="Futura"/>
                <a:cs typeface="Futura"/>
                <a:sym typeface="Futura"/>
              </a:defRPr>
            </a:lvl1pPr>
          </a:lstStyle>
          <a:p>
            <a:pPr/>
            <a:r>
              <a:t>SmartNICs</a:t>
            </a:r>
          </a:p>
        </p:txBody>
      </p:sp>
      <p:sp>
        <p:nvSpPr>
          <p:cNvPr id="347" name="netmap"/>
          <p:cNvSpPr txBox="1"/>
          <p:nvPr/>
        </p:nvSpPr>
        <p:spPr>
          <a:xfrm>
            <a:off x="7859661" y="7259330"/>
            <a:ext cx="1228403" cy="53626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600">
                <a:solidFill>
                  <a:srgbClr val="586E75"/>
                </a:solidFill>
                <a:latin typeface="Futura"/>
                <a:ea typeface="Futura"/>
                <a:cs typeface="Futura"/>
                <a:sym typeface="Futura"/>
              </a:defRPr>
            </a:lvl1pPr>
          </a:lstStyle>
          <a:p>
            <a:pPr/>
            <a:r>
              <a:t>netmap</a:t>
            </a:r>
          </a:p>
        </p:txBody>
      </p:sp>
      <p:sp>
        <p:nvSpPr>
          <p:cNvPr id="348" name="ABC"/>
          <p:cNvSpPr txBox="1"/>
          <p:nvPr/>
        </p:nvSpPr>
        <p:spPr>
          <a:xfrm>
            <a:off x="11109490" y="4454283"/>
            <a:ext cx="785503" cy="53626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600">
                <a:latin typeface="Futura"/>
                <a:ea typeface="Futura"/>
                <a:cs typeface="Futura"/>
                <a:sym typeface="Futura"/>
              </a:defRPr>
            </a:lvl1pPr>
          </a:lstStyle>
          <a:p>
            <a:pPr/>
            <a:r>
              <a:t>ABC</a:t>
            </a:r>
          </a:p>
        </p:txBody>
      </p:sp>
      <p:sp>
        <p:nvSpPr>
          <p:cNvPr id="349" name="Algorithms"/>
          <p:cNvSpPr txBox="1"/>
          <p:nvPr/>
        </p:nvSpPr>
        <p:spPr>
          <a:xfrm>
            <a:off x="292983" y="4443548"/>
            <a:ext cx="1476960" cy="50292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200">
                <a:latin typeface="+mn-lt"/>
                <a:ea typeface="+mn-ea"/>
                <a:cs typeface="+mn-cs"/>
                <a:sym typeface="DIN Condensed"/>
              </a:defRPr>
            </a:lvl1pPr>
          </a:lstStyle>
          <a:p>
            <a:pPr/>
            <a:r>
              <a:t>Algorithms</a:t>
            </a:r>
          </a:p>
        </p:txBody>
      </p:sp>
      <p:sp>
        <p:nvSpPr>
          <p:cNvPr id="350" name="Datapaths"/>
          <p:cNvSpPr txBox="1"/>
          <p:nvPr/>
        </p:nvSpPr>
        <p:spPr>
          <a:xfrm>
            <a:off x="292983" y="7808696"/>
            <a:ext cx="1363575" cy="50292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200">
                <a:latin typeface="+mn-lt"/>
                <a:ea typeface="+mn-ea"/>
                <a:cs typeface="+mn-cs"/>
                <a:sym typeface="DIN Condensed"/>
              </a:defRPr>
            </a:lvl1pPr>
          </a:lstStyle>
          <a:p>
            <a:pPr/>
            <a:r>
              <a:t>Datapaths</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54" name="Narrow Waist"/>
          <p:cNvSpPr txBox="1"/>
          <p:nvPr>
            <p:ph type="title"/>
          </p:nvPr>
        </p:nvSpPr>
        <p:spPr>
          <a:prstGeom prst="rect">
            <a:avLst/>
          </a:prstGeom>
        </p:spPr>
        <p:txBody>
          <a:bodyPr/>
          <a:lstStyle>
            <a:lvl1pPr defTabSz="368045">
              <a:spcBef>
                <a:spcPts val="1700"/>
              </a:spcBef>
              <a:defRPr sz="3780"/>
            </a:lvl1pPr>
          </a:lstStyle>
          <a:p>
            <a:pPr/>
            <a:r>
              <a:t>Narrow Waist</a:t>
            </a:r>
          </a:p>
        </p:txBody>
      </p:sp>
      <p:sp>
        <p:nvSpPr>
          <p:cNvPr id="355" name="Hourglass"/>
          <p:cNvSpPr/>
          <p:nvPr/>
        </p:nvSpPr>
        <p:spPr>
          <a:xfrm>
            <a:off x="5760920" y="2478945"/>
            <a:ext cx="3489683" cy="585215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898" y="0"/>
                </a:moveTo>
                <a:cubicBezTo>
                  <a:pt x="404" y="0"/>
                  <a:pt x="0" y="242"/>
                  <a:pt x="0" y="537"/>
                </a:cubicBezTo>
                <a:lnTo>
                  <a:pt x="0" y="901"/>
                </a:lnTo>
                <a:cubicBezTo>
                  <a:pt x="0" y="1196"/>
                  <a:pt x="404" y="1438"/>
                  <a:pt x="898" y="1438"/>
                </a:cubicBezTo>
                <a:lnTo>
                  <a:pt x="20702" y="1438"/>
                </a:lnTo>
                <a:cubicBezTo>
                  <a:pt x="21196" y="1438"/>
                  <a:pt x="21600" y="1196"/>
                  <a:pt x="21600" y="901"/>
                </a:cubicBezTo>
                <a:lnTo>
                  <a:pt x="21600" y="537"/>
                </a:lnTo>
                <a:cubicBezTo>
                  <a:pt x="21600" y="242"/>
                  <a:pt x="21196" y="0"/>
                  <a:pt x="20702" y="0"/>
                </a:cubicBezTo>
                <a:lnTo>
                  <a:pt x="898" y="0"/>
                </a:lnTo>
                <a:close/>
                <a:moveTo>
                  <a:pt x="2670" y="2035"/>
                </a:moveTo>
                <a:cubicBezTo>
                  <a:pt x="2211" y="2035"/>
                  <a:pt x="1818" y="2231"/>
                  <a:pt x="1734" y="2499"/>
                </a:cubicBezTo>
                <a:cubicBezTo>
                  <a:pt x="1688" y="2648"/>
                  <a:pt x="678" y="6175"/>
                  <a:pt x="7600" y="10445"/>
                </a:cubicBezTo>
                <a:lnTo>
                  <a:pt x="7609" y="10452"/>
                </a:lnTo>
                <a:cubicBezTo>
                  <a:pt x="7626" y="10469"/>
                  <a:pt x="7637" y="10489"/>
                  <a:pt x="7652" y="10509"/>
                </a:cubicBezTo>
                <a:lnTo>
                  <a:pt x="7657" y="10516"/>
                </a:lnTo>
                <a:cubicBezTo>
                  <a:pt x="7692" y="10583"/>
                  <a:pt x="7734" y="10686"/>
                  <a:pt x="7739" y="10800"/>
                </a:cubicBezTo>
                <a:cubicBezTo>
                  <a:pt x="7733" y="10917"/>
                  <a:pt x="7692" y="11018"/>
                  <a:pt x="7657" y="11084"/>
                </a:cubicBezTo>
                <a:lnTo>
                  <a:pt x="7654" y="11089"/>
                </a:lnTo>
                <a:cubicBezTo>
                  <a:pt x="7640" y="11110"/>
                  <a:pt x="7626" y="11130"/>
                  <a:pt x="7609" y="11148"/>
                </a:cubicBezTo>
                <a:lnTo>
                  <a:pt x="7603" y="11153"/>
                </a:lnTo>
                <a:cubicBezTo>
                  <a:pt x="678" y="15424"/>
                  <a:pt x="1688" y="18954"/>
                  <a:pt x="1734" y="19102"/>
                </a:cubicBezTo>
                <a:cubicBezTo>
                  <a:pt x="1818" y="19371"/>
                  <a:pt x="2211" y="19565"/>
                  <a:pt x="2670" y="19565"/>
                </a:cubicBezTo>
                <a:lnTo>
                  <a:pt x="18930" y="19565"/>
                </a:lnTo>
                <a:cubicBezTo>
                  <a:pt x="19389" y="19565"/>
                  <a:pt x="19782" y="19371"/>
                  <a:pt x="19866" y="19102"/>
                </a:cubicBezTo>
                <a:cubicBezTo>
                  <a:pt x="19912" y="18954"/>
                  <a:pt x="20920" y="15426"/>
                  <a:pt x="13997" y="11155"/>
                </a:cubicBezTo>
                <a:lnTo>
                  <a:pt x="13991" y="11148"/>
                </a:lnTo>
                <a:cubicBezTo>
                  <a:pt x="13974" y="11131"/>
                  <a:pt x="13962" y="11113"/>
                  <a:pt x="13948" y="11092"/>
                </a:cubicBezTo>
                <a:lnTo>
                  <a:pt x="13943" y="11084"/>
                </a:lnTo>
                <a:cubicBezTo>
                  <a:pt x="13908" y="11018"/>
                  <a:pt x="13866" y="10915"/>
                  <a:pt x="13861" y="10802"/>
                </a:cubicBezTo>
                <a:cubicBezTo>
                  <a:pt x="13866" y="10684"/>
                  <a:pt x="13908" y="10584"/>
                  <a:pt x="13943" y="10518"/>
                </a:cubicBezTo>
                <a:lnTo>
                  <a:pt x="13946" y="10511"/>
                </a:lnTo>
                <a:cubicBezTo>
                  <a:pt x="13960" y="10490"/>
                  <a:pt x="13974" y="10470"/>
                  <a:pt x="13991" y="10452"/>
                </a:cubicBezTo>
                <a:lnTo>
                  <a:pt x="13997" y="10447"/>
                </a:lnTo>
                <a:cubicBezTo>
                  <a:pt x="20922" y="6176"/>
                  <a:pt x="19912" y="2648"/>
                  <a:pt x="19866" y="2499"/>
                </a:cubicBezTo>
                <a:cubicBezTo>
                  <a:pt x="19782" y="2231"/>
                  <a:pt x="19389" y="2035"/>
                  <a:pt x="18930" y="2035"/>
                </a:cubicBezTo>
                <a:lnTo>
                  <a:pt x="2670" y="2035"/>
                </a:lnTo>
                <a:close/>
                <a:moveTo>
                  <a:pt x="3562" y="3170"/>
                </a:moveTo>
                <a:lnTo>
                  <a:pt x="18038" y="3170"/>
                </a:lnTo>
                <a:cubicBezTo>
                  <a:pt x="18033" y="3525"/>
                  <a:pt x="17958" y="4064"/>
                  <a:pt x="17658" y="4738"/>
                </a:cubicBezTo>
                <a:cubicBezTo>
                  <a:pt x="17139" y="5903"/>
                  <a:pt x="15820" y="7716"/>
                  <a:pt x="12489" y="9742"/>
                </a:cubicBezTo>
                <a:cubicBezTo>
                  <a:pt x="12423" y="9782"/>
                  <a:pt x="12368" y="9829"/>
                  <a:pt x="12325" y="9879"/>
                </a:cubicBezTo>
                <a:cubicBezTo>
                  <a:pt x="12317" y="9888"/>
                  <a:pt x="12253" y="9965"/>
                  <a:pt x="12180" y="10087"/>
                </a:cubicBezTo>
                <a:cubicBezTo>
                  <a:pt x="12034" y="10297"/>
                  <a:pt x="11957" y="10524"/>
                  <a:pt x="11956" y="10759"/>
                </a:cubicBezTo>
                <a:cubicBezTo>
                  <a:pt x="11956" y="10768"/>
                  <a:pt x="11956" y="10776"/>
                  <a:pt x="11956" y="10785"/>
                </a:cubicBezTo>
                <a:lnTo>
                  <a:pt x="11956" y="10815"/>
                </a:lnTo>
                <a:cubicBezTo>
                  <a:pt x="11956" y="10824"/>
                  <a:pt x="11956" y="10832"/>
                  <a:pt x="11956" y="10837"/>
                </a:cubicBezTo>
                <a:cubicBezTo>
                  <a:pt x="11957" y="11075"/>
                  <a:pt x="12034" y="11303"/>
                  <a:pt x="12177" y="11510"/>
                </a:cubicBezTo>
                <a:cubicBezTo>
                  <a:pt x="12252" y="11635"/>
                  <a:pt x="12317" y="11714"/>
                  <a:pt x="12325" y="11723"/>
                </a:cubicBezTo>
                <a:cubicBezTo>
                  <a:pt x="12368" y="11772"/>
                  <a:pt x="12423" y="11817"/>
                  <a:pt x="12489" y="11858"/>
                </a:cubicBezTo>
                <a:cubicBezTo>
                  <a:pt x="15820" y="13884"/>
                  <a:pt x="17139" y="15699"/>
                  <a:pt x="17658" y="16863"/>
                </a:cubicBezTo>
                <a:cubicBezTo>
                  <a:pt x="17959" y="17538"/>
                  <a:pt x="18033" y="18076"/>
                  <a:pt x="18038" y="18430"/>
                </a:cubicBezTo>
                <a:lnTo>
                  <a:pt x="3562" y="18430"/>
                </a:lnTo>
                <a:cubicBezTo>
                  <a:pt x="3567" y="18075"/>
                  <a:pt x="3642" y="17536"/>
                  <a:pt x="3942" y="16862"/>
                </a:cubicBezTo>
                <a:cubicBezTo>
                  <a:pt x="4461" y="15697"/>
                  <a:pt x="5780" y="13884"/>
                  <a:pt x="9111" y="11858"/>
                </a:cubicBezTo>
                <a:cubicBezTo>
                  <a:pt x="9177" y="11817"/>
                  <a:pt x="9232" y="11771"/>
                  <a:pt x="9275" y="11721"/>
                </a:cubicBezTo>
                <a:cubicBezTo>
                  <a:pt x="9283" y="11713"/>
                  <a:pt x="9348" y="11635"/>
                  <a:pt x="9420" y="11513"/>
                </a:cubicBezTo>
                <a:cubicBezTo>
                  <a:pt x="9566" y="11303"/>
                  <a:pt x="9643" y="11076"/>
                  <a:pt x="9644" y="10841"/>
                </a:cubicBezTo>
                <a:cubicBezTo>
                  <a:pt x="9644" y="10832"/>
                  <a:pt x="9644" y="10824"/>
                  <a:pt x="9644" y="10815"/>
                </a:cubicBezTo>
                <a:lnTo>
                  <a:pt x="9644" y="10785"/>
                </a:lnTo>
                <a:cubicBezTo>
                  <a:pt x="9644" y="10776"/>
                  <a:pt x="9644" y="10768"/>
                  <a:pt x="9644" y="10763"/>
                </a:cubicBezTo>
                <a:cubicBezTo>
                  <a:pt x="9643" y="10525"/>
                  <a:pt x="9566" y="10297"/>
                  <a:pt x="9423" y="10090"/>
                </a:cubicBezTo>
                <a:cubicBezTo>
                  <a:pt x="9348" y="9964"/>
                  <a:pt x="9283" y="9888"/>
                  <a:pt x="9275" y="9879"/>
                </a:cubicBezTo>
                <a:cubicBezTo>
                  <a:pt x="9232" y="9829"/>
                  <a:pt x="9177" y="9783"/>
                  <a:pt x="9111" y="9742"/>
                </a:cubicBezTo>
                <a:cubicBezTo>
                  <a:pt x="5780" y="7716"/>
                  <a:pt x="4461" y="5903"/>
                  <a:pt x="3942" y="4738"/>
                </a:cubicBezTo>
                <a:cubicBezTo>
                  <a:pt x="3641" y="4064"/>
                  <a:pt x="3567" y="3525"/>
                  <a:pt x="3562" y="3170"/>
                </a:cubicBezTo>
                <a:close/>
                <a:moveTo>
                  <a:pt x="10800" y="12519"/>
                </a:moveTo>
                <a:cubicBezTo>
                  <a:pt x="10624" y="12512"/>
                  <a:pt x="10439" y="12534"/>
                  <a:pt x="10293" y="12618"/>
                </a:cubicBezTo>
                <a:lnTo>
                  <a:pt x="10296" y="12620"/>
                </a:lnTo>
                <a:cubicBezTo>
                  <a:pt x="4812" y="15292"/>
                  <a:pt x="5628" y="17483"/>
                  <a:pt x="5665" y="17575"/>
                </a:cubicBezTo>
                <a:lnTo>
                  <a:pt x="5707" y="17678"/>
                </a:lnTo>
                <a:lnTo>
                  <a:pt x="15892" y="17678"/>
                </a:lnTo>
                <a:lnTo>
                  <a:pt x="15935" y="17575"/>
                </a:lnTo>
                <a:cubicBezTo>
                  <a:pt x="15972" y="17483"/>
                  <a:pt x="16788" y="15292"/>
                  <a:pt x="11304" y="12620"/>
                </a:cubicBezTo>
                <a:lnTo>
                  <a:pt x="11307" y="12618"/>
                </a:lnTo>
                <a:cubicBezTo>
                  <a:pt x="11161" y="12534"/>
                  <a:pt x="10976" y="12512"/>
                  <a:pt x="10800" y="12519"/>
                </a:cubicBezTo>
                <a:close/>
                <a:moveTo>
                  <a:pt x="898" y="20164"/>
                </a:moveTo>
                <a:cubicBezTo>
                  <a:pt x="404" y="20164"/>
                  <a:pt x="0" y="20404"/>
                  <a:pt x="0" y="20699"/>
                </a:cubicBezTo>
                <a:lnTo>
                  <a:pt x="0" y="21064"/>
                </a:lnTo>
                <a:cubicBezTo>
                  <a:pt x="0" y="21359"/>
                  <a:pt x="404" y="21600"/>
                  <a:pt x="898" y="21600"/>
                </a:cubicBezTo>
                <a:lnTo>
                  <a:pt x="20702" y="21600"/>
                </a:lnTo>
                <a:cubicBezTo>
                  <a:pt x="21196" y="21600"/>
                  <a:pt x="21600" y="21359"/>
                  <a:pt x="21600" y="21064"/>
                </a:cubicBezTo>
                <a:lnTo>
                  <a:pt x="21600" y="20699"/>
                </a:lnTo>
                <a:cubicBezTo>
                  <a:pt x="21600" y="20404"/>
                  <a:pt x="21196" y="20164"/>
                  <a:pt x="20702" y="20164"/>
                </a:cubicBezTo>
                <a:lnTo>
                  <a:pt x="898" y="20164"/>
                </a:lnTo>
                <a:close/>
              </a:path>
            </a:pathLst>
          </a:custGeom>
          <a:solidFill>
            <a:srgbClr val="839496"/>
          </a:solidFill>
          <a:ln w="12700">
            <a:miter lim="400000"/>
          </a:ln>
        </p:spPr>
        <p:txBody>
          <a:bodyPr lIns="50800" tIns="50800" rIns="50800" bIns="50800" anchor="ctr"/>
          <a:lstStyle/>
          <a:p>
            <a:pPr algn="ctr">
              <a:lnSpc>
                <a:spcPct val="80000"/>
              </a:lnSpc>
              <a:spcBef>
                <a:spcPts val="0"/>
              </a:spcBef>
              <a:defRPr cap="all" sz="2800">
                <a:solidFill>
                  <a:srgbClr val="FFFFFF"/>
                </a:solidFill>
                <a:latin typeface="+mn-lt"/>
                <a:ea typeface="+mn-ea"/>
                <a:cs typeface="+mn-cs"/>
                <a:sym typeface="DIN Condensed"/>
              </a:defRPr>
            </a:pPr>
          </a:p>
        </p:txBody>
      </p:sp>
      <p:sp>
        <p:nvSpPr>
          <p:cNvPr id="356" name="Congestion Control"/>
          <p:cNvSpPr txBox="1"/>
          <p:nvPr/>
        </p:nvSpPr>
        <p:spPr>
          <a:xfrm>
            <a:off x="5453608" y="1633580"/>
            <a:ext cx="4104308" cy="684883"/>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600">
                <a:solidFill>
                  <a:srgbClr val="6C71C4"/>
                </a:solidFill>
                <a:latin typeface="Futura"/>
                <a:ea typeface="Futura"/>
                <a:cs typeface="Futura"/>
                <a:sym typeface="Futura"/>
              </a:defRPr>
            </a:lvl1pPr>
          </a:lstStyle>
          <a:p>
            <a:pPr/>
            <a:r>
              <a:t>Congestion Control</a:t>
            </a:r>
          </a:p>
        </p:txBody>
      </p:sp>
      <p:sp>
        <p:nvSpPr>
          <p:cNvPr id="357" name="Datapaths"/>
          <p:cNvSpPr txBox="1"/>
          <p:nvPr/>
        </p:nvSpPr>
        <p:spPr>
          <a:xfrm>
            <a:off x="6384639" y="8491580"/>
            <a:ext cx="2242246" cy="684884"/>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600">
                <a:solidFill>
                  <a:srgbClr val="B58900"/>
                </a:solidFill>
                <a:latin typeface="Futura"/>
                <a:ea typeface="Futura"/>
                <a:cs typeface="Futura"/>
                <a:sym typeface="Futura"/>
              </a:defRPr>
            </a:lvl1pPr>
          </a:lstStyle>
          <a:p>
            <a:pPr/>
            <a:r>
              <a:t>Datapaths</a:t>
            </a:r>
          </a:p>
        </p:txBody>
      </p:sp>
      <p:sp>
        <p:nvSpPr>
          <p:cNvPr id="358" name="Windows…"/>
          <p:cNvSpPr txBox="1"/>
          <p:nvPr/>
        </p:nvSpPr>
        <p:spPr>
          <a:xfrm>
            <a:off x="9690937" y="4723360"/>
            <a:ext cx="2188890" cy="1586583"/>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ctr">
              <a:defRPr sz="3600">
                <a:solidFill>
                  <a:srgbClr val="2AA198"/>
                </a:solidFill>
                <a:latin typeface="Futura"/>
                <a:ea typeface="Futura"/>
                <a:cs typeface="Futura"/>
                <a:sym typeface="Futura"/>
              </a:defRPr>
            </a:pPr>
            <a:r>
              <a:t>Windows</a:t>
            </a:r>
          </a:p>
          <a:p>
            <a:pPr algn="ctr">
              <a:defRPr sz="3600">
                <a:solidFill>
                  <a:srgbClr val="2AA198"/>
                </a:solidFill>
                <a:latin typeface="Futura"/>
                <a:ea typeface="Futura"/>
                <a:cs typeface="Futura"/>
                <a:sym typeface="Futura"/>
              </a:defRPr>
            </a:pPr>
            <a:r>
              <a:t>Rates</a:t>
            </a:r>
          </a:p>
        </p:txBody>
      </p:sp>
      <p:sp>
        <p:nvSpPr>
          <p:cNvPr id="359" name="RTT…"/>
          <p:cNvSpPr txBox="1"/>
          <p:nvPr/>
        </p:nvSpPr>
        <p:spPr>
          <a:xfrm>
            <a:off x="1124973" y="4272510"/>
            <a:ext cx="4195615" cy="2488283"/>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ctr">
              <a:defRPr sz="3600">
                <a:solidFill>
                  <a:srgbClr val="859900"/>
                </a:solidFill>
                <a:latin typeface="Futura"/>
                <a:ea typeface="Futura"/>
                <a:cs typeface="Futura"/>
                <a:sym typeface="Futura"/>
              </a:defRPr>
            </a:pPr>
            <a:r>
              <a:t>RTT</a:t>
            </a:r>
          </a:p>
          <a:p>
            <a:pPr algn="ctr">
              <a:defRPr sz="3600">
                <a:solidFill>
                  <a:srgbClr val="859900"/>
                </a:solidFill>
                <a:latin typeface="Futura"/>
                <a:ea typeface="Futura"/>
                <a:cs typeface="Futura"/>
                <a:sym typeface="Futura"/>
              </a:defRPr>
            </a:pPr>
            <a:r>
              <a:t>Rates </a:t>
            </a:r>
          </a:p>
          <a:p>
            <a:pPr algn="ctr">
              <a:defRPr sz="3600">
                <a:solidFill>
                  <a:srgbClr val="859900"/>
                </a:solidFill>
                <a:latin typeface="Futura"/>
                <a:ea typeface="Futura"/>
                <a:cs typeface="Futura"/>
                <a:sym typeface="Futura"/>
              </a:defRPr>
            </a:pPr>
            <a:r>
              <a:t>Header Information</a:t>
            </a:r>
          </a:p>
        </p:txBody>
      </p:sp>
      <p:sp>
        <p:nvSpPr>
          <p:cNvPr id="360" name="Line"/>
          <p:cNvSpPr/>
          <p:nvPr/>
        </p:nvSpPr>
        <p:spPr>
          <a:xfrm flipH="1">
            <a:off x="9470770" y="2462987"/>
            <a:ext cx="1" cy="5852155"/>
          </a:xfrm>
          <a:prstGeom prst="line">
            <a:avLst/>
          </a:prstGeom>
          <a:ln w="25400">
            <a:solidFill>
              <a:srgbClr val="2AA198"/>
            </a:solidFill>
            <a:miter lim="400000"/>
            <a:tailEnd type="triangle"/>
          </a:ln>
        </p:spPr>
        <p:txBody>
          <a:bodyPr lIns="50800" tIns="50800" rIns="50800" bIns="50800" anchor="ctr"/>
          <a:lstStyle/>
          <a:p>
            <a:pPr algn="ctr">
              <a:lnSpc>
                <a:spcPct val="80000"/>
              </a:lnSpc>
              <a:spcBef>
                <a:spcPts val="0"/>
              </a:spcBef>
              <a:defRPr cap="all" sz="2800">
                <a:latin typeface="+mn-lt"/>
                <a:ea typeface="+mn-ea"/>
                <a:cs typeface="+mn-cs"/>
                <a:sym typeface="DIN Condensed"/>
              </a:defRPr>
            </a:pPr>
          </a:p>
        </p:txBody>
      </p:sp>
      <p:sp>
        <p:nvSpPr>
          <p:cNvPr id="361" name="Line"/>
          <p:cNvSpPr/>
          <p:nvPr/>
        </p:nvSpPr>
        <p:spPr>
          <a:xfrm flipV="1">
            <a:off x="5540753" y="2478945"/>
            <a:ext cx="1" cy="5852154"/>
          </a:xfrm>
          <a:prstGeom prst="line">
            <a:avLst/>
          </a:prstGeom>
          <a:ln w="25400">
            <a:solidFill>
              <a:srgbClr val="859900"/>
            </a:solidFill>
            <a:miter lim="400000"/>
            <a:tailEnd type="triangle"/>
          </a:ln>
        </p:spPr>
        <p:txBody>
          <a:bodyPr lIns="50800" tIns="50800" rIns="50800" bIns="50800" anchor="ctr"/>
          <a:lstStyle/>
          <a:p>
            <a:pPr algn="ctr">
              <a:lnSpc>
                <a:spcPct val="80000"/>
              </a:lnSpc>
              <a:spcBef>
                <a:spcPts val="0"/>
              </a:spcBef>
              <a:defRPr cap="all" sz="2800">
                <a:latin typeface="+mn-lt"/>
                <a:ea typeface="+mn-ea"/>
                <a:cs typeface="+mn-cs"/>
                <a:sym typeface="DIN Condensed"/>
              </a:defRPr>
            </a:pP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65" name="Primitives"/>
          <p:cNvSpPr txBox="1"/>
          <p:nvPr>
            <p:ph type="title"/>
          </p:nvPr>
        </p:nvSpPr>
        <p:spPr>
          <a:prstGeom prst="rect">
            <a:avLst/>
          </a:prstGeom>
        </p:spPr>
        <p:txBody>
          <a:bodyPr/>
          <a:lstStyle>
            <a:lvl1pPr defTabSz="368045">
              <a:spcBef>
                <a:spcPts val="1700"/>
              </a:spcBef>
              <a:defRPr sz="3780"/>
            </a:lvl1pPr>
          </a:lstStyle>
          <a:p>
            <a:pPr/>
            <a:r>
              <a:t>Primitives</a:t>
            </a:r>
          </a:p>
        </p:txBody>
      </p:sp>
      <p:graphicFrame>
        <p:nvGraphicFramePr>
          <p:cNvPr id="366" name="Table"/>
          <p:cNvGraphicFramePr/>
          <p:nvPr/>
        </p:nvGraphicFramePr>
        <p:xfrm>
          <a:off x="914399" y="2749550"/>
          <a:ext cx="11176001" cy="6108700"/>
        </p:xfrm>
        <a:graphic xmlns:a="http://schemas.openxmlformats.org/drawingml/2006/main">
          <a:graphicData uri="http://schemas.openxmlformats.org/drawingml/2006/table">
            <a:tbl>
              <a:tblPr firstCol="1" firstRow="1" lastCol="0" lastRow="0" bandCol="0" bandRow="0" rtl="0">
                <a:tableStyleId>{EEE7283C-3CF3-47DC-8721-378D4A62B228}</a:tableStyleId>
              </a:tblPr>
              <a:tblGrid>
                <a:gridCol w="3605056"/>
                <a:gridCol w="7570944"/>
              </a:tblGrid>
              <a:tr h="872671">
                <a:tc>
                  <a:txBody>
                    <a:bodyPr/>
                    <a:lstStyle/>
                    <a:p>
                      <a:pPr algn="ctr">
                        <a:lnSpc>
                          <a:spcPct val="100000"/>
                        </a:lnSpc>
                        <a:defRPr b="0" sz="1800">
                          <a:solidFill>
                            <a:srgbClr val="000000"/>
                          </a:solidFill>
                        </a:defRPr>
                      </a:pPr>
                      <a:r>
                        <a:rPr sz="3600">
                          <a:solidFill>
                            <a:srgbClr val="FFFFFF"/>
                          </a:solidFill>
                          <a:latin typeface="Futura Bold"/>
                          <a:ea typeface="Futura Bold"/>
                          <a:cs typeface="Futura Bold"/>
                          <a:sym typeface="Futura Bold"/>
                        </a:rPr>
                        <a:t>Signal</a:t>
                      </a:r>
                    </a:p>
                  </a:txBody>
                  <a:tcPr marL="50800" marR="50800" marT="50800" marB="50800" anchor="ctr" anchorCtr="0" horzOverflow="overflow"/>
                </a:tc>
                <a:tc>
                  <a:txBody>
                    <a:bodyPr/>
                    <a:lstStyle/>
                    <a:p>
                      <a:pPr algn="ctr">
                        <a:lnSpc>
                          <a:spcPct val="100000"/>
                        </a:lnSpc>
                        <a:defRPr b="0" sz="1800">
                          <a:solidFill>
                            <a:srgbClr val="000000"/>
                          </a:solidFill>
                        </a:defRPr>
                      </a:pPr>
                      <a:r>
                        <a:rPr sz="3600">
                          <a:solidFill>
                            <a:srgbClr val="FFFFFF"/>
                          </a:solidFill>
                          <a:latin typeface="Futura Bold"/>
                          <a:ea typeface="Futura Bold"/>
                          <a:cs typeface="Futura Bold"/>
                          <a:sym typeface="Futura Bold"/>
                        </a:rPr>
                        <a:t>Protocols</a:t>
                      </a:r>
                    </a:p>
                  </a:txBody>
                  <a:tcPr marL="50800" marR="50800" marT="50800" marB="50800" anchor="ctr" anchorCtr="0" horzOverflow="overflow"/>
                </a:tc>
              </a:tr>
              <a:tr h="872671">
                <a:tc>
                  <a:txBody>
                    <a:bodyPr/>
                    <a:lstStyle/>
                    <a:p>
                      <a:pPr algn="ctr">
                        <a:lnSpc>
                          <a:spcPct val="100000"/>
                        </a:lnSpc>
                        <a:defRPr b="0" sz="1800">
                          <a:solidFill>
                            <a:srgbClr val="000000"/>
                          </a:solidFill>
                        </a:defRPr>
                      </a:pPr>
                      <a:r>
                        <a:rPr sz="3600">
                          <a:solidFill>
                            <a:srgbClr val="A6AAA9"/>
                          </a:solidFill>
                          <a:latin typeface="Futura Bold"/>
                          <a:ea typeface="Futura Bold"/>
                          <a:cs typeface="Futura Bold"/>
                          <a:sym typeface="Futura Bold"/>
                        </a:rPr>
                        <a:t>ACKs</a:t>
                      </a:r>
                    </a:p>
                  </a:txBody>
                  <a:tcPr marL="50800" marR="50800" marT="50800" marB="50800" anchor="ctr" anchorCtr="0" horzOverflow="overflow"/>
                </a:tc>
                <a:tc>
                  <a:txBody>
                    <a:bodyPr/>
                    <a:lstStyle/>
                    <a:p>
                      <a:pPr algn="ctr">
                        <a:lnSpc>
                          <a:spcPct val="100000"/>
                        </a:lnSpc>
                        <a:defRPr sz="1800">
                          <a:solidFill>
                            <a:srgbClr val="000000"/>
                          </a:solidFill>
                        </a:defRPr>
                      </a:pPr>
                      <a:r>
                        <a:rPr sz="3600">
                          <a:solidFill>
                            <a:srgbClr val="838787"/>
                          </a:solidFill>
                          <a:latin typeface="Futura"/>
                          <a:ea typeface="Futura"/>
                          <a:cs typeface="Futura"/>
                          <a:sym typeface="Futura"/>
                        </a:rPr>
                        <a:t>Cubic, DCTCP, NewReno</a:t>
                      </a:r>
                    </a:p>
                  </a:txBody>
                  <a:tcPr marL="50800" marR="50800" marT="50800" marB="50800" anchor="ctr" anchorCtr="0" horzOverflow="overflow"/>
                </a:tc>
              </a:tr>
              <a:tr h="872671">
                <a:tc>
                  <a:txBody>
                    <a:bodyPr/>
                    <a:lstStyle/>
                    <a:p>
                      <a:pPr algn="ctr">
                        <a:lnSpc>
                          <a:spcPct val="100000"/>
                        </a:lnSpc>
                        <a:defRPr b="0" sz="1800">
                          <a:solidFill>
                            <a:srgbClr val="000000"/>
                          </a:solidFill>
                        </a:defRPr>
                      </a:pPr>
                      <a:r>
                        <a:rPr sz="3600">
                          <a:solidFill>
                            <a:srgbClr val="A6AAA9"/>
                          </a:solidFill>
                          <a:latin typeface="Futura Bold"/>
                          <a:ea typeface="Futura Bold"/>
                          <a:cs typeface="Futura Bold"/>
                          <a:sym typeface="Futura Bold"/>
                        </a:rPr>
                        <a:t>Loss
</a:t>
                      </a:r>
                    </a:p>
                  </a:txBody>
                  <a:tcPr marL="50800" marR="50800" marT="50800" marB="50800" anchor="ctr" anchorCtr="0" horzOverflow="overflow"/>
                </a:tc>
                <a:tc>
                  <a:txBody>
                    <a:bodyPr/>
                    <a:lstStyle/>
                    <a:p>
                      <a:pPr algn="ctr">
                        <a:lnSpc>
                          <a:spcPct val="100000"/>
                        </a:lnSpc>
                        <a:defRPr sz="1800">
                          <a:solidFill>
                            <a:srgbClr val="000000"/>
                          </a:solidFill>
                        </a:defRPr>
                      </a:pPr>
                      <a:r>
                        <a:rPr sz="3600">
                          <a:solidFill>
                            <a:srgbClr val="838787"/>
                          </a:solidFill>
                          <a:latin typeface="Futura"/>
                          <a:ea typeface="Futura"/>
                          <a:cs typeface="Futura"/>
                          <a:sym typeface="Futura"/>
                        </a:rPr>
                        <a:t>Cubic, DCTCP, NewReno, PCC</a:t>
                      </a:r>
                    </a:p>
                  </a:txBody>
                  <a:tcPr marL="50800" marR="50800" marT="50800" marB="50800" anchor="ctr" anchorCtr="0" horzOverflow="overflow"/>
                </a:tc>
              </a:tr>
              <a:tr h="872671">
                <a:tc>
                  <a:txBody>
                    <a:bodyPr/>
                    <a:lstStyle/>
                    <a:p>
                      <a:pPr algn="ctr">
                        <a:lnSpc>
                          <a:spcPct val="100000"/>
                        </a:lnSpc>
                        <a:defRPr b="0" sz="1800">
                          <a:solidFill>
                            <a:srgbClr val="000000"/>
                          </a:solidFill>
                        </a:defRPr>
                      </a:pPr>
                      <a:r>
                        <a:rPr sz="3600">
                          <a:solidFill>
                            <a:srgbClr val="A6AAA9"/>
                          </a:solidFill>
                          <a:latin typeface="Futura Bold"/>
                          <a:ea typeface="Futura Bold"/>
                          <a:cs typeface="Futura Bold"/>
                          <a:sym typeface="Futura Bold"/>
                        </a:rPr>
                        <a:t>RTT
</a:t>
                      </a:r>
                    </a:p>
                  </a:txBody>
                  <a:tcPr marL="50800" marR="50800" marT="50800" marB="50800" anchor="ctr" anchorCtr="0" horzOverflow="overflow"/>
                </a:tc>
                <a:tc>
                  <a:txBody>
                    <a:bodyPr/>
                    <a:lstStyle/>
                    <a:p>
                      <a:pPr algn="ctr">
                        <a:lnSpc>
                          <a:spcPct val="100000"/>
                        </a:lnSpc>
                        <a:defRPr sz="1800">
                          <a:solidFill>
                            <a:srgbClr val="000000"/>
                          </a:solidFill>
                        </a:defRPr>
                      </a:pPr>
                      <a:r>
                        <a:rPr sz="3600">
                          <a:solidFill>
                            <a:srgbClr val="838787"/>
                          </a:solidFill>
                          <a:latin typeface="Futura"/>
                          <a:ea typeface="Futura"/>
                          <a:cs typeface="Futura"/>
                          <a:sym typeface="Futura"/>
                        </a:rPr>
                        <a:t>BBR, Remy, Sprout, TIMELY, Vegas</a:t>
                      </a:r>
                    </a:p>
                  </a:txBody>
                  <a:tcPr marL="50800" marR="50800" marT="50800" marB="50800" anchor="ctr" anchorCtr="0" horzOverflow="overflow"/>
                </a:tc>
              </a:tr>
              <a:tr h="872671">
                <a:tc>
                  <a:txBody>
                    <a:bodyPr/>
                    <a:lstStyle/>
                    <a:p>
                      <a:pPr algn="ctr">
                        <a:lnSpc>
                          <a:spcPct val="100000"/>
                        </a:lnSpc>
                        <a:defRPr b="0" sz="1800">
                          <a:solidFill>
                            <a:srgbClr val="000000"/>
                          </a:solidFill>
                        </a:defRPr>
                      </a:pPr>
                      <a:r>
                        <a:rPr sz="3600">
                          <a:solidFill>
                            <a:srgbClr val="A6AAA9"/>
                          </a:solidFill>
                          <a:latin typeface="Futura Bold"/>
                          <a:ea typeface="Futura Bold"/>
                          <a:cs typeface="Futura Bold"/>
                          <a:sym typeface="Futura Bold"/>
                        </a:rPr>
                        <a:t>Rates</a:t>
                      </a:r>
                    </a:p>
                  </a:txBody>
                  <a:tcPr marL="50800" marR="50800" marT="50800" marB="50800" anchor="ctr" anchorCtr="0" horzOverflow="overflow"/>
                </a:tc>
                <a:tc>
                  <a:txBody>
                    <a:bodyPr/>
                    <a:lstStyle/>
                    <a:p>
                      <a:pPr algn="ctr">
                        <a:lnSpc>
                          <a:spcPct val="100000"/>
                        </a:lnSpc>
                        <a:defRPr sz="1800">
                          <a:solidFill>
                            <a:srgbClr val="000000"/>
                          </a:solidFill>
                        </a:defRPr>
                      </a:pPr>
                      <a:r>
                        <a:rPr sz="3600">
                          <a:solidFill>
                            <a:srgbClr val="838787"/>
                          </a:solidFill>
                          <a:latin typeface="Futura"/>
                          <a:ea typeface="Futura"/>
                          <a:cs typeface="Futura"/>
                          <a:sym typeface="Futura"/>
                        </a:rPr>
                        <a:t>BBR, PCC, Remy, Sprout</a:t>
                      </a:r>
                    </a:p>
                  </a:txBody>
                  <a:tcPr marL="50800" marR="50800" marT="50800" marB="50800" anchor="ctr" anchorCtr="0" horzOverflow="overflow"/>
                </a:tc>
              </a:tr>
              <a:tr h="872671">
                <a:tc>
                  <a:txBody>
                    <a:bodyPr/>
                    <a:lstStyle/>
                    <a:p>
                      <a:pPr algn="ctr">
                        <a:lnSpc>
                          <a:spcPct val="100000"/>
                        </a:lnSpc>
                        <a:defRPr b="0" sz="1800">
                          <a:solidFill>
                            <a:srgbClr val="000000"/>
                          </a:solidFill>
                        </a:defRPr>
                      </a:pPr>
                      <a:r>
                        <a:rPr sz="3600">
                          <a:solidFill>
                            <a:srgbClr val="A6AAA9"/>
                          </a:solidFill>
                          <a:latin typeface="Futura Bold"/>
                          <a:ea typeface="Futura Bold"/>
                          <a:cs typeface="Futura Bold"/>
                          <a:sym typeface="Futura Bold"/>
                        </a:rPr>
                        <a:t>ECN</a:t>
                      </a:r>
                    </a:p>
                  </a:txBody>
                  <a:tcPr marL="50800" marR="50800" marT="50800" marB="50800" anchor="ctr" anchorCtr="0" horzOverflow="overflow"/>
                </a:tc>
                <a:tc>
                  <a:txBody>
                    <a:bodyPr/>
                    <a:lstStyle/>
                    <a:p>
                      <a:pPr algn="ctr">
                        <a:lnSpc>
                          <a:spcPct val="100000"/>
                        </a:lnSpc>
                        <a:defRPr sz="1800">
                          <a:solidFill>
                            <a:srgbClr val="000000"/>
                          </a:solidFill>
                        </a:defRPr>
                      </a:pPr>
                      <a:r>
                        <a:rPr sz="3600">
                          <a:solidFill>
                            <a:srgbClr val="838787"/>
                          </a:solidFill>
                          <a:latin typeface="Futura"/>
                          <a:ea typeface="Futura"/>
                          <a:cs typeface="Futura"/>
                          <a:sym typeface="Futura"/>
                        </a:rPr>
                        <a:t>ABC, DCTCP</a:t>
                      </a:r>
                    </a:p>
                  </a:txBody>
                  <a:tcPr marL="50800" marR="50800" marT="50800" marB="50800" anchor="ctr" anchorCtr="0" horzOverflow="overflow"/>
                </a:tc>
              </a:tr>
              <a:tr h="872671">
                <a:tc>
                  <a:txBody>
                    <a:bodyPr/>
                    <a:lstStyle/>
                    <a:p>
                      <a:pPr algn="ctr">
                        <a:lnSpc>
                          <a:spcPct val="100000"/>
                        </a:lnSpc>
                        <a:defRPr b="0" sz="3600">
                          <a:latin typeface="Futura Bold"/>
                          <a:ea typeface="Futura Bold"/>
                          <a:cs typeface="Futura Bold"/>
                          <a:sym typeface="Futura Bold"/>
                        </a:defRPr>
                      </a:pPr>
                    </a:p>
                  </a:txBody>
                  <a:tcPr marL="50800" marR="50800" marT="50800" marB="50800" anchor="ctr" anchorCtr="0" horzOverflow="overflow">
                    <a:lnB w="12700">
                      <a:miter lim="400000"/>
                    </a:lnB>
                  </a:tcPr>
                </a:tc>
                <a:tc>
                  <a:txBody>
                    <a:bodyPr/>
                    <a:lstStyle/>
                    <a:p>
                      <a:pPr algn="ctr">
                        <a:lnSpc>
                          <a:spcPct val="100000"/>
                        </a:lnSpc>
                        <a:defRPr sz="3600">
                          <a:latin typeface="Futura"/>
                          <a:ea typeface="Futura"/>
                          <a:cs typeface="Futura"/>
                          <a:sym typeface="Futura"/>
                        </a:defRPr>
                      </a:pPr>
                    </a:p>
                  </a:txBody>
                  <a:tcPr marL="50800" marR="50800" marT="50800" marB="50800" anchor="ctr" anchorCtr="0" horzOverflow="overflow">
                    <a:lnB w="12700">
                      <a:miter lim="400000"/>
                    </a:lnB>
                  </a:tcPr>
                </a:tc>
              </a:tr>
            </a:tbl>
          </a:graphicData>
        </a:graphic>
      </p:graphicFrame>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70" name="congestion control plane Design"/>
          <p:cNvSpPr txBox="1"/>
          <p:nvPr>
            <p:ph type="title"/>
          </p:nvPr>
        </p:nvSpPr>
        <p:spPr>
          <a:prstGeom prst="rect">
            <a:avLst/>
          </a:prstGeom>
        </p:spPr>
        <p:txBody>
          <a:bodyPr/>
          <a:lstStyle>
            <a:lvl1pPr defTabSz="368045">
              <a:spcBef>
                <a:spcPts val="1700"/>
              </a:spcBef>
              <a:defRPr sz="3780"/>
            </a:lvl1pPr>
          </a:lstStyle>
          <a:p>
            <a:pPr/>
            <a:r>
              <a:t>congestion control plane Design</a:t>
            </a:r>
          </a:p>
        </p:txBody>
      </p:sp>
      <p:sp>
        <p:nvSpPr>
          <p:cNvPr id="371" name="Off Datapath"/>
          <p:cNvSpPr txBox="1"/>
          <p:nvPr/>
        </p:nvSpPr>
        <p:spPr>
          <a:xfrm>
            <a:off x="2015697" y="1691198"/>
            <a:ext cx="2892996" cy="684883"/>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600">
                <a:solidFill>
                  <a:srgbClr val="268BD2"/>
                </a:solidFill>
                <a:latin typeface="Futura"/>
                <a:ea typeface="Futura"/>
                <a:cs typeface="Futura"/>
                <a:sym typeface="Futura"/>
              </a:defRPr>
            </a:lvl1pPr>
          </a:lstStyle>
          <a:p>
            <a:pPr/>
            <a:r>
              <a:t>Off Datapath</a:t>
            </a:r>
          </a:p>
        </p:txBody>
      </p:sp>
      <p:sp>
        <p:nvSpPr>
          <p:cNvPr id="372" name="Asynchronous"/>
          <p:cNvSpPr txBox="1"/>
          <p:nvPr/>
        </p:nvSpPr>
        <p:spPr>
          <a:xfrm>
            <a:off x="6974450" y="1691198"/>
            <a:ext cx="3020021" cy="684883"/>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600">
                <a:solidFill>
                  <a:srgbClr val="268BD2"/>
                </a:solidFill>
                <a:latin typeface="Futura"/>
                <a:ea typeface="Futura"/>
                <a:cs typeface="Futura"/>
                <a:sym typeface="Futura"/>
              </a:defRPr>
            </a:lvl1pPr>
          </a:lstStyle>
          <a:p>
            <a:pPr/>
            <a:r>
              <a:t>Asynchronous</a:t>
            </a:r>
          </a:p>
        </p:txBody>
      </p:sp>
      <p:grpSp>
        <p:nvGrpSpPr>
          <p:cNvPr id="391" name="Group"/>
          <p:cNvGrpSpPr/>
          <p:nvPr/>
        </p:nvGrpSpPr>
        <p:grpSpPr>
          <a:xfrm>
            <a:off x="2331701" y="3032229"/>
            <a:ext cx="8075442" cy="5946521"/>
            <a:chOff x="0" y="0"/>
            <a:chExt cx="8075441" cy="5946520"/>
          </a:xfrm>
        </p:grpSpPr>
        <p:sp>
          <p:nvSpPr>
            <p:cNvPr id="373" name="CCP Datapath…"/>
            <p:cNvSpPr/>
            <p:nvPr/>
          </p:nvSpPr>
          <p:spPr>
            <a:xfrm>
              <a:off x="2049771" y="3618432"/>
              <a:ext cx="2157052" cy="867052"/>
            </a:xfrm>
            <a:prstGeom prst="rect">
              <a:avLst/>
            </a:prstGeom>
            <a:solidFill>
              <a:srgbClr val="B58900"/>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p>
              <a:pPr algn="ctr">
                <a:lnSpc>
                  <a:spcPct val="80000"/>
                </a:lnSpc>
                <a:spcBef>
                  <a:spcPts val="0"/>
                </a:spcBef>
                <a:defRPr cap="all" sz="2800">
                  <a:solidFill>
                    <a:srgbClr val="073642"/>
                  </a:solidFill>
                  <a:latin typeface="+mn-lt"/>
                  <a:ea typeface="+mn-ea"/>
                  <a:cs typeface="+mn-cs"/>
                  <a:sym typeface="DIN Condensed"/>
                </a:defRPr>
              </a:pPr>
              <a:r>
                <a:t>CCP Datapath</a:t>
              </a:r>
            </a:p>
            <a:p>
              <a:pPr algn="ctr">
                <a:lnSpc>
                  <a:spcPct val="80000"/>
                </a:lnSpc>
                <a:spcBef>
                  <a:spcPts val="0"/>
                </a:spcBef>
                <a:defRPr cap="all" sz="2800">
                  <a:solidFill>
                    <a:srgbClr val="073642"/>
                  </a:solidFill>
                  <a:latin typeface="+mn-lt"/>
                  <a:ea typeface="+mn-ea"/>
                  <a:cs typeface="+mn-cs"/>
                  <a:sym typeface="DIN Condensed"/>
                </a:defRPr>
              </a:pPr>
              <a:r>
                <a:t>API</a:t>
              </a:r>
            </a:p>
          </p:txBody>
        </p:sp>
        <p:sp>
          <p:nvSpPr>
            <p:cNvPr id="374" name="Line"/>
            <p:cNvSpPr/>
            <p:nvPr/>
          </p:nvSpPr>
          <p:spPr>
            <a:xfrm>
              <a:off x="4117222" y="4001158"/>
              <a:ext cx="2343711" cy="1"/>
            </a:xfrm>
            <a:prstGeom prst="line">
              <a:avLst/>
            </a:prstGeom>
            <a:noFill/>
            <a:ln w="25400" cap="flat">
              <a:solidFill>
                <a:srgbClr val="6C71C4"/>
              </a:solidFill>
              <a:prstDash val="solid"/>
              <a:miter lim="400000"/>
            </a:ln>
            <a:effectLst/>
          </p:spPr>
          <p:txBody>
            <a:bodyPr wrap="square" lIns="50800" tIns="50800" rIns="50800" bIns="50800" numCol="1" anchor="ctr">
              <a:noAutofit/>
            </a:bodyPr>
            <a:lstStyle/>
            <a:p>
              <a:pPr algn="ctr">
                <a:lnSpc>
                  <a:spcPct val="80000"/>
                </a:lnSpc>
                <a:spcBef>
                  <a:spcPts val="0"/>
                </a:spcBef>
                <a:defRPr cap="all" sz="2800">
                  <a:latin typeface="+mn-lt"/>
                  <a:ea typeface="+mn-ea"/>
                  <a:cs typeface="+mn-cs"/>
                  <a:sym typeface="DIN Condensed"/>
                </a:defRPr>
              </a:pPr>
            </a:p>
          </p:txBody>
        </p:sp>
        <p:pic>
          <p:nvPicPr>
            <p:cNvPr id="375" name="NIC.pdf" descr="NIC.pdf"/>
            <p:cNvPicPr>
              <a:picLocks noChangeAspect="1"/>
            </p:cNvPicPr>
            <p:nvPr/>
          </p:nvPicPr>
          <p:blipFill>
            <a:blip r:embed="rId3">
              <a:extLst/>
            </a:blip>
            <a:stretch>
              <a:fillRect/>
            </a:stretch>
          </p:blipFill>
          <p:spPr>
            <a:xfrm rot="10800000">
              <a:off x="708151" y="5317338"/>
              <a:ext cx="927408" cy="629183"/>
            </a:xfrm>
            <a:prstGeom prst="rect">
              <a:avLst/>
            </a:prstGeom>
            <a:ln w="12700" cap="flat">
              <a:noFill/>
              <a:miter lim="400000"/>
            </a:ln>
            <a:effectLst/>
          </p:spPr>
        </p:pic>
        <p:sp>
          <p:nvSpPr>
            <p:cNvPr id="376" name="Datapath"/>
            <p:cNvSpPr txBox="1"/>
            <p:nvPr/>
          </p:nvSpPr>
          <p:spPr>
            <a:xfrm>
              <a:off x="593750" y="3840989"/>
              <a:ext cx="1156209" cy="46228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defTabSz="419100">
                <a:lnSpc>
                  <a:spcPct val="80000"/>
                </a:lnSpc>
                <a:spcBef>
                  <a:spcPts val="0"/>
                </a:spcBef>
                <a:defRPr cap="all" sz="2800">
                  <a:solidFill>
                    <a:srgbClr val="839496"/>
                  </a:solidFill>
                  <a:latin typeface="+mn-lt"/>
                  <a:ea typeface="+mn-ea"/>
                  <a:cs typeface="+mn-cs"/>
                  <a:sym typeface="DIN Condensed"/>
                </a:defRPr>
              </a:lvl1pPr>
            </a:lstStyle>
            <a:p>
              <a:pPr/>
              <a:r>
                <a:t>Datapath</a:t>
              </a:r>
            </a:p>
          </p:txBody>
        </p:sp>
        <p:sp>
          <p:nvSpPr>
            <p:cNvPr id="377" name="Notebook"/>
            <p:cNvSpPr/>
            <p:nvPr/>
          </p:nvSpPr>
          <p:spPr>
            <a:xfrm>
              <a:off x="0" y="0"/>
              <a:ext cx="2343710" cy="1312861"/>
            </a:xfrm>
            <a:custGeom>
              <a:avLst/>
              <a:gdLst/>
              <a:ahLst/>
              <a:cxnLst>
                <a:cxn ang="0">
                  <a:pos x="wd2" y="hd2"/>
                </a:cxn>
                <a:cxn ang="5400000">
                  <a:pos x="wd2" y="hd2"/>
                </a:cxn>
                <a:cxn ang="10800000">
                  <a:pos x="wd2" y="hd2"/>
                </a:cxn>
                <a:cxn ang="16200000">
                  <a:pos x="wd2" y="hd2"/>
                </a:cxn>
              </a:cxnLst>
              <a:rect l="0" t="0" r="r" b="b"/>
              <a:pathLst>
                <a:path w="21600" h="21599" fill="norm" stroke="1" extrusionOk="0">
                  <a:moveTo>
                    <a:pt x="1952" y="0"/>
                  </a:moveTo>
                  <a:cubicBezTo>
                    <a:pt x="1421" y="0"/>
                    <a:pt x="1439" y="771"/>
                    <a:pt x="1439" y="1718"/>
                  </a:cubicBezTo>
                  <a:lnTo>
                    <a:pt x="1439" y="19328"/>
                  </a:lnTo>
                  <a:lnTo>
                    <a:pt x="0" y="19328"/>
                  </a:lnTo>
                  <a:cubicBezTo>
                    <a:pt x="0" y="19328"/>
                    <a:pt x="0" y="19890"/>
                    <a:pt x="0" y="20529"/>
                  </a:cubicBezTo>
                  <a:cubicBezTo>
                    <a:pt x="0" y="21600"/>
                    <a:pt x="190" y="21599"/>
                    <a:pt x="896" y="21599"/>
                  </a:cubicBezTo>
                  <a:lnTo>
                    <a:pt x="10332" y="21599"/>
                  </a:lnTo>
                  <a:lnTo>
                    <a:pt x="11268" y="21599"/>
                  </a:lnTo>
                  <a:lnTo>
                    <a:pt x="20704" y="21599"/>
                  </a:lnTo>
                  <a:cubicBezTo>
                    <a:pt x="21367" y="21599"/>
                    <a:pt x="21600" y="21600"/>
                    <a:pt x="21600" y="20529"/>
                  </a:cubicBezTo>
                  <a:cubicBezTo>
                    <a:pt x="21600" y="19890"/>
                    <a:pt x="21600" y="19328"/>
                    <a:pt x="21600" y="19328"/>
                  </a:cubicBezTo>
                  <a:lnTo>
                    <a:pt x="20161" y="19328"/>
                  </a:lnTo>
                  <a:lnTo>
                    <a:pt x="20161" y="1718"/>
                  </a:lnTo>
                  <a:cubicBezTo>
                    <a:pt x="20161" y="771"/>
                    <a:pt x="20196" y="0"/>
                    <a:pt x="19665" y="0"/>
                  </a:cubicBezTo>
                  <a:lnTo>
                    <a:pt x="1952" y="0"/>
                  </a:lnTo>
                  <a:close/>
                  <a:moveTo>
                    <a:pt x="2475" y="1849"/>
                  </a:moveTo>
                  <a:lnTo>
                    <a:pt x="19125" y="1849"/>
                  </a:lnTo>
                  <a:lnTo>
                    <a:pt x="19125" y="19328"/>
                  </a:lnTo>
                  <a:lnTo>
                    <a:pt x="11268" y="19328"/>
                  </a:lnTo>
                  <a:lnTo>
                    <a:pt x="10332" y="19328"/>
                  </a:lnTo>
                  <a:lnTo>
                    <a:pt x="2475" y="19328"/>
                  </a:lnTo>
                  <a:lnTo>
                    <a:pt x="2475" y="1849"/>
                  </a:lnTo>
                  <a:close/>
                </a:path>
              </a:pathLst>
            </a:custGeom>
            <a:solidFill>
              <a:srgbClr val="839496"/>
            </a:solidFill>
            <a:ln w="12700" cap="flat">
              <a:noFill/>
              <a:miter lim="400000"/>
            </a:ln>
            <a:effectLst/>
          </p:spPr>
          <p:txBody>
            <a:bodyPr wrap="square" lIns="50800" tIns="50800" rIns="50800" bIns="50800" numCol="1" anchor="ctr">
              <a:noAutofit/>
            </a:bodyPr>
            <a:lstStyle/>
            <a:p>
              <a:pPr algn="ctr">
                <a:lnSpc>
                  <a:spcPct val="80000"/>
                </a:lnSpc>
                <a:spcBef>
                  <a:spcPts val="0"/>
                </a:spcBef>
                <a:defRPr cap="all" sz="2800">
                  <a:solidFill>
                    <a:srgbClr val="FFFFFF"/>
                  </a:solidFill>
                  <a:latin typeface="+mn-lt"/>
                  <a:ea typeface="+mn-ea"/>
                  <a:cs typeface="+mn-cs"/>
                  <a:sym typeface="DIN Condensed"/>
                </a:defRPr>
              </a:pPr>
            </a:p>
          </p:txBody>
        </p:sp>
        <p:sp>
          <p:nvSpPr>
            <p:cNvPr id="378" name="Application"/>
            <p:cNvSpPr txBox="1"/>
            <p:nvPr/>
          </p:nvSpPr>
          <p:spPr>
            <a:xfrm>
              <a:off x="410616" y="408650"/>
              <a:ext cx="1522477" cy="46228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defTabSz="419100">
                <a:lnSpc>
                  <a:spcPct val="80000"/>
                </a:lnSpc>
                <a:spcBef>
                  <a:spcPts val="0"/>
                </a:spcBef>
                <a:defRPr cap="all" sz="2800">
                  <a:solidFill>
                    <a:srgbClr val="839496"/>
                  </a:solidFill>
                  <a:latin typeface="+mn-lt"/>
                  <a:ea typeface="+mn-ea"/>
                  <a:cs typeface="+mn-cs"/>
                  <a:sym typeface="DIN Condensed"/>
                </a:defRPr>
              </a:lvl1pPr>
            </a:lstStyle>
            <a:p>
              <a:pPr/>
              <a:r>
                <a:t>Application</a:t>
              </a:r>
            </a:p>
          </p:txBody>
        </p:sp>
        <p:sp>
          <p:nvSpPr>
            <p:cNvPr id="379" name="Line"/>
            <p:cNvSpPr/>
            <p:nvPr/>
          </p:nvSpPr>
          <p:spPr>
            <a:xfrm flipH="1">
              <a:off x="1171854" y="1472328"/>
              <a:ext cx="1" cy="2209195"/>
            </a:xfrm>
            <a:prstGeom prst="line">
              <a:avLst/>
            </a:prstGeom>
            <a:noFill/>
            <a:ln w="25400" cap="flat">
              <a:solidFill>
                <a:srgbClr val="839496"/>
              </a:solidFill>
              <a:prstDash val="solid"/>
              <a:miter lim="400000"/>
              <a:headEnd type="triangle" w="med" len="med"/>
              <a:tailEnd type="triangle" w="med" len="med"/>
            </a:ln>
            <a:effectLst/>
          </p:spPr>
          <p:txBody>
            <a:bodyPr wrap="square" lIns="50800" tIns="50800" rIns="50800" bIns="50800" numCol="1" anchor="ctr">
              <a:noAutofit/>
            </a:bodyPr>
            <a:lstStyle/>
            <a:p>
              <a:pPr algn="ctr">
                <a:lnSpc>
                  <a:spcPct val="80000"/>
                </a:lnSpc>
                <a:spcBef>
                  <a:spcPts val="0"/>
                </a:spcBef>
                <a:defRPr cap="all" sz="2800">
                  <a:latin typeface="+mn-lt"/>
                  <a:ea typeface="+mn-ea"/>
                  <a:cs typeface="+mn-cs"/>
                  <a:sym typeface="DIN Condensed"/>
                </a:defRPr>
              </a:pPr>
            </a:p>
          </p:txBody>
        </p:sp>
        <p:sp>
          <p:nvSpPr>
            <p:cNvPr id="380" name="Data"/>
            <p:cNvSpPr txBox="1"/>
            <p:nvPr/>
          </p:nvSpPr>
          <p:spPr>
            <a:xfrm>
              <a:off x="488321" y="2354675"/>
              <a:ext cx="663957" cy="4445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p>
              <a:pPr/>
              <a:r>
                <a:t>Data</a:t>
              </a:r>
            </a:p>
          </p:txBody>
        </p:sp>
        <p:sp>
          <p:nvSpPr>
            <p:cNvPr id="381" name="Line"/>
            <p:cNvSpPr/>
            <p:nvPr/>
          </p:nvSpPr>
          <p:spPr>
            <a:xfrm flipV="1">
              <a:off x="6452011" y="3152435"/>
              <a:ext cx="1" cy="867052"/>
            </a:xfrm>
            <a:prstGeom prst="line">
              <a:avLst/>
            </a:prstGeom>
            <a:noFill/>
            <a:ln w="25400" cap="flat">
              <a:solidFill>
                <a:srgbClr val="6C71C4"/>
              </a:solidFill>
              <a:prstDash val="solid"/>
              <a:miter lim="400000"/>
              <a:tailEnd type="triangle" w="med" len="med"/>
            </a:ln>
            <a:effectLst/>
          </p:spPr>
          <p:txBody>
            <a:bodyPr wrap="square" lIns="50800" tIns="50800" rIns="50800" bIns="50800" numCol="1" anchor="ctr">
              <a:noAutofit/>
            </a:bodyPr>
            <a:lstStyle/>
            <a:p>
              <a:pPr algn="ctr">
                <a:lnSpc>
                  <a:spcPct val="80000"/>
                </a:lnSpc>
                <a:spcBef>
                  <a:spcPts val="0"/>
                </a:spcBef>
                <a:defRPr cap="all" sz="2800">
                  <a:latin typeface="+mn-lt"/>
                  <a:ea typeface="+mn-ea"/>
                  <a:cs typeface="+mn-cs"/>
                  <a:sym typeface="DIN Condensed"/>
                </a:defRPr>
              </a:pPr>
            </a:p>
          </p:txBody>
        </p:sp>
        <p:sp>
          <p:nvSpPr>
            <p:cNvPr id="382" name="CCP Algorithm…"/>
            <p:cNvSpPr/>
            <p:nvPr/>
          </p:nvSpPr>
          <p:spPr>
            <a:xfrm>
              <a:off x="5373485" y="2338145"/>
              <a:ext cx="2157052" cy="867052"/>
            </a:xfrm>
            <a:prstGeom prst="rect">
              <a:avLst/>
            </a:prstGeom>
            <a:solidFill>
              <a:srgbClr val="6C71C4"/>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p>
              <a:pPr algn="ctr">
                <a:lnSpc>
                  <a:spcPct val="80000"/>
                </a:lnSpc>
                <a:spcBef>
                  <a:spcPts val="0"/>
                </a:spcBef>
                <a:defRPr cap="all" sz="2800">
                  <a:solidFill>
                    <a:srgbClr val="073642"/>
                  </a:solidFill>
                  <a:latin typeface="+mn-lt"/>
                  <a:ea typeface="+mn-ea"/>
                  <a:cs typeface="+mn-cs"/>
                  <a:sym typeface="DIN Condensed"/>
                </a:defRPr>
              </a:pPr>
              <a:r>
                <a:t>CCP Algorithm</a:t>
              </a:r>
            </a:p>
            <a:p>
              <a:pPr algn="ctr">
                <a:lnSpc>
                  <a:spcPct val="80000"/>
                </a:lnSpc>
                <a:spcBef>
                  <a:spcPts val="0"/>
                </a:spcBef>
                <a:defRPr cap="all" sz="2800">
                  <a:solidFill>
                    <a:srgbClr val="073642"/>
                  </a:solidFill>
                  <a:latin typeface="+mn-lt"/>
                  <a:ea typeface="+mn-ea"/>
                  <a:cs typeface="+mn-cs"/>
                  <a:sym typeface="DIN Condensed"/>
                </a:defRPr>
              </a:pPr>
              <a:r>
                <a:t>API</a:t>
              </a:r>
            </a:p>
          </p:txBody>
        </p:sp>
        <p:sp>
          <p:nvSpPr>
            <p:cNvPr id="383" name="Line"/>
            <p:cNvSpPr/>
            <p:nvPr/>
          </p:nvSpPr>
          <p:spPr>
            <a:xfrm>
              <a:off x="3027059" y="2773878"/>
              <a:ext cx="2343710" cy="1"/>
            </a:xfrm>
            <a:prstGeom prst="line">
              <a:avLst/>
            </a:prstGeom>
            <a:noFill/>
            <a:ln w="25400" cap="flat">
              <a:solidFill>
                <a:srgbClr val="6C71C4"/>
              </a:solidFill>
              <a:prstDash val="solid"/>
              <a:miter lim="400000"/>
            </a:ln>
            <a:effectLst/>
          </p:spPr>
          <p:txBody>
            <a:bodyPr wrap="square" lIns="50800" tIns="50800" rIns="50800" bIns="50800" numCol="1" anchor="ctr">
              <a:noAutofit/>
            </a:bodyPr>
            <a:lstStyle/>
            <a:p>
              <a:pPr algn="ctr">
                <a:lnSpc>
                  <a:spcPct val="80000"/>
                </a:lnSpc>
                <a:spcBef>
                  <a:spcPts val="0"/>
                </a:spcBef>
                <a:defRPr cap="all" sz="2800">
                  <a:latin typeface="+mn-lt"/>
                  <a:ea typeface="+mn-ea"/>
                  <a:cs typeface="+mn-cs"/>
                  <a:sym typeface="DIN Condensed"/>
                </a:defRPr>
              </a:pPr>
            </a:p>
          </p:txBody>
        </p:sp>
        <p:sp>
          <p:nvSpPr>
            <p:cNvPr id="384" name="Line"/>
            <p:cNvSpPr/>
            <p:nvPr/>
          </p:nvSpPr>
          <p:spPr>
            <a:xfrm>
              <a:off x="3031589" y="2761178"/>
              <a:ext cx="1" cy="867053"/>
            </a:xfrm>
            <a:prstGeom prst="line">
              <a:avLst/>
            </a:prstGeom>
            <a:noFill/>
            <a:ln w="25400" cap="flat">
              <a:solidFill>
                <a:srgbClr val="6C71C4"/>
              </a:solidFill>
              <a:prstDash val="solid"/>
              <a:miter lim="400000"/>
              <a:tailEnd type="triangle" w="med" len="med"/>
            </a:ln>
            <a:effectLst/>
          </p:spPr>
          <p:txBody>
            <a:bodyPr wrap="square" lIns="50800" tIns="50800" rIns="50800" bIns="50800" numCol="1" anchor="ctr">
              <a:noAutofit/>
            </a:bodyPr>
            <a:lstStyle/>
            <a:p>
              <a:pPr algn="ctr">
                <a:lnSpc>
                  <a:spcPct val="80000"/>
                </a:lnSpc>
                <a:spcBef>
                  <a:spcPts val="0"/>
                </a:spcBef>
                <a:defRPr cap="all" sz="2800">
                  <a:latin typeface="+mn-lt"/>
                  <a:ea typeface="+mn-ea"/>
                  <a:cs typeface="+mn-cs"/>
                  <a:sym typeface="DIN Condensed"/>
                </a:defRPr>
              </a:pPr>
            </a:p>
          </p:txBody>
        </p:sp>
        <p:sp>
          <p:nvSpPr>
            <p:cNvPr id="385" name="Line"/>
            <p:cNvSpPr/>
            <p:nvPr/>
          </p:nvSpPr>
          <p:spPr>
            <a:xfrm>
              <a:off x="1735678" y="4001158"/>
              <a:ext cx="505333" cy="1"/>
            </a:xfrm>
            <a:prstGeom prst="line">
              <a:avLst/>
            </a:prstGeom>
            <a:noFill/>
            <a:ln w="25400" cap="flat">
              <a:solidFill>
                <a:srgbClr val="839496"/>
              </a:solidFill>
              <a:prstDash val="solid"/>
              <a:miter lim="400000"/>
              <a:headEnd type="triangle" w="med" len="med"/>
              <a:tailEnd type="triangle" w="med" len="med"/>
            </a:ln>
            <a:effectLst/>
          </p:spPr>
          <p:txBody>
            <a:bodyPr wrap="square" lIns="50800" tIns="50800" rIns="50800" bIns="50800" numCol="1" anchor="ctr">
              <a:noAutofit/>
            </a:bodyPr>
            <a:lstStyle/>
            <a:p>
              <a:pPr algn="ctr">
                <a:lnSpc>
                  <a:spcPct val="80000"/>
                </a:lnSpc>
                <a:spcBef>
                  <a:spcPts val="0"/>
                </a:spcBef>
                <a:defRPr cap="all" sz="2800">
                  <a:latin typeface="+mn-lt"/>
                  <a:ea typeface="+mn-ea"/>
                  <a:cs typeface="+mn-cs"/>
                  <a:sym typeface="DIN Condensed"/>
                </a:defRPr>
              </a:pPr>
            </a:p>
          </p:txBody>
        </p:sp>
        <p:sp>
          <p:nvSpPr>
            <p:cNvPr id="386" name="Line"/>
            <p:cNvSpPr/>
            <p:nvPr/>
          </p:nvSpPr>
          <p:spPr>
            <a:xfrm flipH="1">
              <a:off x="1171854" y="4462740"/>
              <a:ext cx="1" cy="684883"/>
            </a:xfrm>
            <a:prstGeom prst="line">
              <a:avLst/>
            </a:prstGeom>
            <a:noFill/>
            <a:ln w="25400" cap="flat">
              <a:solidFill>
                <a:srgbClr val="839496"/>
              </a:solidFill>
              <a:prstDash val="solid"/>
              <a:miter lim="400000"/>
              <a:headEnd type="triangle" w="med" len="med"/>
              <a:tailEnd type="triangle" w="med" len="med"/>
            </a:ln>
            <a:effectLst/>
          </p:spPr>
          <p:txBody>
            <a:bodyPr wrap="square" lIns="50800" tIns="50800" rIns="50800" bIns="50800" numCol="1" anchor="ctr">
              <a:noAutofit/>
            </a:bodyPr>
            <a:lstStyle/>
            <a:p>
              <a:pPr algn="ctr">
                <a:lnSpc>
                  <a:spcPct val="80000"/>
                </a:lnSpc>
                <a:spcBef>
                  <a:spcPts val="0"/>
                </a:spcBef>
                <a:defRPr cap="all" sz="2800">
                  <a:latin typeface="+mn-lt"/>
                  <a:ea typeface="+mn-ea"/>
                  <a:cs typeface="+mn-cs"/>
                  <a:sym typeface="DIN Condensed"/>
                </a:defRPr>
              </a:pPr>
            </a:p>
          </p:txBody>
        </p:sp>
        <p:sp>
          <p:nvSpPr>
            <p:cNvPr id="387" name="Data"/>
            <p:cNvSpPr txBox="1"/>
            <p:nvPr/>
          </p:nvSpPr>
          <p:spPr>
            <a:xfrm>
              <a:off x="488321" y="4582931"/>
              <a:ext cx="663957" cy="4445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p>
              <a:pPr/>
              <a:r>
                <a:t>Data</a:t>
              </a:r>
            </a:p>
          </p:txBody>
        </p:sp>
        <p:sp>
          <p:nvSpPr>
            <p:cNvPr id="388" name="Reno"/>
            <p:cNvSpPr/>
            <p:nvPr/>
          </p:nvSpPr>
          <p:spPr>
            <a:xfrm>
              <a:off x="4909825" y="1117518"/>
              <a:ext cx="1035079" cy="629183"/>
            </a:xfrm>
            <a:prstGeom prst="rect">
              <a:avLst/>
            </a:prstGeom>
            <a:solidFill>
              <a:srgbClr val="6C71C4"/>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lgn="ctr">
                <a:lnSpc>
                  <a:spcPct val="80000"/>
                </a:lnSpc>
                <a:spcBef>
                  <a:spcPts val="0"/>
                </a:spcBef>
                <a:defRPr cap="all" sz="2800">
                  <a:solidFill>
                    <a:srgbClr val="073642"/>
                  </a:solidFill>
                  <a:latin typeface="+mn-lt"/>
                  <a:ea typeface="+mn-ea"/>
                  <a:cs typeface="+mn-cs"/>
                  <a:sym typeface="DIN Condensed"/>
                </a:defRPr>
              </a:lvl1pPr>
            </a:lstStyle>
            <a:p>
              <a:pPr/>
              <a:r>
                <a:t>Reno</a:t>
              </a:r>
            </a:p>
          </p:txBody>
        </p:sp>
        <p:sp>
          <p:nvSpPr>
            <p:cNvPr id="389" name="Cubic"/>
            <p:cNvSpPr/>
            <p:nvPr/>
          </p:nvSpPr>
          <p:spPr>
            <a:xfrm>
              <a:off x="7040363" y="1005889"/>
              <a:ext cx="1035079" cy="629182"/>
            </a:xfrm>
            <a:prstGeom prst="rect">
              <a:avLst/>
            </a:prstGeom>
            <a:solidFill>
              <a:srgbClr val="6C71C4"/>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lgn="ctr">
                <a:lnSpc>
                  <a:spcPct val="80000"/>
                </a:lnSpc>
                <a:spcBef>
                  <a:spcPts val="0"/>
                </a:spcBef>
                <a:defRPr cap="all" sz="2800">
                  <a:solidFill>
                    <a:srgbClr val="073642"/>
                  </a:solidFill>
                  <a:latin typeface="+mn-lt"/>
                  <a:ea typeface="+mn-ea"/>
                  <a:cs typeface="+mn-cs"/>
                  <a:sym typeface="DIN Condensed"/>
                </a:defRPr>
              </a:lvl1pPr>
            </a:lstStyle>
            <a:p>
              <a:pPr/>
              <a:r>
                <a:t>Cubic</a:t>
              </a:r>
            </a:p>
          </p:txBody>
        </p:sp>
        <p:sp>
          <p:nvSpPr>
            <p:cNvPr id="390" name="BBR"/>
            <p:cNvSpPr/>
            <p:nvPr/>
          </p:nvSpPr>
          <p:spPr>
            <a:xfrm>
              <a:off x="5934472" y="130157"/>
              <a:ext cx="1035079" cy="629183"/>
            </a:xfrm>
            <a:prstGeom prst="rect">
              <a:avLst/>
            </a:prstGeom>
            <a:solidFill>
              <a:srgbClr val="6C71C4"/>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lgn="ctr">
                <a:lnSpc>
                  <a:spcPct val="80000"/>
                </a:lnSpc>
                <a:spcBef>
                  <a:spcPts val="0"/>
                </a:spcBef>
                <a:defRPr cap="all" sz="2800">
                  <a:solidFill>
                    <a:srgbClr val="073642"/>
                  </a:solidFill>
                  <a:latin typeface="+mn-lt"/>
                  <a:ea typeface="+mn-ea"/>
                  <a:cs typeface="+mn-cs"/>
                  <a:sym typeface="DIN Condensed"/>
                </a:defRPr>
              </a:lvl1pPr>
            </a:lstStyle>
            <a:p>
              <a:pPr/>
              <a:r>
                <a:t>BBR</a:t>
              </a:r>
            </a:p>
          </p:txBody>
        </p:sp>
      </p:grpSp>
      <p:sp>
        <p:nvSpPr>
          <p:cNvPr id="392" name="Without compromising performance"/>
          <p:cNvSpPr txBox="1"/>
          <p:nvPr/>
        </p:nvSpPr>
        <p:spPr>
          <a:xfrm>
            <a:off x="2582787" y="8936773"/>
            <a:ext cx="7573269" cy="684883"/>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600">
                <a:solidFill>
                  <a:srgbClr val="268BD2"/>
                </a:solidFill>
                <a:latin typeface="Futura"/>
                <a:ea typeface="Futura"/>
                <a:cs typeface="Futura"/>
                <a:sym typeface="Futura"/>
              </a:defRPr>
            </a:lvl1pPr>
          </a:lstStyle>
          <a:p>
            <a:pPr/>
            <a:r>
              <a:t>Without compromising performance</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96" name="fn OnMeasurement(m: Info) {…"/>
          <p:cNvSpPr txBox="1"/>
          <p:nvPr>
            <p:ph type="body" sz="half" idx="1"/>
          </p:nvPr>
        </p:nvSpPr>
        <p:spPr>
          <a:xfrm>
            <a:off x="3532686" y="3313683"/>
            <a:ext cx="7777387" cy="4980434"/>
          </a:xfrm>
          <a:prstGeom prst="rect">
            <a:avLst/>
          </a:prstGeom>
        </p:spPr>
        <p:txBody>
          <a:bodyPr/>
          <a:lstStyle/>
          <a:p>
            <a:pPr marL="0" indent="0">
              <a:spcBef>
                <a:spcPts val="0"/>
              </a:spcBef>
              <a:buClrTx/>
              <a:buSzTx/>
              <a:buFontTx/>
              <a:buNone/>
              <a:defRPr sz="2800">
                <a:solidFill>
                  <a:srgbClr val="838787"/>
                </a:solidFill>
                <a:latin typeface="Anonymous Pro"/>
                <a:ea typeface="Anonymous Pro"/>
                <a:cs typeface="Anonymous Pro"/>
                <a:sym typeface="Anonymous Pro"/>
              </a:defRPr>
            </a:pPr>
            <a:r>
              <a:rPr>
                <a:solidFill>
                  <a:srgbClr val="B58900"/>
                </a:solidFill>
              </a:rPr>
              <a:t>fn</a:t>
            </a:r>
            <a:r>
              <a:t> OnMeasurement(m: Info) {</a:t>
            </a:r>
          </a:p>
          <a:p>
            <a:pPr lvl="1" marL="0" indent="228600">
              <a:spcBef>
                <a:spcPts val="0"/>
              </a:spcBef>
              <a:buClrTx/>
              <a:buSzTx/>
              <a:buFontTx/>
              <a:buNone/>
              <a:defRPr sz="2800">
                <a:solidFill>
                  <a:srgbClr val="838787"/>
                </a:solidFill>
                <a:latin typeface="Anonymous Pro"/>
                <a:ea typeface="Anonymous Pro"/>
                <a:cs typeface="Anonymous Pro"/>
                <a:sym typeface="Anonymous Pro"/>
              </a:defRPr>
            </a:pPr>
          </a:p>
          <a:p>
            <a:pPr lvl="1" marL="0" indent="228600">
              <a:spcBef>
                <a:spcPts val="0"/>
              </a:spcBef>
              <a:buClrTx/>
              <a:buSzTx/>
              <a:buFontTx/>
              <a:buNone/>
              <a:defRPr sz="2800">
                <a:solidFill>
                  <a:srgbClr val="838787"/>
                </a:solidFill>
                <a:latin typeface="Anonymous Pro"/>
                <a:ea typeface="Anonymous Pro"/>
                <a:cs typeface="Anonymous Pro"/>
                <a:sym typeface="Anonymous Pro"/>
              </a:defRPr>
            </a:pPr>
            <a:endParaRPr>
              <a:solidFill>
                <a:srgbClr val="2AA198"/>
              </a:solidFill>
            </a:endParaRPr>
          </a:p>
          <a:p>
            <a:pPr lvl="1" marL="0" indent="228600">
              <a:spcBef>
                <a:spcPts val="0"/>
              </a:spcBef>
              <a:buClrTx/>
              <a:buSzTx/>
              <a:buFontTx/>
              <a:buNone/>
              <a:defRPr sz="2800">
                <a:solidFill>
                  <a:srgbClr val="838787"/>
                </a:solidFill>
                <a:latin typeface="Anonymous Pro"/>
                <a:ea typeface="Anonymous Pro"/>
                <a:cs typeface="Anonymous Pro"/>
                <a:sym typeface="Anonymous Pro"/>
              </a:defRPr>
            </a:pPr>
            <a:endParaRPr>
              <a:solidFill>
                <a:srgbClr val="2AA198"/>
              </a:solidFill>
            </a:endParaRPr>
          </a:p>
          <a:p>
            <a:pPr lvl="1" marL="0" indent="228600">
              <a:spcBef>
                <a:spcPts val="0"/>
              </a:spcBef>
              <a:buClrTx/>
              <a:buSzTx/>
              <a:buFontTx/>
              <a:buNone/>
              <a:defRPr sz="2800">
                <a:solidFill>
                  <a:srgbClr val="838787"/>
                </a:solidFill>
                <a:latin typeface="Anonymous Pro"/>
                <a:ea typeface="Anonymous Pro"/>
                <a:cs typeface="Anonymous Pro"/>
                <a:sym typeface="Anonymous Pro"/>
              </a:defRPr>
            </a:pPr>
            <a:endParaRPr>
              <a:solidFill>
                <a:srgbClr val="2AA198"/>
              </a:solidFill>
            </a:endParaRPr>
          </a:p>
          <a:p>
            <a:pPr lvl="1" marL="0" indent="228600">
              <a:spcBef>
                <a:spcPts val="0"/>
              </a:spcBef>
              <a:buClrTx/>
              <a:buSzTx/>
              <a:buFontTx/>
              <a:buNone/>
              <a:defRPr sz="2800">
                <a:solidFill>
                  <a:srgbClr val="838787"/>
                </a:solidFill>
                <a:latin typeface="Anonymous Pro"/>
                <a:ea typeface="Anonymous Pro"/>
                <a:cs typeface="Anonymous Pro"/>
                <a:sym typeface="Anonymous Pro"/>
              </a:defRPr>
            </a:pPr>
            <a:endParaRPr>
              <a:solidFill>
                <a:srgbClr val="2AA198"/>
              </a:solidFill>
            </a:endParaRPr>
          </a:p>
          <a:p>
            <a:pPr lvl="1" marL="0" indent="228600">
              <a:spcBef>
                <a:spcPts val="0"/>
              </a:spcBef>
              <a:buClrTx/>
              <a:buSzTx/>
              <a:buFontTx/>
              <a:buNone/>
              <a:defRPr sz="2800">
                <a:solidFill>
                  <a:srgbClr val="838787"/>
                </a:solidFill>
                <a:latin typeface="Anonymous Pro"/>
                <a:ea typeface="Anonymous Pro"/>
                <a:cs typeface="Anonymous Pro"/>
                <a:sym typeface="Anonymous Pro"/>
              </a:defRPr>
            </a:pPr>
            <a:endParaRPr>
              <a:solidFill>
                <a:srgbClr val="2AA198"/>
              </a:solidFill>
            </a:endParaRPr>
          </a:p>
          <a:p>
            <a:pPr lvl="1" marL="0" indent="228600">
              <a:spcBef>
                <a:spcPts val="0"/>
              </a:spcBef>
              <a:buClrTx/>
              <a:buSzTx/>
              <a:buFontTx/>
              <a:buNone/>
              <a:defRPr sz="2800">
                <a:solidFill>
                  <a:srgbClr val="838787"/>
                </a:solidFill>
                <a:latin typeface="Anonymous Pro"/>
                <a:ea typeface="Anonymous Pro"/>
                <a:cs typeface="Anonymous Pro"/>
                <a:sym typeface="Anonymous Pro"/>
              </a:defRPr>
            </a:pPr>
          </a:p>
          <a:p>
            <a:pPr marL="0" indent="0">
              <a:spcBef>
                <a:spcPts val="0"/>
              </a:spcBef>
              <a:buClrTx/>
              <a:buSzTx/>
              <a:buFontTx/>
              <a:buNone/>
              <a:defRPr sz="2800">
                <a:solidFill>
                  <a:srgbClr val="838787"/>
                </a:solidFill>
                <a:latin typeface="Anonymous Pro"/>
                <a:ea typeface="Anonymous Pro"/>
                <a:cs typeface="Anonymous Pro"/>
                <a:sym typeface="Anonymous Pro"/>
              </a:defRPr>
            </a:pPr>
            <a:r>
              <a:t>}</a:t>
            </a:r>
          </a:p>
        </p:txBody>
      </p:sp>
      <p:sp>
        <p:nvSpPr>
          <p:cNvPr id="397" name="Event Handler"/>
          <p:cNvSpPr txBox="1"/>
          <p:nvPr/>
        </p:nvSpPr>
        <p:spPr>
          <a:xfrm>
            <a:off x="650302" y="3290771"/>
            <a:ext cx="2759275" cy="660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sz="3200"/>
            </a:lvl1pPr>
          </a:lstStyle>
          <a:p>
            <a:pPr/>
            <a:r>
              <a:t>Event Handler</a:t>
            </a:r>
          </a:p>
        </p:txBody>
      </p:sp>
      <p:sp>
        <p:nvSpPr>
          <p:cNvPr id="398" name="Algorithm API"/>
          <p:cNvSpPr txBox="1"/>
          <p:nvPr>
            <p:ph type="title"/>
          </p:nvPr>
        </p:nvSpPr>
        <p:spPr>
          <a:prstGeom prst="rect">
            <a:avLst/>
          </a:prstGeom>
        </p:spPr>
        <p:txBody>
          <a:bodyPr/>
          <a:lstStyle>
            <a:lvl1pPr defTabSz="368045">
              <a:spcBef>
                <a:spcPts val="1700"/>
              </a:spcBef>
              <a:defRPr sz="3780"/>
            </a:lvl1pPr>
          </a:lstStyle>
          <a:p>
            <a:pPr/>
            <a:r>
              <a:t>Algorithm API</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New_Template7">
  <a:themeElements>
    <a:clrScheme name="New_Template7">
      <a:dk1>
        <a:srgbClr val="222222"/>
      </a:dk1>
      <a:lt1>
        <a:srgbClr val="838787"/>
      </a:lt1>
      <a:dk2>
        <a:srgbClr val="222222"/>
      </a:dk2>
      <a:lt2>
        <a:srgbClr val="A6AAA9"/>
      </a:lt2>
      <a:accent1>
        <a:srgbClr val="34A5DA"/>
      </a:accent1>
      <a:accent2>
        <a:srgbClr val="3F969A"/>
      </a:accent2>
      <a:accent3>
        <a:srgbClr val="8ABE5E"/>
      </a:accent3>
      <a:accent4>
        <a:srgbClr val="FDCB56"/>
      </a:accent4>
      <a:accent5>
        <a:srgbClr val="E42832"/>
      </a:accent5>
      <a:accent6>
        <a:srgbClr val="C52060"/>
      </a:accent6>
      <a:hlink>
        <a:srgbClr val="0000FF"/>
      </a:hlink>
      <a:folHlink>
        <a:srgbClr val="FF00FF"/>
      </a:folHlink>
    </a:clrScheme>
    <a:fontScheme name="New_Template7">
      <a:majorFont>
        <a:latin typeface="DIN Condensed"/>
        <a:ea typeface="DIN Condensed"/>
        <a:cs typeface="DIN Condensed"/>
      </a:majorFont>
      <a:minorFont>
        <a:latin typeface="DIN Condensed"/>
        <a:ea typeface="DIN Condensed"/>
        <a:cs typeface="DIN Condensed"/>
      </a:minorFont>
    </a:fontScheme>
    <a:fmtScheme name="New_Template7">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80000"/>
          </a:lnSpc>
          <a:spcBef>
            <a:spcPts val="0"/>
          </a:spcBef>
          <a:spcAft>
            <a:spcPts val="0"/>
          </a:spcAft>
          <a:buClrTx/>
          <a:buSzTx/>
          <a:buFontTx/>
          <a:buNone/>
          <a:tabLst/>
          <a:defRPr b="0" baseline="0" cap="all" i="0" spc="0" strike="noStrike" sz="2800" u="none" kumimoji="0" normalizeH="0">
            <a:ln>
              <a:noFill/>
            </a:ln>
            <a:solidFill>
              <a:srgbClr val="FFFFFF"/>
            </a:solidFill>
            <a:effectLst/>
            <a:uFillTx/>
            <a:latin typeface="+mn-lt"/>
            <a:ea typeface="+mn-ea"/>
            <a:cs typeface="+mn-cs"/>
            <a:sym typeface="DIN Condensed"/>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New_Template7">
  <a:themeElements>
    <a:clrScheme name="New_Template7">
      <a:dk1>
        <a:srgbClr val="000000"/>
      </a:dk1>
      <a:lt1>
        <a:srgbClr val="FFFFFF"/>
      </a:lt1>
      <a:dk2>
        <a:srgbClr val="222222"/>
      </a:dk2>
      <a:lt2>
        <a:srgbClr val="A6AAA9"/>
      </a:lt2>
      <a:accent1>
        <a:srgbClr val="34A5DA"/>
      </a:accent1>
      <a:accent2>
        <a:srgbClr val="3F969A"/>
      </a:accent2>
      <a:accent3>
        <a:srgbClr val="8ABE5E"/>
      </a:accent3>
      <a:accent4>
        <a:srgbClr val="FDCB56"/>
      </a:accent4>
      <a:accent5>
        <a:srgbClr val="E42832"/>
      </a:accent5>
      <a:accent6>
        <a:srgbClr val="C52060"/>
      </a:accent6>
      <a:hlink>
        <a:srgbClr val="0000FF"/>
      </a:hlink>
      <a:folHlink>
        <a:srgbClr val="FF00FF"/>
      </a:folHlink>
    </a:clrScheme>
    <a:fontScheme name="New_Template7">
      <a:majorFont>
        <a:latin typeface="DIN Condensed"/>
        <a:ea typeface="DIN Condensed"/>
        <a:cs typeface="DIN Condensed"/>
      </a:majorFont>
      <a:minorFont>
        <a:latin typeface="DIN Condensed"/>
        <a:ea typeface="DIN Condensed"/>
        <a:cs typeface="DIN Condensed"/>
      </a:minorFont>
    </a:fontScheme>
    <a:fmtScheme name="New_Template7">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80000"/>
          </a:lnSpc>
          <a:spcBef>
            <a:spcPts val="0"/>
          </a:spcBef>
          <a:spcAft>
            <a:spcPts val="0"/>
          </a:spcAft>
          <a:buClrTx/>
          <a:buSzTx/>
          <a:buFontTx/>
          <a:buNone/>
          <a:tabLst/>
          <a:defRPr b="0" baseline="0" cap="all" i="0" spc="0" strike="noStrike" sz="2800" u="none" kumimoji="0" normalizeH="0">
            <a:ln>
              <a:noFill/>
            </a:ln>
            <a:solidFill>
              <a:srgbClr val="FFFFFF"/>
            </a:solidFill>
            <a:effectLst/>
            <a:uFillTx/>
            <a:latin typeface="+mn-lt"/>
            <a:ea typeface="+mn-ea"/>
            <a:cs typeface="+mn-cs"/>
            <a:sym typeface="DIN Condensed"/>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l" defTabSz="584200" rtl="0" fontAlgn="auto" latinLnBrk="0" hangingPunct="0">
          <a:lnSpc>
            <a:spcPct val="100000"/>
          </a:lnSpc>
          <a:spcBef>
            <a:spcPts val="2400"/>
          </a:spcBef>
          <a:spcAft>
            <a:spcPts val="0"/>
          </a:spcAft>
          <a:buClrTx/>
          <a:buSzTx/>
          <a:buFontTx/>
          <a:buNone/>
          <a:tabLst/>
          <a:defRPr b="0" baseline="0" cap="none" i="0" spc="0" strike="noStrike" sz="2000" u="none" kumimoji="0" normalizeH="0">
            <a:ln>
              <a:noFill/>
            </a:ln>
            <a:solidFill>
              <a:srgbClr val="838787"/>
            </a:solidFill>
            <a:effectLst/>
            <a:uFillTx/>
            <a:latin typeface="Avenir Next Medium"/>
            <a:ea typeface="Avenir Next Medium"/>
            <a:cs typeface="Avenir Next Medium"/>
            <a:sym typeface="Avenir Next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