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BA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ED72BB0-BC7C-4D28-920A-5380D875EC21}"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8F7B6-3397-48C3-BDEF-A75D065DE1B4}" type="slidenum">
              <a:rPr lang="en-IN" smtClean="0"/>
              <a:t>‹#›</a:t>
            </a:fld>
            <a:endParaRPr lang="en-IN"/>
          </a:p>
        </p:txBody>
      </p:sp>
    </p:spTree>
    <p:extLst>
      <p:ext uri="{BB962C8B-B14F-4D97-AF65-F5344CB8AC3E}">
        <p14:creationId xmlns:p14="http://schemas.microsoft.com/office/powerpoint/2010/main" val="257462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ED72BB0-BC7C-4D28-920A-5380D875EC21}"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8F7B6-3397-48C3-BDEF-A75D065DE1B4}" type="slidenum">
              <a:rPr lang="en-IN" smtClean="0"/>
              <a:t>‹#›</a:t>
            </a:fld>
            <a:endParaRPr lang="en-IN"/>
          </a:p>
        </p:txBody>
      </p:sp>
    </p:spTree>
    <p:extLst>
      <p:ext uri="{BB962C8B-B14F-4D97-AF65-F5344CB8AC3E}">
        <p14:creationId xmlns:p14="http://schemas.microsoft.com/office/powerpoint/2010/main" val="946011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ED72BB0-BC7C-4D28-920A-5380D875EC21}"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8F7B6-3397-48C3-BDEF-A75D065DE1B4}" type="slidenum">
              <a:rPr lang="en-IN" smtClean="0"/>
              <a:t>‹#›</a:t>
            </a:fld>
            <a:endParaRPr lang="en-IN"/>
          </a:p>
        </p:txBody>
      </p:sp>
    </p:spTree>
    <p:extLst>
      <p:ext uri="{BB962C8B-B14F-4D97-AF65-F5344CB8AC3E}">
        <p14:creationId xmlns:p14="http://schemas.microsoft.com/office/powerpoint/2010/main" val="1715379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ED72BB0-BC7C-4D28-920A-5380D875EC21}"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8F7B6-3397-48C3-BDEF-A75D065DE1B4}" type="slidenum">
              <a:rPr lang="en-IN" smtClean="0"/>
              <a:t>‹#›</a:t>
            </a:fld>
            <a:endParaRPr lang="en-IN"/>
          </a:p>
        </p:txBody>
      </p:sp>
    </p:spTree>
    <p:extLst>
      <p:ext uri="{BB962C8B-B14F-4D97-AF65-F5344CB8AC3E}">
        <p14:creationId xmlns:p14="http://schemas.microsoft.com/office/powerpoint/2010/main" val="347037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D72BB0-BC7C-4D28-920A-5380D875EC21}"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8F7B6-3397-48C3-BDEF-A75D065DE1B4}" type="slidenum">
              <a:rPr lang="en-IN" smtClean="0"/>
              <a:t>‹#›</a:t>
            </a:fld>
            <a:endParaRPr lang="en-IN"/>
          </a:p>
        </p:txBody>
      </p:sp>
    </p:spTree>
    <p:extLst>
      <p:ext uri="{BB962C8B-B14F-4D97-AF65-F5344CB8AC3E}">
        <p14:creationId xmlns:p14="http://schemas.microsoft.com/office/powerpoint/2010/main" val="1659598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ED72BB0-BC7C-4D28-920A-5380D875EC21}" type="datetimeFigureOut">
              <a:rPr lang="en-IN" smtClean="0"/>
              <a:t>27-04-2021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8F7B6-3397-48C3-BDEF-A75D065DE1B4}" type="slidenum">
              <a:rPr lang="en-IN" smtClean="0"/>
              <a:t>‹#›</a:t>
            </a:fld>
            <a:endParaRPr lang="en-IN"/>
          </a:p>
        </p:txBody>
      </p:sp>
    </p:spTree>
    <p:extLst>
      <p:ext uri="{BB962C8B-B14F-4D97-AF65-F5344CB8AC3E}">
        <p14:creationId xmlns:p14="http://schemas.microsoft.com/office/powerpoint/2010/main" val="339083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ED72BB0-BC7C-4D28-920A-5380D875EC21}" type="datetimeFigureOut">
              <a:rPr lang="en-IN" smtClean="0"/>
              <a:t>27-04-2021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78F7B6-3397-48C3-BDEF-A75D065DE1B4}" type="slidenum">
              <a:rPr lang="en-IN" smtClean="0"/>
              <a:t>‹#›</a:t>
            </a:fld>
            <a:endParaRPr lang="en-IN"/>
          </a:p>
        </p:txBody>
      </p:sp>
    </p:spTree>
    <p:extLst>
      <p:ext uri="{BB962C8B-B14F-4D97-AF65-F5344CB8AC3E}">
        <p14:creationId xmlns:p14="http://schemas.microsoft.com/office/powerpoint/2010/main" val="121450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ED72BB0-BC7C-4D28-920A-5380D875EC21}" type="datetimeFigureOut">
              <a:rPr lang="en-IN" smtClean="0"/>
              <a:t>27-04-2021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8F7B6-3397-48C3-BDEF-A75D065DE1B4}" type="slidenum">
              <a:rPr lang="en-IN" smtClean="0"/>
              <a:t>‹#›</a:t>
            </a:fld>
            <a:endParaRPr lang="en-IN"/>
          </a:p>
        </p:txBody>
      </p:sp>
    </p:spTree>
    <p:extLst>
      <p:ext uri="{BB962C8B-B14F-4D97-AF65-F5344CB8AC3E}">
        <p14:creationId xmlns:p14="http://schemas.microsoft.com/office/powerpoint/2010/main" val="2717777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2BB0-BC7C-4D28-920A-5380D875EC21}" type="datetimeFigureOut">
              <a:rPr lang="en-IN" smtClean="0"/>
              <a:t>27-04-2021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78F7B6-3397-48C3-BDEF-A75D065DE1B4}" type="slidenum">
              <a:rPr lang="en-IN" smtClean="0"/>
              <a:t>‹#›</a:t>
            </a:fld>
            <a:endParaRPr lang="en-IN"/>
          </a:p>
        </p:txBody>
      </p:sp>
    </p:spTree>
    <p:extLst>
      <p:ext uri="{BB962C8B-B14F-4D97-AF65-F5344CB8AC3E}">
        <p14:creationId xmlns:p14="http://schemas.microsoft.com/office/powerpoint/2010/main" val="110683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72BB0-BC7C-4D28-920A-5380D875EC21}" type="datetimeFigureOut">
              <a:rPr lang="en-IN" smtClean="0"/>
              <a:t>27-04-2021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8F7B6-3397-48C3-BDEF-A75D065DE1B4}" type="slidenum">
              <a:rPr lang="en-IN" smtClean="0"/>
              <a:t>‹#›</a:t>
            </a:fld>
            <a:endParaRPr lang="en-IN"/>
          </a:p>
        </p:txBody>
      </p:sp>
    </p:spTree>
    <p:extLst>
      <p:ext uri="{BB962C8B-B14F-4D97-AF65-F5344CB8AC3E}">
        <p14:creationId xmlns:p14="http://schemas.microsoft.com/office/powerpoint/2010/main" val="189433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72BB0-BC7C-4D28-920A-5380D875EC21}" type="datetimeFigureOut">
              <a:rPr lang="en-IN" smtClean="0"/>
              <a:t>27-04-2021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8F7B6-3397-48C3-BDEF-A75D065DE1B4}" type="slidenum">
              <a:rPr lang="en-IN" smtClean="0"/>
              <a:t>‹#›</a:t>
            </a:fld>
            <a:endParaRPr lang="en-IN"/>
          </a:p>
        </p:txBody>
      </p:sp>
    </p:spTree>
    <p:extLst>
      <p:ext uri="{BB962C8B-B14F-4D97-AF65-F5344CB8AC3E}">
        <p14:creationId xmlns:p14="http://schemas.microsoft.com/office/powerpoint/2010/main" val="28062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2BB0-BC7C-4D28-920A-5380D875EC21}" type="datetimeFigureOut">
              <a:rPr lang="en-IN" smtClean="0"/>
              <a:t>27-04-2021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8F7B6-3397-48C3-BDEF-A75D065DE1B4}" type="slidenum">
              <a:rPr lang="en-IN" smtClean="0"/>
              <a:t>‹#›</a:t>
            </a:fld>
            <a:endParaRPr lang="en-IN"/>
          </a:p>
        </p:txBody>
      </p:sp>
    </p:spTree>
    <p:extLst>
      <p:ext uri="{BB962C8B-B14F-4D97-AF65-F5344CB8AC3E}">
        <p14:creationId xmlns:p14="http://schemas.microsoft.com/office/powerpoint/2010/main" val="1439825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8" descr="https://www.pngkit.com/png/full/2-25552_forest-png-file-download-free-forest-outl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7" y="4765924"/>
            <a:ext cx="6489290" cy="232179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https://www.pngkit.com/png/full/2-25552_forest-png-file-download-free-forest-outline.png"/>
          <p:cNvPicPr>
            <a:picLocks noChangeAspect="1" noChangeArrowheads="1"/>
          </p:cNvPicPr>
          <p:nvPr/>
        </p:nvPicPr>
        <p:blipFill rotWithShape="1">
          <a:blip r:embed="rId2">
            <a:extLst>
              <a:ext uri="{28A0092B-C50C-407E-A947-70E740481C1C}">
                <a14:useLocalDpi xmlns:a14="http://schemas.microsoft.com/office/drawing/2010/main" val="0"/>
              </a:ext>
            </a:extLst>
          </a:blip>
          <a:srcRect r="11212"/>
          <a:stretch/>
        </p:blipFill>
        <p:spPr bwMode="auto">
          <a:xfrm>
            <a:off x="6409399" y="4745233"/>
            <a:ext cx="5761704" cy="232179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4067" y="6455783"/>
            <a:ext cx="12192000" cy="65262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09365" y="386794"/>
            <a:ext cx="10522632" cy="1200329"/>
          </a:xfrm>
          <a:prstGeom prst="rect">
            <a:avLst/>
          </a:prstGeom>
          <a:noFill/>
        </p:spPr>
        <p:txBody>
          <a:bodyPr wrap="square" rtlCol="0">
            <a:spAutoFit/>
          </a:bodyPr>
          <a:lstStyle/>
          <a:p>
            <a:r>
              <a:rPr lang="en-IN" sz="3600" b="1" dirty="0" smtClean="0">
                <a:latin typeface="Poppins" panose="00000500000000000000" pitchFamily="50" charset="0"/>
                <a:cs typeface="Poppins" panose="00000500000000000000" pitchFamily="50" charset="0"/>
              </a:rPr>
              <a:t>ADCDD Signal Direction and Distance Prediction</a:t>
            </a:r>
            <a:endParaRPr lang="en-IN" sz="3600" b="1" dirty="0">
              <a:latin typeface="Poppins" panose="00000500000000000000" pitchFamily="50" charset="0"/>
              <a:cs typeface="Poppins" panose="00000500000000000000" pitchFamily="50" charset="0"/>
            </a:endParaRPr>
          </a:p>
        </p:txBody>
      </p:sp>
      <p:pic>
        <p:nvPicPr>
          <p:cNvPr id="7" name="Picture 2" descr="https://freepngimg.com/thumb/antenna/24133-5-antenna-transparent-thum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302" y="3953022"/>
            <a:ext cx="2110817" cy="21108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freepngimg.com/thumb/antenna/24133-5-antenna-transparent-thum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03068" y="5207190"/>
            <a:ext cx="633319" cy="7857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clipart-library.com/newhp/10-108433_red-car-png-clipart-png-car-red-clipar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2796" y="5670979"/>
            <a:ext cx="1924788" cy="87452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freepngimg.com/thumb/antenna/24133-5-antenna-transparent-thum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2043" y="5236384"/>
            <a:ext cx="633319" cy="7857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clipart-library.com/newhp/10-108433_red-car-png-clipart-png-car-red-clipar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9649" y="5629244"/>
            <a:ext cx="1924788" cy="8745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freepngimg.com/thumb/antenna/24133-5-antenna-transparent-thum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3075" y="5236384"/>
            <a:ext cx="633319" cy="7857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http://clipart-library.com/newhp/10-108433_red-car-png-clipart-png-car-red-clipar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70681" y="5629244"/>
            <a:ext cx="1924788" cy="87452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969001" y="1707083"/>
            <a:ext cx="9528148" cy="2739211"/>
          </a:xfrm>
          <a:prstGeom prst="rect">
            <a:avLst/>
          </a:prstGeom>
          <a:noFill/>
        </p:spPr>
        <p:txBody>
          <a:bodyPr wrap="square" rtlCol="0">
            <a:spAutoFit/>
          </a:bodyPr>
          <a:lstStyle/>
          <a:p>
            <a:pPr algn="r"/>
            <a:r>
              <a:rPr lang="en-IN" sz="5400" b="1" dirty="0" smtClean="0">
                <a:solidFill>
                  <a:srgbClr val="5FBAA7"/>
                </a:solidFill>
                <a:latin typeface="Berlin Sans FB" panose="020E0602020502020306" pitchFamily="34" charset="0"/>
              </a:rPr>
              <a:t>Find the signal transmitter</a:t>
            </a:r>
          </a:p>
          <a:p>
            <a:pPr algn="r"/>
            <a:r>
              <a:rPr lang="en-IN" sz="2800" b="1" dirty="0" smtClean="0">
                <a:latin typeface="+mj-lt"/>
              </a:rPr>
              <a:t>Research and Project By</a:t>
            </a:r>
          </a:p>
          <a:p>
            <a:pPr algn="r"/>
            <a:r>
              <a:rPr lang="en-IN" b="1" dirty="0" err="1" smtClean="0">
                <a:latin typeface="+mj-lt"/>
                <a:cs typeface="Calibri" panose="020F0502020204030204" pitchFamily="34" charset="0"/>
              </a:rPr>
              <a:t>Shivam</a:t>
            </a:r>
            <a:r>
              <a:rPr lang="en-IN" b="1" dirty="0" smtClean="0">
                <a:latin typeface="+mj-lt"/>
                <a:cs typeface="Calibri" panose="020F0502020204030204" pitchFamily="34" charset="0"/>
              </a:rPr>
              <a:t> Kumar, 17BCS4168</a:t>
            </a:r>
          </a:p>
          <a:p>
            <a:pPr algn="r"/>
            <a:r>
              <a:rPr lang="en-IN" b="1" dirty="0" smtClean="0">
                <a:latin typeface="+mj-lt"/>
                <a:cs typeface="Calibri" panose="020F0502020204030204" pitchFamily="34" charset="0"/>
              </a:rPr>
              <a:t>Deepak, 17BCS4172</a:t>
            </a:r>
          </a:p>
          <a:p>
            <a:pPr algn="r"/>
            <a:r>
              <a:rPr lang="en-IN" b="1" dirty="0" err="1" smtClean="0">
                <a:latin typeface="+mj-lt"/>
                <a:cs typeface="Calibri" panose="020F0502020204030204" pitchFamily="34" charset="0"/>
              </a:rPr>
              <a:t>Chirag</a:t>
            </a:r>
            <a:r>
              <a:rPr lang="en-IN" b="1" dirty="0" smtClean="0">
                <a:latin typeface="+mj-lt"/>
                <a:cs typeface="Calibri" panose="020F0502020204030204" pitchFamily="34" charset="0"/>
              </a:rPr>
              <a:t>, 17BCS4174</a:t>
            </a:r>
          </a:p>
          <a:p>
            <a:pPr algn="r"/>
            <a:r>
              <a:rPr lang="en-IN" b="1" dirty="0" err="1" smtClean="0">
                <a:latin typeface="+mj-lt"/>
                <a:cs typeface="Calibri" panose="020F0502020204030204" pitchFamily="34" charset="0"/>
              </a:rPr>
              <a:t>Deepanshu</a:t>
            </a:r>
            <a:r>
              <a:rPr lang="en-IN" b="1" dirty="0" smtClean="0">
                <a:latin typeface="+mj-lt"/>
                <a:cs typeface="Calibri" panose="020F0502020204030204" pitchFamily="34" charset="0"/>
              </a:rPr>
              <a:t> Chauhan, 17BCS4145</a:t>
            </a:r>
          </a:p>
          <a:p>
            <a:pPr algn="r"/>
            <a:r>
              <a:rPr lang="en-IN" b="1" dirty="0" smtClean="0">
                <a:latin typeface="+mj-lt"/>
                <a:cs typeface="Calibri" panose="020F0502020204030204" pitchFamily="34" charset="0"/>
              </a:rPr>
              <a:t>Deepak </a:t>
            </a:r>
            <a:r>
              <a:rPr lang="en-IN" b="1" dirty="0" err="1" smtClean="0">
                <a:latin typeface="+mj-lt"/>
                <a:cs typeface="Calibri" panose="020F0502020204030204" pitchFamily="34" charset="0"/>
              </a:rPr>
              <a:t>Verma</a:t>
            </a:r>
            <a:r>
              <a:rPr lang="en-IN" b="1" dirty="0" smtClean="0">
                <a:latin typeface="+mj-lt"/>
                <a:cs typeface="Calibri" panose="020F0502020204030204" pitchFamily="34" charset="0"/>
              </a:rPr>
              <a:t>, 17BCS4157</a:t>
            </a:r>
          </a:p>
        </p:txBody>
      </p:sp>
    </p:spTree>
    <p:extLst>
      <p:ext uri="{BB962C8B-B14F-4D97-AF65-F5344CB8AC3E}">
        <p14:creationId xmlns:p14="http://schemas.microsoft.com/office/powerpoint/2010/main" val="51191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9365" y="386794"/>
            <a:ext cx="10522632" cy="646331"/>
          </a:xfrm>
          <a:prstGeom prst="rect">
            <a:avLst/>
          </a:prstGeom>
          <a:noFill/>
        </p:spPr>
        <p:txBody>
          <a:bodyPr wrap="square" rtlCol="0">
            <a:spAutoFit/>
          </a:bodyPr>
          <a:lstStyle/>
          <a:p>
            <a:r>
              <a:rPr lang="en-IN" sz="3600" b="1" dirty="0" smtClean="0">
                <a:solidFill>
                  <a:srgbClr val="5FBAA7"/>
                </a:solidFill>
                <a:latin typeface="Poppins" panose="00000500000000000000" pitchFamily="50" charset="0"/>
                <a:cs typeface="Poppins" panose="00000500000000000000" pitchFamily="50" charset="0"/>
              </a:rPr>
              <a:t>Motto</a:t>
            </a:r>
            <a:endParaRPr lang="en-IN" sz="3600" b="1" dirty="0">
              <a:solidFill>
                <a:srgbClr val="5FBAA7"/>
              </a:solidFill>
              <a:latin typeface="Poppins" panose="00000500000000000000" pitchFamily="50" charset="0"/>
              <a:cs typeface="Poppins" panose="00000500000000000000" pitchFamily="50" charset="0"/>
            </a:endParaRPr>
          </a:p>
        </p:txBody>
      </p:sp>
      <p:sp>
        <p:nvSpPr>
          <p:cNvPr id="6" name="Rectangle 5"/>
          <p:cNvSpPr/>
          <p:nvPr/>
        </p:nvSpPr>
        <p:spPr>
          <a:xfrm>
            <a:off x="0" y="5922499"/>
            <a:ext cx="12192000" cy="9355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descr="Cartoon Man Walking Playing Mobile Phone, Men, Characters, Business Office  PNG Transparent Clipart Image and PSD File for Free Download"/>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875" b="100000" l="10000" r="90000"/>
                    </a14:imgEffect>
                  </a14:imgLayer>
                </a14:imgProps>
              </a:ext>
              <a:ext uri="{28A0092B-C50C-407E-A947-70E740481C1C}">
                <a14:useLocalDpi xmlns:a14="http://schemas.microsoft.com/office/drawing/2010/main" val="0"/>
              </a:ext>
            </a:extLst>
          </a:blip>
          <a:srcRect/>
          <a:stretch>
            <a:fillRect/>
          </a:stretch>
        </p:blipFill>
        <p:spPr bwMode="auto">
          <a:xfrm>
            <a:off x="10088838" y="4503932"/>
            <a:ext cx="1886318" cy="18863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2" descr="https://freepngimg.com/thumb/antenna/24133-5-antenna-transparent-thum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62" y="4157807"/>
            <a:ext cx="2110817" cy="2110817"/>
          </a:xfrm>
          <a:prstGeom prst="rect">
            <a:avLst/>
          </a:prstGeom>
          <a:noFill/>
          <a:extLst>
            <a:ext uri="{909E8E84-426E-40DD-AFC4-6F175D3DCCD1}">
              <a14:hiddenFill xmlns:a14="http://schemas.microsoft.com/office/drawing/2010/main">
                <a:solidFill>
                  <a:srgbClr val="FFFFFF"/>
                </a:solidFill>
              </a14:hiddenFill>
            </a:ext>
          </a:extLst>
        </p:spPr>
      </p:pic>
      <p:sp>
        <p:nvSpPr>
          <p:cNvPr id="8" name="Cloud Callout 7"/>
          <p:cNvSpPr/>
          <p:nvPr/>
        </p:nvSpPr>
        <p:spPr>
          <a:xfrm>
            <a:off x="5247249" y="211233"/>
            <a:ext cx="6189785" cy="4146286"/>
          </a:xfrm>
          <a:prstGeom prst="cloudCallout">
            <a:avLst>
              <a:gd name="adj1" fmla="val 33874"/>
              <a:gd name="adj2" fmla="val 63042"/>
            </a:avLst>
          </a:prstGeom>
          <a:solidFill>
            <a:srgbClr val="5FBAA7"/>
          </a:solidFill>
          <a:ln>
            <a:solidFill>
              <a:srgbClr val="5FBA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5591" y="906488"/>
            <a:ext cx="1305368" cy="2755777"/>
          </a:xfrm>
          <a:prstGeom prst="rect">
            <a:avLst/>
          </a:prstGeom>
          <a:ln>
            <a:noFill/>
          </a:ln>
          <a:effectLst>
            <a:outerShdw blurRad="292100" dist="139700" dir="2700000" algn="tl" rotWithShape="0">
              <a:srgbClr val="333333">
                <a:alpha val="65000"/>
              </a:srgbClr>
            </a:outerShdw>
          </a:effectLst>
        </p:spPr>
      </p:pic>
      <p:cxnSp>
        <p:nvCxnSpPr>
          <p:cNvPr id="11" name="Straight Arrow Connector 10"/>
          <p:cNvCxnSpPr/>
          <p:nvPr/>
        </p:nvCxnSpPr>
        <p:spPr>
          <a:xfrm>
            <a:off x="2813538" y="4740812"/>
            <a:ext cx="7526216" cy="36576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813538" y="5030336"/>
            <a:ext cx="7526216" cy="31311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940900" y="744552"/>
            <a:ext cx="3236193" cy="2677656"/>
          </a:xfrm>
          <a:prstGeom prst="rect">
            <a:avLst/>
          </a:prstGeom>
          <a:noFill/>
        </p:spPr>
        <p:txBody>
          <a:bodyPr wrap="square" rtlCol="0">
            <a:spAutoFit/>
          </a:bodyPr>
          <a:lstStyle/>
          <a:p>
            <a:r>
              <a:rPr lang="en-IN" sz="2400" b="1" dirty="0" smtClean="0">
                <a:solidFill>
                  <a:schemeClr val="bg1"/>
                </a:solidFill>
                <a:latin typeface="Poppins" panose="00000500000000000000" pitchFamily="50" charset="0"/>
                <a:cs typeface="Poppins" panose="00000500000000000000" pitchFamily="50" charset="0"/>
              </a:rPr>
              <a:t>Detect receiver device distance and direction from transmitter using an external device called SDR and an app.</a:t>
            </a:r>
            <a:endParaRPr lang="en-IN" sz="2400" b="1" dirty="0">
              <a:solidFill>
                <a:schemeClr val="bg1"/>
              </a:solidFill>
              <a:latin typeface="Poppins" panose="00000500000000000000" pitchFamily="50" charset="0"/>
              <a:cs typeface="Poppins" panose="00000500000000000000" pitchFamily="50" charset="0"/>
            </a:endParaRPr>
          </a:p>
        </p:txBody>
      </p:sp>
      <p:sp>
        <p:nvSpPr>
          <p:cNvPr id="16" name="TextBox 15"/>
          <p:cNvSpPr txBox="1"/>
          <p:nvPr/>
        </p:nvSpPr>
        <p:spPr>
          <a:xfrm>
            <a:off x="509365" y="1195754"/>
            <a:ext cx="4175177" cy="1200329"/>
          </a:xfrm>
          <a:prstGeom prst="rect">
            <a:avLst/>
          </a:prstGeom>
          <a:noFill/>
        </p:spPr>
        <p:txBody>
          <a:bodyPr wrap="square" rtlCol="0">
            <a:spAutoFit/>
          </a:bodyPr>
          <a:lstStyle/>
          <a:p>
            <a:r>
              <a:rPr lang="en-IN" dirty="0" smtClean="0">
                <a:latin typeface="Poppins" panose="00000500000000000000" pitchFamily="50" charset="0"/>
                <a:cs typeface="Poppins" panose="00000500000000000000" pitchFamily="50" charset="0"/>
              </a:rPr>
              <a:t>Transmitter sends signal to a range R. Our system captures the signals get it RSSI and predict signal distance and direction.</a:t>
            </a:r>
            <a:endParaRPr lang="en-IN" dirty="0">
              <a:latin typeface="Poppins" panose="00000500000000000000" pitchFamily="50" charset="0"/>
              <a:cs typeface="Poppins" panose="00000500000000000000" pitchFamily="50" charset="0"/>
            </a:endParaRPr>
          </a:p>
        </p:txBody>
      </p:sp>
    </p:spTree>
    <p:extLst>
      <p:ext uri="{BB962C8B-B14F-4D97-AF65-F5344CB8AC3E}">
        <p14:creationId xmlns:p14="http://schemas.microsoft.com/office/powerpoint/2010/main" val="679557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4462791" y="2797817"/>
            <a:ext cx="7304171" cy="1127068"/>
          </a:xfrm>
          <a:prstGeom prst="roundRect">
            <a:avLst/>
          </a:prstGeom>
          <a:solidFill>
            <a:schemeClr val="tx1">
              <a:lumMod val="65000"/>
              <a:lumOff val="35000"/>
            </a:schemeClr>
          </a:solidFill>
          <a:ln>
            <a:no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509365" y="386794"/>
            <a:ext cx="10522632" cy="646331"/>
          </a:xfrm>
          <a:prstGeom prst="rect">
            <a:avLst/>
          </a:prstGeom>
          <a:noFill/>
        </p:spPr>
        <p:txBody>
          <a:bodyPr wrap="square" rtlCol="0">
            <a:spAutoFit/>
          </a:bodyPr>
          <a:lstStyle/>
          <a:p>
            <a:r>
              <a:rPr lang="en-IN" sz="3600" b="1" dirty="0" smtClean="0">
                <a:solidFill>
                  <a:srgbClr val="5FBAA7"/>
                </a:solidFill>
                <a:latin typeface="Poppins" panose="00000500000000000000" pitchFamily="50" charset="0"/>
                <a:cs typeface="Poppins" panose="00000500000000000000" pitchFamily="50" charset="0"/>
              </a:rPr>
              <a:t>Approach for Distance</a:t>
            </a:r>
            <a:endParaRPr lang="en-IN" sz="3600" b="1" dirty="0">
              <a:solidFill>
                <a:srgbClr val="5FBAA7"/>
              </a:solidFill>
              <a:latin typeface="Poppins" panose="00000500000000000000" pitchFamily="50" charset="0"/>
              <a:cs typeface="Poppins" panose="00000500000000000000" pitchFamily="50" charset="0"/>
            </a:endParaRPr>
          </a:p>
        </p:txBody>
      </p:sp>
      <p:sp>
        <p:nvSpPr>
          <p:cNvPr id="6" name="Rectangle 5"/>
          <p:cNvSpPr/>
          <p:nvPr/>
        </p:nvSpPr>
        <p:spPr>
          <a:xfrm>
            <a:off x="0" y="5922499"/>
            <a:ext cx="12192000" cy="9355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descr="Cartoon Man Walking Playing Mobile Phone, Men, Characters, Business Office  PNG Transparent Clipart Image and PSD File for Free Download"/>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875" b="100000" l="10000" r="90000"/>
                    </a14:imgEffect>
                  </a14:imgLayer>
                </a14:imgProps>
              </a:ext>
              <a:ext uri="{28A0092B-C50C-407E-A947-70E740481C1C}">
                <a14:useLocalDpi xmlns:a14="http://schemas.microsoft.com/office/drawing/2010/main" val="0"/>
              </a:ext>
            </a:extLst>
          </a:blip>
          <a:srcRect/>
          <a:stretch>
            <a:fillRect/>
          </a:stretch>
        </p:blipFill>
        <p:spPr bwMode="auto">
          <a:xfrm>
            <a:off x="10088838" y="4503932"/>
            <a:ext cx="1886318" cy="18863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2" descr="https://freepngimg.com/thumb/antenna/24133-5-antenna-transparent-thum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62" y="4157807"/>
            <a:ext cx="2110817" cy="2110817"/>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a:off x="2813538" y="4740812"/>
            <a:ext cx="7526216" cy="36576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813538" y="5030336"/>
            <a:ext cx="7526216" cy="31311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9365" y="1195754"/>
            <a:ext cx="10998007" cy="1477328"/>
          </a:xfrm>
          <a:prstGeom prst="rect">
            <a:avLst/>
          </a:prstGeom>
          <a:noFill/>
        </p:spPr>
        <p:txBody>
          <a:bodyPr wrap="square" rtlCol="0">
            <a:spAutoFit/>
          </a:bodyPr>
          <a:lstStyle/>
          <a:p>
            <a:r>
              <a:rPr lang="en-IN" dirty="0" smtClean="0">
                <a:latin typeface="Poppins" panose="00000500000000000000" pitchFamily="50" charset="0"/>
                <a:cs typeface="Poppins" panose="00000500000000000000" pitchFamily="50" charset="0"/>
              </a:rPr>
              <a:t>To find distance we simply use SDR or Wi-Fi receiver(for prototype) to read a signal of some frequency (for Wi-Fi it is 2.4Ghz). From that received signal we calculate its received power. By some calculations we get the distance of signal transmitter from the receiver. No doubt distance is not exact but it’s approx. because of loss of power due to obstacles like walls, tree, plants, wood, water etc. </a:t>
            </a:r>
            <a:endParaRPr lang="en-IN" dirty="0">
              <a:latin typeface="Poppins" panose="00000500000000000000" pitchFamily="50" charset="0"/>
              <a:cs typeface="Poppins" panose="00000500000000000000" pitchFamily="50" charset="0"/>
            </a:endParaRPr>
          </a:p>
        </p:txBody>
      </p:sp>
      <p:pic>
        <p:nvPicPr>
          <p:cNvPr id="13" name="Picture 12" descr="SCHEMATICS"/>
          <p:cNvPicPr/>
          <p:nvPr/>
        </p:nvPicPr>
        <p:blipFill>
          <a:blip r:embed="rId5">
            <a:extLst>
              <a:ext uri="{28A0092B-C50C-407E-A947-70E740481C1C}">
                <a14:useLocalDpi xmlns:a14="http://schemas.microsoft.com/office/drawing/2010/main" val="0"/>
              </a:ext>
            </a:extLst>
          </a:blip>
          <a:srcRect/>
          <a:stretch>
            <a:fillRect/>
          </a:stretch>
        </p:blipFill>
        <p:spPr bwMode="auto">
          <a:xfrm>
            <a:off x="4462791" y="4503932"/>
            <a:ext cx="4227710" cy="1066874"/>
          </a:xfrm>
          <a:prstGeom prst="rect">
            <a:avLst/>
          </a:prstGeom>
          <a:ln>
            <a:noFill/>
          </a:ln>
          <a:effectLst>
            <a:softEdge rad="112500"/>
          </a:effectLst>
        </p:spPr>
      </p:pic>
      <p:sp>
        <p:nvSpPr>
          <p:cNvPr id="2" name="Rectangle 1"/>
          <p:cNvSpPr/>
          <p:nvPr/>
        </p:nvSpPr>
        <p:spPr>
          <a:xfrm>
            <a:off x="4586068" y="2948770"/>
            <a:ext cx="7019116" cy="861774"/>
          </a:xfrm>
          <a:prstGeom prst="rect">
            <a:avLst/>
          </a:prstGeom>
          <a:solidFill>
            <a:schemeClr val="tx1">
              <a:lumMod val="65000"/>
              <a:lumOff val="35000"/>
            </a:schemeClr>
          </a:solidFill>
        </p:spPr>
        <p:txBody>
          <a:bodyPr wrap="square">
            <a:spAutoFit/>
          </a:bodyPr>
          <a:lstStyle/>
          <a:p>
            <a:r>
              <a:rPr lang="en-US" sz="1600" b="1" i="0" dirty="0" smtClean="0">
                <a:solidFill>
                  <a:srgbClr val="FFC000"/>
                </a:solidFill>
                <a:effectLst/>
                <a:latin typeface="Poppins" panose="00000500000000000000" pitchFamily="50" charset="0"/>
                <a:cs typeface="Poppins" panose="00000500000000000000" pitchFamily="50" charset="0"/>
              </a:rPr>
              <a:t>Formula we used for calculation</a:t>
            </a:r>
          </a:p>
          <a:p>
            <a:endParaRPr lang="en-US" sz="1600" b="1" i="0" dirty="0" smtClean="0">
              <a:solidFill>
                <a:schemeClr val="bg1"/>
              </a:solidFill>
              <a:effectLst/>
              <a:latin typeface="Poppins" panose="00000500000000000000" pitchFamily="50" charset="0"/>
              <a:cs typeface="Poppins" panose="00000500000000000000" pitchFamily="50" charset="0"/>
            </a:endParaRPr>
          </a:p>
          <a:p>
            <a:r>
              <a:rPr lang="en-US" sz="1600" b="1" i="0" dirty="0" smtClean="0">
                <a:solidFill>
                  <a:schemeClr val="bg1"/>
                </a:solidFill>
                <a:effectLst/>
                <a:latin typeface="Poppins" panose="00000500000000000000" pitchFamily="50" charset="0"/>
                <a:cs typeface="Poppins" panose="00000500000000000000" pitchFamily="50" charset="0"/>
              </a:rPr>
              <a:t>Distance = 10^((27.55-(20*log10(frequency)) + </a:t>
            </a:r>
            <a:r>
              <a:rPr lang="en-US" sz="1600" b="1" i="0" dirty="0" err="1" smtClean="0">
                <a:solidFill>
                  <a:schemeClr val="bg1"/>
                </a:solidFill>
                <a:effectLst/>
                <a:latin typeface="Poppins" panose="00000500000000000000" pitchFamily="50" charset="0"/>
                <a:cs typeface="Poppins" panose="00000500000000000000" pitchFamily="50" charset="0"/>
              </a:rPr>
              <a:t>signalLevel</a:t>
            </a:r>
            <a:r>
              <a:rPr lang="en-US" sz="1600" b="1" i="0" dirty="0" smtClean="0">
                <a:solidFill>
                  <a:schemeClr val="bg1"/>
                </a:solidFill>
                <a:effectLst/>
                <a:latin typeface="Poppins" panose="00000500000000000000" pitchFamily="50" charset="0"/>
                <a:cs typeface="Poppins" panose="00000500000000000000" pitchFamily="50" charset="0"/>
              </a:rPr>
              <a:t>)/20)</a:t>
            </a:r>
            <a:endParaRPr lang="en-IN" sz="1600" b="1" dirty="0">
              <a:solidFill>
                <a:schemeClr val="bg1"/>
              </a:solidFill>
              <a:latin typeface="Poppins" panose="00000500000000000000" pitchFamily="50" charset="0"/>
              <a:cs typeface="Poppins" panose="00000500000000000000" pitchFamily="50" charset="0"/>
            </a:endParaRPr>
          </a:p>
        </p:txBody>
      </p:sp>
    </p:spTree>
    <p:extLst>
      <p:ext uri="{BB962C8B-B14F-4D97-AF65-F5344CB8AC3E}">
        <p14:creationId xmlns:p14="http://schemas.microsoft.com/office/powerpoint/2010/main" val="3742390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4462791" y="2797817"/>
            <a:ext cx="7304171" cy="1359990"/>
          </a:xfrm>
          <a:prstGeom prst="roundRect">
            <a:avLst/>
          </a:prstGeom>
          <a:solidFill>
            <a:schemeClr val="tx1">
              <a:lumMod val="65000"/>
              <a:lumOff val="35000"/>
            </a:schemeClr>
          </a:solidFill>
          <a:ln>
            <a:no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509365" y="386794"/>
            <a:ext cx="10522632" cy="646331"/>
          </a:xfrm>
          <a:prstGeom prst="rect">
            <a:avLst/>
          </a:prstGeom>
          <a:noFill/>
        </p:spPr>
        <p:txBody>
          <a:bodyPr wrap="square" rtlCol="0">
            <a:spAutoFit/>
          </a:bodyPr>
          <a:lstStyle/>
          <a:p>
            <a:r>
              <a:rPr lang="en-IN" sz="3600" b="1" dirty="0" smtClean="0">
                <a:solidFill>
                  <a:srgbClr val="5FBAA7"/>
                </a:solidFill>
                <a:latin typeface="Poppins" panose="00000500000000000000" pitchFamily="50" charset="0"/>
                <a:cs typeface="Poppins" panose="00000500000000000000" pitchFamily="50" charset="0"/>
              </a:rPr>
              <a:t>Approach for Direction</a:t>
            </a:r>
            <a:endParaRPr lang="en-IN" sz="3600" b="1" dirty="0">
              <a:solidFill>
                <a:srgbClr val="5FBAA7"/>
              </a:solidFill>
              <a:latin typeface="Poppins" panose="00000500000000000000" pitchFamily="50" charset="0"/>
              <a:cs typeface="Poppins" panose="00000500000000000000" pitchFamily="50" charset="0"/>
            </a:endParaRPr>
          </a:p>
        </p:txBody>
      </p:sp>
      <p:sp>
        <p:nvSpPr>
          <p:cNvPr id="6" name="Rectangle 5"/>
          <p:cNvSpPr/>
          <p:nvPr/>
        </p:nvSpPr>
        <p:spPr>
          <a:xfrm>
            <a:off x="0" y="5922499"/>
            <a:ext cx="12192000" cy="9355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descr="Cartoon Man Walking Playing Mobile Phone, Men, Characters, Business Office  PNG Transparent Clipart Image and PSD File for Free Download"/>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875" b="100000" l="10000" r="90000"/>
                    </a14:imgEffect>
                  </a14:imgLayer>
                </a14:imgProps>
              </a:ext>
              <a:ext uri="{28A0092B-C50C-407E-A947-70E740481C1C}">
                <a14:useLocalDpi xmlns:a14="http://schemas.microsoft.com/office/drawing/2010/main" val="0"/>
              </a:ext>
            </a:extLst>
          </a:blip>
          <a:srcRect/>
          <a:stretch>
            <a:fillRect/>
          </a:stretch>
        </p:blipFill>
        <p:spPr bwMode="auto">
          <a:xfrm>
            <a:off x="10088838" y="4503932"/>
            <a:ext cx="1886318" cy="18863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2" descr="https://freepngimg.com/thumb/antenna/24133-5-antenna-transparent-thum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62" y="4157807"/>
            <a:ext cx="2110817" cy="2110817"/>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a:off x="2813538" y="4740812"/>
            <a:ext cx="7526216" cy="36576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813538" y="5030336"/>
            <a:ext cx="7526216" cy="31311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9365" y="1195754"/>
            <a:ext cx="10998007" cy="1200329"/>
          </a:xfrm>
          <a:prstGeom prst="rect">
            <a:avLst/>
          </a:prstGeom>
          <a:noFill/>
        </p:spPr>
        <p:txBody>
          <a:bodyPr wrap="square" rtlCol="0">
            <a:spAutoFit/>
          </a:bodyPr>
          <a:lstStyle/>
          <a:p>
            <a:r>
              <a:rPr lang="en-IN" dirty="0" smtClean="0">
                <a:latin typeface="Poppins" panose="00000500000000000000" pitchFamily="50" charset="0"/>
                <a:cs typeface="Poppins" panose="00000500000000000000" pitchFamily="50" charset="0"/>
              </a:rPr>
              <a:t>When receiver moves from one direction to another direction, we store the different distance values from the movement and after an interval of time we check if our current distance is smaller than previous distance then we are on the correct direction else we should try movement in different direction.</a:t>
            </a:r>
            <a:endParaRPr lang="en-IN" dirty="0">
              <a:latin typeface="Poppins" panose="00000500000000000000" pitchFamily="50" charset="0"/>
              <a:cs typeface="Poppins" panose="00000500000000000000" pitchFamily="50" charset="0"/>
            </a:endParaRPr>
          </a:p>
        </p:txBody>
      </p:sp>
      <p:sp>
        <p:nvSpPr>
          <p:cNvPr id="2" name="Rectangle 1"/>
          <p:cNvSpPr/>
          <p:nvPr/>
        </p:nvSpPr>
        <p:spPr>
          <a:xfrm>
            <a:off x="4529796" y="2934702"/>
            <a:ext cx="7180894" cy="1077218"/>
          </a:xfrm>
          <a:prstGeom prst="rect">
            <a:avLst/>
          </a:prstGeom>
          <a:solidFill>
            <a:schemeClr val="tx1">
              <a:lumMod val="65000"/>
              <a:lumOff val="35000"/>
            </a:schemeClr>
          </a:solidFill>
        </p:spPr>
        <p:txBody>
          <a:bodyPr wrap="square">
            <a:spAutoFit/>
          </a:bodyPr>
          <a:lstStyle/>
          <a:p>
            <a:r>
              <a:rPr lang="en-US" sz="1600" b="1" i="0" dirty="0" smtClean="0">
                <a:solidFill>
                  <a:srgbClr val="FFC000"/>
                </a:solidFill>
                <a:effectLst/>
                <a:latin typeface="Poppins" panose="00000500000000000000" pitchFamily="50" charset="0"/>
                <a:cs typeface="Poppins" panose="00000500000000000000" pitchFamily="50" charset="0"/>
              </a:rPr>
              <a:t>Formula we used for calculation</a:t>
            </a:r>
            <a:endParaRPr lang="en-US" sz="1600" b="1" i="0" dirty="0" smtClean="0">
              <a:solidFill>
                <a:schemeClr val="bg1"/>
              </a:solidFill>
              <a:effectLst/>
              <a:latin typeface="Poppins" panose="00000500000000000000" pitchFamily="50" charset="0"/>
              <a:cs typeface="Poppins" panose="00000500000000000000" pitchFamily="50" charset="0"/>
            </a:endParaRPr>
          </a:p>
          <a:p>
            <a:endParaRPr lang="en-US" sz="1600" b="1" i="0" dirty="0" smtClean="0">
              <a:solidFill>
                <a:schemeClr val="bg1"/>
              </a:solidFill>
              <a:effectLst/>
              <a:latin typeface="Poppins" panose="00000500000000000000" pitchFamily="50" charset="0"/>
              <a:cs typeface="Poppins" panose="00000500000000000000" pitchFamily="50" charset="0"/>
            </a:endParaRPr>
          </a:p>
          <a:p>
            <a:r>
              <a:rPr lang="en-US" sz="1600" b="1" i="0" dirty="0" smtClean="0">
                <a:solidFill>
                  <a:schemeClr val="bg1"/>
                </a:solidFill>
                <a:effectLst/>
                <a:latin typeface="Poppins" panose="00000500000000000000" pitchFamily="50" charset="0"/>
                <a:cs typeface="Poppins" panose="00000500000000000000" pitchFamily="50" charset="0"/>
              </a:rPr>
              <a:t>If  </a:t>
            </a:r>
            <a:r>
              <a:rPr lang="en-US" sz="1600" b="1" i="0" dirty="0" smtClean="0">
                <a:solidFill>
                  <a:srgbClr val="FFFF00"/>
                </a:solidFill>
                <a:effectLst/>
                <a:latin typeface="Poppins" panose="00000500000000000000" pitchFamily="50" charset="0"/>
                <a:cs typeface="Poppins" panose="00000500000000000000" pitchFamily="50" charset="0"/>
              </a:rPr>
              <a:t>CURRENT_DISTANCE</a:t>
            </a:r>
            <a:r>
              <a:rPr lang="en-US" sz="1600" b="1" i="0" dirty="0" smtClean="0">
                <a:solidFill>
                  <a:schemeClr val="bg1"/>
                </a:solidFill>
                <a:effectLst/>
                <a:latin typeface="Poppins" panose="00000500000000000000" pitchFamily="50" charset="0"/>
                <a:cs typeface="Poppins" panose="00000500000000000000" pitchFamily="50" charset="0"/>
              </a:rPr>
              <a:t> &lt; </a:t>
            </a:r>
            <a:r>
              <a:rPr lang="en-US" sz="1600" b="1" i="0" dirty="0" smtClean="0">
                <a:solidFill>
                  <a:srgbClr val="FFFF00"/>
                </a:solidFill>
                <a:effectLst/>
                <a:latin typeface="Poppins" panose="00000500000000000000" pitchFamily="50" charset="0"/>
                <a:cs typeface="Poppins" panose="00000500000000000000" pitchFamily="50" charset="0"/>
              </a:rPr>
              <a:t>PREVIOUS_DISTANCE</a:t>
            </a:r>
            <a:r>
              <a:rPr lang="en-US" sz="1600" b="1" i="0" dirty="0" smtClean="0">
                <a:solidFill>
                  <a:schemeClr val="bg1"/>
                </a:solidFill>
                <a:effectLst/>
                <a:latin typeface="Poppins" panose="00000500000000000000" pitchFamily="50" charset="0"/>
                <a:cs typeface="Poppins" panose="00000500000000000000" pitchFamily="50" charset="0"/>
              </a:rPr>
              <a:t> Then </a:t>
            </a:r>
            <a:r>
              <a:rPr lang="en-US" sz="1600" b="1" i="0" dirty="0" err="1" smtClean="0">
                <a:solidFill>
                  <a:schemeClr val="accent1">
                    <a:lumMod val="40000"/>
                    <a:lumOff val="60000"/>
                  </a:schemeClr>
                </a:solidFill>
                <a:effectLst/>
                <a:latin typeface="Poppins" panose="00000500000000000000" pitchFamily="50" charset="0"/>
                <a:cs typeface="Poppins" panose="00000500000000000000" pitchFamily="50" charset="0"/>
              </a:rPr>
              <a:t>Go_Forward</a:t>
            </a:r>
            <a:r>
              <a:rPr lang="en-US" sz="1600" b="1" i="0" dirty="0" smtClean="0">
                <a:solidFill>
                  <a:schemeClr val="accent1">
                    <a:lumMod val="40000"/>
                    <a:lumOff val="60000"/>
                  </a:schemeClr>
                </a:solidFill>
                <a:effectLst/>
                <a:latin typeface="Poppins" panose="00000500000000000000" pitchFamily="50" charset="0"/>
                <a:cs typeface="Poppins" panose="00000500000000000000" pitchFamily="50" charset="0"/>
              </a:rPr>
              <a:t>()</a:t>
            </a:r>
          </a:p>
          <a:p>
            <a:r>
              <a:rPr lang="en-US" sz="1600" b="1" dirty="0" smtClean="0">
                <a:solidFill>
                  <a:schemeClr val="bg1"/>
                </a:solidFill>
                <a:latin typeface="Poppins" panose="00000500000000000000" pitchFamily="50" charset="0"/>
                <a:cs typeface="Poppins" panose="00000500000000000000" pitchFamily="50" charset="0"/>
              </a:rPr>
              <a:t>Else </a:t>
            </a:r>
            <a:r>
              <a:rPr lang="en-US" sz="1600" b="1" dirty="0" err="1" smtClean="0">
                <a:solidFill>
                  <a:schemeClr val="accent1">
                    <a:lumMod val="40000"/>
                    <a:lumOff val="60000"/>
                  </a:schemeClr>
                </a:solidFill>
                <a:latin typeface="Poppins" panose="00000500000000000000" pitchFamily="50" charset="0"/>
                <a:cs typeface="Poppins" panose="00000500000000000000" pitchFamily="50" charset="0"/>
              </a:rPr>
              <a:t>Change_Direction</a:t>
            </a:r>
            <a:r>
              <a:rPr lang="en-US" sz="1600" b="1" dirty="0" smtClean="0">
                <a:solidFill>
                  <a:schemeClr val="accent1">
                    <a:lumMod val="40000"/>
                    <a:lumOff val="60000"/>
                  </a:schemeClr>
                </a:solidFill>
                <a:latin typeface="Poppins" panose="00000500000000000000" pitchFamily="50" charset="0"/>
                <a:cs typeface="Poppins" panose="00000500000000000000" pitchFamily="50" charset="0"/>
              </a:rPr>
              <a:t>()</a:t>
            </a:r>
            <a:r>
              <a:rPr lang="en-US" sz="1600" b="1" i="0" dirty="0" smtClean="0">
                <a:solidFill>
                  <a:schemeClr val="accent1">
                    <a:lumMod val="40000"/>
                    <a:lumOff val="60000"/>
                  </a:schemeClr>
                </a:solidFill>
                <a:effectLst/>
                <a:latin typeface="Poppins" panose="00000500000000000000" pitchFamily="50" charset="0"/>
                <a:cs typeface="Poppins" panose="00000500000000000000" pitchFamily="50" charset="0"/>
              </a:rPr>
              <a:t> </a:t>
            </a:r>
            <a:endParaRPr lang="en-IN" sz="1600" b="1" dirty="0">
              <a:solidFill>
                <a:schemeClr val="accent1">
                  <a:lumMod val="40000"/>
                  <a:lumOff val="60000"/>
                </a:schemeClr>
              </a:solidFill>
              <a:latin typeface="Poppins" panose="00000500000000000000" pitchFamily="50" charset="0"/>
              <a:cs typeface="Poppins" panose="00000500000000000000" pitchFamily="50" charset="0"/>
            </a:endParaRPr>
          </a:p>
        </p:txBody>
      </p:sp>
      <p:pic>
        <p:nvPicPr>
          <p:cNvPr id="14" name="Picture 2" descr="Cartoon Man Walking Playing Mobile Phone, Men, Characters, Business Office  PNG Transparent Clipart Image and PSD File for Free Download"/>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875" b="100000" l="10000" r="90000"/>
                    </a14:imgEffect>
                  </a14:imgLayer>
                </a14:imgProps>
              </a:ext>
              <a:ext uri="{28A0092B-C50C-407E-A947-70E740481C1C}">
                <a14:useLocalDpi xmlns:a14="http://schemas.microsoft.com/office/drawing/2010/main" val="0"/>
              </a:ext>
            </a:extLst>
          </a:blip>
          <a:srcRect/>
          <a:stretch>
            <a:fillRect/>
          </a:stretch>
        </p:blipFill>
        <p:spPr bwMode="auto">
          <a:xfrm>
            <a:off x="7618699" y="4503932"/>
            <a:ext cx="1886318" cy="18863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603717" y="5992837"/>
            <a:ext cx="6457072" cy="275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rPr>
              <a:t>Current Distance</a:t>
            </a:r>
            <a:endParaRPr lang="en-IN" sz="1200" dirty="0">
              <a:solidFill>
                <a:schemeClr val="tx1"/>
              </a:solidFill>
            </a:endParaRPr>
          </a:p>
        </p:txBody>
      </p:sp>
      <p:sp>
        <p:nvSpPr>
          <p:cNvPr id="15" name="Rectangle 14"/>
          <p:cNvSpPr/>
          <p:nvPr/>
        </p:nvSpPr>
        <p:spPr>
          <a:xfrm>
            <a:off x="1603717" y="6390250"/>
            <a:ext cx="8947052" cy="29893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rPr>
              <a:t>Previous Distance</a:t>
            </a:r>
            <a:endParaRPr lang="en-IN" sz="1200" dirty="0">
              <a:solidFill>
                <a:schemeClr val="tx1"/>
              </a:solidFill>
            </a:endParaRPr>
          </a:p>
        </p:txBody>
      </p:sp>
      <p:cxnSp>
        <p:nvCxnSpPr>
          <p:cNvPr id="17" name="Straight Arrow Connector 16"/>
          <p:cNvCxnSpPr/>
          <p:nvPr/>
        </p:nvCxnSpPr>
        <p:spPr>
          <a:xfrm>
            <a:off x="2965938" y="4893212"/>
            <a:ext cx="4940105" cy="21336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2965938" y="5182736"/>
            <a:ext cx="5129688" cy="17524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918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9365" y="386794"/>
            <a:ext cx="10522632" cy="646331"/>
          </a:xfrm>
          <a:prstGeom prst="rect">
            <a:avLst/>
          </a:prstGeom>
          <a:noFill/>
        </p:spPr>
        <p:txBody>
          <a:bodyPr wrap="square" rtlCol="0">
            <a:spAutoFit/>
          </a:bodyPr>
          <a:lstStyle/>
          <a:p>
            <a:r>
              <a:rPr lang="en-IN" sz="3600" b="1" dirty="0" smtClean="0">
                <a:solidFill>
                  <a:srgbClr val="5FBAA7"/>
                </a:solidFill>
                <a:latin typeface="Poppins" panose="00000500000000000000" pitchFamily="50" charset="0"/>
                <a:cs typeface="Poppins" panose="00000500000000000000" pitchFamily="50" charset="0"/>
              </a:rPr>
              <a:t>Problem Solving or Applications</a:t>
            </a:r>
            <a:endParaRPr lang="en-IN" sz="3600" b="1" dirty="0">
              <a:solidFill>
                <a:srgbClr val="5FBAA7"/>
              </a:solidFill>
              <a:latin typeface="Poppins" panose="00000500000000000000" pitchFamily="50" charset="0"/>
              <a:cs typeface="Poppins" panose="00000500000000000000" pitchFamily="50" charset="0"/>
            </a:endParaRPr>
          </a:p>
        </p:txBody>
      </p:sp>
      <p:sp>
        <p:nvSpPr>
          <p:cNvPr id="6" name="Rectangle 5"/>
          <p:cNvSpPr/>
          <p:nvPr/>
        </p:nvSpPr>
        <p:spPr>
          <a:xfrm>
            <a:off x="0" y="5922499"/>
            <a:ext cx="12192000" cy="9355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descr="Cartoon Man Walking Playing Mobile Phone, Men, Characters, Business Office  PNG Transparent Clipart Image and PSD File for Free Download"/>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875" b="100000" l="10000" r="90000"/>
                    </a14:imgEffect>
                  </a14:imgLayer>
                </a14:imgProps>
              </a:ext>
              <a:ext uri="{28A0092B-C50C-407E-A947-70E740481C1C}">
                <a14:useLocalDpi xmlns:a14="http://schemas.microsoft.com/office/drawing/2010/main" val="0"/>
              </a:ext>
            </a:extLst>
          </a:blip>
          <a:srcRect/>
          <a:stretch>
            <a:fillRect/>
          </a:stretch>
        </p:blipFill>
        <p:spPr bwMode="auto">
          <a:xfrm>
            <a:off x="10088838" y="4503932"/>
            <a:ext cx="1886318" cy="18863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2" descr="https://freepngimg.com/thumb/antenna/24133-5-antenna-transparent-thum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62" y="4157807"/>
            <a:ext cx="2110817" cy="2110817"/>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a:off x="2813538" y="4740812"/>
            <a:ext cx="7526216" cy="36576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813538" y="5030336"/>
            <a:ext cx="7526216" cy="31311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9365" y="1195754"/>
            <a:ext cx="10998007" cy="2800767"/>
          </a:xfrm>
          <a:prstGeom prst="rect">
            <a:avLst/>
          </a:prstGeom>
          <a:noFill/>
        </p:spPr>
        <p:txBody>
          <a:bodyPr wrap="square" rtlCol="0">
            <a:spAutoFit/>
          </a:bodyPr>
          <a:lstStyle/>
          <a:p>
            <a:pPr marL="285750" indent="-285750">
              <a:buFont typeface="Arial" panose="020B0604020202020204" pitchFamily="34" charset="0"/>
              <a:buChar char="•"/>
            </a:pPr>
            <a:r>
              <a:rPr lang="en-IN" sz="2400" b="1" dirty="0" smtClean="0">
                <a:solidFill>
                  <a:srgbClr val="5FBAA7"/>
                </a:solidFill>
                <a:latin typeface="Poppins" panose="00000500000000000000" pitchFamily="50" charset="0"/>
                <a:cs typeface="Poppins" panose="00000500000000000000" pitchFamily="50" charset="0"/>
              </a:rPr>
              <a:t>Defence</a:t>
            </a:r>
            <a:r>
              <a:rPr lang="en-IN" sz="3200" b="1" dirty="0" smtClean="0">
                <a:solidFill>
                  <a:srgbClr val="5FBAA7"/>
                </a:solidFill>
                <a:latin typeface="Poppins" panose="00000500000000000000" pitchFamily="50" charset="0"/>
                <a:cs typeface="Poppins" panose="00000500000000000000" pitchFamily="50" charset="0"/>
              </a:rPr>
              <a:t> </a:t>
            </a:r>
            <a:r>
              <a:rPr lang="en-IN" sz="1600" dirty="0" smtClean="0">
                <a:latin typeface="Poppins" panose="00000500000000000000" pitchFamily="50" charset="0"/>
                <a:cs typeface="Poppins" panose="00000500000000000000" pitchFamily="50" charset="0"/>
              </a:rPr>
              <a:t>by using our mechanism a user can find the distance and direction of enemy radio signal transmitter in very low amount as compared to existing devices.</a:t>
            </a:r>
          </a:p>
          <a:p>
            <a:pPr marL="285750" indent="-285750">
              <a:buFont typeface="Arial" panose="020B0604020202020204" pitchFamily="34" charset="0"/>
              <a:buChar char="•"/>
            </a:pPr>
            <a:r>
              <a:rPr lang="en-IN" sz="2400" b="1" dirty="0" smtClean="0">
                <a:solidFill>
                  <a:srgbClr val="5FBAA7"/>
                </a:solidFill>
                <a:latin typeface="Poppins" panose="00000500000000000000" pitchFamily="50" charset="0"/>
                <a:cs typeface="Poppins" panose="00000500000000000000" pitchFamily="50" charset="0"/>
              </a:rPr>
              <a:t>Augmented Reality Games</a:t>
            </a:r>
            <a:r>
              <a:rPr lang="en-IN" sz="3200" b="1" dirty="0" smtClean="0">
                <a:solidFill>
                  <a:srgbClr val="5FBAA7"/>
                </a:solidFill>
                <a:latin typeface="Poppins" panose="00000500000000000000" pitchFamily="50" charset="0"/>
                <a:cs typeface="Poppins" panose="00000500000000000000" pitchFamily="50" charset="0"/>
              </a:rPr>
              <a:t> </a:t>
            </a:r>
            <a:r>
              <a:rPr lang="en-IN" dirty="0" smtClean="0">
                <a:latin typeface="Poppins" panose="00000500000000000000" pitchFamily="50" charset="0"/>
                <a:cs typeface="Poppins" panose="00000500000000000000" pitchFamily="50" charset="0"/>
              </a:rPr>
              <a:t>by using our mechanism anyone can develop AR games and simple games also that consist of movement between of players which is connected </a:t>
            </a:r>
            <a:r>
              <a:rPr lang="en-IN" dirty="0" smtClean="0">
                <a:latin typeface="Poppins" panose="00000500000000000000" pitchFamily="50" charset="0"/>
                <a:cs typeface="Poppins" panose="00000500000000000000" pitchFamily="50" charset="0"/>
              </a:rPr>
              <a:t>with same Wi-Fi network.</a:t>
            </a:r>
          </a:p>
          <a:p>
            <a:pPr marL="285750" indent="-285750">
              <a:buFont typeface="Arial" panose="020B0604020202020204" pitchFamily="34" charset="0"/>
              <a:buChar char="•"/>
            </a:pPr>
            <a:r>
              <a:rPr lang="en-IN" sz="2400" b="1" dirty="0" smtClean="0">
                <a:solidFill>
                  <a:srgbClr val="5FBAA7"/>
                </a:solidFill>
                <a:latin typeface="Poppins" panose="00000500000000000000" pitchFamily="50" charset="0"/>
                <a:cs typeface="Poppins" panose="00000500000000000000" pitchFamily="50" charset="0"/>
              </a:rPr>
              <a:t>Intranet Auto Vehicle </a:t>
            </a:r>
            <a:r>
              <a:rPr lang="en-IN" dirty="0" smtClean="0">
                <a:latin typeface="Poppins" panose="00000500000000000000" pitchFamily="50" charset="0"/>
                <a:cs typeface="Poppins" panose="00000500000000000000" pitchFamily="50" charset="0"/>
              </a:rPr>
              <a:t>by using our mechanism a user can develop intranet automatic vehicle system which only moves in the direction with which server it is connected.</a:t>
            </a:r>
          </a:p>
        </p:txBody>
      </p:sp>
      <p:pic>
        <p:nvPicPr>
          <p:cNvPr id="14" name="Picture 2" descr="Cartoon Man Walking Playing Mobile Phone, Men, Characters, Business Office  PNG Transparent Clipart Image and PSD File for Free Download"/>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875" b="100000" l="10000" r="90000"/>
                    </a14:imgEffect>
                  </a14:imgLayer>
                </a14:imgProps>
              </a:ext>
              <a:ext uri="{28A0092B-C50C-407E-A947-70E740481C1C}">
                <a14:useLocalDpi xmlns:a14="http://schemas.microsoft.com/office/drawing/2010/main" val="0"/>
              </a:ext>
            </a:extLst>
          </a:blip>
          <a:srcRect/>
          <a:stretch>
            <a:fillRect/>
          </a:stretch>
        </p:blipFill>
        <p:spPr bwMode="auto">
          <a:xfrm>
            <a:off x="7618699" y="4503932"/>
            <a:ext cx="1886318" cy="18863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2965938" y="4893212"/>
            <a:ext cx="4940105" cy="21336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2965938" y="5182736"/>
            <a:ext cx="5129688" cy="17524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b="7851"/>
          <a:stretch/>
        </p:blipFill>
        <p:spPr>
          <a:xfrm>
            <a:off x="4817142" y="4157807"/>
            <a:ext cx="2217736" cy="21445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5797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9365" y="386794"/>
            <a:ext cx="10522632" cy="646331"/>
          </a:xfrm>
          <a:prstGeom prst="rect">
            <a:avLst/>
          </a:prstGeom>
          <a:noFill/>
        </p:spPr>
        <p:txBody>
          <a:bodyPr wrap="square" rtlCol="0">
            <a:spAutoFit/>
          </a:bodyPr>
          <a:lstStyle/>
          <a:p>
            <a:r>
              <a:rPr lang="en-IN" sz="3600" b="1" dirty="0" smtClean="0">
                <a:solidFill>
                  <a:srgbClr val="5FBAA7"/>
                </a:solidFill>
                <a:latin typeface="Poppins" panose="00000500000000000000" pitchFamily="50" charset="0"/>
                <a:cs typeface="Poppins" panose="00000500000000000000" pitchFamily="50" charset="0"/>
              </a:rPr>
              <a:t>Our App</a:t>
            </a:r>
            <a:endParaRPr lang="en-IN" sz="3600" b="1" dirty="0">
              <a:solidFill>
                <a:srgbClr val="5FBAA7"/>
              </a:solidFill>
              <a:latin typeface="Poppins" panose="00000500000000000000" pitchFamily="50" charset="0"/>
              <a:cs typeface="Poppins" panose="00000500000000000000" pitchFamily="50" charset="0"/>
            </a:endParaRPr>
          </a:p>
        </p:txBody>
      </p:sp>
      <p:sp>
        <p:nvSpPr>
          <p:cNvPr id="6" name="Rectangle 5"/>
          <p:cNvSpPr/>
          <p:nvPr/>
        </p:nvSpPr>
        <p:spPr>
          <a:xfrm>
            <a:off x="0" y="5922499"/>
            <a:ext cx="12192000" cy="9355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509365" y="1195754"/>
            <a:ext cx="10998007" cy="1200329"/>
          </a:xfrm>
          <a:prstGeom prst="rect">
            <a:avLst/>
          </a:prstGeom>
          <a:noFill/>
        </p:spPr>
        <p:txBody>
          <a:bodyPr wrap="square" rtlCol="0">
            <a:spAutoFit/>
          </a:bodyPr>
          <a:lstStyle/>
          <a:p>
            <a:r>
              <a:rPr lang="en-IN" dirty="0" smtClean="0">
                <a:latin typeface="Poppins" panose="00000500000000000000" pitchFamily="50" charset="0"/>
                <a:cs typeface="Poppins" panose="00000500000000000000" pitchFamily="50" charset="0"/>
              </a:rPr>
              <a:t>We made a prototype app which helps user to detects any Wi-Fi distance and direction from where they are. It works upon the same phenomenon as connected with SDR. To make it easily usable to everyone we implement it with android inbuilt </a:t>
            </a:r>
            <a:r>
              <a:rPr lang="en-IN" dirty="0" err="1" smtClean="0">
                <a:latin typeface="Poppins" panose="00000500000000000000" pitchFamily="50" charset="0"/>
                <a:cs typeface="Poppins" panose="00000500000000000000" pitchFamily="50" charset="0"/>
              </a:rPr>
              <a:t>wifi</a:t>
            </a:r>
            <a:r>
              <a:rPr lang="en-IN" dirty="0" smtClean="0">
                <a:latin typeface="Poppins" panose="00000500000000000000" pitchFamily="50" charset="0"/>
                <a:cs typeface="Poppins" panose="00000500000000000000" pitchFamily="50" charset="0"/>
              </a:rPr>
              <a:t> receiver and a home router transmitter. </a:t>
            </a:r>
            <a:endParaRPr lang="en-IN" dirty="0">
              <a:latin typeface="Poppins" panose="00000500000000000000" pitchFamily="50" charset="0"/>
              <a:cs typeface="Poppins" panose="00000500000000000000" pitchFamily="50"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9590" y="2744260"/>
            <a:ext cx="1727048" cy="3645990"/>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2476" y="2744260"/>
            <a:ext cx="1727048" cy="3645991"/>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5362" y="2744260"/>
            <a:ext cx="1727048" cy="36478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69125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8" descr="https://www.pngkit.com/png/full/2-25552_forest-png-file-download-free-forest-outl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7" y="4765924"/>
            <a:ext cx="6489290" cy="232179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https://www.pngkit.com/png/full/2-25552_forest-png-file-download-free-forest-outline.png"/>
          <p:cNvPicPr>
            <a:picLocks noChangeAspect="1" noChangeArrowheads="1"/>
          </p:cNvPicPr>
          <p:nvPr/>
        </p:nvPicPr>
        <p:blipFill rotWithShape="1">
          <a:blip r:embed="rId2">
            <a:extLst>
              <a:ext uri="{28A0092B-C50C-407E-A947-70E740481C1C}">
                <a14:useLocalDpi xmlns:a14="http://schemas.microsoft.com/office/drawing/2010/main" val="0"/>
              </a:ext>
            </a:extLst>
          </a:blip>
          <a:srcRect r="11212"/>
          <a:stretch/>
        </p:blipFill>
        <p:spPr bwMode="auto">
          <a:xfrm>
            <a:off x="6409399" y="4745233"/>
            <a:ext cx="5761704" cy="232179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4067" y="6455783"/>
            <a:ext cx="12192000" cy="65262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descr="https://freepngimg.com/thumb/antenna/24133-5-antenna-transparent-thum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302" y="3953022"/>
            <a:ext cx="2110817" cy="21108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freepngimg.com/thumb/antenna/24133-5-antenna-transparent-thum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03068" y="5207190"/>
            <a:ext cx="633319" cy="7857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clipart-library.com/newhp/10-108433_red-car-png-clipart-png-car-red-clipar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2796" y="5670979"/>
            <a:ext cx="1924788" cy="87452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freepngimg.com/thumb/antenna/24133-5-antenna-transparent-thum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2043" y="5236384"/>
            <a:ext cx="633319" cy="7857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clipart-library.com/newhp/10-108433_red-car-png-clipart-png-car-red-clipar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9649" y="5629244"/>
            <a:ext cx="1924788" cy="8745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freepngimg.com/thumb/antenna/24133-5-antenna-transparent-thum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3075" y="5236384"/>
            <a:ext cx="633319" cy="7857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http://clipart-library.com/newhp/10-108433_red-car-png-clipart-png-car-red-clipar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70681" y="5629244"/>
            <a:ext cx="1924788" cy="87452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533710" y="626071"/>
            <a:ext cx="9528148" cy="2739211"/>
          </a:xfrm>
          <a:prstGeom prst="rect">
            <a:avLst/>
          </a:prstGeom>
          <a:noFill/>
        </p:spPr>
        <p:txBody>
          <a:bodyPr wrap="square" rtlCol="0">
            <a:spAutoFit/>
          </a:bodyPr>
          <a:lstStyle/>
          <a:p>
            <a:pPr algn="ctr"/>
            <a:r>
              <a:rPr lang="en-IN" sz="5400" b="1" dirty="0" smtClean="0">
                <a:latin typeface="Berlin Sans FB" panose="020E0602020502020306" pitchFamily="34" charset="0"/>
              </a:rPr>
              <a:t>Thank You</a:t>
            </a:r>
          </a:p>
          <a:p>
            <a:pPr algn="ctr"/>
            <a:r>
              <a:rPr lang="en-IN" sz="2800" b="1" dirty="0" smtClean="0">
                <a:latin typeface="+mj-lt"/>
              </a:rPr>
              <a:t>Research and Project By</a:t>
            </a:r>
          </a:p>
          <a:p>
            <a:pPr algn="ctr"/>
            <a:r>
              <a:rPr lang="en-IN" b="1" dirty="0" err="1" smtClean="0">
                <a:latin typeface="+mj-lt"/>
                <a:cs typeface="Calibri" panose="020F0502020204030204" pitchFamily="34" charset="0"/>
              </a:rPr>
              <a:t>Shivam</a:t>
            </a:r>
            <a:r>
              <a:rPr lang="en-IN" b="1" dirty="0" smtClean="0">
                <a:latin typeface="+mj-lt"/>
                <a:cs typeface="Calibri" panose="020F0502020204030204" pitchFamily="34" charset="0"/>
              </a:rPr>
              <a:t> Kumar, 17BCS4168</a:t>
            </a:r>
          </a:p>
          <a:p>
            <a:pPr algn="ctr"/>
            <a:r>
              <a:rPr lang="en-IN" b="1" dirty="0" smtClean="0">
                <a:latin typeface="+mj-lt"/>
                <a:cs typeface="Calibri" panose="020F0502020204030204" pitchFamily="34" charset="0"/>
              </a:rPr>
              <a:t>Deepak, 17BCS4172</a:t>
            </a:r>
          </a:p>
          <a:p>
            <a:pPr algn="ctr"/>
            <a:r>
              <a:rPr lang="en-IN" b="1" dirty="0" err="1" smtClean="0">
                <a:latin typeface="+mj-lt"/>
                <a:cs typeface="Calibri" panose="020F0502020204030204" pitchFamily="34" charset="0"/>
              </a:rPr>
              <a:t>Chirag</a:t>
            </a:r>
            <a:r>
              <a:rPr lang="en-IN" b="1" dirty="0" smtClean="0">
                <a:latin typeface="+mj-lt"/>
                <a:cs typeface="Calibri" panose="020F0502020204030204" pitchFamily="34" charset="0"/>
              </a:rPr>
              <a:t>, 17BCS4174</a:t>
            </a:r>
          </a:p>
          <a:p>
            <a:pPr algn="ctr"/>
            <a:r>
              <a:rPr lang="en-IN" b="1" dirty="0" err="1" smtClean="0">
                <a:latin typeface="+mj-lt"/>
                <a:cs typeface="Calibri" panose="020F0502020204030204" pitchFamily="34" charset="0"/>
              </a:rPr>
              <a:t>Deepanshu</a:t>
            </a:r>
            <a:r>
              <a:rPr lang="en-IN" b="1" dirty="0" smtClean="0">
                <a:latin typeface="+mj-lt"/>
                <a:cs typeface="Calibri" panose="020F0502020204030204" pitchFamily="34" charset="0"/>
              </a:rPr>
              <a:t> Chauhan, 17BCS4145</a:t>
            </a:r>
          </a:p>
          <a:p>
            <a:pPr algn="ctr"/>
            <a:r>
              <a:rPr lang="en-IN" b="1" dirty="0" smtClean="0">
                <a:latin typeface="+mj-lt"/>
                <a:cs typeface="Calibri" panose="020F0502020204030204" pitchFamily="34" charset="0"/>
              </a:rPr>
              <a:t>Deepak </a:t>
            </a:r>
            <a:r>
              <a:rPr lang="en-IN" b="1" dirty="0" err="1" smtClean="0">
                <a:latin typeface="+mj-lt"/>
                <a:cs typeface="Calibri" panose="020F0502020204030204" pitchFamily="34" charset="0"/>
              </a:rPr>
              <a:t>Verma</a:t>
            </a:r>
            <a:r>
              <a:rPr lang="en-IN" b="1" dirty="0" smtClean="0">
                <a:latin typeface="+mj-lt"/>
                <a:cs typeface="Calibri" panose="020F0502020204030204" pitchFamily="34" charset="0"/>
              </a:rPr>
              <a:t>, 17BCS4157</a:t>
            </a:r>
          </a:p>
        </p:txBody>
      </p:sp>
    </p:spTree>
    <p:extLst>
      <p:ext uri="{BB962C8B-B14F-4D97-AF65-F5344CB8AC3E}">
        <p14:creationId xmlns:p14="http://schemas.microsoft.com/office/powerpoint/2010/main" val="1599591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418</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Berlin Sans FB</vt:lpstr>
      <vt:lpstr>Calibri</vt:lpstr>
      <vt:lpstr>Calibri Light</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Kotish</dc:creator>
  <cp:lastModifiedBy>Akshay Kotish</cp:lastModifiedBy>
  <cp:revision>7</cp:revision>
  <dcterms:created xsi:type="dcterms:W3CDTF">2021-04-27T13:37:49Z</dcterms:created>
  <dcterms:modified xsi:type="dcterms:W3CDTF">2021-04-27T15:09:39Z</dcterms:modified>
</cp:coreProperties>
</file>