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5199-7E8B-43F0-AAC3-4FCC8C959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7CF4C7-91F1-48FC-86E0-47A2DD810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E520F-4218-41AE-8779-EBA65742E402}"/>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5371B125-7162-4FF9-B5EF-29DACFAE4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F572A-C7AD-459A-B1DB-1420ADC8C060}"/>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358363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273A-3814-4991-8F7B-C127AFB86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E2E0B5-DC32-4E69-8239-88A2285F19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0CC40-6940-457F-8CD5-E485369BE08F}"/>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BF5EC0B2-FA68-4E24-BF89-6319ECC31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11EFF-0951-4F84-8AEC-9EBF24AA85DF}"/>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65703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265A0-A255-41D4-B2EC-355E02677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B5CF5-E20B-4D91-8648-C11C129EB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33621-B906-49A0-A9C6-1ABFD18C7036}"/>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ABA49BC9-406E-4541-A19E-AC7AC3653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B232D-D86E-4419-9FB2-6B0097F67AEE}"/>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110139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57B5-A81E-429E-B5C0-21DEB685A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84330B-DB14-4075-8F16-139E025265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8BFC9-E9D3-423B-8647-80C911653CC5}"/>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2AF49DC6-D8A2-4AF2-A20F-D2CD78E64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8860F-CDFC-433F-925B-CB3D4E546887}"/>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12929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FC64-054C-4556-AD3F-695E68EB6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D8461-6CFA-40E5-BFF5-F3001609B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3C2F-BBAA-4882-A2B8-51AC2432204E}"/>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D06B9FD0-39FF-471C-949F-1E74E7A12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A16E3-40D8-4832-BA1F-0DCEF122CB74}"/>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317506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3B42-20C8-4615-8360-19D5EF0A98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FB832-1987-430B-B680-B46AF0C6A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96E792-0485-4A93-B1E0-6E136EE0A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F39E7E-125D-4C8B-8A8F-30CF8DF86E0C}"/>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6" name="Footer Placeholder 5">
            <a:extLst>
              <a:ext uri="{FF2B5EF4-FFF2-40B4-BE49-F238E27FC236}">
                <a16:creationId xmlns:a16="http://schemas.microsoft.com/office/drawing/2014/main" id="{6B965FB7-705F-47BB-A23F-74BBD7981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9001F-D444-49C4-B73F-2937901DE3A1}"/>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288386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0BB7-D837-4B01-97CF-80D136C9CF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205A5C-7EF4-4CBB-9050-C2BB1C3A9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B88A9-055B-432C-8D64-67A4C29DD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675776-AAA1-4BA8-ADF3-0053365B1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81C99-CA50-41DA-B301-6E9FC1DBB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F3F230-3421-4F2C-9CC2-2A71C49C71FE}"/>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8" name="Footer Placeholder 7">
            <a:extLst>
              <a:ext uri="{FF2B5EF4-FFF2-40B4-BE49-F238E27FC236}">
                <a16:creationId xmlns:a16="http://schemas.microsoft.com/office/drawing/2014/main" id="{0C1B278D-5332-432C-A2CB-FCFAE02CFA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C04756-89D7-4EEE-84C7-A854D4E9B3E9}"/>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357476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907E-51AD-4BF2-A0E0-644CCFB50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C7BA1-9B8A-4640-985B-46D3E1A75AE3}"/>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4" name="Footer Placeholder 3">
            <a:extLst>
              <a:ext uri="{FF2B5EF4-FFF2-40B4-BE49-F238E27FC236}">
                <a16:creationId xmlns:a16="http://schemas.microsoft.com/office/drawing/2014/main" id="{AA48DCF3-A4D5-4418-BBCF-823D87EFC2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988CA4-B6DB-4C36-B13D-A22A7545C08E}"/>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323827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0F3C2-D6B9-4114-8AE6-A6F045018AC0}"/>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3" name="Footer Placeholder 2">
            <a:extLst>
              <a:ext uri="{FF2B5EF4-FFF2-40B4-BE49-F238E27FC236}">
                <a16:creationId xmlns:a16="http://schemas.microsoft.com/office/drawing/2014/main" id="{2F76D01D-8358-4EDE-84C4-EC65976124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45C4AE-6050-4FCD-ADBB-6A6AC53FDDCF}"/>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81298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88C-0327-4C7E-9482-5037C4599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DE2E72-9E0E-430C-A6EE-4044160A0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F727D2-B3B4-42B6-B090-1FB506C82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D1903-2B07-4799-B465-33EDDC24C318}"/>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6" name="Footer Placeholder 5">
            <a:extLst>
              <a:ext uri="{FF2B5EF4-FFF2-40B4-BE49-F238E27FC236}">
                <a16:creationId xmlns:a16="http://schemas.microsoft.com/office/drawing/2014/main" id="{36DB9D9C-9CB5-49BF-853D-A2AFD6913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C3801-A703-4F6F-9698-C405F1764CBE}"/>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157224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DE81-FE9E-444F-8716-065C9A234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954C0B-8596-4FAB-BA7F-85AA1C49C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95098-2173-40F4-833C-DF73C7AE3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FF412-7D97-423A-9577-F16C5AFDC11B}"/>
              </a:ext>
            </a:extLst>
          </p:cNvPr>
          <p:cNvSpPr>
            <a:spLocks noGrp="1"/>
          </p:cNvSpPr>
          <p:nvPr>
            <p:ph type="dt" sz="half" idx="10"/>
          </p:nvPr>
        </p:nvSpPr>
        <p:spPr/>
        <p:txBody>
          <a:bodyPr/>
          <a:lstStyle/>
          <a:p>
            <a:fld id="{3BC49CD3-2373-413F-BD95-2303C2CBF436}" type="datetimeFigureOut">
              <a:rPr lang="en-IN" smtClean="0"/>
              <a:t>08-02-2020</a:t>
            </a:fld>
            <a:endParaRPr lang="en-IN"/>
          </a:p>
        </p:txBody>
      </p:sp>
      <p:sp>
        <p:nvSpPr>
          <p:cNvPr id="6" name="Footer Placeholder 5">
            <a:extLst>
              <a:ext uri="{FF2B5EF4-FFF2-40B4-BE49-F238E27FC236}">
                <a16:creationId xmlns:a16="http://schemas.microsoft.com/office/drawing/2014/main" id="{5BB97742-03C7-4035-B81A-A27D4A325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3745A-CE65-4031-AEA4-0EADAAD290F0}"/>
              </a:ext>
            </a:extLst>
          </p:cNvPr>
          <p:cNvSpPr>
            <a:spLocks noGrp="1"/>
          </p:cNvSpPr>
          <p:nvPr>
            <p:ph type="sldNum" sz="quarter" idx="12"/>
          </p:nvPr>
        </p:nvSpPr>
        <p:spPr/>
        <p:txBody>
          <a:bodyPr/>
          <a:lstStyle/>
          <a:p>
            <a:fld id="{024F56FC-9471-4919-89FA-6BBDA72689F9}" type="slidenum">
              <a:rPr lang="en-IN" smtClean="0"/>
              <a:t>‹#›</a:t>
            </a:fld>
            <a:endParaRPr lang="en-IN"/>
          </a:p>
        </p:txBody>
      </p:sp>
    </p:spTree>
    <p:extLst>
      <p:ext uri="{BB962C8B-B14F-4D97-AF65-F5344CB8AC3E}">
        <p14:creationId xmlns:p14="http://schemas.microsoft.com/office/powerpoint/2010/main" val="39906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176D2-9A76-463F-BAA0-EC435475C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51B76-F5D8-4814-9DE9-DC82839E7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72EAA-7868-4D93-9AD8-54ACF57B1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49CD3-2373-413F-BD95-2303C2CBF436}" type="datetimeFigureOut">
              <a:rPr lang="en-IN" smtClean="0"/>
              <a:t>08-02-2020</a:t>
            </a:fld>
            <a:endParaRPr lang="en-IN"/>
          </a:p>
        </p:txBody>
      </p:sp>
      <p:sp>
        <p:nvSpPr>
          <p:cNvPr id="5" name="Footer Placeholder 4">
            <a:extLst>
              <a:ext uri="{FF2B5EF4-FFF2-40B4-BE49-F238E27FC236}">
                <a16:creationId xmlns:a16="http://schemas.microsoft.com/office/drawing/2014/main" id="{206AA6F7-D980-4F25-8146-3FA1EB031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7BBBB6-8119-436D-BB61-E65B5B2B8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F56FC-9471-4919-89FA-6BBDA72689F9}" type="slidenum">
              <a:rPr lang="en-IN" smtClean="0"/>
              <a:t>‹#›</a:t>
            </a:fld>
            <a:endParaRPr lang="en-IN"/>
          </a:p>
        </p:txBody>
      </p:sp>
    </p:spTree>
    <p:extLst>
      <p:ext uri="{BB962C8B-B14F-4D97-AF65-F5344CB8AC3E}">
        <p14:creationId xmlns:p14="http://schemas.microsoft.com/office/powerpoint/2010/main" val="325650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17D-2D1E-47F1-895D-580A76FEE784}"/>
              </a:ext>
            </a:extLst>
          </p:cNvPr>
          <p:cNvSpPr>
            <a:spLocks noGrp="1"/>
          </p:cNvSpPr>
          <p:nvPr>
            <p:ph type="ctrTitle"/>
          </p:nvPr>
        </p:nvSpPr>
        <p:spPr>
          <a:xfrm>
            <a:off x="1391479" y="4051094"/>
            <a:ext cx="9144000" cy="2387600"/>
          </a:xfrm>
        </p:spPr>
        <p:txBody>
          <a:bodyPr/>
          <a:lstStyle/>
          <a:p>
            <a:r>
              <a:rPr lang="en-IN" dirty="0"/>
              <a:t>Brooklyn Vehicle Collision Analysis</a:t>
            </a:r>
          </a:p>
        </p:txBody>
      </p:sp>
      <p:pic>
        <p:nvPicPr>
          <p:cNvPr id="6" name="Picture 5">
            <a:extLst>
              <a:ext uri="{FF2B5EF4-FFF2-40B4-BE49-F238E27FC236}">
                <a16:creationId xmlns:a16="http://schemas.microsoft.com/office/drawing/2014/main" id="{D7DBFCAA-4546-4A26-BAB2-9230A20B0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270" y="776551"/>
            <a:ext cx="5340625" cy="3553942"/>
          </a:xfrm>
          <a:prstGeom prst="rect">
            <a:avLst/>
          </a:prstGeom>
        </p:spPr>
      </p:pic>
    </p:spTree>
    <p:extLst>
      <p:ext uri="{BB962C8B-B14F-4D97-AF65-F5344CB8AC3E}">
        <p14:creationId xmlns:p14="http://schemas.microsoft.com/office/powerpoint/2010/main" val="14483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BE00-EC8B-4439-AAD5-E5B2352FC802}"/>
              </a:ext>
            </a:extLst>
          </p:cNvPr>
          <p:cNvSpPr>
            <a:spLocks noGrp="1"/>
          </p:cNvSpPr>
          <p:nvPr>
            <p:ph type="title"/>
          </p:nvPr>
        </p:nvSpPr>
        <p:spPr/>
        <p:txBody>
          <a:bodyPr/>
          <a:lstStyle/>
          <a:p>
            <a:r>
              <a:rPr lang="en-IN" dirty="0"/>
              <a:t>Vehicle collisions have been rising in New York over the past years. </a:t>
            </a:r>
          </a:p>
        </p:txBody>
      </p:sp>
      <p:pic>
        <p:nvPicPr>
          <p:cNvPr id="15" name="Content Placeholder 14">
            <a:extLst>
              <a:ext uri="{FF2B5EF4-FFF2-40B4-BE49-F238E27FC236}">
                <a16:creationId xmlns:a16="http://schemas.microsoft.com/office/drawing/2014/main" id="{88ED8680-9E6E-407C-B4E7-EAF4D414F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914" y="1878496"/>
            <a:ext cx="4082720" cy="2716865"/>
          </a:xfrm>
        </p:spPr>
      </p:pic>
      <p:pic>
        <p:nvPicPr>
          <p:cNvPr id="19" name="Picture 18">
            <a:extLst>
              <a:ext uri="{FF2B5EF4-FFF2-40B4-BE49-F238E27FC236}">
                <a16:creationId xmlns:a16="http://schemas.microsoft.com/office/drawing/2014/main" id="{FEA1C995-8C4B-4334-8733-EA69E0BD2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22" y="1022851"/>
            <a:ext cx="6785335" cy="3270143"/>
          </a:xfrm>
          <a:prstGeom prst="rect">
            <a:avLst/>
          </a:prstGeom>
        </p:spPr>
      </p:pic>
      <p:pic>
        <p:nvPicPr>
          <p:cNvPr id="21" name="Picture 20">
            <a:extLst>
              <a:ext uri="{FF2B5EF4-FFF2-40B4-BE49-F238E27FC236}">
                <a16:creationId xmlns:a16="http://schemas.microsoft.com/office/drawing/2014/main" id="{FA6B65C2-2866-4D1F-8B19-91738AC58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0622" y="4137043"/>
            <a:ext cx="7268835" cy="2716864"/>
          </a:xfrm>
          <a:prstGeom prst="rect">
            <a:avLst/>
          </a:prstGeom>
        </p:spPr>
      </p:pic>
      <p:sp>
        <p:nvSpPr>
          <p:cNvPr id="22" name="TextBox 21">
            <a:extLst>
              <a:ext uri="{FF2B5EF4-FFF2-40B4-BE49-F238E27FC236}">
                <a16:creationId xmlns:a16="http://schemas.microsoft.com/office/drawing/2014/main" id="{C80C049A-6BC3-494F-B696-9A5E47D65EED}"/>
              </a:ext>
            </a:extLst>
          </p:cNvPr>
          <p:cNvSpPr txBox="1"/>
          <p:nvPr/>
        </p:nvSpPr>
        <p:spPr>
          <a:xfrm>
            <a:off x="463826" y="5075583"/>
            <a:ext cx="4277807" cy="1200329"/>
          </a:xfrm>
          <a:prstGeom prst="rect">
            <a:avLst/>
          </a:prstGeom>
          <a:noFill/>
        </p:spPr>
        <p:txBody>
          <a:bodyPr wrap="square" rtlCol="0">
            <a:spAutoFit/>
          </a:bodyPr>
          <a:lstStyle/>
          <a:p>
            <a:r>
              <a:rPr lang="en-IN" sz="2400" dirty="0"/>
              <a:t>And, so have been the deaths due to collision especially since 2018.</a:t>
            </a:r>
          </a:p>
        </p:txBody>
      </p:sp>
    </p:spTree>
    <p:extLst>
      <p:ext uri="{BB962C8B-B14F-4D97-AF65-F5344CB8AC3E}">
        <p14:creationId xmlns:p14="http://schemas.microsoft.com/office/powerpoint/2010/main" val="212444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1EE4-D68B-4F2D-B27D-CAE97BFC795F}"/>
              </a:ext>
            </a:extLst>
          </p:cNvPr>
          <p:cNvSpPr>
            <a:spLocks noGrp="1"/>
          </p:cNvSpPr>
          <p:nvPr>
            <p:ph type="title"/>
          </p:nvPr>
        </p:nvSpPr>
        <p:spPr>
          <a:xfrm>
            <a:off x="852109" y="184175"/>
            <a:ext cx="10500360" cy="1519946"/>
          </a:xfrm>
        </p:spPr>
        <p:txBody>
          <a:bodyPr>
            <a:noAutofit/>
          </a:bodyPr>
          <a:lstStyle/>
          <a:p>
            <a:r>
              <a:rPr lang="en-IN" sz="2600" dirty="0"/>
              <a:t>Brooklyn has experienced a significant portion of deaths due to collision (amongst all the boroughs) over the past few years and for this year, the death toll is already at 54%(out of all the boroughs) with 6 deaths in just one month, the highest among all boroughs for 2020.</a:t>
            </a:r>
          </a:p>
        </p:txBody>
      </p:sp>
      <p:pic>
        <p:nvPicPr>
          <p:cNvPr id="13" name="Picture 12">
            <a:extLst>
              <a:ext uri="{FF2B5EF4-FFF2-40B4-BE49-F238E27FC236}">
                <a16:creationId xmlns:a16="http://schemas.microsoft.com/office/drawing/2014/main" id="{B6753F20-33FD-4A2C-B4F5-0542DA27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6" y="1852923"/>
            <a:ext cx="6089713" cy="2854550"/>
          </a:xfrm>
          <a:prstGeom prst="rect">
            <a:avLst/>
          </a:prstGeom>
        </p:spPr>
      </p:pic>
      <p:pic>
        <p:nvPicPr>
          <p:cNvPr id="16" name="Content Placeholder 12">
            <a:extLst>
              <a:ext uri="{FF2B5EF4-FFF2-40B4-BE49-F238E27FC236}">
                <a16:creationId xmlns:a16="http://schemas.microsoft.com/office/drawing/2014/main" id="{E6782C7E-1130-426B-AC07-29D67D4610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12635" y="3429000"/>
            <a:ext cx="6579365" cy="3429000"/>
          </a:xfrm>
        </p:spPr>
      </p:pic>
      <p:sp>
        <p:nvSpPr>
          <p:cNvPr id="17" name="TextBox 16">
            <a:extLst>
              <a:ext uri="{FF2B5EF4-FFF2-40B4-BE49-F238E27FC236}">
                <a16:creationId xmlns:a16="http://schemas.microsoft.com/office/drawing/2014/main" id="{E7BC31DA-AC0F-493B-B390-0C44013071BF}"/>
              </a:ext>
            </a:extLst>
          </p:cNvPr>
          <p:cNvSpPr txBox="1"/>
          <p:nvPr/>
        </p:nvSpPr>
        <p:spPr>
          <a:xfrm>
            <a:off x="450166" y="4856275"/>
            <a:ext cx="5261521" cy="1255728"/>
          </a:xfrm>
          <a:prstGeom prst="rect">
            <a:avLst/>
          </a:prstGeom>
          <a:noFill/>
        </p:spPr>
        <p:txBody>
          <a:bodyPr wrap="square" rtlCol="0">
            <a:spAutoFit/>
          </a:bodyPr>
          <a:lstStyle/>
          <a:p>
            <a:pPr>
              <a:lnSpc>
                <a:spcPct val="90000"/>
              </a:lnSpc>
              <a:spcBef>
                <a:spcPct val="0"/>
              </a:spcBef>
            </a:pPr>
            <a:r>
              <a:rPr lang="en-IN" sz="2800" dirty="0">
                <a:latin typeface="+mj-lt"/>
                <a:ea typeface="+mj-ea"/>
                <a:cs typeface="+mj-cs"/>
              </a:rPr>
              <a:t>As per the data, deaths due to collision in Brooklyn are forecasted to increase by 15% by next year.</a:t>
            </a:r>
          </a:p>
        </p:txBody>
      </p:sp>
    </p:spTree>
    <p:extLst>
      <p:ext uri="{BB962C8B-B14F-4D97-AF65-F5344CB8AC3E}">
        <p14:creationId xmlns:p14="http://schemas.microsoft.com/office/powerpoint/2010/main" val="214154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1150-698F-4FCC-A71C-FEC613D6CC2B}"/>
              </a:ext>
            </a:extLst>
          </p:cNvPr>
          <p:cNvSpPr>
            <a:spLocks noGrp="1"/>
          </p:cNvSpPr>
          <p:nvPr>
            <p:ph type="title"/>
          </p:nvPr>
        </p:nvSpPr>
        <p:spPr/>
        <p:txBody>
          <a:bodyPr>
            <a:noAutofit/>
          </a:bodyPr>
          <a:lstStyle/>
          <a:p>
            <a:r>
              <a:rPr lang="en-IN" sz="2000" dirty="0"/>
              <a:t>- Over 80% of collisions since 2012 have been on-street for all the boroughs including Brooklyn!</a:t>
            </a:r>
            <a:br>
              <a:rPr lang="en-IN" sz="2000" dirty="0"/>
            </a:br>
            <a:r>
              <a:rPr lang="en-IN" sz="2000" dirty="0"/>
              <a:t>- Atlantic Avenue and Flatbush Avenue have experienced over 10 deaths due to collisions since 2012 while zip-codes (11263,11207,11229 and 11206) have experienced over 20 deaths due to collisions since 2012.</a:t>
            </a:r>
          </a:p>
        </p:txBody>
      </p:sp>
      <p:pic>
        <p:nvPicPr>
          <p:cNvPr id="17" name="Content Placeholder 16">
            <a:extLst>
              <a:ext uri="{FF2B5EF4-FFF2-40B4-BE49-F238E27FC236}">
                <a16:creationId xmlns:a16="http://schemas.microsoft.com/office/drawing/2014/main" id="{38F42413-3202-4229-B43D-99802B7BD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832" y="1875381"/>
            <a:ext cx="5446644" cy="2372140"/>
          </a:xfrm>
        </p:spPr>
      </p:pic>
      <p:pic>
        <p:nvPicPr>
          <p:cNvPr id="23" name="Picture 22">
            <a:extLst>
              <a:ext uri="{FF2B5EF4-FFF2-40B4-BE49-F238E27FC236}">
                <a16:creationId xmlns:a16="http://schemas.microsoft.com/office/drawing/2014/main" id="{32F262CC-0B6B-4535-8BED-F78DF6A1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614" y="4247521"/>
            <a:ext cx="6558435" cy="2266962"/>
          </a:xfrm>
          <a:prstGeom prst="rect">
            <a:avLst/>
          </a:prstGeom>
        </p:spPr>
      </p:pic>
      <p:pic>
        <p:nvPicPr>
          <p:cNvPr id="27" name="Picture 26">
            <a:extLst>
              <a:ext uri="{FF2B5EF4-FFF2-40B4-BE49-F238E27FC236}">
                <a16:creationId xmlns:a16="http://schemas.microsoft.com/office/drawing/2014/main" id="{053BC882-518F-4E17-8C9F-26F7F69FE0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64822"/>
            <a:ext cx="5625252" cy="2500112"/>
          </a:xfrm>
          <a:prstGeom prst="rect">
            <a:avLst/>
          </a:prstGeom>
        </p:spPr>
      </p:pic>
    </p:spTree>
    <p:extLst>
      <p:ext uri="{BB962C8B-B14F-4D97-AF65-F5344CB8AC3E}">
        <p14:creationId xmlns:p14="http://schemas.microsoft.com/office/powerpoint/2010/main" val="219857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68BE-33BF-44E9-AC4D-A0F52773E0E9}"/>
              </a:ext>
            </a:extLst>
          </p:cNvPr>
          <p:cNvSpPr>
            <a:spLocks noGrp="1"/>
          </p:cNvSpPr>
          <p:nvPr>
            <p:ph type="title"/>
          </p:nvPr>
        </p:nvSpPr>
        <p:spPr>
          <a:xfrm>
            <a:off x="6096000" y="506437"/>
            <a:ext cx="5552661" cy="2433711"/>
          </a:xfrm>
        </p:spPr>
        <p:txBody>
          <a:bodyPr>
            <a:noAutofit/>
          </a:bodyPr>
          <a:lstStyle/>
          <a:p>
            <a:r>
              <a:rPr lang="en-IN" sz="2400" dirty="0"/>
              <a:t>Most number of collisions occur in Fall (Aug-Dec) on weekdays (Mon-Fri), during peak hours (7 AM-9 AM and 2 PM – 5 PM) experience most number of collisions, with, December, August and January having an average of 40 deaths each, the highest among all months</a:t>
            </a:r>
          </a:p>
        </p:txBody>
      </p:sp>
      <p:pic>
        <p:nvPicPr>
          <p:cNvPr id="5" name="Content Placeholder 4">
            <a:extLst>
              <a:ext uri="{FF2B5EF4-FFF2-40B4-BE49-F238E27FC236}">
                <a16:creationId xmlns:a16="http://schemas.microsoft.com/office/drawing/2014/main" id="{71ED50C3-F988-4A87-8BC6-4B53B0593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4802" y="3207434"/>
            <a:ext cx="5997198" cy="3650565"/>
          </a:xfrm>
        </p:spPr>
      </p:pic>
      <p:pic>
        <p:nvPicPr>
          <p:cNvPr id="9" name="Picture 8">
            <a:extLst>
              <a:ext uri="{FF2B5EF4-FFF2-40B4-BE49-F238E27FC236}">
                <a16:creationId xmlns:a16="http://schemas.microsoft.com/office/drawing/2014/main" id="{09B1356A-64BE-4BD9-9DA9-E6A96BA47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552661" cy="3857208"/>
          </a:xfrm>
          <a:prstGeom prst="rect">
            <a:avLst/>
          </a:prstGeom>
        </p:spPr>
      </p:pic>
      <p:pic>
        <p:nvPicPr>
          <p:cNvPr id="11" name="Picture 10">
            <a:extLst>
              <a:ext uri="{FF2B5EF4-FFF2-40B4-BE49-F238E27FC236}">
                <a16:creationId xmlns:a16="http://schemas.microsoft.com/office/drawing/2014/main" id="{4162EF57-4E1E-49B9-965E-488E24BB4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60" y="3857208"/>
            <a:ext cx="4780322" cy="2768675"/>
          </a:xfrm>
          <a:prstGeom prst="rect">
            <a:avLst/>
          </a:prstGeom>
        </p:spPr>
      </p:pic>
    </p:spTree>
    <p:extLst>
      <p:ext uri="{BB962C8B-B14F-4D97-AF65-F5344CB8AC3E}">
        <p14:creationId xmlns:p14="http://schemas.microsoft.com/office/powerpoint/2010/main" val="143302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91E3-1827-41DC-98A8-9522B2100259}"/>
              </a:ext>
            </a:extLst>
          </p:cNvPr>
          <p:cNvSpPr>
            <a:spLocks noGrp="1"/>
          </p:cNvSpPr>
          <p:nvPr>
            <p:ph type="title"/>
          </p:nvPr>
        </p:nvSpPr>
        <p:spPr>
          <a:xfrm>
            <a:off x="838200" y="365125"/>
            <a:ext cx="10585174" cy="1635953"/>
          </a:xfrm>
        </p:spPr>
        <p:txBody>
          <a:bodyPr>
            <a:noAutofit/>
          </a:bodyPr>
          <a:lstStyle/>
          <a:p>
            <a:r>
              <a:rPr lang="en-IN" sz="3000" dirty="0"/>
              <a:t>Driver Inattention/Distraction, Failure to Yield Right of Way, and Backing Unsafely have been the major reasons for collisions since 2012, with Driver Inattention being responsible for around 30000 collisions!</a:t>
            </a:r>
          </a:p>
        </p:txBody>
      </p:sp>
      <p:pic>
        <p:nvPicPr>
          <p:cNvPr id="12" name="Content Placeholder 11">
            <a:extLst>
              <a:ext uri="{FF2B5EF4-FFF2-40B4-BE49-F238E27FC236}">
                <a16:creationId xmlns:a16="http://schemas.microsoft.com/office/drawing/2014/main" id="{030AEC2A-1D4A-471B-9539-1E7145D0C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000737"/>
            <a:ext cx="6132750" cy="2857263"/>
          </a:xfrm>
        </p:spPr>
      </p:pic>
      <p:pic>
        <p:nvPicPr>
          <p:cNvPr id="16" name="Picture 15">
            <a:extLst>
              <a:ext uri="{FF2B5EF4-FFF2-40B4-BE49-F238E27FC236}">
                <a16:creationId xmlns:a16="http://schemas.microsoft.com/office/drawing/2014/main" id="{AFBB734D-D6B7-4A33-8A3B-5B889BCE2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145" y="4135902"/>
            <a:ext cx="6550855" cy="2722098"/>
          </a:xfrm>
          <a:prstGeom prst="rect">
            <a:avLst/>
          </a:prstGeom>
        </p:spPr>
      </p:pic>
      <p:pic>
        <p:nvPicPr>
          <p:cNvPr id="1030" name="Picture 6" descr="Image result for driver inattention">
            <a:extLst>
              <a:ext uri="{FF2B5EF4-FFF2-40B4-BE49-F238E27FC236}">
                <a16:creationId xmlns:a16="http://schemas.microsoft.com/office/drawing/2014/main" id="{9FA56411-C2C8-4820-9DAE-BB730628E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217" y="2095737"/>
            <a:ext cx="4104356"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ight of way driving">
            <a:extLst>
              <a:ext uri="{FF2B5EF4-FFF2-40B4-BE49-F238E27FC236}">
                <a16:creationId xmlns:a16="http://schemas.microsoft.com/office/drawing/2014/main" id="{5438F56A-5FD9-49BC-9FDE-437AB6F08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267" y="2230306"/>
            <a:ext cx="2344323"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acking safely">
            <a:extLst>
              <a:ext uri="{FF2B5EF4-FFF2-40B4-BE49-F238E27FC236}">
                <a16:creationId xmlns:a16="http://schemas.microsoft.com/office/drawing/2014/main" id="{D19A96B6-6BE7-4173-9D4F-1D4B58F35B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6572" y="2277931"/>
            <a:ext cx="2790752"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15DC-F74D-47BB-A35D-31F82D2B735C}"/>
              </a:ext>
            </a:extLst>
          </p:cNvPr>
          <p:cNvSpPr>
            <a:spLocks noGrp="1"/>
          </p:cNvSpPr>
          <p:nvPr>
            <p:ph type="title"/>
          </p:nvPr>
        </p:nvSpPr>
        <p:spPr>
          <a:xfrm>
            <a:off x="838200" y="161034"/>
            <a:ext cx="10683240" cy="2043059"/>
          </a:xfrm>
        </p:spPr>
        <p:txBody>
          <a:bodyPr>
            <a:noAutofit/>
          </a:bodyPr>
          <a:lstStyle/>
          <a:p>
            <a:r>
              <a:rPr lang="en-IN" sz="2800" dirty="0"/>
              <a:t>Passenger Vehicles, Sport Utility/Station Wagons and Sedans are the top 3 vehicles with highest number of collisions since 2012 with passenger vehicles being the highest contributor (160000 collisions) and Driver Inattention and Failure to Yield Right of Way being the main reasons.</a:t>
            </a:r>
          </a:p>
        </p:txBody>
      </p:sp>
      <p:pic>
        <p:nvPicPr>
          <p:cNvPr id="4" name="Picture 3">
            <a:extLst>
              <a:ext uri="{FF2B5EF4-FFF2-40B4-BE49-F238E27FC236}">
                <a16:creationId xmlns:a16="http://schemas.microsoft.com/office/drawing/2014/main" id="{8D547374-C994-4988-AA22-73E1D512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8496"/>
            <a:ext cx="5922498" cy="3383836"/>
          </a:xfrm>
          <a:prstGeom prst="rect">
            <a:avLst/>
          </a:prstGeom>
        </p:spPr>
      </p:pic>
      <p:pic>
        <p:nvPicPr>
          <p:cNvPr id="2052" name="Picture 4" descr="Image result for passenger vehicles brooklyn">
            <a:extLst>
              <a:ext uri="{FF2B5EF4-FFF2-40B4-BE49-F238E27FC236}">
                <a16:creationId xmlns:a16="http://schemas.microsoft.com/office/drawing/2014/main" id="{DDACD961-D7FA-4033-AB21-BCC840ADA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565" y="2155318"/>
            <a:ext cx="3527693" cy="23475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ports utility vehicle brooklyn">
            <a:extLst>
              <a:ext uri="{FF2B5EF4-FFF2-40B4-BE49-F238E27FC236}">
                <a16:creationId xmlns:a16="http://schemas.microsoft.com/office/drawing/2014/main" id="{92818F73-9991-4E5B-B43B-5F069E2B5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538" y="4653906"/>
            <a:ext cx="3148160" cy="21081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edan brooklyn">
            <a:extLst>
              <a:ext uri="{FF2B5EF4-FFF2-40B4-BE49-F238E27FC236}">
                <a16:creationId xmlns:a16="http://schemas.microsoft.com/office/drawing/2014/main" id="{B7D6C2D7-088E-4720-B852-251C3132A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0260" y="4718976"/>
            <a:ext cx="2851345" cy="197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01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583-F38C-4798-A502-D80E1F784A57}"/>
              </a:ext>
            </a:extLst>
          </p:cNvPr>
          <p:cNvSpPr>
            <a:spLocks noGrp="1"/>
          </p:cNvSpPr>
          <p:nvPr>
            <p:ph type="title"/>
          </p:nvPr>
        </p:nvSpPr>
        <p:spPr>
          <a:xfrm>
            <a:off x="838200" y="365126"/>
            <a:ext cx="4774809" cy="577410"/>
          </a:xfrm>
        </p:spPr>
        <p:txBody>
          <a:bodyPr>
            <a:normAutofit fontScale="90000"/>
          </a:bodyPr>
          <a:lstStyle/>
          <a:p>
            <a:r>
              <a:rPr lang="en-IN" dirty="0"/>
              <a:t>Recommendations:</a:t>
            </a:r>
          </a:p>
        </p:txBody>
      </p:sp>
      <p:sp>
        <p:nvSpPr>
          <p:cNvPr id="3" name="Content Placeholder 2">
            <a:extLst>
              <a:ext uri="{FF2B5EF4-FFF2-40B4-BE49-F238E27FC236}">
                <a16:creationId xmlns:a16="http://schemas.microsoft.com/office/drawing/2014/main" id="{EBF50CF2-93F0-4D66-B4D8-403FC54D7337}"/>
              </a:ext>
            </a:extLst>
          </p:cNvPr>
          <p:cNvSpPr>
            <a:spLocks noGrp="1"/>
          </p:cNvSpPr>
          <p:nvPr>
            <p:ph idx="1"/>
          </p:nvPr>
        </p:nvSpPr>
        <p:spPr>
          <a:xfrm>
            <a:off x="606769" y="1296242"/>
            <a:ext cx="4330991" cy="2095500"/>
          </a:xfrm>
        </p:spPr>
        <p:txBody>
          <a:bodyPr>
            <a:noAutofit/>
          </a:bodyPr>
          <a:lstStyle/>
          <a:p>
            <a:r>
              <a:rPr lang="en-IN" sz="2000" dirty="0"/>
              <a:t>Police and security camera surveillance can be increased in collision prone streets as per the analysis like Atlantic Avenue and Flatbush Avenue, and the aforementioned zip codes especially during peak hours. </a:t>
            </a:r>
          </a:p>
        </p:txBody>
      </p:sp>
      <p:pic>
        <p:nvPicPr>
          <p:cNvPr id="4" name="Picture 2" descr="Image result for increased police survelliance">
            <a:extLst>
              <a:ext uri="{FF2B5EF4-FFF2-40B4-BE49-F238E27FC236}">
                <a16:creationId xmlns:a16="http://schemas.microsoft.com/office/drawing/2014/main" id="{4727C8C0-8543-44A6-BCFF-79BF5D8EB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398" y="829649"/>
            <a:ext cx="3189734"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275FED6-531C-4720-B538-9F9B11FDDA2F}"/>
              </a:ext>
            </a:extLst>
          </p:cNvPr>
          <p:cNvSpPr txBox="1">
            <a:spLocks/>
          </p:cNvSpPr>
          <p:nvPr/>
        </p:nvSpPr>
        <p:spPr>
          <a:xfrm>
            <a:off x="511921" y="3932851"/>
            <a:ext cx="4774809" cy="22178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Since most of the collisions occur due to passenger vehicles during peak work hours , employers should introduce road safety/safe driving programs/trainings focusing on the top collision reasons (Driver Inattention, Right of Way, Backing Safely) to spread awareness.</a:t>
            </a:r>
          </a:p>
        </p:txBody>
      </p:sp>
      <p:pic>
        <p:nvPicPr>
          <p:cNvPr id="5128" name="Picture 8" descr="Image result for occupational safe driving programs">
            <a:extLst>
              <a:ext uri="{FF2B5EF4-FFF2-40B4-BE49-F238E27FC236}">
                <a16:creationId xmlns:a16="http://schemas.microsoft.com/office/drawing/2014/main" id="{D1F3239C-64F4-4739-8C35-54E07952F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508" y="3738624"/>
            <a:ext cx="3055371" cy="229152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occupational safe driving programs">
            <a:extLst>
              <a:ext uri="{FF2B5EF4-FFF2-40B4-BE49-F238E27FC236}">
                <a16:creationId xmlns:a16="http://schemas.microsoft.com/office/drawing/2014/main" id="{EE312CC8-8A02-443B-BEF3-E5872D0E7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9618" y="3605765"/>
            <a:ext cx="2639570" cy="2422586"/>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security cameras road brooklyn">
            <a:extLst>
              <a:ext uri="{FF2B5EF4-FFF2-40B4-BE49-F238E27FC236}">
                <a16:creationId xmlns:a16="http://schemas.microsoft.com/office/drawing/2014/main" id="{354C21E9-7B0A-4A74-BEEA-809A6DFD56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459" y="803464"/>
            <a:ext cx="3029420" cy="213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7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734A84-0254-4A38-996B-51EBF12AB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317" y="81359"/>
            <a:ext cx="4712677" cy="2650819"/>
          </a:xfrm>
        </p:spPr>
      </p:pic>
      <p:pic>
        <p:nvPicPr>
          <p:cNvPr id="3078" name="Picture 6" descr="Image result for pedestrians on street">
            <a:extLst>
              <a:ext uri="{FF2B5EF4-FFF2-40B4-BE49-F238E27FC236}">
                <a16:creationId xmlns:a16="http://schemas.microsoft.com/office/drawing/2014/main" id="{9CD1DCD5-BF48-4636-AE56-AE40FC329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047" y="496425"/>
            <a:ext cx="3218512" cy="2232707"/>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2835317B-6D79-4C8F-BDF0-3992A1210F78}"/>
              </a:ext>
            </a:extLst>
          </p:cNvPr>
          <p:cNvSpPr>
            <a:spLocks noGrp="1"/>
          </p:cNvSpPr>
          <p:nvPr>
            <p:ph type="title"/>
          </p:nvPr>
        </p:nvSpPr>
        <p:spPr>
          <a:xfrm>
            <a:off x="351217" y="2950159"/>
            <a:ext cx="4712677" cy="3436573"/>
          </a:xfrm>
        </p:spPr>
        <p:txBody>
          <a:bodyPr>
            <a:noAutofit/>
          </a:bodyPr>
          <a:lstStyle/>
          <a:p>
            <a:pPr marL="342900" indent="-342900">
              <a:buFont typeface="Arial" panose="020B0604020202020204" pitchFamily="34" charset="0"/>
              <a:buChar char="•"/>
            </a:pPr>
            <a:r>
              <a:rPr lang="en-IN" sz="2000" dirty="0"/>
              <a:t>Since, pedestrians are the most affected by vehicle collisions with over 30 deaths last year, followed by motorists with over 10 deaths, targeted safety campaigns (for affected streets and zip codes) via social media, television, radio, print ads, billboards should be introduced to spread awareness on the basis of statistics presented in the report.</a:t>
            </a:r>
          </a:p>
        </p:txBody>
      </p:sp>
      <p:pic>
        <p:nvPicPr>
          <p:cNvPr id="3080" name="Picture 8" descr="Image result for road safety print ad">
            <a:extLst>
              <a:ext uri="{FF2B5EF4-FFF2-40B4-BE49-F238E27FC236}">
                <a16:creationId xmlns:a16="http://schemas.microsoft.com/office/drawing/2014/main" id="{52F051CF-E731-4BD9-A115-042EDA6C6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830" y="3436033"/>
            <a:ext cx="3047953" cy="228302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road safety signs">
            <a:extLst>
              <a:ext uri="{FF2B5EF4-FFF2-40B4-BE49-F238E27FC236}">
                <a16:creationId xmlns:a16="http://schemas.microsoft.com/office/drawing/2014/main" id="{4FA3105B-1D9D-49D9-AB12-8DEEAF7614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7479" y="2729132"/>
            <a:ext cx="1821766" cy="182176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road safety tv ads">
            <a:extLst>
              <a:ext uri="{FF2B5EF4-FFF2-40B4-BE49-F238E27FC236}">
                <a16:creationId xmlns:a16="http://schemas.microsoft.com/office/drawing/2014/main" id="{8C25F786-57B1-4792-A2F5-B0A64CB0ED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6662" y="4847518"/>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5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2481</TotalTime>
  <Words>447</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Brooklyn Vehicle Collision Analysis</vt:lpstr>
      <vt:lpstr>Vehicle collisions have been rising in New York over the past years. </vt:lpstr>
      <vt:lpstr>Brooklyn has experienced a significant portion of deaths due to collision (amongst all the boroughs) over the past few years and for this year, the death toll is already at 54%(out of all the boroughs) with 6 deaths in just one month, the highest among all boroughs for 2020.</vt:lpstr>
      <vt:lpstr>- Over 80% of collisions since 2012 have been on-street for all the boroughs including Brooklyn! - Atlantic Avenue and Flatbush Avenue have experienced over 10 deaths due to collisions since 2012 while zip-codes (11263,11207,11229 and 11206) have experienced over 20 deaths due to collisions since 2012.</vt:lpstr>
      <vt:lpstr>Most number of collisions occur in Fall (Aug-Dec) on weekdays (Mon-Fri), during peak hours (7 AM-9 AM and 2 PM – 5 PM) experience most number of collisions, with, December, August and January having an average of 40 deaths each, the highest among all months</vt:lpstr>
      <vt:lpstr>Driver Inattention/Distraction, Failure to Yield Right of Way, and Backing Unsafely have been the major reasons for collisions since 2012, with Driver Inattention being responsible for around 30000 collisions!</vt:lpstr>
      <vt:lpstr>Passenger Vehicles, Sport Utility/Station Wagons and Sedans are the top 3 vehicles with highest number of collisions since 2012 with passenger vehicles being the highest contributor (160000 collisions) and Driver Inattention and Failure to Yield Right of Way being the main reasons.</vt:lpstr>
      <vt:lpstr>Recommendations:</vt:lpstr>
      <vt:lpstr>Since, pedestrians are the most affected by vehicle collisions with over 30 deaths last year, followed by motorists with over 10 deaths, targeted safety campaigns (for affected streets and zip codes) via social media, television, radio, print ads, billboards should be introduced to spread awareness on the basis of statistics presented in the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Collision Analysis</dc:title>
  <dc:creator>AKSHAY KOUL</dc:creator>
  <cp:lastModifiedBy>AKSHAY KOUL</cp:lastModifiedBy>
  <cp:revision>14</cp:revision>
  <dcterms:created xsi:type="dcterms:W3CDTF">2020-02-09T04:42:47Z</dcterms:created>
  <dcterms:modified xsi:type="dcterms:W3CDTF">2020-02-10T22:04:06Z</dcterms:modified>
</cp:coreProperties>
</file>