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5" r:id="rId1"/>
  </p:sldMasterIdLst>
  <p:handoutMasterIdLst>
    <p:handoutMasterId r:id="rId13"/>
  </p:handoutMasterIdLst>
  <p:sldIdLst>
    <p:sldId id="256" r:id="rId2"/>
    <p:sldId id="263" r:id="rId3"/>
    <p:sldId id="257" r:id="rId4"/>
    <p:sldId id="258" r:id="rId5"/>
    <p:sldId id="272" r:id="rId6"/>
    <p:sldId id="274" r:id="rId7"/>
    <p:sldId id="275" r:id="rId8"/>
    <p:sldId id="273" r:id="rId9"/>
    <p:sldId id="276"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F1F886-184E-4C77-AE39-2429427C2D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1812E68-5F88-4A3E-93FB-0A51A2A865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EDCE9B-566B-4D42-ABA3-88D9CC3FBEDC}" type="datetimeFigureOut">
              <a:rPr lang="en-IN" smtClean="0"/>
              <a:t>07-12-2023</a:t>
            </a:fld>
            <a:endParaRPr lang="en-IN"/>
          </a:p>
        </p:txBody>
      </p:sp>
      <p:sp>
        <p:nvSpPr>
          <p:cNvPr id="4" name="Footer Placeholder 3">
            <a:extLst>
              <a:ext uri="{FF2B5EF4-FFF2-40B4-BE49-F238E27FC236}">
                <a16:creationId xmlns:a16="http://schemas.microsoft.com/office/drawing/2014/main" id="{F695D2B8-3563-4294-B337-FE111A4CA5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1566CE0-5452-42E7-93F5-649A68DEB6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63344C-68EC-42D2-B644-61DDB565FF4F}" type="slidenum">
              <a:rPr lang="en-IN" smtClean="0"/>
              <a:t>‹#›</a:t>
            </a:fld>
            <a:endParaRPr lang="en-IN"/>
          </a:p>
        </p:txBody>
      </p:sp>
    </p:spTree>
    <p:extLst>
      <p:ext uri="{BB962C8B-B14F-4D97-AF65-F5344CB8AC3E}">
        <p14:creationId xmlns:p14="http://schemas.microsoft.com/office/powerpoint/2010/main" val="369509462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9AB3A824-1A51-4B26-AD58-A6D8E14F6C04}" type="datetimeFigureOut">
              <a:rPr lang="en-US" smtClean="0"/>
              <a:t>11/28/2023</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819729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11/28/2023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924021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11/28/2023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26300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11/28/2023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000376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11/28/2023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55870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BC1C18-307B-4F68-A007-B5B542270E8D}" type="datetimeFigureOut">
              <a:rPr lang="en-US" smtClean="0"/>
              <a:t>11/28/2023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5317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BC1C18-307B-4F68-A007-B5B542270E8D}" type="datetimeFigureOut">
              <a:rPr lang="en-US" smtClean="0"/>
              <a:t>11/28/2023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795442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11/28/2023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6697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11/28/2023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920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11/28/2023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015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11/28/2023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219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11/28/2023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8492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11/28/2023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3893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11/28/2023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1638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11/28/2023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9356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11/28/2023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269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11/28/2023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323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3CBC1C18-307B-4F68-A007-B5B542270E8D}" type="datetimeFigureOut">
              <a:rPr lang="en-US" smtClean="0"/>
              <a:t>11/28/2023</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1165460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2AFEA-7928-4475-AC91-A06FFE6B04AD}"/>
              </a:ext>
            </a:extLst>
          </p:cNvPr>
          <p:cNvSpPr>
            <a:spLocks noGrp="1"/>
          </p:cNvSpPr>
          <p:nvPr>
            <p:ph type="ctrTitle"/>
          </p:nvPr>
        </p:nvSpPr>
        <p:spPr>
          <a:xfrm>
            <a:off x="897863" y="1382188"/>
            <a:ext cx="7384039" cy="1626704"/>
          </a:xfrm>
        </p:spPr>
        <p:txBody>
          <a:bodyPr>
            <a:normAutofit/>
          </a:bodyPr>
          <a:lstStyle/>
          <a:p>
            <a:r>
              <a:rPr lang="en-US" sz="4400" dirty="0">
                <a:latin typeface="Bell MT" panose="02020503060305020303" pitchFamily="18" charset="0"/>
              </a:rPr>
              <a:t>Text &amp; Sentiment Analysis </a:t>
            </a:r>
            <a:br>
              <a:rPr lang="en-US" sz="4400" dirty="0">
                <a:latin typeface="Bell MT" panose="02020503060305020303" pitchFamily="18" charset="0"/>
              </a:rPr>
            </a:br>
            <a:r>
              <a:rPr lang="en-US" sz="4400" dirty="0">
                <a:latin typeface="Bell MT" panose="02020503060305020303" pitchFamily="18" charset="0"/>
              </a:rPr>
              <a:t>of PM Speech and Comment</a:t>
            </a:r>
            <a:endParaRPr lang="en-IN" sz="4400" dirty="0">
              <a:latin typeface="Bell MT" panose="02020503060305020303" pitchFamily="18" charset="0"/>
            </a:endParaRPr>
          </a:p>
        </p:txBody>
      </p:sp>
      <p:sp>
        <p:nvSpPr>
          <p:cNvPr id="3" name="Subtitle 2">
            <a:extLst>
              <a:ext uri="{FF2B5EF4-FFF2-40B4-BE49-F238E27FC236}">
                <a16:creationId xmlns:a16="http://schemas.microsoft.com/office/drawing/2014/main" id="{C81B3EC3-1F90-4B46-8BE1-B859395B8027}"/>
              </a:ext>
            </a:extLst>
          </p:cNvPr>
          <p:cNvSpPr>
            <a:spLocks noGrp="1"/>
          </p:cNvSpPr>
          <p:nvPr>
            <p:ph type="subTitle" idx="1"/>
          </p:nvPr>
        </p:nvSpPr>
        <p:spPr>
          <a:xfrm>
            <a:off x="2778163" y="4662460"/>
            <a:ext cx="3787553" cy="1123122"/>
          </a:xfrm>
        </p:spPr>
        <p:txBody>
          <a:bodyPr>
            <a:normAutofit/>
          </a:bodyPr>
          <a:lstStyle/>
          <a:p>
            <a:pPr algn="r"/>
            <a:r>
              <a:rPr lang="en-US" sz="2000" b="1" dirty="0">
                <a:solidFill>
                  <a:schemeClr val="accent1"/>
                </a:solidFill>
                <a:latin typeface="Bell MT" panose="02020503060305020303" pitchFamily="18" charset="0"/>
              </a:rPr>
              <a:t>By</a:t>
            </a:r>
            <a:endParaRPr lang="en-US" sz="3200" b="1" dirty="0">
              <a:latin typeface="Bell MT" panose="02020503060305020303" pitchFamily="18" charset="0"/>
            </a:endParaRPr>
          </a:p>
          <a:p>
            <a:pPr algn="r"/>
            <a:r>
              <a:rPr lang="en-US" sz="3200" b="1" dirty="0">
                <a:solidFill>
                  <a:schemeClr val="accent1"/>
                </a:solidFill>
                <a:latin typeface="Bell MT" panose="02020503060305020303" pitchFamily="18" charset="0"/>
              </a:rPr>
              <a:t>Akshay Kul</a:t>
            </a:r>
            <a:endParaRPr lang="en-IN" sz="3200" b="1" dirty="0">
              <a:solidFill>
                <a:schemeClr val="accent1"/>
              </a:solidFill>
              <a:latin typeface="Bell MT" panose="02020503060305020303" pitchFamily="18" charset="0"/>
            </a:endParaRPr>
          </a:p>
        </p:txBody>
      </p:sp>
      <p:pic>
        <p:nvPicPr>
          <p:cNvPr id="6" name="Picture 5">
            <a:extLst>
              <a:ext uri="{FF2B5EF4-FFF2-40B4-BE49-F238E27FC236}">
                <a16:creationId xmlns:a16="http://schemas.microsoft.com/office/drawing/2014/main" id="{551FA55E-2818-4819-932A-1619CA96C84A}"/>
              </a:ext>
            </a:extLst>
          </p:cNvPr>
          <p:cNvPicPr>
            <a:picLocks noChangeAspect="1"/>
          </p:cNvPicPr>
          <p:nvPr/>
        </p:nvPicPr>
        <p:blipFill>
          <a:blip r:embed="rId2"/>
          <a:stretch>
            <a:fillRect/>
          </a:stretch>
        </p:blipFill>
        <p:spPr>
          <a:xfrm>
            <a:off x="6751244" y="1191040"/>
            <a:ext cx="4648200" cy="4648200"/>
          </a:xfrm>
          <a:prstGeom prst="rect">
            <a:avLst/>
          </a:prstGeom>
        </p:spPr>
      </p:pic>
      <p:sp>
        <p:nvSpPr>
          <p:cNvPr id="7" name="TextBox 6">
            <a:extLst>
              <a:ext uri="{FF2B5EF4-FFF2-40B4-BE49-F238E27FC236}">
                <a16:creationId xmlns:a16="http://schemas.microsoft.com/office/drawing/2014/main" id="{BF81BB16-458A-4245-8846-9D54FF7A5819}"/>
              </a:ext>
            </a:extLst>
          </p:cNvPr>
          <p:cNvSpPr txBox="1"/>
          <p:nvPr/>
        </p:nvSpPr>
        <p:spPr>
          <a:xfrm>
            <a:off x="978084" y="3276604"/>
            <a:ext cx="3129383" cy="369332"/>
          </a:xfrm>
          <a:prstGeom prst="rect">
            <a:avLst/>
          </a:prstGeom>
          <a:noFill/>
        </p:spPr>
        <p:txBody>
          <a:bodyPr wrap="none" rtlCol="0">
            <a:spAutoFit/>
          </a:bodyPr>
          <a:lstStyle/>
          <a:p>
            <a:r>
              <a:rPr lang="en-IN" dirty="0"/>
              <a:t>A Comprehensive Analysis</a:t>
            </a:r>
          </a:p>
        </p:txBody>
      </p:sp>
    </p:spTree>
    <p:extLst>
      <p:ext uri="{BB962C8B-B14F-4D97-AF65-F5344CB8AC3E}">
        <p14:creationId xmlns:p14="http://schemas.microsoft.com/office/powerpoint/2010/main" val="5588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945B2-06D3-4297-A7B3-5440FF32ED9D}"/>
              </a:ext>
            </a:extLst>
          </p:cNvPr>
          <p:cNvSpPr>
            <a:spLocks noGrp="1"/>
          </p:cNvSpPr>
          <p:nvPr>
            <p:ph type="title"/>
          </p:nvPr>
        </p:nvSpPr>
        <p:spPr>
          <a:xfrm>
            <a:off x="927652" y="702367"/>
            <a:ext cx="8224504" cy="1222676"/>
          </a:xfrm>
        </p:spPr>
        <p:txBody>
          <a:bodyPr>
            <a:normAutofit/>
          </a:bodyPr>
          <a:lstStyle/>
          <a:p>
            <a:r>
              <a:rPr lang="en-IN" sz="2800" dirty="0"/>
              <a:t>B. Sentiment Analysis on YouTube Comments</a:t>
            </a:r>
          </a:p>
        </p:txBody>
      </p:sp>
      <p:sp>
        <p:nvSpPr>
          <p:cNvPr id="3" name="TextBox 2">
            <a:extLst>
              <a:ext uri="{FF2B5EF4-FFF2-40B4-BE49-F238E27FC236}">
                <a16:creationId xmlns:a16="http://schemas.microsoft.com/office/drawing/2014/main" id="{2A18906C-E89B-4DF6-A295-5E8164C68D46}"/>
              </a:ext>
            </a:extLst>
          </p:cNvPr>
          <p:cNvSpPr txBox="1"/>
          <p:nvPr/>
        </p:nvSpPr>
        <p:spPr>
          <a:xfrm>
            <a:off x="636104" y="2782669"/>
            <a:ext cx="2388795" cy="646331"/>
          </a:xfrm>
          <a:prstGeom prst="rect">
            <a:avLst/>
          </a:prstGeom>
          <a:noFill/>
        </p:spPr>
        <p:txBody>
          <a:bodyPr wrap="none" rtlCol="0">
            <a:spAutoFit/>
          </a:bodyPr>
          <a:lstStyle/>
          <a:p>
            <a:r>
              <a:rPr lang="en-IN" b="1" dirty="0"/>
              <a:t>Sentiment Analysis :</a:t>
            </a:r>
            <a:endParaRPr lang="en-US" b="1" dirty="0"/>
          </a:p>
          <a:p>
            <a:endParaRPr lang="en-IN" dirty="0"/>
          </a:p>
        </p:txBody>
      </p:sp>
      <p:pic>
        <p:nvPicPr>
          <p:cNvPr id="7" name="Picture 6">
            <a:extLst>
              <a:ext uri="{FF2B5EF4-FFF2-40B4-BE49-F238E27FC236}">
                <a16:creationId xmlns:a16="http://schemas.microsoft.com/office/drawing/2014/main" id="{7C7104D2-DF6A-4478-90EF-FE07C831DFCC}"/>
              </a:ext>
            </a:extLst>
          </p:cNvPr>
          <p:cNvPicPr>
            <a:picLocks noChangeAspect="1"/>
          </p:cNvPicPr>
          <p:nvPr/>
        </p:nvPicPr>
        <p:blipFill>
          <a:blip r:embed="rId2"/>
          <a:stretch>
            <a:fillRect/>
          </a:stretch>
        </p:blipFill>
        <p:spPr>
          <a:xfrm>
            <a:off x="4267196" y="2782669"/>
            <a:ext cx="3657607" cy="3657607"/>
          </a:xfrm>
          <a:prstGeom prst="rect">
            <a:avLst/>
          </a:prstGeom>
        </p:spPr>
      </p:pic>
    </p:spTree>
    <p:extLst>
      <p:ext uri="{BB962C8B-B14F-4D97-AF65-F5344CB8AC3E}">
        <p14:creationId xmlns:p14="http://schemas.microsoft.com/office/powerpoint/2010/main" val="1159670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4592-18A4-4535-B4D7-DEC6D9E54CAA}"/>
              </a:ext>
            </a:extLst>
          </p:cNvPr>
          <p:cNvSpPr>
            <a:spLocks noGrp="1"/>
          </p:cNvSpPr>
          <p:nvPr>
            <p:ph type="title"/>
          </p:nvPr>
        </p:nvSpPr>
        <p:spPr/>
        <p:txBody>
          <a:bodyPr/>
          <a:lstStyle/>
          <a:p>
            <a:pPr algn="l"/>
            <a:r>
              <a:rPr lang="en-US" dirty="0">
                <a:solidFill>
                  <a:schemeClr val="bg1"/>
                </a:solidFill>
              </a:rPr>
              <a:t>Conclusion</a:t>
            </a:r>
            <a:endParaRPr lang="en-IN" dirty="0">
              <a:solidFill>
                <a:schemeClr val="bg1"/>
              </a:solidFill>
            </a:endParaRPr>
          </a:p>
        </p:txBody>
      </p:sp>
      <p:sp>
        <p:nvSpPr>
          <p:cNvPr id="3" name="Content Placeholder 2">
            <a:extLst>
              <a:ext uri="{FF2B5EF4-FFF2-40B4-BE49-F238E27FC236}">
                <a16:creationId xmlns:a16="http://schemas.microsoft.com/office/drawing/2014/main" id="{E0DF636C-B9AB-4A83-B4D6-911CA68BD106}"/>
              </a:ext>
            </a:extLst>
          </p:cNvPr>
          <p:cNvSpPr>
            <a:spLocks noGrp="1"/>
          </p:cNvSpPr>
          <p:nvPr>
            <p:ph idx="1"/>
          </p:nvPr>
        </p:nvSpPr>
        <p:spPr>
          <a:xfrm>
            <a:off x="503584" y="2478157"/>
            <a:ext cx="11184834" cy="4147930"/>
          </a:xfrm>
        </p:spPr>
        <p:txBody>
          <a:bodyPr>
            <a:normAutofit/>
          </a:bodyPr>
          <a:lstStyle/>
          <a:p>
            <a:pPr algn="just">
              <a:buFont typeface="Wingdings" pitchFamily="2" charset="2"/>
              <a:buChar char="v"/>
            </a:pPr>
            <a:r>
              <a:rPr lang="en-US" sz="2400" dirty="0">
                <a:latin typeface="Bell MT" panose="02020503060305020303" pitchFamily="18" charset="0"/>
              </a:rPr>
              <a:t>From PM Speech Analysis</a:t>
            </a:r>
          </a:p>
          <a:p>
            <a:pPr marL="0" indent="0" algn="just">
              <a:buNone/>
            </a:pPr>
            <a:r>
              <a:rPr lang="en-US" sz="2400" dirty="0">
                <a:latin typeface="Bell MT" panose="02020503060305020303" pitchFamily="18" charset="0"/>
              </a:rPr>
              <a:t>PM is talk about Future, Economic, Trust, Rights, Protect, Stand, Growth, Incredible towards the nation.</a:t>
            </a:r>
          </a:p>
          <a:p>
            <a:pPr algn="just">
              <a:buFont typeface="Wingdings" pitchFamily="2" charset="2"/>
              <a:buChar char="v"/>
            </a:pPr>
            <a:r>
              <a:rPr lang="en-US" sz="2400" dirty="0">
                <a:latin typeface="Bell MT" panose="02020503060305020303" pitchFamily="18" charset="0"/>
              </a:rPr>
              <a:t> From </a:t>
            </a:r>
            <a:r>
              <a:rPr lang="en-IN" sz="2400" dirty="0">
                <a:latin typeface="Bell MT" panose="02020503060305020303" pitchFamily="18" charset="0"/>
              </a:rPr>
              <a:t>Sentiment Analysis on YouTube Comments</a:t>
            </a:r>
          </a:p>
          <a:p>
            <a:pPr marL="0" indent="0" algn="just">
              <a:buNone/>
            </a:pPr>
            <a:r>
              <a:rPr lang="en-US" sz="2400" dirty="0">
                <a:latin typeface="Bell MT" panose="02020503060305020303" pitchFamily="18" charset="0"/>
              </a:rPr>
              <a:t>There is 88% people Positive with PM Speech and there vision.</a:t>
            </a:r>
          </a:p>
          <a:p>
            <a:pPr algn="just">
              <a:buFont typeface="Wingdings" pitchFamily="2" charset="2"/>
              <a:buChar char="v"/>
            </a:pPr>
            <a:endParaRPr lang="en-US" sz="2400" dirty="0">
              <a:latin typeface="Bell MT" panose="02020503060305020303" pitchFamily="18" charset="0"/>
            </a:endParaRPr>
          </a:p>
        </p:txBody>
      </p:sp>
    </p:spTree>
    <p:extLst>
      <p:ext uri="{BB962C8B-B14F-4D97-AF65-F5344CB8AC3E}">
        <p14:creationId xmlns:p14="http://schemas.microsoft.com/office/powerpoint/2010/main" val="2483540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89F4-94F1-4BA4-A1A5-15ADCDFD7752}"/>
              </a:ext>
            </a:extLst>
          </p:cNvPr>
          <p:cNvSpPr>
            <a:spLocks noGrp="1"/>
          </p:cNvSpPr>
          <p:nvPr>
            <p:ph type="title"/>
          </p:nvPr>
        </p:nvSpPr>
        <p:spPr>
          <a:xfrm>
            <a:off x="1612687" y="874642"/>
            <a:ext cx="8966626" cy="834888"/>
          </a:xfrm>
        </p:spPr>
        <p:txBody>
          <a:bodyPr>
            <a:normAutofit/>
          </a:bodyPr>
          <a:lstStyle/>
          <a:p>
            <a:r>
              <a:rPr lang="en-IN" b="1" dirty="0">
                <a:latin typeface="Bell MT" panose="02020503060305020303" pitchFamily="18" charset="0"/>
              </a:rPr>
              <a:t>Introduction</a:t>
            </a:r>
          </a:p>
        </p:txBody>
      </p:sp>
      <p:sp>
        <p:nvSpPr>
          <p:cNvPr id="3" name="Content Placeholder 2">
            <a:extLst>
              <a:ext uri="{FF2B5EF4-FFF2-40B4-BE49-F238E27FC236}">
                <a16:creationId xmlns:a16="http://schemas.microsoft.com/office/drawing/2014/main" id="{2B08E478-4AC7-487F-A271-60BB031ACD50}"/>
              </a:ext>
            </a:extLst>
          </p:cNvPr>
          <p:cNvSpPr>
            <a:spLocks noGrp="1"/>
          </p:cNvSpPr>
          <p:nvPr>
            <p:ph idx="1"/>
          </p:nvPr>
        </p:nvSpPr>
        <p:spPr>
          <a:xfrm>
            <a:off x="477078" y="2478157"/>
            <a:ext cx="11224592" cy="4055165"/>
          </a:xfrm>
        </p:spPr>
        <p:txBody>
          <a:bodyPr>
            <a:normAutofit/>
          </a:bodyPr>
          <a:lstStyle/>
          <a:p>
            <a:r>
              <a:rPr lang="en-US" dirty="0"/>
              <a:t>Objective : Analyzing the PM's speech and sentiments from YouTube comments</a:t>
            </a:r>
          </a:p>
          <a:p>
            <a:pPr marL="0" indent="0">
              <a:buNone/>
            </a:pPr>
            <a:endParaRPr lang="en-US" sz="2000" dirty="0">
              <a:latin typeface="Bell MT" panose="02020503060305020303" pitchFamily="18" charset="0"/>
            </a:endParaRPr>
          </a:p>
          <a:p>
            <a:pPr>
              <a:buFont typeface="Arial" panose="020B0604020202020204" pitchFamily="34" charset="0"/>
              <a:buChar char="•"/>
            </a:pPr>
            <a:r>
              <a:rPr lang="en-US" dirty="0"/>
              <a:t>A comprehensive analysis of the Prime Minister's speech, coupled with sentiment analysis on YouTube comments related to the speech. This project delves into the fascinating world of Natural Language Processing (NLP) to derive insights from both structured and unstructured data sources.</a:t>
            </a:r>
          </a:p>
          <a:p>
            <a:pPr>
              <a:buFont typeface="Arial" panose="020B0604020202020204" pitchFamily="34" charset="0"/>
              <a:buChar char="•"/>
            </a:pPr>
            <a:r>
              <a:rPr lang="en-US" dirty="0"/>
              <a:t>Our main objectives include understanding the key themes of the PM's speech through text analysis, creating a Term-Document Matrix (TDM) to uncover word frequency patterns, and gauging public sentiment through sentiment analysis on YouTube comments.</a:t>
            </a:r>
          </a:p>
          <a:p>
            <a:pPr>
              <a:buFont typeface="Arial" panose="020B0604020202020204" pitchFamily="34" charset="0"/>
              <a:buChar char="•"/>
            </a:pPr>
            <a:r>
              <a:rPr lang="en-US" dirty="0"/>
              <a:t>Let's explore how these analyses come together to provide a nuanced perspective on public reactions and the overall impact of the speech.</a:t>
            </a:r>
          </a:p>
        </p:txBody>
      </p:sp>
    </p:spTree>
    <p:extLst>
      <p:ext uri="{BB962C8B-B14F-4D97-AF65-F5344CB8AC3E}">
        <p14:creationId xmlns:p14="http://schemas.microsoft.com/office/powerpoint/2010/main" val="190656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E601-296A-472C-87CA-9CC11D22E6EC}"/>
              </a:ext>
            </a:extLst>
          </p:cNvPr>
          <p:cNvSpPr>
            <a:spLocks noGrp="1"/>
          </p:cNvSpPr>
          <p:nvPr>
            <p:ph type="title"/>
          </p:nvPr>
        </p:nvSpPr>
        <p:spPr/>
        <p:txBody>
          <a:bodyPr>
            <a:normAutofit/>
          </a:bodyPr>
          <a:lstStyle/>
          <a:p>
            <a:pPr algn="l"/>
            <a:r>
              <a:rPr lang="en-US" sz="3600" u="sng" dirty="0">
                <a:latin typeface="Bell MT" panose="02020503060305020303" pitchFamily="18" charset="0"/>
              </a:rPr>
              <a:t>Index</a:t>
            </a:r>
            <a:endParaRPr lang="en-IN" sz="3600" u="sng" dirty="0">
              <a:latin typeface="Bell MT" panose="02020503060305020303" pitchFamily="18" charset="0"/>
            </a:endParaRPr>
          </a:p>
        </p:txBody>
      </p:sp>
      <p:sp>
        <p:nvSpPr>
          <p:cNvPr id="3" name="Content Placeholder 2">
            <a:extLst>
              <a:ext uri="{FF2B5EF4-FFF2-40B4-BE49-F238E27FC236}">
                <a16:creationId xmlns:a16="http://schemas.microsoft.com/office/drawing/2014/main" id="{7D4C3172-973B-43B6-A87D-F285B150AA92}"/>
              </a:ext>
            </a:extLst>
          </p:cNvPr>
          <p:cNvSpPr>
            <a:spLocks noGrp="1"/>
          </p:cNvSpPr>
          <p:nvPr>
            <p:ph idx="1"/>
          </p:nvPr>
        </p:nvSpPr>
        <p:spPr>
          <a:xfrm>
            <a:off x="524026" y="2879199"/>
            <a:ext cx="11143948" cy="3216801"/>
          </a:xfrm>
        </p:spPr>
        <p:txBody>
          <a:bodyPr numCol="2">
            <a:normAutofit fontScale="92500" lnSpcReduction="20000"/>
          </a:bodyPr>
          <a:lstStyle/>
          <a:p>
            <a:pPr marL="457200" indent="-457200">
              <a:buFont typeface="+mj-lt"/>
              <a:buAutoNum type="alphaUcPeriod"/>
            </a:pPr>
            <a:r>
              <a:rPr lang="en-IN" sz="2400" dirty="0"/>
              <a:t>Speech Text Analysis </a:t>
            </a:r>
          </a:p>
          <a:p>
            <a:pPr marL="457200" indent="-457200">
              <a:buFont typeface="+mj-lt"/>
              <a:buAutoNum type="arabicPeriod"/>
            </a:pPr>
            <a:endParaRPr lang="en-IN" sz="2400" dirty="0"/>
          </a:p>
          <a:p>
            <a:pPr>
              <a:buFont typeface="+mj-lt"/>
              <a:buAutoNum type="arabicPeriod"/>
            </a:pPr>
            <a:r>
              <a:rPr lang="en-US" sz="2400" dirty="0"/>
              <a:t>Data Collection</a:t>
            </a:r>
          </a:p>
          <a:p>
            <a:pPr>
              <a:buFont typeface="+mj-lt"/>
              <a:buAutoNum type="arabicPeriod"/>
            </a:pPr>
            <a:r>
              <a:rPr lang="en-US" sz="2400" dirty="0"/>
              <a:t>EDA</a:t>
            </a:r>
          </a:p>
          <a:p>
            <a:pPr>
              <a:buFont typeface="+mj-lt"/>
              <a:buAutoNum type="arabicPeriod"/>
            </a:pPr>
            <a:r>
              <a:rPr lang="en-US" sz="2400" dirty="0"/>
              <a:t>Term-Document Matrix (TDM)</a:t>
            </a:r>
          </a:p>
          <a:p>
            <a:pPr>
              <a:buFont typeface="+mj-lt"/>
              <a:buAutoNum type="arabicPeriod"/>
            </a:pPr>
            <a:r>
              <a:rPr lang="en-IN" sz="2400" dirty="0"/>
              <a:t>Word Cloud</a:t>
            </a:r>
          </a:p>
          <a:p>
            <a:endParaRPr lang="en-US" sz="2400" dirty="0"/>
          </a:p>
          <a:p>
            <a:endParaRPr lang="en-IN" sz="2400" dirty="0"/>
          </a:p>
          <a:p>
            <a:pPr marL="457200" indent="-457200">
              <a:buFont typeface="+mj-lt"/>
              <a:buAutoNum type="alphaUcPeriod" startAt="2"/>
            </a:pPr>
            <a:r>
              <a:rPr lang="en-IN" sz="2400" dirty="0"/>
              <a:t>Sentiment Analysis on YouTube Comments </a:t>
            </a:r>
          </a:p>
          <a:p>
            <a:pPr>
              <a:buFont typeface="+mj-lt"/>
              <a:buAutoNum type="arabicPeriod"/>
            </a:pPr>
            <a:r>
              <a:rPr lang="en-US" sz="2400" dirty="0"/>
              <a:t>Data Collection</a:t>
            </a:r>
          </a:p>
          <a:p>
            <a:pPr>
              <a:buFont typeface="+mj-lt"/>
              <a:buAutoNum type="arabicPeriod"/>
            </a:pPr>
            <a:r>
              <a:rPr lang="en-US" sz="2400" dirty="0"/>
              <a:t>EDA</a:t>
            </a:r>
          </a:p>
          <a:p>
            <a:pPr>
              <a:buFont typeface="+mj-lt"/>
              <a:buAutoNum type="arabicPeriod"/>
            </a:pPr>
            <a:r>
              <a:rPr lang="en-US" sz="2400" dirty="0"/>
              <a:t>Term-Document Matrix (TDM)</a:t>
            </a:r>
          </a:p>
          <a:p>
            <a:pPr>
              <a:buFont typeface="+mj-lt"/>
              <a:buAutoNum type="arabicPeriod"/>
            </a:pPr>
            <a:r>
              <a:rPr lang="en-IN" sz="2400" dirty="0"/>
              <a:t>Word Cloud</a:t>
            </a:r>
          </a:p>
          <a:p>
            <a:pPr>
              <a:buFont typeface="+mj-lt"/>
              <a:buAutoNum type="arabicPeriod"/>
            </a:pPr>
            <a:r>
              <a:rPr lang="en-IN" sz="2400" dirty="0"/>
              <a:t>Sentiment Analysis</a:t>
            </a:r>
          </a:p>
          <a:p>
            <a:pPr marL="0" indent="0">
              <a:buNone/>
            </a:pPr>
            <a:endParaRPr lang="en-IN" sz="2400" dirty="0"/>
          </a:p>
        </p:txBody>
      </p:sp>
      <p:sp>
        <p:nvSpPr>
          <p:cNvPr id="4" name="TextBox 3">
            <a:extLst>
              <a:ext uri="{FF2B5EF4-FFF2-40B4-BE49-F238E27FC236}">
                <a16:creationId xmlns:a16="http://schemas.microsoft.com/office/drawing/2014/main" id="{230FD75D-94F3-49E4-B336-C7312CDAE679}"/>
              </a:ext>
            </a:extLst>
          </p:cNvPr>
          <p:cNvSpPr txBox="1"/>
          <p:nvPr/>
        </p:nvSpPr>
        <p:spPr>
          <a:xfrm>
            <a:off x="636107" y="6096000"/>
            <a:ext cx="2425148" cy="461665"/>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400" dirty="0"/>
              <a:t>Conclusion</a:t>
            </a:r>
            <a:endParaRPr lang="en-IN" sz="2400" dirty="0"/>
          </a:p>
        </p:txBody>
      </p:sp>
    </p:spTree>
    <p:extLst>
      <p:ext uri="{BB962C8B-B14F-4D97-AF65-F5344CB8AC3E}">
        <p14:creationId xmlns:p14="http://schemas.microsoft.com/office/powerpoint/2010/main" val="1534388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8BF6-12C3-42B2-B930-6B88D11A975F}"/>
              </a:ext>
            </a:extLst>
          </p:cNvPr>
          <p:cNvSpPr>
            <a:spLocks noGrp="1"/>
          </p:cNvSpPr>
          <p:nvPr>
            <p:ph type="title"/>
          </p:nvPr>
        </p:nvSpPr>
        <p:spPr/>
        <p:txBody>
          <a:bodyPr/>
          <a:lstStyle/>
          <a:p>
            <a:pPr marL="457200" indent="-457200">
              <a:buFont typeface="+mj-lt"/>
              <a:buAutoNum type="alphaUcPeriod"/>
            </a:pPr>
            <a:r>
              <a:rPr lang="en-IN" dirty="0"/>
              <a:t> Speech Text Analysis </a:t>
            </a:r>
          </a:p>
        </p:txBody>
      </p:sp>
      <p:sp>
        <p:nvSpPr>
          <p:cNvPr id="3" name="Content Placeholder 2">
            <a:extLst>
              <a:ext uri="{FF2B5EF4-FFF2-40B4-BE49-F238E27FC236}">
                <a16:creationId xmlns:a16="http://schemas.microsoft.com/office/drawing/2014/main" id="{8572BC35-C750-41E3-AACA-576EA9ABDF14}"/>
              </a:ext>
            </a:extLst>
          </p:cNvPr>
          <p:cNvSpPr>
            <a:spLocks noGrp="1"/>
          </p:cNvSpPr>
          <p:nvPr>
            <p:ph idx="1"/>
          </p:nvPr>
        </p:nvSpPr>
        <p:spPr>
          <a:xfrm>
            <a:off x="503583" y="2425841"/>
            <a:ext cx="11198087" cy="3988904"/>
          </a:xfrm>
        </p:spPr>
        <p:txBody>
          <a:bodyPr numCol="1">
            <a:normAutofit/>
          </a:bodyPr>
          <a:lstStyle/>
          <a:p>
            <a:r>
              <a:rPr lang="en-US" b="1" dirty="0"/>
              <a:t>Data Collection:</a:t>
            </a:r>
          </a:p>
          <a:p>
            <a:pPr marL="457200" lvl="1" indent="0">
              <a:buNone/>
            </a:pPr>
            <a:r>
              <a:rPr lang="en-US" dirty="0"/>
              <a:t>Gathered data from reputable news websites to ensure a comprehensive view of the speech.</a:t>
            </a:r>
          </a:p>
          <a:p>
            <a:pPr marL="457200" lvl="1" indent="0">
              <a:buNone/>
            </a:pPr>
            <a:r>
              <a:rPr lang="en-US" dirty="0"/>
              <a:t>Website - https://timesofindia.indiatimes.com/world/uk/text-of-rishi-sunaks-first-speech-as-uk-prime-minister/articleshow/95080536.cms</a:t>
            </a:r>
          </a:p>
          <a:p>
            <a:r>
              <a:rPr lang="en-US" b="1" dirty="0"/>
              <a:t>Exploratory Data Analysis (EDA):</a:t>
            </a:r>
            <a:endParaRPr lang="en-US" dirty="0"/>
          </a:p>
          <a:p>
            <a:pPr marL="0" indent="0">
              <a:buNone/>
            </a:pPr>
            <a:r>
              <a:rPr lang="en-US" sz="1600" dirty="0"/>
              <a:t>	Conducted Exploratory Data Analysis to convert the Unstructured data to Structured Data to gain 	preliminary insights into the structure and characteristics of the speech text.</a:t>
            </a:r>
          </a:p>
          <a:p>
            <a:pPr>
              <a:buFont typeface="+mj-lt"/>
              <a:buAutoNum type="arabicParenR"/>
            </a:pPr>
            <a:r>
              <a:rPr lang="en-US" sz="1600" dirty="0"/>
              <a:t>Lowercasing</a:t>
            </a:r>
          </a:p>
          <a:p>
            <a:pPr>
              <a:buFont typeface="+mj-lt"/>
              <a:buAutoNum type="arabicParenR"/>
            </a:pPr>
            <a:r>
              <a:rPr lang="en-US" sz="1600" dirty="0"/>
              <a:t>Removing Punctuation, URLs, Stop Words, Common Words</a:t>
            </a:r>
          </a:p>
          <a:p>
            <a:pPr>
              <a:buFont typeface="+mj-lt"/>
              <a:buAutoNum type="arabicParenR"/>
            </a:pPr>
            <a:r>
              <a:rPr lang="en-US" sz="1600" dirty="0"/>
              <a:t>Lemmatization</a:t>
            </a:r>
          </a:p>
          <a:p>
            <a:pPr>
              <a:buFont typeface="+mj-lt"/>
              <a:buAutoNum type="arabicParenR"/>
            </a:pPr>
            <a:r>
              <a:rPr lang="en-US" sz="1600" dirty="0"/>
              <a:t>Library use – NLTK</a:t>
            </a:r>
          </a:p>
          <a:p>
            <a:pPr marL="457200" lvl="1" indent="0">
              <a:buNone/>
            </a:pPr>
            <a:endParaRPr lang="en-US" dirty="0"/>
          </a:p>
        </p:txBody>
      </p:sp>
    </p:spTree>
    <p:extLst>
      <p:ext uri="{BB962C8B-B14F-4D97-AF65-F5344CB8AC3E}">
        <p14:creationId xmlns:p14="http://schemas.microsoft.com/office/powerpoint/2010/main" val="1985241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8BF6-12C3-42B2-B930-6B88D11A975F}"/>
              </a:ext>
            </a:extLst>
          </p:cNvPr>
          <p:cNvSpPr>
            <a:spLocks noGrp="1"/>
          </p:cNvSpPr>
          <p:nvPr>
            <p:ph type="title"/>
          </p:nvPr>
        </p:nvSpPr>
        <p:spPr/>
        <p:txBody>
          <a:bodyPr/>
          <a:lstStyle/>
          <a:p>
            <a:pPr marL="457200" indent="-457200">
              <a:buFont typeface="+mj-lt"/>
              <a:buAutoNum type="alphaUcPeriod"/>
            </a:pPr>
            <a:r>
              <a:rPr lang="en-IN" dirty="0"/>
              <a:t> Speech Text Analysis </a:t>
            </a:r>
          </a:p>
        </p:txBody>
      </p:sp>
      <p:sp>
        <p:nvSpPr>
          <p:cNvPr id="3" name="Content Placeholder 2">
            <a:extLst>
              <a:ext uri="{FF2B5EF4-FFF2-40B4-BE49-F238E27FC236}">
                <a16:creationId xmlns:a16="http://schemas.microsoft.com/office/drawing/2014/main" id="{8572BC35-C750-41E3-AACA-576EA9ABDF14}"/>
              </a:ext>
            </a:extLst>
          </p:cNvPr>
          <p:cNvSpPr>
            <a:spLocks noGrp="1"/>
          </p:cNvSpPr>
          <p:nvPr>
            <p:ph idx="1"/>
          </p:nvPr>
        </p:nvSpPr>
        <p:spPr>
          <a:xfrm>
            <a:off x="503583" y="2425841"/>
            <a:ext cx="11198087" cy="3988904"/>
          </a:xfrm>
        </p:spPr>
        <p:txBody>
          <a:bodyPr numCol="1">
            <a:normAutofit/>
          </a:bodyPr>
          <a:lstStyle/>
          <a:p>
            <a:r>
              <a:rPr lang="en-US" b="1" dirty="0"/>
              <a:t>Term-Document Matrix (TDM):</a:t>
            </a:r>
          </a:p>
          <a:p>
            <a:pPr>
              <a:buFont typeface="+mj-lt"/>
              <a:buAutoNum type="arabicPeriod"/>
            </a:pPr>
            <a:r>
              <a:rPr lang="en-US" dirty="0"/>
              <a:t>The Term-Document Matrix (TDM) is a fundamental concept in Natural Language Processing (NLP) and text mining. It's a mathematical representation of a text corpus that reflects the frequency of terms across documents.</a:t>
            </a:r>
          </a:p>
          <a:p>
            <a:pPr>
              <a:buFont typeface="+mj-lt"/>
              <a:buAutoNum type="arabicPeriod"/>
            </a:pPr>
            <a:r>
              <a:rPr lang="en-US" dirty="0"/>
              <a:t>Libraries use - scikit-learn’s, Count Vectorizer </a:t>
            </a:r>
          </a:p>
          <a:p>
            <a:pPr>
              <a:buFont typeface="+mj-lt"/>
              <a:buAutoNum type="arabicPeriod"/>
            </a:pPr>
            <a:endParaRPr lang="en-US" dirty="0"/>
          </a:p>
          <a:p>
            <a:r>
              <a:rPr lang="en-IN" b="1" dirty="0"/>
              <a:t>Word Cloud:</a:t>
            </a:r>
          </a:p>
          <a:p>
            <a:pPr>
              <a:buFont typeface="+mj-lt"/>
              <a:buAutoNum type="arabicPeriod"/>
            </a:pPr>
            <a:r>
              <a:rPr lang="en-US" dirty="0"/>
              <a:t>It provides a quick and intuitive overview of the key terms and themes.</a:t>
            </a:r>
            <a:endParaRPr lang="en-IN" b="1" dirty="0"/>
          </a:p>
          <a:p>
            <a:pPr>
              <a:buFont typeface="+mj-lt"/>
              <a:buAutoNum type="arabicPeriod"/>
            </a:pPr>
            <a:r>
              <a:rPr lang="en-US" dirty="0"/>
              <a:t>L</a:t>
            </a:r>
            <a:r>
              <a:rPr lang="en-IN" dirty="0" err="1"/>
              <a:t>ibrary</a:t>
            </a:r>
            <a:r>
              <a:rPr lang="en-IN" dirty="0"/>
              <a:t> use - </a:t>
            </a:r>
            <a:r>
              <a:rPr lang="en-IN" dirty="0" err="1"/>
              <a:t>WordCloud</a:t>
            </a:r>
            <a:endParaRPr lang="en-US" dirty="0"/>
          </a:p>
          <a:p>
            <a:pPr marL="457200" lvl="1" indent="0">
              <a:buNone/>
            </a:pPr>
            <a:endParaRPr lang="en-US" dirty="0"/>
          </a:p>
        </p:txBody>
      </p:sp>
    </p:spTree>
    <p:extLst>
      <p:ext uri="{BB962C8B-B14F-4D97-AF65-F5344CB8AC3E}">
        <p14:creationId xmlns:p14="http://schemas.microsoft.com/office/powerpoint/2010/main" val="1305649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8BF6-12C3-42B2-B930-6B88D11A975F}"/>
              </a:ext>
            </a:extLst>
          </p:cNvPr>
          <p:cNvSpPr>
            <a:spLocks noGrp="1"/>
          </p:cNvSpPr>
          <p:nvPr>
            <p:ph type="title"/>
          </p:nvPr>
        </p:nvSpPr>
        <p:spPr>
          <a:xfrm>
            <a:off x="1154953" y="702365"/>
            <a:ext cx="8761413" cy="1470991"/>
          </a:xfrm>
        </p:spPr>
        <p:txBody>
          <a:bodyPr/>
          <a:lstStyle/>
          <a:p>
            <a:r>
              <a:rPr lang="en-IN" sz="2800" dirty="0"/>
              <a:t>B. Sentiment Analysis on YouTube Comments </a:t>
            </a:r>
            <a:br>
              <a:rPr lang="en-IN" sz="2800" dirty="0"/>
            </a:br>
            <a:endParaRPr lang="en-IN" sz="2800" dirty="0"/>
          </a:p>
        </p:txBody>
      </p:sp>
      <p:sp>
        <p:nvSpPr>
          <p:cNvPr id="3" name="Content Placeholder 2">
            <a:extLst>
              <a:ext uri="{FF2B5EF4-FFF2-40B4-BE49-F238E27FC236}">
                <a16:creationId xmlns:a16="http://schemas.microsoft.com/office/drawing/2014/main" id="{8572BC35-C750-41E3-AACA-576EA9ABDF14}"/>
              </a:ext>
            </a:extLst>
          </p:cNvPr>
          <p:cNvSpPr>
            <a:spLocks noGrp="1"/>
          </p:cNvSpPr>
          <p:nvPr>
            <p:ph idx="1"/>
          </p:nvPr>
        </p:nvSpPr>
        <p:spPr>
          <a:xfrm>
            <a:off x="503583" y="2425841"/>
            <a:ext cx="11198087" cy="3988904"/>
          </a:xfrm>
        </p:spPr>
        <p:txBody>
          <a:bodyPr numCol="1">
            <a:normAutofit fontScale="92500" lnSpcReduction="10000"/>
          </a:bodyPr>
          <a:lstStyle/>
          <a:p>
            <a:r>
              <a:rPr lang="en-US" b="1" dirty="0"/>
              <a:t>Objective:</a:t>
            </a:r>
            <a:r>
              <a:rPr lang="en-US" dirty="0"/>
              <a:t> Understand public sentiment towards the PM's speech</a:t>
            </a:r>
            <a:endParaRPr lang="en-US" b="1" dirty="0"/>
          </a:p>
          <a:p>
            <a:r>
              <a:rPr lang="en-US" b="1" dirty="0"/>
              <a:t>Data Collection:</a:t>
            </a:r>
          </a:p>
          <a:p>
            <a:pPr lvl="1"/>
            <a:r>
              <a:rPr lang="en-US" dirty="0"/>
              <a:t>Data is Collected from PM Speech on You Tube BBC Channel </a:t>
            </a:r>
          </a:p>
          <a:p>
            <a:pPr lvl="1"/>
            <a:r>
              <a:rPr lang="en-US" dirty="0"/>
              <a:t>With the help of API and Google cloud </a:t>
            </a:r>
            <a:r>
              <a:rPr lang="en-US" dirty="0" err="1"/>
              <a:t>YouTubedata</a:t>
            </a:r>
            <a:r>
              <a:rPr lang="en-US" dirty="0"/>
              <a:t> API data is collected </a:t>
            </a:r>
          </a:p>
          <a:p>
            <a:r>
              <a:rPr lang="en-US" b="1" dirty="0"/>
              <a:t>Exploratory Data Analysis (EDA):</a:t>
            </a:r>
            <a:endParaRPr lang="en-US" dirty="0"/>
          </a:p>
          <a:p>
            <a:pPr marL="0" indent="0">
              <a:buNone/>
            </a:pPr>
            <a:r>
              <a:rPr lang="en-US" sz="1600" dirty="0"/>
              <a:t>	Conducted Exploratory Data Analysis to convert the Unstructured data to Structured Data to gain 	preliminary 	insights into the structure and characteristics of the speech text. Preprocessing decisions made based on the 	nature of YouTube comments</a:t>
            </a:r>
          </a:p>
          <a:p>
            <a:pPr>
              <a:buFont typeface="+mj-lt"/>
              <a:buAutoNum type="arabicParenR"/>
            </a:pPr>
            <a:r>
              <a:rPr lang="en-US" sz="1600" dirty="0"/>
              <a:t>Lowercasing</a:t>
            </a:r>
          </a:p>
          <a:p>
            <a:pPr>
              <a:buFont typeface="+mj-lt"/>
              <a:buAutoNum type="arabicParenR"/>
            </a:pPr>
            <a:r>
              <a:rPr lang="en-US" sz="1600" dirty="0"/>
              <a:t>Removing Punctuation, URLs, Stop Words, Common Words</a:t>
            </a:r>
          </a:p>
          <a:p>
            <a:pPr>
              <a:buFont typeface="+mj-lt"/>
              <a:buAutoNum type="arabicParenR"/>
            </a:pPr>
            <a:r>
              <a:rPr lang="en-US" sz="1600" dirty="0"/>
              <a:t>Lemmatization</a:t>
            </a:r>
          </a:p>
          <a:p>
            <a:pPr>
              <a:buFont typeface="+mj-lt"/>
              <a:buAutoNum type="arabicParenR"/>
            </a:pPr>
            <a:r>
              <a:rPr lang="en-US" sz="1600" dirty="0"/>
              <a:t>Library use – NLTK</a:t>
            </a:r>
          </a:p>
          <a:p>
            <a:pPr marL="457200" lvl="1" indent="0">
              <a:buNone/>
            </a:pPr>
            <a:endParaRPr lang="en-US" dirty="0"/>
          </a:p>
        </p:txBody>
      </p:sp>
    </p:spTree>
    <p:extLst>
      <p:ext uri="{BB962C8B-B14F-4D97-AF65-F5344CB8AC3E}">
        <p14:creationId xmlns:p14="http://schemas.microsoft.com/office/powerpoint/2010/main" val="130511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8BF6-12C3-42B2-B930-6B88D11A975F}"/>
              </a:ext>
            </a:extLst>
          </p:cNvPr>
          <p:cNvSpPr>
            <a:spLocks noGrp="1"/>
          </p:cNvSpPr>
          <p:nvPr>
            <p:ph type="title"/>
          </p:nvPr>
        </p:nvSpPr>
        <p:spPr/>
        <p:txBody>
          <a:bodyPr/>
          <a:lstStyle/>
          <a:p>
            <a:r>
              <a:rPr lang="en-IN" sz="2800" dirty="0"/>
              <a:t>B. Sentiment Analysis on YouTube Comments</a:t>
            </a:r>
            <a:endParaRPr lang="en-IN" sz="3200" dirty="0"/>
          </a:p>
        </p:txBody>
      </p:sp>
      <p:sp>
        <p:nvSpPr>
          <p:cNvPr id="3" name="Content Placeholder 2">
            <a:extLst>
              <a:ext uri="{FF2B5EF4-FFF2-40B4-BE49-F238E27FC236}">
                <a16:creationId xmlns:a16="http://schemas.microsoft.com/office/drawing/2014/main" id="{8572BC35-C750-41E3-AACA-576EA9ABDF14}"/>
              </a:ext>
            </a:extLst>
          </p:cNvPr>
          <p:cNvSpPr>
            <a:spLocks noGrp="1"/>
          </p:cNvSpPr>
          <p:nvPr>
            <p:ph idx="1"/>
          </p:nvPr>
        </p:nvSpPr>
        <p:spPr>
          <a:xfrm>
            <a:off x="503583" y="2425841"/>
            <a:ext cx="11198087" cy="3988904"/>
          </a:xfrm>
        </p:spPr>
        <p:txBody>
          <a:bodyPr numCol="1">
            <a:normAutofit/>
          </a:bodyPr>
          <a:lstStyle/>
          <a:p>
            <a:r>
              <a:rPr lang="en-US" b="1" dirty="0"/>
              <a:t>Term-Document Matrix (TDM):</a:t>
            </a:r>
          </a:p>
          <a:p>
            <a:pPr>
              <a:buFont typeface="+mj-lt"/>
              <a:buAutoNum type="arabicPeriod"/>
            </a:pPr>
            <a:r>
              <a:rPr lang="en-US" dirty="0"/>
              <a:t>The Term-Document Matrix (TDM) is a fundamental concept in Natural Language Processing (NLP) and text mining. It's a mathematical representation of a text corpus that reflects the frequency of terms across documents.</a:t>
            </a:r>
          </a:p>
          <a:p>
            <a:pPr>
              <a:buFont typeface="+mj-lt"/>
              <a:buAutoNum type="arabicPeriod"/>
            </a:pPr>
            <a:r>
              <a:rPr lang="en-US" dirty="0"/>
              <a:t>Libraries use - scikit-learn’s, Count Vectorizer </a:t>
            </a:r>
          </a:p>
          <a:p>
            <a:pPr>
              <a:buFont typeface="+mj-lt"/>
              <a:buAutoNum type="arabicPeriod"/>
            </a:pPr>
            <a:endParaRPr lang="en-US" dirty="0"/>
          </a:p>
          <a:p>
            <a:r>
              <a:rPr lang="en-IN" b="1" dirty="0"/>
              <a:t>Word Cloud:</a:t>
            </a:r>
          </a:p>
          <a:p>
            <a:pPr>
              <a:buFont typeface="+mj-lt"/>
              <a:buAutoNum type="arabicPeriod"/>
            </a:pPr>
            <a:r>
              <a:rPr lang="en-US" dirty="0"/>
              <a:t>It provides a quick and intuitive overview of the key terms and themes.</a:t>
            </a:r>
            <a:endParaRPr lang="en-IN" b="1" dirty="0"/>
          </a:p>
          <a:p>
            <a:pPr>
              <a:buFont typeface="+mj-lt"/>
              <a:buAutoNum type="arabicPeriod"/>
            </a:pPr>
            <a:r>
              <a:rPr lang="en-US" dirty="0"/>
              <a:t>L</a:t>
            </a:r>
            <a:r>
              <a:rPr lang="en-IN" dirty="0" err="1"/>
              <a:t>ibrary</a:t>
            </a:r>
            <a:r>
              <a:rPr lang="en-IN" dirty="0"/>
              <a:t> use - </a:t>
            </a:r>
            <a:r>
              <a:rPr lang="en-IN" dirty="0" err="1"/>
              <a:t>WordCloud</a:t>
            </a:r>
            <a:endParaRPr lang="en-US" dirty="0"/>
          </a:p>
          <a:p>
            <a:pPr marL="457200" lvl="1" indent="0">
              <a:buNone/>
            </a:pPr>
            <a:endParaRPr lang="en-US" dirty="0"/>
          </a:p>
        </p:txBody>
      </p:sp>
    </p:spTree>
    <p:extLst>
      <p:ext uri="{BB962C8B-B14F-4D97-AF65-F5344CB8AC3E}">
        <p14:creationId xmlns:p14="http://schemas.microsoft.com/office/powerpoint/2010/main" val="772450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8BF6-12C3-42B2-B930-6B88D11A975F}"/>
              </a:ext>
            </a:extLst>
          </p:cNvPr>
          <p:cNvSpPr>
            <a:spLocks noGrp="1"/>
          </p:cNvSpPr>
          <p:nvPr>
            <p:ph type="title"/>
          </p:nvPr>
        </p:nvSpPr>
        <p:spPr/>
        <p:txBody>
          <a:bodyPr/>
          <a:lstStyle/>
          <a:p>
            <a:r>
              <a:rPr lang="en-IN" dirty="0"/>
              <a:t>B. Sentiment Analysis on YouTube Comments</a:t>
            </a:r>
          </a:p>
        </p:txBody>
      </p:sp>
      <p:sp>
        <p:nvSpPr>
          <p:cNvPr id="3" name="Content Placeholder 2">
            <a:extLst>
              <a:ext uri="{FF2B5EF4-FFF2-40B4-BE49-F238E27FC236}">
                <a16:creationId xmlns:a16="http://schemas.microsoft.com/office/drawing/2014/main" id="{8572BC35-C750-41E3-AACA-576EA9ABDF14}"/>
              </a:ext>
            </a:extLst>
          </p:cNvPr>
          <p:cNvSpPr>
            <a:spLocks noGrp="1"/>
          </p:cNvSpPr>
          <p:nvPr>
            <p:ph idx="1"/>
          </p:nvPr>
        </p:nvSpPr>
        <p:spPr>
          <a:xfrm>
            <a:off x="503583" y="2425841"/>
            <a:ext cx="11198087" cy="3988904"/>
          </a:xfrm>
        </p:spPr>
        <p:txBody>
          <a:bodyPr numCol="1">
            <a:normAutofit/>
          </a:bodyPr>
          <a:lstStyle/>
          <a:p>
            <a:pPr>
              <a:buFont typeface="+mj-lt"/>
              <a:buAutoNum type="arabicPeriod"/>
            </a:pPr>
            <a:endParaRPr lang="en-US" dirty="0"/>
          </a:p>
          <a:p>
            <a:r>
              <a:rPr lang="en-IN" b="1" dirty="0"/>
              <a:t>Word Cloud:</a:t>
            </a:r>
            <a:endParaRPr lang="en-US" b="1" dirty="0"/>
          </a:p>
          <a:p>
            <a:endParaRPr lang="en-IN" b="1" dirty="0"/>
          </a:p>
        </p:txBody>
      </p:sp>
      <p:pic>
        <p:nvPicPr>
          <p:cNvPr id="7" name="Picture 6">
            <a:extLst>
              <a:ext uri="{FF2B5EF4-FFF2-40B4-BE49-F238E27FC236}">
                <a16:creationId xmlns:a16="http://schemas.microsoft.com/office/drawing/2014/main" id="{028F9279-A14D-4890-8CB9-B9351645C240}"/>
              </a:ext>
            </a:extLst>
          </p:cNvPr>
          <p:cNvPicPr>
            <a:picLocks noChangeAspect="1"/>
          </p:cNvPicPr>
          <p:nvPr/>
        </p:nvPicPr>
        <p:blipFill>
          <a:blip r:embed="rId2"/>
          <a:stretch>
            <a:fillRect/>
          </a:stretch>
        </p:blipFill>
        <p:spPr>
          <a:xfrm>
            <a:off x="2773010" y="2691047"/>
            <a:ext cx="6645980" cy="345849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70050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8BF6-12C3-42B2-B930-6B88D11A975F}"/>
              </a:ext>
            </a:extLst>
          </p:cNvPr>
          <p:cNvSpPr>
            <a:spLocks noGrp="1"/>
          </p:cNvSpPr>
          <p:nvPr>
            <p:ph type="title"/>
          </p:nvPr>
        </p:nvSpPr>
        <p:spPr/>
        <p:txBody>
          <a:bodyPr/>
          <a:lstStyle/>
          <a:p>
            <a:r>
              <a:rPr lang="en-IN" sz="2800" dirty="0"/>
              <a:t>B. Sentiment Analysis on YouTube Comments</a:t>
            </a:r>
          </a:p>
        </p:txBody>
      </p:sp>
      <p:sp>
        <p:nvSpPr>
          <p:cNvPr id="3" name="Content Placeholder 2">
            <a:extLst>
              <a:ext uri="{FF2B5EF4-FFF2-40B4-BE49-F238E27FC236}">
                <a16:creationId xmlns:a16="http://schemas.microsoft.com/office/drawing/2014/main" id="{8572BC35-C750-41E3-AACA-576EA9ABDF14}"/>
              </a:ext>
            </a:extLst>
          </p:cNvPr>
          <p:cNvSpPr>
            <a:spLocks noGrp="1"/>
          </p:cNvSpPr>
          <p:nvPr>
            <p:ph idx="1"/>
          </p:nvPr>
        </p:nvSpPr>
        <p:spPr>
          <a:xfrm>
            <a:off x="503583" y="2252870"/>
            <a:ext cx="11198087" cy="4605130"/>
          </a:xfrm>
        </p:spPr>
        <p:txBody>
          <a:bodyPr numCol="1">
            <a:normAutofit fontScale="92500" lnSpcReduction="20000"/>
          </a:bodyPr>
          <a:lstStyle/>
          <a:p>
            <a:r>
              <a:rPr lang="en-IN" b="1" dirty="0"/>
              <a:t>Sentiment Analysis :</a:t>
            </a:r>
            <a:endParaRPr lang="en-US" b="1" dirty="0"/>
          </a:p>
          <a:p>
            <a:pPr>
              <a:buFont typeface="+mj-lt"/>
              <a:buAutoNum type="arabicPeriod"/>
            </a:pPr>
            <a:r>
              <a:rPr lang="en-US" dirty="0"/>
              <a:t>Determining the sentiment expressed in a piece of text whether the text conveys a positive, negative, or neutral sentiment. Polarity is a key concept in sentiment analysis, representing the degree of positivity or negativity in a text.</a:t>
            </a:r>
          </a:p>
          <a:p>
            <a:pPr marL="400050" indent="-400050">
              <a:buFont typeface="+mj-lt"/>
              <a:buAutoNum type="romanUcPeriod"/>
            </a:pPr>
            <a:r>
              <a:rPr lang="en-IN" b="1" dirty="0"/>
              <a:t>Positive Polarity:</a:t>
            </a:r>
            <a:r>
              <a:rPr lang="en-US" dirty="0"/>
              <a:t> A positive polarity indicates a favorable or positive sentiment in the text. Words and phrases expressing joy, satisfaction, approval, or positive experiences contribute to positive polarity.</a:t>
            </a:r>
          </a:p>
          <a:p>
            <a:pPr marL="400050" indent="-400050">
              <a:buFont typeface="+mj-lt"/>
              <a:buAutoNum type="romanUcPeriod"/>
            </a:pPr>
            <a:r>
              <a:rPr lang="en-US" b="1" dirty="0"/>
              <a:t>Negative Polarity: </a:t>
            </a:r>
            <a:r>
              <a:rPr lang="en-US" dirty="0"/>
              <a:t>A negative polarity indicates an unfavorable or negative sentiment. Words and phrases conveying disappointment, dissatisfaction, criticism, or negative experiences contribute to negative polarity.</a:t>
            </a:r>
          </a:p>
          <a:p>
            <a:pPr marL="400050" indent="-400050">
              <a:buFont typeface="+mj-lt"/>
              <a:buAutoNum type="romanUcPeriod"/>
            </a:pPr>
            <a:r>
              <a:rPr lang="en-US" b="1" dirty="0"/>
              <a:t>Neutral Polarity: </a:t>
            </a:r>
            <a:r>
              <a:rPr lang="en-US" dirty="0"/>
              <a:t>A neutral polarity suggests the absence of strong positive or negative sentiment. Text with a neutral polarity may describe facts or provide information without expressing a clear emotional tone.</a:t>
            </a:r>
          </a:p>
          <a:p>
            <a:r>
              <a:rPr lang="en-US" dirty="0"/>
              <a:t>Polarity scores are often represented on a continuous scale, ranging from -1 to 1.</a:t>
            </a:r>
          </a:p>
          <a:p>
            <a:pPr marL="400050" indent="-400050">
              <a:buFont typeface="+mj-lt"/>
              <a:buAutoNum type="romanUcPeriod"/>
            </a:pPr>
            <a:r>
              <a:rPr lang="en-US" b="1" dirty="0"/>
              <a:t>Positive Polarity:</a:t>
            </a:r>
            <a:r>
              <a:rPr lang="en-US" dirty="0"/>
              <a:t> Score close to 1</a:t>
            </a:r>
          </a:p>
          <a:p>
            <a:pPr marL="400050" indent="-400050">
              <a:buFont typeface="+mj-lt"/>
              <a:buAutoNum type="romanUcPeriod"/>
            </a:pPr>
            <a:r>
              <a:rPr lang="en-US" b="1" dirty="0"/>
              <a:t>Negative Polarity:</a:t>
            </a:r>
            <a:r>
              <a:rPr lang="en-US" dirty="0"/>
              <a:t> Score close to -1</a:t>
            </a:r>
          </a:p>
          <a:p>
            <a:pPr marL="400050" indent="-400050">
              <a:buFont typeface="+mj-lt"/>
              <a:buAutoNum type="romanUcPeriod"/>
            </a:pPr>
            <a:r>
              <a:rPr lang="en-US" b="1" dirty="0"/>
              <a:t>Neutral Polarity:</a:t>
            </a:r>
            <a:r>
              <a:rPr lang="en-US" dirty="0"/>
              <a:t> Score close to 0</a:t>
            </a:r>
          </a:p>
          <a:p>
            <a:pPr>
              <a:buFont typeface="+mj-lt"/>
              <a:buAutoNum type="arabicPeriod"/>
            </a:pPr>
            <a:endParaRPr lang="en-US" dirty="0"/>
          </a:p>
        </p:txBody>
      </p:sp>
    </p:spTree>
    <p:extLst>
      <p:ext uri="{BB962C8B-B14F-4D97-AF65-F5344CB8AC3E}">
        <p14:creationId xmlns:p14="http://schemas.microsoft.com/office/powerpoint/2010/main" val="24405326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17081</TotalTime>
  <Words>781</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Bell MT</vt:lpstr>
      <vt:lpstr>Calibri</vt:lpstr>
      <vt:lpstr>Century Gothic</vt:lpstr>
      <vt:lpstr>Wingdings</vt:lpstr>
      <vt:lpstr>Wingdings 3</vt:lpstr>
      <vt:lpstr>Ion Boardroom</vt:lpstr>
      <vt:lpstr>Text &amp; Sentiment Analysis  of PM Speech and Comment</vt:lpstr>
      <vt:lpstr>Introduction</vt:lpstr>
      <vt:lpstr>Index</vt:lpstr>
      <vt:lpstr> Speech Text Analysis </vt:lpstr>
      <vt:lpstr> Speech Text Analysis </vt:lpstr>
      <vt:lpstr>B. Sentiment Analysis on YouTube Comments  </vt:lpstr>
      <vt:lpstr>B. Sentiment Analysis on YouTube Comments</vt:lpstr>
      <vt:lpstr>B. Sentiment Analysis on YouTube Comments</vt:lpstr>
      <vt:lpstr>B. Sentiment Analysis on YouTube Comments</vt:lpstr>
      <vt:lpstr>B. Sentiment Analysis on YouTube Comments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Analysis</dc:title>
  <dc:creator>Akshay</dc:creator>
  <cp:lastModifiedBy>Akshay</cp:lastModifiedBy>
  <cp:revision>48</cp:revision>
  <dcterms:created xsi:type="dcterms:W3CDTF">2023-10-22T03:24:34Z</dcterms:created>
  <dcterms:modified xsi:type="dcterms:W3CDTF">2023-12-07T10:21:43Z</dcterms:modified>
</cp:coreProperties>
</file>