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7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7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4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3FB7C5-2887-4E58-B650-05FEA253CB0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4F4EF7-9506-41DB-AE7D-2FA93BF058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B7D67A-663E-E137-4B24-29F636C40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8131"/>
            <a:ext cx="12192000" cy="207825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  <a:latin typeface="+mn-lt"/>
              </a:rPr>
              <a:t>TELECOM CUSTOMER</a:t>
            </a:r>
          </a:p>
          <a:p>
            <a:pPr algn="ctr"/>
            <a:r>
              <a:rPr lang="en-US" sz="5000" b="1" dirty="0">
                <a:solidFill>
                  <a:srgbClr val="002060"/>
                </a:solidFill>
                <a:latin typeface="+mn-lt"/>
              </a:rPr>
              <a:t> CHURN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12302-4615-AAAC-54F3-6C8D49DC7119}"/>
              </a:ext>
            </a:extLst>
          </p:cNvPr>
          <p:cNvSpPr txBox="1"/>
          <p:nvPr/>
        </p:nvSpPr>
        <p:spPr>
          <a:xfrm>
            <a:off x="1887894" y="4509639"/>
            <a:ext cx="2052918" cy="887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/>
              </a:rPr>
              <a:t>Presented by,</a:t>
            </a:r>
            <a:endParaRPr lang="en-US" sz="18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300"/>
              </a:lnSpc>
            </a:pPr>
            <a:r>
              <a:rPr lang="en-US" sz="1800">
                <a:solidFill>
                  <a:srgbClr val="000000"/>
                </a:solidFill>
                <a:latin typeface="Times New Roman"/>
              </a:rPr>
              <a:t>Akshay Kulkarni</a:t>
            </a:r>
            <a:endParaRPr lang="en-US" sz="18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7AE8C-AED8-A8AA-3072-33D9EA1072AE}"/>
              </a:ext>
            </a:extLst>
          </p:cNvPr>
          <p:cNvSpPr txBox="1"/>
          <p:nvPr/>
        </p:nvSpPr>
        <p:spPr>
          <a:xfrm>
            <a:off x="8876341" y="4509639"/>
            <a:ext cx="2268069" cy="887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/>
              </a:rPr>
              <a:t>Guided by,</a:t>
            </a:r>
            <a:endParaRPr lang="en-US" sz="180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3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Mr.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</a:rPr>
              <a:t>Harikrishnan</a:t>
            </a:r>
            <a:r>
              <a:rPr lang="en-US" sz="1800" dirty="0">
                <a:solidFill>
                  <a:srgbClr val="000000"/>
                </a:solidFill>
                <a:latin typeface="Times New Roman"/>
              </a:rPr>
              <a:t> V S </a:t>
            </a:r>
          </a:p>
        </p:txBody>
      </p:sp>
    </p:spTree>
    <p:extLst>
      <p:ext uri="{BB962C8B-B14F-4D97-AF65-F5344CB8AC3E}">
        <p14:creationId xmlns:p14="http://schemas.microsoft.com/office/powerpoint/2010/main" val="56596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5E39-A021-D3CE-2F11-652AB89F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42A6-772A-41EC-8874-D58D506F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264160"/>
            <a:ext cx="11978640" cy="833120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+mn-lt"/>
              </a:rPr>
              <a:t>DATA VISUALIZATION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CB4EA-C0E6-8467-4C6A-4A742C16E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3" y="1683385"/>
            <a:ext cx="5279826" cy="4022725"/>
          </a:xfr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D587-16DD-426F-EB86-337C35D9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9" y="1683384"/>
            <a:ext cx="5943600" cy="4022725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17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F915-73C5-450A-FBB5-DD35DF36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DD2B2-9F79-B74C-9BF6-9DEC1F1E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0"/>
            <a:ext cx="11866880" cy="6319520"/>
          </a:xfrm>
          <a:ln w="1905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85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123A-D4BB-4569-988F-D34A1FE0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7476"/>
            <a:ext cx="10058400" cy="9144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DEVELOPMENT AND CODING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1073BB8-FEEC-1BB8-DFCB-71EA2EAC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370" y="2003425"/>
            <a:ext cx="3254376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40CBEB-872A-0316-AF34-105E958A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372" y="2901422"/>
            <a:ext cx="3254375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Pre-Processing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E3361-C16E-209E-E12D-DE4A7A5DC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372" y="3797300"/>
            <a:ext cx="3275012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11B06FF-5887-09D8-DBDC-3F3B7BEF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372" y="4683666"/>
            <a:ext cx="3275011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55249-A6DB-C91A-5B31-8A050BBDC69B}"/>
              </a:ext>
            </a:extLst>
          </p:cNvPr>
          <p:cNvCxnSpPr>
            <a:cxnSpLocks/>
          </p:cNvCxnSpPr>
          <p:nvPr/>
        </p:nvCxnSpPr>
        <p:spPr>
          <a:xfrm>
            <a:off x="5496560" y="2581593"/>
            <a:ext cx="0" cy="30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9B1836-88EF-49A9-9B69-42B9025CFE2D}"/>
              </a:ext>
            </a:extLst>
          </p:cNvPr>
          <p:cNvCxnSpPr>
            <a:cxnSpLocks/>
          </p:cNvCxnSpPr>
          <p:nvPr/>
        </p:nvCxnSpPr>
        <p:spPr>
          <a:xfrm>
            <a:off x="5496559" y="3494405"/>
            <a:ext cx="0" cy="30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3E9D58-8F8E-F23A-76EE-9E8CA4F46AA7}"/>
              </a:ext>
            </a:extLst>
          </p:cNvPr>
          <p:cNvCxnSpPr>
            <a:cxnSpLocks/>
          </p:cNvCxnSpPr>
          <p:nvPr/>
        </p:nvCxnSpPr>
        <p:spPr>
          <a:xfrm>
            <a:off x="5506878" y="4375468"/>
            <a:ext cx="0" cy="30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1F5FB-9D8A-587A-F07C-7AF6A6D0D8F9}"/>
              </a:ext>
            </a:extLst>
          </p:cNvPr>
          <p:cNvCxnSpPr>
            <a:cxnSpLocks/>
          </p:cNvCxnSpPr>
          <p:nvPr/>
        </p:nvCxnSpPr>
        <p:spPr>
          <a:xfrm>
            <a:off x="5496559" y="5271041"/>
            <a:ext cx="0" cy="30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646D69D9-6D9A-399B-088D-6A11E9F4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370" y="5587446"/>
            <a:ext cx="3254376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2B021-129A-BB93-17EA-80A2666E812C}"/>
              </a:ext>
            </a:extLst>
          </p:cNvPr>
          <p:cNvCxnSpPr>
            <a:cxnSpLocks/>
          </p:cNvCxnSpPr>
          <p:nvPr/>
        </p:nvCxnSpPr>
        <p:spPr>
          <a:xfrm>
            <a:off x="7123746" y="5854221"/>
            <a:ext cx="70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CCFA5F9C-A86B-DE5C-4C82-39DDEEC9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385" y="5587444"/>
            <a:ext cx="3254375" cy="58737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D5B30E9-9028-CD07-9BB8-18EB4E98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0EF6DE1-4AAA-7F19-A55B-17E30E14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8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ECE8-B4D8-1E7B-389F-35C8F1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6489"/>
            <a:ext cx="10058400" cy="897605"/>
          </a:xfrm>
        </p:spPr>
        <p:txBody>
          <a:bodyPr/>
          <a:lstStyle/>
          <a:p>
            <a:r>
              <a:rPr lang="en-IN" sz="4800" b="1" dirty="0">
                <a:solidFill>
                  <a:srgbClr val="002060"/>
                </a:solidFill>
                <a:latin typeface="+mn-lt"/>
              </a:rPr>
              <a:t>DEVELOPMENT AND CODING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C92-0A89-5F86-5EEE-3BF9205D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Arial" panose="020B0604020202020204" pitchFamily="34" charset="0"/>
              <a:buChar char="•"/>
            </a:pPr>
            <a:r>
              <a:rPr lang="en-IN" dirty="0"/>
              <a:t>For our project, we have used following Algorithms seek performance measures :</a:t>
            </a:r>
          </a:p>
          <a:p>
            <a:pPr marL="134302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302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302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302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302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XG-Boost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3025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9D4D-C587-28B9-076E-5C6749D5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7536-0C34-B34F-035C-80123621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6489"/>
            <a:ext cx="10058400" cy="897605"/>
          </a:xfrm>
        </p:spPr>
        <p:txBody>
          <a:bodyPr/>
          <a:lstStyle/>
          <a:p>
            <a:r>
              <a:rPr lang="en-IN" sz="4800" b="1" dirty="0">
                <a:solidFill>
                  <a:srgbClr val="002060"/>
                </a:solidFill>
                <a:latin typeface="+mn-lt"/>
              </a:rPr>
              <a:t>DEVELOPMENT AND CODING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D055-3BB2-58E3-A1BB-1BD8EBFE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After training and testing the model we have got following outputs :- 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C16FAD-F088-A5B6-E383-6A15A3A5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08462"/>
              </p:ext>
            </p:extLst>
          </p:nvPr>
        </p:nvGraphicFramePr>
        <p:xfrm>
          <a:off x="1343608" y="2327088"/>
          <a:ext cx="9311951" cy="355442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871303">
                  <a:extLst>
                    <a:ext uri="{9D8B030D-6E8A-4147-A177-3AD203B41FA5}">
                      <a16:colId xmlns:a16="http://schemas.microsoft.com/office/drawing/2014/main" val="1391231544"/>
                    </a:ext>
                  </a:extLst>
                </a:gridCol>
                <a:gridCol w="1582768">
                  <a:extLst>
                    <a:ext uri="{9D8B030D-6E8A-4147-A177-3AD203B41FA5}">
                      <a16:colId xmlns:a16="http://schemas.microsoft.com/office/drawing/2014/main" val="1362174553"/>
                    </a:ext>
                  </a:extLst>
                </a:gridCol>
                <a:gridCol w="1610827">
                  <a:extLst>
                    <a:ext uri="{9D8B030D-6E8A-4147-A177-3AD203B41FA5}">
                      <a16:colId xmlns:a16="http://schemas.microsoft.com/office/drawing/2014/main" val="3583235807"/>
                    </a:ext>
                  </a:extLst>
                </a:gridCol>
                <a:gridCol w="1388316">
                  <a:extLst>
                    <a:ext uri="{9D8B030D-6E8A-4147-A177-3AD203B41FA5}">
                      <a16:colId xmlns:a16="http://schemas.microsoft.com/office/drawing/2014/main" val="2337958394"/>
                    </a:ext>
                  </a:extLst>
                </a:gridCol>
                <a:gridCol w="1858737">
                  <a:extLst>
                    <a:ext uri="{9D8B030D-6E8A-4147-A177-3AD203B41FA5}">
                      <a16:colId xmlns:a16="http://schemas.microsoft.com/office/drawing/2014/main" val="3733281599"/>
                    </a:ext>
                  </a:extLst>
                </a:gridCol>
              </a:tblGrid>
              <a:tr h="51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M.L. Algorithm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25389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80%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83%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76%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79%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22936"/>
                  </a:ext>
                </a:extLst>
              </a:tr>
              <a:tr h="43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79%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80%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79%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80%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43050"/>
                  </a:ext>
                </a:extLst>
              </a:tr>
              <a:tr h="512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82%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85%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78%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81%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509061"/>
                  </a:ext>
                </a:extLst>
              </a:tr>
              <a:tr h="555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Support Vector Machine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80%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83%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75%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79%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34062"/>
                  </a:ext>
                </a:extLst>
              </a:tr>
              <a:tr h="5776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 err="1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83%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85%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81%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83%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824530"/>
                  </a:ext>
                </a:extLst>
              </a:tr>
              <a:tr h="470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82%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81%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82%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4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2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BF0EC-BA2D-AC4A-1C86-12F113F23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C544-601D-EE68-5638-59CE296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6489"/>
            <a:ext cx="10058400" cy="897605"/>
          </a:xfrm>
        </p:spPr>
        <p:txBody>
          <a:bodyPr/>
          <a:lstStyle/>
          <a:p>
            <a:r>
              <a:rPr lang="en-IN" sz="4800" b="1" dirty="0">
                <a:solidFill>
                  <a:srgbClr val="002060"/>
                </a:solidFill>
                <a:latin typeface="+mn-lt"/>
              </a:rPr>
              <a:t>DEVELOPMENT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30AE-A855-AC45-F705-FBF1334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0462"/>
          </a:xfrm>
        </p:spPr>
        <p:txBody>
          <a:bodyPr/>
          <a:lstStyle/>
          <a:p>
            <a:pPr marL="447675" indent="-269875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improve model Accuracy, we have use Hyperparameter Tunning Technique.</a:t>
            </a:r>
          </a:p>
          <a:p>
            <a:pPr marL="447675" indent="-90488">
              <a:lnSpc>
                <a:spcPct val="100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best strategies for Hyperparameter tuning are: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2" indent="-90488">
              <a:lnSpc>
                <a:spcPct val="10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2" indent="-90488">
              <a:lnSpc>
                <a:spcPct val="10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2" indent="-90488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Bayesian Optimization</a:t>
            </a:r>
          </a:p>
          <a:p>
            <a:pPr marL="357187" lvl="2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used </a:t>
            </a: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Technique for our project.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642CE-4EF0-C08C-8B70-09259C54978F}"/>
              </a:ext>
            </a:extLst>
          </p:cNvPr>
          <p:cNvGraphicFramePr>
            <a:graphicFrameLocks noGrp="1"/>
          </p:cNvGraphicFramePr>
          <p:nvPr/>
        </p:nvGraphicFramePr>
        <p:xfrm>
          <a:off x="4847982" y="4635299"/>
          <a:ext cx="5828030" cy="13411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06377531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5207849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427072616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1861071889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345675860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M.L. Algorithm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Accuracy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Precision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Recall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F1-Score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12584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Random Forest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85%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1903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XGBoost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85%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83%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84%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7745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5DA1011-B4AA-852C-42A8-79F10F4F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0" y="5069073"/>
            <a:ext cx="2817845" cy="7078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E1C73-5DE4-8E3F-ABF4-59A07048C53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0825" y="5423016"/>
            <a:ext cx="81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025D-B9D1-7E28-E662-77D547FF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8765"/>
            <a:ext cx="10058400" cy="86028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+mn-lt"/>
              </a:rPr>
              <a:t>CONCLUSION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B913-FE3E-162E-84E3-9A9F7D3D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In summary, this project successfully tackled the challenge of predicting customer churn in the telecom industry through the implementation of a machine learning model.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By cleaning the dataset, conducting exploratory data analysis, and employing six different models, we identified </a:t>
            </a:r>
            <a:r>
              <a:rPr lang="en-US" sz="2200" b="0" i="0" dirty="0" err="1">
                <a:solidFill>
                  <a:schemeClr val="tx1"/>
                </a:solidFill>
                <a:effectLst/>
              </a:rPr>
              <a:t>XGBoost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 as the top performer in terms of accuracy and F1-score.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Furthermore, our success in enhancing model performance through hyperparameter tuning underscores the critical role of optimization techniques in maximizing predictive capabilities.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 Overall, this project highlights the efficacy of employing advanced machine learning methodologies to address real-world business challenges such as telecom churn prediction.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4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48-B8DC-DF13-670E-582B2887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You…!!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7560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4C94-7A4A-B366-4853-4091D30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8329-3B2F-1C6A-D0D7-72E21FF4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214"/>
            <a:ext cx="646176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ABOUT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ABOUT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TECHNOLOGY USED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>
                <a:solidFill>
                  <a:schemeClr val="tx1"/>
                </a:solidFill>
              </a:rPr>
              <a:t>DEVELOPMENT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/>
              <a:t>CONCLUSION</a:t>
            </a: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A4F5-B9D8-0692-616A-2E84E21A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5920"/>
            <a:ext cx="10058400" cy="9956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F1B4-8129-0F15-7A99-6E2B3465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3525" indent="-261938" algn="just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Customer churn is defined as when customers or subscribers discontinue doing business with a firm or service</a:t>
            </a:r>
          </a:p>
          <a:p>
            <a:pPr marL="263525" indent="-263525" algn="just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Customer churn is a critical metric because it is much less expensive to retain existing customers than it is to acquire new customers</a:t>
            </a:r>
            <a:endParaRPr lang="en-IN" dirty="0">
              <a:ea typeface="Times New Roman" panose="02020603050405020304" pitchFamily="18" charset="0"/>
            </a:endParaRPr>
          </a:p>
          <a:p>
            <a:pPr marL="263525" indent="-263525" algn="just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en-IN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reduce customer churn, telecom companies need to predict which customers are at high risk of churn.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When it comes to useful business applications of machine learning, it doesn’t get much better than customer churn prediction. It’s a problem where you usually have a lot of high-quality, fresh data to work with, it’s relatively straightforward, and solving it can be a great way to increase profits.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Churn rate is a critical metric of customer satisfaction. Low churn rates mean happy customers; high churn rates mean customers are leaving you.</a:t>
            </a:r>
            <a:endParaRPr lang="en-IN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D37A-FCC8-0E24-4C5A-DCE6BF21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2346"/>
            <a:ext cx="10058400" cy="83312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DD3A-E844-999F-EC2B-66018B39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3120"/>
            <a:ext cx="10058400" cy="3765974"/>
          </a:xfrm>
        </p:spPr>
        <p:txBody>
          <a:bodyPr>
            <a:norm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</a:rPr>
              <a:t>In the dynamic telecom industry, customer satisfaction is paramount, with services like communication and internet being integral to daily life. 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</a:rPr>
              <a:t>However, a single negative experience can lead to customer churn, significantly impacting revenue. 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</a:rPr>
              <a:t>The challenge lies in predicting and mitigating churn through effective analysis and strategic interventions. 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</a:rPr>
              <a:t>This necessitates the development of predictive models and comprehensive reports to guide decision-making, improve service quality, and foster long-term customer trust and retention.</a:t>
            </a: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7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561D-6DF4-CA7B-E686-83AFD09D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9280"/>
            <a:ext cx="10058400" cy="82296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ABOUT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1F3E29-6BF9-4A2D-5628-4F536970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8133"/>
            <a:ext cx="10058400" cy="450530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collected our dataset from Kaggle’s Official Website.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 sz="1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Customer ID unique for each customer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is a male or a female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SeniorCitizen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is a senior citizen or not (1, 0)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Partner: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a partner or not (Yes, No)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Dependent: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dependents or not (Yes, No)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PhoneService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a phone service or not (Yes, No)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MultipeLines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multiple lines or not (Yes, No, No phone service)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InternetService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Customer’s internet service provider (DSL, Fiber optic, No)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OnlineSecurity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online security or not (Yes, No, No internet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86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4B4E-B20E-A8A3-68C4-AF611963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2346"/>
            <a:ext cx="10058400" cy="83312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ABOUT DATASET</a:t>
            </a:r>
            <a:endParaRPr lang="en-IN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90CF-4B82-2BBF-A235-9F8D1BB7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OnlineBackup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an online backup or not (Yes, No, No internet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DeviceProtection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device protection or not (Yes, No, No internet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TechSupport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tech support or not (Yes, No, No internet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StreamingTV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streaming TV or not (Yes, No, No internet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StreamingMovies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has streaming movies or not (Yes, No, No internet service)</a:t>
            </a:r>
            <a:endParaRPr lang="en-IN" sz="1800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Contract: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contract term of the customer (Month-to-month, One year, Two years)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PaperlessBilling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contract term of the customer (Month-to-month, One year, Two years)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0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9460-C9A7-71A7-5265-583CF810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D225-666C-2CA5-7A9B-3A9E3ED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0989"/>
            <a:ext cx="10058400" cy="87583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ABOUT DATASET</a:t>
            </a:r>
            <a:endParaRPr lang="en-IN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836-29AB-A782-04DF-CF4E319B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PaymentMethod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customer’s payment method (Electronic check, Mailed check, Bank transfer (automatic), Credit card (automatic))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Next, there are 3 numerical features: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Tenure: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Number of months the customer has stayed with the company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MonthlyCharges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amount charged to the customer monthly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TotalCharges</a:t>
            </a: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total amount charged to the customer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u="sng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Prediction feature: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Churn:</a:t>
            </a:r>
            <a:r>
              <a:rPr lang="en-IN" sz="18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Whether the customer churned or not (Yes or No)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800" kern="1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0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D3B1-28DC-7C92-DD85-38B3AF5B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319151"/>
            <a:ext cx="10058400" cy="6807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u="sng" dirty="0">
                <a:solidFill>
                  <a:srgbClr val="002060"/>
                </a:solidFill>
                <a:latin typeface="+mn-lt"/>
              </a:rPr>
              <a:t>TECHNOLOGY USED FOR PROJECT</a:t>
            </a:r>
            <a:endParaRPr lang="en-IN" b="1" u="sng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90598C-6282-1B0B-FEA8-B8540722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28519"/>
              </p:ext>
            </p:extLst>
          </p:nvPr>
        </p:nvGraphicFramePr>
        <p:xfrm>
          <a:off x="1096962" y="1216342"/>
          <a:ext cx="10404158" cy="494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079">
                  <a:extLst>
                    <a:ext uri="{9D8B030D-6E8A-4147-A177-3AD203B41FA5}">
                      <a16:colId xmlns:a16="http://schemas.microsoft.com/office/drawing/2014/main" val="440467115"/>
                    </a:ext>
                  </a:extLst>
                </a:gridCol>
                <a:gridCol w="5202079">
                  <a:extLst>
                    <a:ext uri="{9D8B030D-6E8A-4147-A177-3AD203B41FA5}">
                      <a16:colId xmlns:a16="http://schemas.microsoft.com/office/drawing/2014/main" val="2307738908"/>
                    </a:ext>
                  </a:extLst>
                </a:gridCol>
              </a:tblGrid>
              <a:tr h="689388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08617"/>
                  </a:ext>
                </a:extLst>
              </a:tr>
              <a:tr h="545451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Libraries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NumPy, Pandas,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missingno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45768"/>
                  </a:ext>
                </a:extLst>
              </a:tr>
              <a:tr h="393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Visualization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Matplotlib, Seaborn,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Tableau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91559"/>
                  </a:ext>
                </a:extLst>
              </a:tr>
              <a:tr h="1442403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Algorithms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, Decision Tree ,Random Forest</a:t>
                      </a:r>
                    </a:p>
                    <a:p>
                      <a:pPr lvl="0"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(SVM) , XG-Boost</a:t>
                      </a:r>
                    </a:p>
                    <a:p>
                      <a:pPr lvl="0"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Neural Network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39277"/>
                  </a:ext>
                </a:extLst>
              </a:tr>
              <a:tr h="779216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Imbalanced Dataset Handling Technique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SMOTE (Synthetic Minority Over-sampling Technique)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638570"/>
                  </a:ext>
                </a:extLst>
              </a:tr>
              <a:tr h="54158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 Turning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6814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5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35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7466-4E57-FF27-B4FE-66B6E09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160"/>
            <a:ext cx="12192000" cy="833120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002060"/>
                </a:solidFill>
                <a:latin typeface="+mn-lt"/>
              </a:rPr>
              <a:t>DATA VISUALIZATION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4F543-299E-F2A9-645F-2683C7EE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16" y="3888600"/>
            <a:ext cx="8158163" cy="237744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A3B71-3CB6-297C-F956-319D5EA9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0"/>
            <a:ext cx="6096000" cy="2377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0C34C-7298-7845-79BC-D63B17861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1160"/>
            <a:ext cx="6096000" cy="2377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21480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</TotalTime>
  <Words>982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Retrospect</vt:lpstr>
      <vt:lpstr>PowerPoint Presentation</vt:lpstr>
      <vt:lpstr>CONTENT</vt:lpstr>
      <vt:lpstr>ABOUT PROJECT</vt:lpstr>
      <vt:lpstr>PROBLEM STATEMENT</vt:lpstr>
      <vt:lpstr>ABOUT DATASET</vt:lpstr>
      <vt:lpstr>ABOUT DATASET</vt:lpstr>
      <vt:lpstr>ABOUT DATASET</vt:lpstr>
      <vt:lpstr>TECHNOLOGY USED FOR PROJECT</vt:lpstr>
      <vt:lpstr>DATA VISUALIZATION</vt:lpstr>
      <vt:lpstr>DATA VISUALIZATION</vt:lpstr>
      <vt:lpstr>PowerPoint Presentation</vt:lpstr>
      <vt:lpstr>DEVELOPMENT AND CODING</vt:lpstr>
      <vt:lpstr>DEVELOPMENT AND CODING</vt:lpstr>
      <vt:lpstr>DEVELOPMENT AND CODING</vt:lpstr>
      <vt:lpstr>DEVELOPMENT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DEVELOPMENT OF ADVANCED COMPUTING, CHENNAI</dc:title>
  <dc:creator>Kulkarni Akshay</dc:creator>
  <cp:lastModifiedBy>Kulkarni Akshay</cp:lastModifiedBy>
  <cp:revision>18</cp:revision>
  <dcterms:created xsi:type="dcterms:W3CDTF">2024-02-21T05:50:07Z</dcterms:created>
  <dcterms:modified xsi:type="dcterms:W3CDTF">2024-03-07T07:53:10Z</dcterms:modified>
</cp:coreProperties>
</file>