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4" r:id="rId2"/>
    <p:sldId id="283" r:id="rId3"/>
    <p:sldId id="285" r:id="rId4"/>
    <p:sldId id="312" r:id="rId5"/>
    <p:sldId id="286" r:id="rId6"/>
    <p:sldId id="291" r:id="rId7"/>
    <p:sldId id="287" r:id="rId8"/>
    <p:sldId id="290" r:id="rId9"/>
    <p:sldId id="292" r:id="rId10"/>
    <p:sldId id="294" r:id="rId11"/>
    <p:sldId id="295" r:id="rId12"/>
    <p:sldId id="296" r:id="rId13"/>
    <p:sldId id="298" r:id="rId14"/>
    <p:sldId id="297" r:id="rId15"/>
    <p:sldId id="299" r:id="rId16"/>
    <p:sldId id="300" r:id="rId17"/>
    <p:sldId id="301" r:id="rId18"/>
    <p:sldId id="311" r:id="rId19"/>
    <p:sldId id="303" r:id="rId20"/>
    <p:sldId id="304" r:id="rId21"/>
    <p:sldId id="305" r:id="rId22"/>
    <p:sldId id="306" r:id="rId23"/>
    <p:sldId id="309" r:id="rId24"/>
    <p:sldId id="307" r:id="rId25"/>
    <p:sldId id="310" r:id="rId26"/>
    <p:sldId id="308" r:id="rId27"/>
  </p:sldIdLst>
  <p:sldSz cx="13168313" cy="74072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33" userDrawn="1">
          <p15:clr>
            <a:srgbClr val="A4A3A4"/>
          </p15:clr>
        </p15:guide>
        <p15:guide id="2" pos="41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83" autoAdjust="0"/>
  </p:normalViewPr>
  <p:slideViewPr>
    <p:cSldViewPr>
      <p:cViewPr varScale="1">
        <p:scale>
          <a:sx n="58" d="100"/>
          <a:sy n="58" d="100"/>
        </p:scale>
        <p:origin x="840" y="72"/>
      </p:cViewPr>
      <p:guideLst>
        <p:guide orient="horz" pos="2333"/>
        <p:guide pos="41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F5E9-FEC1-4A9D-8A6B-F675803A6B0C}" type="datetimeFigureOut">
              <a:rPr lang="en-US" smtClean="0"/>
              <a:t>07/30/2019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7181E-BEF3-442F-B500-8F8512C81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98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7181E-BEF3-442F-B500-8F8512C81E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33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7181E-BEF3-442F-B500-8F8512C81E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41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7181E-BEF3-442F-B500-8F8512C81E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65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7181E-BEF3-442F-B500-8F8512C81E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4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7181E-BEF3-442F-B500-8F8512C81E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76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7181E-BEF3-442F-B500-8F8512C81E8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67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7181E-BEF3-442F-B500-8F8512C81E8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07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7181E-BEF3-442F-B500-8F8512C81E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62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7181E-BEF3-442F-B500-8F8512C81E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07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7181E-BEF3-442F-B500-8F8512C81E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7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7181E-BEF3-442F-B500-8F8512C81E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27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7181E-BEF3-442F-B500-8F8512C81E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38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7181E-BEF3-442F-B500-8F8512C81E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1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7181E-BEF3-442F-B500-8F8512C81E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30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7181E-BEF3-442F-B500-8F8512C81E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42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7181E-BEF3-442F-B500-8F8512C81E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89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627" y="2301062"/>
            <a:ext cx="11193065" cy="15877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5252" y="4197456"/>
            <a:ext cx="9217820" cy="189297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F3F-A3A1-4B55-8B33-30B434132972}" type="datetimeFigureOut">
              <a:rPr lang="en-US" smtClean="0"/>
              <a:t>07/30/2019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0E6F-2655-44B0-A4E7-ACCAAE0E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F3F-A3A1-4B55-8B33-30B434132972}" type="datetimeFigureOut">
              <a:rPr lang="en-US" smtClean="0"/>
              <a:t>07/30/2019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0E6F-2655-44B0-A4E7-ACCAAE0E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9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7029" y="296639"/>
            <a:ext cx="2962871" cy="63201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8417" y="296639"/>
            <a:ext cx="8669139" cy="63201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F3F-A3A1-4B55-8B33-30B434132972}" type="datetimeFigureOut">
              <a:rPr lang="en-US" smtClean="0"/>
              <a:t>07/30/2019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0E6F-2655-44B0-A4E7-ACCAAE0E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7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F3F-A3A1-4B55-8B33-30B434132972}" type="datetimeFigureOut">
              <a:rPr lang="en-US" smtClean="0"/>
              <a:t>07/30/2019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0E6F-2655-44B0-A4E7-ACCAAE0E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4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209" y="4759866"/>
            <a:ext cx="11193065" cy="147116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0209" y="3139522"/>
            <a:ext cx="11193065" cy="162034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F3F-A3A1-4B55-8B33-30B434132972}" type="datetimeFigureOut">
              <a:rPr lang="en-US" smtClean="0"/>
              <a:t>07/30/2019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0E6F-2655-44B0-A4E7-ACCAAE0E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7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416" y="1728369"/>
            <a:ext cx="5816004" cy="48884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3893" y="1728369"/>
            <a:ext cx="5816004" cy="48884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F3F-A3A1-4B55-8B33-30B434132972}" type="datetimeFigureOut">
              <a:rPr lang="en-US" smtClean="0"/>
              <a:t>07/30/2019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0E6F-2655-44B0-A4E7-ACCAAE0E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5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419" y="1658064"/>
            <a:ext cx="5818293" cy="6910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419" y="2349068"/>
            <a:ext cx="5818293" cy="426775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9324" y="1658064"/>
            <a:ext cx="5820578" cy="6910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9324" y="2349068"/>
            <a:ext cx="5820578" cy="426775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F3F-A3A1-4B55-8B33-30B434132972}" type="datetimeFigureOut">
              <a:rPr lang="en-US" smtClean="0"/>
              <a:t>07/30/2019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0E6F-2655-44B0-A4E7-ACCAAE0E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2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F3F-A3A1-4B55-8B33-30B434132972}" type="datetimeFigureOut">
              <a:rPr lang="en-US" smtClean="0"/>
              <a:t>07/30/2019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0E6F-2655-44B0-A4E7-ACCAAE0E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3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F3F-A3A1-4B55-8B33-30B434132972}" type="datetimeFigureOut">
              <a:rPr lang="en-US" smtClean="0"/>
              <a:t>07/30/2019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0E6F-2655-44B0-A4E7-ACCAAE0E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2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417" y="294919"/>
            <a:ext cx="4332285" cy="12551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8448" y="294922"/>
            <a:ext cx="7361453" cy="63219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417" y="1550045"/>
            <a:ext cx="4332285" cy="50667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F3F-A3A1-4B55-8B33-30B434132972}" type="datetimeFigureOut">
              <a:rPr lang="en-US" smtClean="0"/>
              <a:t>07/30/2019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0E6F-2655-44B0-A4E7-ACCAAE0E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1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1086" y="5185092"/>
            <a:ext cx="7900988" cy="612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81086" y="661857"/>
            <a:ext cx="7900988" cy="44443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1086" y="5797224"/>
            <a:ext cx="7900988" cy="869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3F3F-A3A1-4B55-8B33-30B434132972}" type="datetimeFigureOut">
              <a:rPr lang="en-US" smtClean="0"/>
              <a:t>07/30/2019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20E6F-2655-44B0-A4E7-ACCAAE0E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5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419" y="296634"/>
            <a:ext cx="11851481" cy="1234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419" y="1728369"/>
            <a:ext cx="11851481" cy="4888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416" y="6865451"/>
            <a:ext cx="3072606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83F3F-A3A1-4B55-8B33-30B434132972}" type="datetimeFigureOut">
              <a:rPr lang="en-US" smtClean="0"/>
              <a:t>07/30/2019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99179" y="6865451"/>
            <a:ext cx="4169966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37291" y="6865451"/>
            <a:ext cx="3072606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0E6F-2655-44B0-A4E7-ACCAAE0EE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7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231356" y="2790903"/>
            <a:ext cx="6629400" cy="2077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500" b="1" dirty="0">
                <a:solidFill>
                  <a:srgbClr val="0000FF"/>
                </a:solidFill>
              </a:rPr>
              <a:t>LM-1 Electronic Form </a:t>
            </a:r>
          </a:p>
          <a:p>
            <a:pPr algn="ctr">
              <a:spcBef>
                <a:spcPct val="50000"/>
              </a:spcBef>
            </a:pPr>
            <a:r>
              <a:rPr lang="en-US" altLang="en-US" sz="2800" b="1" dirty="0">
                <a:solidFill>
                  <a:srgbClr val="0000FF"/>
                </a:solidFill>
              </a:rPr>
              <a:t>Requirements </a:t>
            </a:r>
            <a:r>
              <a:rPr lang="en-US" altLang="en-US" sz="2800" b="1" dirty="0" smtClean="0">
                <a:solidFill>
                  <a:srgbClr val="0000FF"/>
                </a:solidFill>
              </a:rPr>
              <a:t>Review</a:t>
            </a:r>
          </a:p>
          <a:p>
            <a:pPr algn="ctr">
              <a:spcBef>
                <a:spcPct val="50000"/>
              </a:spcBef>
            </a:pPr>
            <a:r>
              <a:rPr lang="en-US" altLang="en-US" sz="2800" b="1" dirty="0" smtClean="0">
                <a:solidFill>
                  <a:srgbClr val="0000FF"/>
                </a:solidFill>
              </a:rPr>
              <a:t>July 30, 2019</a:t>
            </a:r>
            <a:endParaRPr lang="en-US" altLang="en-US" sz="2800" dirty="0">
              <a:solidFill>
                <a:srgbClr val="0000FF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119453" y="3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pic>
        <p:nvPicPr>
          <p:cNvPr id="8" name="Picture 3" descr="Imag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" y="3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-2009331" y="3040574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– EFS  LM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552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393157" y="36514"/>
            <a:ext cx="77454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 u="sng" cap="all" dirty="0">
                <a:solidFill>
                  <a:srgbClr val="0000FF"/>
                </a:solidFill>
              </a:rPr>
              <a:t>Page 1</a:t>
            </a:r>
            <a:endParaRPr lang="en-US" altLang="en-US" sz="2000" u="sng" cap="all" dirty="0">
              <a:solidFill>
                <a:srgbClr val="0000FF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119453" y="3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pic>
        <p:nvPicPr>
          <p:cNvPr id="8" name="Picture 3" descr="Imag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" y="3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-1933131" y="3040574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-  EFS  LM 1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915114" y="294841"/>
            <a:ext cx="3921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u="sng" dirty="0">
                <a:solidFill>
                  <a:srgbClr val="0000FF"/>
                </a:solidFill>
              </a:rPr>
              <a:t>Item </a:t>
            </a:r>
            <a:r>
              <a:rPr lang="en-US" altLang="en-US" u="sng" dirty="0" smtClean="0">
                <a:solidFill>
                  <a:srgbClr val="0000FF"/>
                </a:solidFill>
              </a:rPr>
              <a:t>5 – Designation (</a:t>
            </a:r>
            <a:r>
              <a:rPr lang="en-US" altLang="en-US" i="1" u="sng" dirty="0" smtClean="0">
                <a:solidFill>
                  <a:srgbClr val="0000FF"/>
                </a:solidFill>
              </a:rPr>
              <a:t>Local, Lodge, etc.)</a:t>
            </a:r>
            <a:endParaRPr lang="en-US" altLang="en-US" u="sng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5356" y="664173"/>
            <a:ext cx="4515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dirty="0" smtClean="0">
                <a:solidFill>
                  <a:srgbClr val="0000FF"/>
                </a:solidFill>
              </a:rPr>
              <a:t>If the </a:t>
            </a:r>
            <a:r>
              <a:rPr lang="en-US" altLang="en-US" b="1" u="sng" dirty="0" smtClean="0"/>
              <a:t>Affiliated</a:t>
            </a:r>
            <a:r>
              <a:rPr lang="en-US" altLang="en-US" dirty="0" smtClean="0">
                <a:solidFill>
                  <a:srgbClr val="0000FF"/>
                </a:solidFill>
              </a:rPr>
              <a:t> option is selected </a:t>
            </a:r>
            <a:r>
              <a:rPr lang="en-US" altLang="en-US" dirty="0">
                <a:solidFill>
                  <a:srgbClr val="0000FF"/>
                </a:solidFill>
              </a:rPr>
              <a:t>in Item 4,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956" y="714006"/>
            <a:ext cx="3896191" cy="13338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863" y="812834"/>
            <a:ext cx="2746510" cy="81741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2354" y="3109873"/>
            <a:ext cx="2676306" cy="8002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5763" y="3094037"/>
            <a:ext cx="4017765" cy="115353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57262" y="3105024"/>
            <a:ext cx="41294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00FF"/>
                </a:solidFill>
              </a:rPr>
              <a:t>If the </a:t>
            </a:r>
            <a:r>
              <a:rPr lang="en-US" b="1" u="sng" dirty="0" smtClean="0"/>
              <a:t>Unaffiliated</a:t>
            </a:r>
            <a:r>
              <a:rPr lang="en-US" dirty="0" smtClean="0">
                <a:solidFill>
                  <a:srgbClr val="0000FF"/>
                </a:solidFill>
              </a:rPr>
              <a:t> option is selected </a:t>
            </a:r>
            <a:r>
              <a:rPr lang="en-US" dirty="0">
                <a:solidFill>
                  <a:srgbClr val="0000FF"/>
                </a:solidFill>
              </a:rPr>
              <a:t>in Item </a:t>
            </a:r>
            <a:r>
              <a:rPr lang="en-US" dirty="0" smtClean="0">
                <a:solidFill>
                  <a:srgbClr val="0000FF"/>
                </a:solidFill>
              </a:rPr>
              <a:t>4,</a:t>
            </a:r>
            <a:endParaRPr lang="en-US" altLang="en-US" dirty="0">
              <a:solidFill>
                <a:srgbClr val="0000FF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5863" y="4914006"/>
            <a:ext cx="2721864" cy="80746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63405" y="4914006"/>
            <a:ext cx="3769189" cy="61454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965637" y="4858981"/>
            <a:ext cx="41806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00FF"/>
                </a:solidFill>
              </a:rPr>
              <a:t>If the </a:t>
            </a:r>
            <a:r>
              <a:rPr lang="en-US" b="1" u="sng" dirty="0" smtClean="0"/>
              <a:t>National Headquarters</a:t>
            </a:r>
            <a:r>
              <a:rPr lang="en-US" dirty="0" smtClean="0">
                <a:solidFill>
                  <a:srgbClr val="0000FF"/>
                </a:solidFill>
              </a:rPr>
              <a:t> option is selected </a:t>
            </a:r>
            <a:r>
              <a:rPr lang="en-US" dirty="0">
                <a:solidFill>
                  <a:srgbClr val="0000FF"/>
                </a:solidFill>
              </a:rPr>
              <a:t>in Item 4, </a:t>
            </a: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21544" y="1082462"/>
            <a:ext cx="51817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dirty="0" smtClean="0">
                <a:solidFill>
                  <a:srgbClr val="0000FF"/>
                </a:solidFill>
              </a:rPr>
              <a:t>The Item </a:t>
            </a:r>
            <a:r>
              <a:rPr lang="en-US" altLang="en-US" dirty="0">
                <a:solidFill>
                  <a:srgbClr val="0000FF"/>
                </a:solidFill>
              </a:rPr>
              <a:t>5 </a:t>
            </a:r>
            <a:r>
              <a:rPr lang="en-US" altLang="en-US" b="1" u="sng" dirty="0"/>
              <a:t>Designation</a:t>
            </a:r>
            <a:r>
              <a:rPr lang="en-US" altLang="en-US" dirty="0">
                <a:solidFill>
                  <a:srgbClr val="0000FF"/>
                </a:solidFill>
              </a:rPr>
              <a:t> will be enabled as a drop-down list.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rgbClr val="FF0000"/>
                </a:solidFill>
              </a:rPr>
              <a:t>All existing designations will be listed in this drop-down list.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rgbClr val="FF0000"/>
                </a:solidFill>
              </a:rPr>
              <a:t>The filer may pick </a:t>
            </a:r>
            <a:r>
              <a:rPr lang="en-US" altLang="en-US" dirty="0" smtClean="0">
                <a:solidFill>
                  <a:srgbClr val="FF0000"/>
                </a:solidFill>
              </a:rPr>
              <a:t>any </a:t>
            </a:r>
            <a:r>
              <a:rPr lang="en-US" altLang="en-US" dirty="0">
                <a:solidFill>
                  <a:srgbClr val="FF0000"/>
                </a:solidFill>
              </a:rPr>
              <a:t>designation from the list</a:t>
            </a:r>
            <a:r>
              <a:rPr lang="en-US" altLang="en-US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61248" y="3689676"/>
            <a:ext cx="34811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Item </a:t>
            </a:r>
            <a:r>
              <a:rPr lang="en-US" dirty="0">
                <a:solidFill>
                  <a:srgbClr val="0000FF"/>
                </a:solidFill>
              </a:rPr>
              <a:t>5 </a:t>
            </a:r>
            <a:r>
              <a:rPr lang="en-US" b="1" u="sng" dirty="0"/>
              <a:t>Designation</a:t>
            </a:r>
            <a:r>
              <a:rPr lang="en-US" dirty="0">
                <a:solidFill>
                  <a:srgbClr val="0000FF"/>
                </a:solidFill>
              </a:rPr>
              <a:t> will be </a:t>
            </a:r>
            <a:r>
              <a:rPr lang="en-US" dirty="0">
                <a:solidFill>
                  <a:srgbClr val="FF0000"/>
                </a:solidFill>
              </a:rPr>
              <a:t>disabled for the data entry</a:t>
            </a:r>
            <a:r>
              <a:rPr lang="en-US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63630" y="5689859"/>
            <a:ext cx="44823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FF"/>
                </a:solidFill>
              </a:rPr>
              <a:t>The Item </a:t>
            </a:r>
            <a:r>
              <a:rPr lang="en-US" dirty="0">
                <a:solidFill>
                  <a:srgbClr val="0000FF"/>
                </a:solidFill>
              </a:rPr>
              <a:t>5 </a:t>
            </a:r>
            <a:r>
              <a:rPr lang="en-US" b="1" u="sng" dirty="0" smtClean="0"/>
              <a:t>Designation</a:t>
            </a:r>
            <a:r>
              <a:rPr lang="en-US" dirty="0" smtClean="0">
                <a:solidFill>
                  <a:srgbClr val="0000FF"/>
                </a:solidFill>
              </a:rPr>
              <a:t>, the system will populate </a:t>
            </a:r>
            <a:r>
              <a:rPr lang="en-US" b="1" u="sng" dirty="0" smtClean="0">
                <a:solidFill>
                  <a:srgbClr val="0000FF"/>
                </a:solidFill>
              </a:rPr>
              <a:t>NHQ </a:t>
            </a:r>
            <a:r>
              <a:rPr lang="en-US" b="1" u="sng" dirty="0">
                <a:solidFill>
                  <a:srgbClr val="0000FF"/>
                </a:solidFill>
              </a:rPr>
              <a:t>- National Headquarters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automatically and will </a:t>
            </a:r>
            <a:r>
              <a:rPr lang="en-US" dirty="0">
                <a:solidFill>
                  <a:srgbClr val="FF0000"/>
                </a:solidFill>
              </a:rPr>
              <a:t>remain read-only.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84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20" grpId="0"/>
      <p:bldP spid="2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393157" y="36514"/>
            <a:ext cx="77454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 u="sng" cap="all" dirty="0">
                <a:solidFill>
                  <a:srgbClr val="0000FF"/>
                </a:solidFill>
              </a:rPr>
              <a:t>Page 1– </a:t>
            </a:r>
            <a:r>
              <a:rPr lang="en-US" altLang="en-US" sz="2000" b="1" u="sng" dirty="0" smtClean="0">
                <a:solidFill>
                  <a:srgbClr val="0000FF"/>
                </a:solidFill>
              </a:rPr>
              <a:t>cont</a:t>
            </a:r>
            <a:r>
              <a:rPr lang="en-US" altLang="en-US" sz="2000" b="1" u="sng" cap="all" dirty="0" smtClean="0">
                <a:solidFill>
                  <a:srgbClr val="0000FF"/>
                </a:solidFill>
              </a:rPr>
              <a:t>.</a:t>
            </a:r>
            <a:endParaRPr lang="en-US" altLang="en-US" sz="2000" u="sng" cap="all" dirty="0">
              <a:solidFill>
                <a:srgbClr val="0000FF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15848" y="36514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pic>
        <p:nvPicPr>
          <p:cNvPr id="8" name="Picture 3" descr="Imag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" y="3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-1933131" y="3040574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-  EFS  LM 1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974116" y="314695"/>
            <a:ext cx="2946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u="sng" dirty="0">
                <a:solidFill>
                  <a:srgbClr val="0000FF"/>
                </a:solidFill>
              </a:rPr>
              <a:t>Item </a:t>
            </a:r>
            <a:r>
              <a:rPr lang="en-US" altLang="en-US" u="sng" dirty="0" smtClean="0">
                <a:solidFill>
                  <a:srgbClr val="0000FF"/>
                </a:solidFill>
              </a:rPr>
              <a:t>6 – Designation Number</a:t>
            </a:r>
            <a:endParaRPr lang="en-US" altLang="en-US" u="sng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5356" y="931429"/>
            <a:ext cx="4515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rgbClr val="0000FF"/>
                </a:solidFill>
              </a:rPr>
              <a:t>If </a:t>
            </a:r>
            <a:r>
              <a:rPr lang="en-US" altLang="en-US" dirty="0" smtClean="0">
                <a:solidFill>
                  <a:srgbClr val="0000FF"/>
                </a:solidFill>
              </a:rPr>
              <a:t>the </a:t>
            </a:r>
            <a:r>
              <a:rPr lang="en-US" altLang="en-US" b="1" u="sng" dirty="0" smtClean="0"/>
              <a:t>Affiliated</a:t>
            </a:r>
            <a:r>
              <a:rPr lang="en-US" altLang="en-US" dirty="0" smtClean="0">
                <a:solidFill>
                  <a:srgbClr val="0000FF"/>
                </a:solidFill>
              </a:rPr>
              <a:t> option is selected </a:t>
            </a:r>
            <a:r>
              <a:rPr lang="en-US" altLang="en-US" dirty="0">
                <a:solidFill>
                  <a:srgbClr val="0000FF"/>
                </a:solidFill>
              </a:rPr>
              <a:t>in Item </a:t>
            </a:r>
            <a:r>
              <a:rPr lang="en-US" altLang="en-US" dirty="0" smtClean="0">
                <a:solidFill>
                  <a:srgbClr val="0000FF"/>
                </a:solidFill>
              </a:rPr>
              <a:t>4,</a:t>
            </a:r>
            <a:endParaRPr lang="en-US" altLang="en-US" dirty="0">
              <a:solidFill>
                <a:srgbClr val="0000FF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996" y="1060211"/>
            <a:ext cx="2746510" cy="81741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096" y="4231653"/>
            <a:ext cx="2676306" cy="80024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94323" y="4084637"/>
            <a:ext cx="4805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0000FF"/>
                </a:solidFill>
              </a:rPr>
              <a:t>If the </a:t>
            </a:r>
            <a:r>
              <a:rPr lang="en-US" b="1" u="sng" dirty="0"/>
              <a:t>Unaffiliated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or the  </a:t>
            </a:r>
            <a:r>
              <a:rPr lang="en-US" b="1" u="sng" dirty="0"/>
              <a:t>National </a:t>
            </a:r>
            <a:r>
              <a:rPr lang="en-US" b="1" u="sng" dirty="0" smtClean="0"/>
              <a:t>Headquarters</a:t>
            </a:r>
            <a:r>
              <a:rPr lang="en-US" b="1" dirty="0" smtClean="0"/>
              <a:t>  </a:t>
            </a:r>
            <a:r>
              <a:rPr lang="en-US" dirty="0">
                <a:solidFill>
                  <a:srgbClr val="0000FF"/>
                </a:solidFill>
              </a:rPr>
              <a:t>is</a:t>
            </a:r>
            <a:r>
              <a:rPr lang="en-US" dirty="0" smtClean="0">
                <a:solidFill>
                  <a:srgbClr val="0000FF"/>
                </a:solidFill>
              </a:rPr>
              <a:t> selected </a:t>
            </a:r>
            <a:r>
              <a:rPr lang="en-US" dirty="0">
                <a:solidFill>
                  <a:srgbClr val="0000FF"/>
                </a:solidFill>
              </a:rPr>
              <a:t>in Item </a:t>
            </a:r>
            <a:r>
              <a:rPr lang="en-US" dirty="0" smtClean="0">
                <a:solidFill>
                  <a:srgbClr val="0000FF"/>
                </a:solidFill>
              </a:rPr>
              <a:t>4,</a:t>
            </a:r>
            <a:endParaRPr lang="en-US" altLang="en-US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r="16497"/>
          <a:stretch/>
        </p:blipFill>
        <p:spPr>
          <a:xfrm>
            <a:off x="8969071" y="1084161"/>
            <a:ext cx="3184204" cy="7042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r="19776"/>
          <a:stretch/>
        </p:blipFill>
        <p:spPr>
          <a:xfrm>
            <a:off x="9130215" y="4691743"/>
            <a:ext cx="3025441" cy="6803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1353691" y="1337887"/>
            <a:ext cx="44463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dirty="0" smtClean="0">
                <a:solidFill>
                  <a:srgbClr val="0000FF"/>
                </a:solidFill>
              </a:rPr>
              <a:t>Item </a:t>
            </a:r>
            <a:r>
              <a:rPr lang="en-US" altLang="en-US" dirty="0">
                <a:solidFill>
                  <a:srgbClr val="0000FF"/>
                </a:solidFill>
              </a:rPr>
              <a:t>6 </a:t>
            </a:r>
            <a:r>
              <a:rPr lang="en-US" altLang="en-US" b="1" u="sng" dirty="0"/>
              <a:t>Designation Number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will be enabled for </a:t>
            </a:r>
            <a:r>
              <a:rPr lang="en-US" altLang="en-US" dirty="0" smtClean="0">
                <a:solidFill>
                  <a:srgbClr val="FF0000"/>
                </a:solidFill>
              </a:rPr>
              <a:t>data </a:t>
            </a:r>
            <a:r>
              <a:rPr lang="en-US" altLang="en-US" dirty="0">
                <a:solidFill>
                  <a:srgbClr val="FF0000"/>
                </a:solidFill>
              </a:rPr>
              <a:t>entry.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en-US" b="1" dirty="0"/>
              <a:t>Prefix</a:t>
            </a:r>
            <a:r>
              <a:rPr lang="en-US" altLang="en-US" dirty="0">
                <a:solidFill>
                  <a:srgbClr val="0000FF"/>
                </a:solidFill>
              </a:rPr>
              <a:t> – This will be a </a:t>
            </a:r>
            <a:r>
              <a:rPr lang="en-US" altLang="en-US" dirty="0">
                <a:solidFill>
                  <a:srgbClr val="FF0000"/>
                </a:solidFill>
              </a:rPr>
              <a:t>text field to enter the designation prefix.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en-US" b="1" dirty="0"/>
              <a:t>Number</a:t>
            </a:r>
            <a:r>
              <a:rPr lang="en-US" altLang="en-US" dirty="0">
                <a:solidFill>
                  <a:srgbClr val="0000FF"/>
                </a:solidFill>
              </a:rPr>
              <a:t> – This will be an </a:t>
            </a:r>
            <a:r>
              <a:rPr lang="en-US" altLang="en-US" dirty="0">
                <a:solidFill>
                  <a:srgbClr val="FF0000"/>
                </a:solidFill>
              </a:rPr>
              <a:t>integer field to enter the designation number</a:t>
            </a:r>
            <a:r>
              <a:rPr lang="en-US" altLang="en-US" dirty="0">
                <a:solidFill>
                  <a:srgbClr val="0000FF"/>
                </a:solidFill>
              </a:rPr>
              <a:t>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en-US" b="1" dirty="0"/>
              <a:t>Suffix</a:t>
            </a:r>
            <a:r>
              <a:rPr lang="en-US" altLang="en-US" dirty="0">
                <a:solidFill>
                  <a:srgbClr val="0000FF"/>
                </a:solidFill>
              </a:rPr>
              <a:t> – This will be </a:t>
            </a:r>
            <a:r>
              <a:rPr lang="en-US" altLang="en-US" dirty="0">
                <a:solidFill>
                  <a:srgbClr val="FF0000"/>
                </a:solidFill>
              </a:rPr>
              <a:t>a text field to enter the designation suffix.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7969" y="5268920"/>
            <a:ext cx="2721864" cy="8074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55968" y="4945754"/>
            <a:ext cx="4543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dirty="0" smtClean="0">
                <a:solidFill>
                  <a:srgbClr val="0000FF"/>
                </a:solidFill>
              </a:rPr>
              <a:t>The Item </a:t>
            </a:r>
            <a:r>
              <a:rPr lang="en-US" altLang="en-US" dirty="0">
                <a:solidFill>
                  <a:srgbClr val="0000FF"/>
                </a:solidFill>
              </a:rPr>
              <a:t>6 </a:t>
            </a:r>
            <a:r>
              <a:rPr lang="en-US" altLang="en-US" b="1" u="sng" dirty="0"/>
              <a:t>Designation Number </a:t>
            </a:r>
            <a:r>
              <a:rPr lang="en-US" dirty="0">
                <a:solidFill>
                  <a:srgbClr val="FF0000"/>
                </a:solidFill>
              </a:rPr>
              <a:t>will be disabled for the data </a:t>
            </a:r>
            <a:r>
              <a:rPr lang="en-US" dirty="0" smtClean="0">
                <a:solidFill>
                  <a:srgbClr val="FF0000"/>
                </a:solidFill>
              </a:rPr>
              <a:t>entry.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20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393157" y="36514"/>
            <a:ext cx="77454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 u="sng" cap="all" dirty="0">
                <a:solidFill>
                  <a:srgbClr val="0000FF"/>
                </a:solidFill>
              </a:rPr>
              <a:t>Page 1– </a:t>
            </a:r>
            <a:r>
              <a:rPr lang="en-US" altLang="en-US" sz="2000" b="1" u="sng" dirty="0">
                <a:solidFill>
                  <a:srgbClr val="0000FF"/>
                </a:solidFill>
              </a:rPr>
              <a:t>cont.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119453" y="3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pic>
        <p:nvPicPr>
          <p:cNvPr id="8" name="Picture 3" descr="Imag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" y="3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-2009331" y="3040574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-  EFS  LM 1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021556" y="307399"/>
            <a:ext cx="1680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u="sng" dirty="0" smtClean="0">
                <a:solidFill>
                  <a:srgbClr val="0000FF"/>
                </a:solidFill>
              </a:rPr>
              <a:t>Items 7, 8 and 9</a:t>
            </a:r>
            <a:endParaRPr lang="en-US" altLang="en-US" u="sng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69345" y="4792146"/>
            <a:ext cx="9753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dirty="0" smtClean="0">
                <a:solidFill>
                  <a:srgbClr val="0000FF"/>
                </a:solidFill>
              </a:rPr>
              <a:t>Item </a:t>
            </a:r>
            <a:r>
              <a:rPr lang="en-US" altLang="en-US" dirty="0">
                <a:solidFill>
                  <a:srgbClr val="0000FF"/>
                </a:solidFill>
              </a:rPr>
              <a:t>7 will be enabled </a:t>
            </a:r>
            <a:r>
              <a:rPr lang="en-US" altLang="en-US" dirty="0" smtClean="0">
                <a:solidFill>
                  <a:srgbClr val="0000FF"/>
                </a:solidFill>
              </a:rPr>
              <a:t>for all </a:t>
            </a:r>
            <a:r>
              <a:rPr lang="en-US" altLang="en-US" dirty="0">
                <a:solidFill>
                  <a:srgbClr val="0000FF"/>
                </a:solidFill>
              </a:rPr>
              <a:t>union types and will be an optional field.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dirty="0" smtClean="0">
                <a:solidFill>
                  <a:srgbClr val="0000FF"/>
                </a:solidFill>
              </a:rPr>
              <a:t>Item </a:t>
            </a:r>
            <a:r>
              <a:rPr lang="en-US" altLang="en-US" dirty="0">
                <a:solidFill>
                  <a:srgbClr val="0000FF"/>
                </a:solidFill>
              </a:rPr>
              <a:t>8 will be required for all union </a:t>
            </a:r>
            <a:r>
              <a:rPr lang="en-US" altLang="en-US" dirty="0" smtClean="0">
                <a:solidFill>
                  <a:srgbClr val="0000FF"/>
                </a:solidFill>
              </a:rPr>
              <a:t>types.</a:t>
            </a:r>
            <a:endParaRPr lang="en-US" altLang="en-US" dirty="0">
              <a:solidFill>
                <a:srgbClr val="0000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dirty="0" smtClean="0">
                <a:solidFill>
                  <a:srgbClr val="0000FF"/>
                </a:solidFill>
              </a:rPr>
              <a:t>Item </a:t>
            </a:r>
            <a:r>
              <a:rPr lang="en-US" altLang="en-US" dirty="0">
                <a:solidFill>
                  <a:srgbClr val="0000FF"/>
                </a:solidFill>
              </a:rPr>
              <a:t>9 will be optional for all union </a:t>
            </a:r>
            <a:r>
              <a:rPr lang="en-US" altLang="en-US" dirty="0" smtClean="0">
                <a:solidFill>
                  <a:srgbClr val="0000FF"/>
                </a:solidFill>
              </a:rPr>
              <a:t>types.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en-US" dirty="0" smtClean="0">
                <a:solidFill>
                  <a:srgbClr val="0000FF"/>
                </a:solidFill>
              </a:rPr>
              <a:t>However, if data entered in any field in Item 9, the required fields will be the same as listed  Item 8</a:t>
            </a:r>
            <a:endParaRPr lang="en-US" altLang="en-US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945" y="696396"/>
            <a:ext cx="9906000" cy="40957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864423" y="6400811"/>
            <a:ext cx="8670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 dirty="0" smtClean="0">
                <a:solidFill>
                  <a:srgbClr val="0000FF"/>
                </a:solidFill>
              </a:rPr>
              <a:t>The instructions for Item 9 are not matching with the current PDF.</a:t>
            </a:r>
            <a:endParaRPr lang="en-US" altLang="en-US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7756" y="6269474"/>
            <a:ext cx="33909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6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393157" y="36514"/>
            <a:ext cx="77454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 u="sng" cap="all" dirty="0" smtClean="0">
                <a:solidFill>
                  <a:srgbClr val="0000FF"/>
                </a:solidFill>
              </a:rPr>
              <a:t>Page 2</a:t>
            </a:r>
            <a:endParaRPr lang="en-US" altLang="en-US" sz="2000" u="sng" cap="all" dirty="0">
              <a:solidFill>
                <a:srgbClr val="0000FF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119453" y="3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pic>
        <p:nvPicPr>
          <p:cNvPr id="8" name="Picture 3" descr="Imag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" y="3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-1933131" y="3040574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-  EFS  LM 1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937022" y="410699"/>
            <a:ext cx="3042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u="sng" dirty="0" smtClean="0">
                <a:solidFill>
                  <a:srgbClr val="0000FF"/>
                </a:solidFill>
              </a:rPr>
              <a:t>Items 10-17 listed in this page.</a:t>
            </a:r>
            <a:endParaRPr lang="en-US" altLang="en-US" u="sng" dirty="0">
              <a:solidFill>
                <a:srgbClr val="0000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208" y="409111"/>
            <a:ext cx="8037681" cy="740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6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316956" y="46119"/>
            <a:ext cx="77454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 u="sng" cap="all" dirty="0" smtClean="0">
                <a:solidFill>
                  <a:srgbClr val="0000FF"/>
                </a:solidFill>
              </a:rPr>
              <a:t>Page </a:t>
            </a:r>
            <a:r>
              <a:rPr lang="en-US" altLang="en-US" sz="2000" b="1" u="sng" cap="all" dirty="0">
                <a:solidFill>
                  <a:srgbClr val="0000FF"/>
                </a:solidFill>
              </a:rPr>
              <a:t>2– </a:t>
            </a:r>
            <a:r>
              <a:rPr lang="en-US" altLang="en-US" sz="2000" b="1" u="sng" dirty="0">
                <a:solidFill>
                  <a:srgbClr val="0000FF"/>
                </a:solidFill>
              </a:rPr>
              <a:t>cont.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119453" y="3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pic>
        <p:nvPicPr>
          <p:cNvPr id="8" name="Picture 3" descr="Imag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" y="3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-2009331" y="3040574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-  EFS  LM 1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927649" y="535220"/>
            <a:ext cx="1403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u="sng" dirty="0" smtClean="0">
                <a:solidFill>
                  <a:srgbClr val="0000FF"/>
                </a:solidFill>
              </a:rPr>
              <a:t>Items 10 - 11</a:t>
            </a:r>
            <a:endParaRPr lang="en-US" altLang="en-US" u="sng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9156" y="993543"/>
            <a:ext cx="488128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dirty="0" smtClean="0">
                <a:solidFill>
                  <a:srgbClr val="0000FF"/>
                </a:solidFill>
              </a:rPr>
              <a:t>Items 10 and 11- </a:t>
            </a:r>
            <a:r>
              <a:rPr lang="en-US" altLang="en-US" dirty="0" smtClean="0">
                <a:solidFill>
                  <a:srgbClr val="FF0000"/>
                </a:solidFill>
              </a:rPr>
              <a:t>all fields are </a:t>
            </a:r>
            <a:r>
              <a:rPr lang="en-US" altLang="en-US" dirty="0">
                <a:solidFill>
                  <a:srgbClr val="FF0000"/>
                </a:solidFill>
              </a:rPr>
              <a:t>required for all </a:t>
            </a:r>
            <a:r>
              <a:rPr lang="en-US" altLang="en-US" dirty="0" smtClean="0">
                <a:solidFill>
                  <a:srgbClr val="FF0000"/>
                </a:solidFill>
              </a:rPr>
              <a:t>union types.</a:t>
            </a:r>
            <a:r>
              <a:rPr lang="en-US" altLang="en-US" dirty="0" smtClean="0">
                <a:solidFill>
                  <a:srgbClr val="0000FF"/>
                </a:solidFill>
              </a:rPr>
              <a:t> </a:t>
            </a:r>
            <a:endParaRPr lang="en-US" altLang="en-US" dirty="0" smtClean="0">
              <a:solidFill>
                <a:srgbClr val="0000FF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en-US" sz="1500" dirty="0" smtClean="0">
                <a:solidFill>
                  <a:srgbClr val="FF0000"/>
                </a:solidFill>
              </a:rPr>
              <a:t>County and State fields are swapped in the electronic form.</a:t>
            </a:r>
            <a:endParaRPr lang="en-US" altLang="en-US" sz="1500" dirty="0" smtClean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16744" y="5075237"/>
            <a:ext cx="42086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600" dirty="0" smtClean="0">
                <a:solidFill>
                  <a:srgbClr val="0000FF"/>
                </a:solidFill>
              </a:rPr>
              <a:t>Item 11 – </a:t>
            </a:r>
            <a:r>
              <a:rPr lang="en-US" altLang="en-US" sz="1600" b="1" dirty="0" smtClean="0"/>
              <a:t>Month</a:t>
            </a:r>
            <a:r>
              <a:rPr lang="en-US" altLang="en-US" sz="1600" dirty="0" smtClean="0">
                <a:solidFill>
                  <a:srgbClr val="0000FF"/>
                </a:solidFill>
              </a:rPr>
              <a:t> will be a drop-down list.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890" y="5061243"/>
            <a:ext cx="4514850" cy="214312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50887" y="2245873"/>
            <a:ext cx="4611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dirty="0" smtClean="0">
                <a:solidFill>
                  <a:srgbClr val="0000FF"/>
                </a:solidFill>
              </a:rPr>
              <a:t>Item 10 </a:t>
            </a:r>
            <a:r>
              <a:rPr lang="en-US" altLang="en-US" dirty="0" smtClean="0">
                <a:solidFill>
                  <a:srgbClr val="0000FF"/>
                </a:solidFill>
              </a:rPr>
              <a:t>- Based on the </a:t>
            </a:r>
            <a:r>
              <a:rPr lang="en-US" altLang="en-US" b="1" dirty="0" smtClean="0"/>
              <a:t>State</a:t>
            </a:r>
            <a:r>
              <a:rPr lang="en-US" altLang="en-US" dirty="0" smtClean="0">
                <a:solidFill>
                  <a:srgbClr val="0000FF"/>
                </a:solidFill>
              </a:rPr>
              <a:t> selected, the </a:t>
            </a:r>
            <a:r>
              <a:rPr lang="en-US" altLang="en-US" b="1" dirty="0" smtClean="0"/>
              <a:t>County</a:t>
            </a:r>
            <a:r>
              <a:rPr lang="en-US" altLang="en-US" dirty="0" smtClean="0">
                <a:solidFill>
                  <a:srgbClr val="0000FF"/>
                </a:solidFill>
              </a:rPr>
              <a:t> drop-down list will be filtered.</a:t>
            </a:r>
            <a:endParaRPr lang="en-US" alt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7169" y="2066265"/>
            <a:ext cx="6264536" cy="25517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9756" y="866996"/>
            <a:ext cx="6829425" cy="62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402557" y="36514"/>
            <a:ext cx="77454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 u="sng" cap="all" dirty="0" smtClean="0">
                <a:solidFill>
                  <a:srgbClr val="0000FF"/>
                </a:solidFill>
              </a:rPr>
              <a:t>Page </a:t>
            </a:r>
            <a:r>
              <a:rPr lang="en-US" altLang="en-US" sz="2000" b="1" u="sng" cap="all" dirty="0">
                <a:solidFill>
                  <a:srgbClr val="0000FF"/>
                </a:solidFill>
              </a:rPr>
              <a:t>2 – </a:t>
            </a:r>
            <a:r>
              <a:rPr lang="en-US" altLang="en-US" sz="2000" b="1" u="sng" dirty="0" smtClean="0">
                <a:solidFill>
                  <a:srgbClr val="0000FF"/>
                </a:solidFill>
              </a:rPr>
              <a:t>cont.</a:t>
            </a:r>
            <a:endParaRPr lang="en-US" altLang="en-US" sz="2000" u="sng" dirty="0">
              <a:solidFill>
                <a:srgbClr val="0000FF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28853" y="3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-1979168" y="3040574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-  EFS  LM 1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097756" y="251958"/>
            <a:ext cx="1297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u="sng" dirty="0" smtClean="0">
                <a:solidFill>
                  <a:srgbClr val="0000FF"/>
                </a:solidFill>
              </a:rPr>
              <a:t>Items 15-16</a:t>
            </a:r>
            <a:endParaRPr lang="en-US" altLang="en-US" u="sng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7756" y="579707"/>
            <a:ext cx="9753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600" dirty="0" smtClean="0">
                <a:solidFill>
                  <a:srgbClr val="0000FF"/>
                </a:solidFill>
              </a:rPr>
              <a:t>Item 15 – at least one officer entry is required for all union types.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en-US" sz="1600" dirty="0" smtClean="0">
                <a:solidFill>
                  <a:srgbClr val="0000FF"/>
                </a:solidFill>
              </a:rPr>
              <a:t>Five grid lines will be listed by default.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en-US" sz="1600" dirty="0" smtClean="0">
                <a:solidFill>
                  <a:srgbClr val="0000FF"/>
                </a:solidFill>
              </a:rPr>
              <a:t>More items can be added to the list.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28712" y="3388928"/>
            <a:ext cx="10713244" cy="1738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600" dirty="0" smtClean="0">
                <a:solidFill>
                  <a:srgbClr val="0000FF"/>
                </a:solidFill>
              </a:rPr>
              <a:t>Item 16 - </a:t>
            </a:r>
            <a:r>
              <a:rPr lang="en-US" altLang="en-US" sz="1600" dirty="0">
                <a:solidFill>
                  <a:srgbClr val="FF0000"/>
                </a:solidFill>
              </a:rPr>
              <a:t>minimum $0 is required in all amount fields</a:t>
            </a:r>
            <a:r>
              <a:rPr lang="en-US" altLang="en-US" sz="1600" dirty="0" smtClean="0">
                <a:solidFill>
                  <a:srgbClr val="0000FF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en-US" sz="1500" dirty="0" smtClean="0">
                <a:solidFill>
                  <a:srgbClr val="0000FF"/>
                </a:solidFill>
              </a:rPr>
              <a:t>The following fields will be </a:t>
            </a:r>
            <a:r>
              <a:rPr lang="en-US" altLang="en-US" sz="1500" dirty="0">
                <a:solidFill>
                  <a:srgbClr val="FF0000"/>
                </a:solidFill>
              </a:rPr>
              <a:t>non-negative integer </a:t>
            </a:r>
            <a:r>
              <a:rPr lang="en-US" altLang="en-US" sz="1500" dirty="0" smtClean="0">
                <a:solidFill>
                  <a:srgbClr val="FF0000"/>
                </a:solidFill>
              </a:rPr>
              <a:t>fields. </a:t>
            </a:r>
            <a:r>
              <a:rPr lang="en-US" altLang="en-US" sz="1500" dirty="0">
                <a:solidFill>
                  <a:srgbClr val="FF0000"/>
                </a:solidFill>
              </a:rPr>
              <a:t>Minimum $0 </a:t>
            </a:r>
            <a:r>
              <a:rPr lang="en-US" altLang="en-US" sz="1500" dirty="0" smtClean="0">
                <a:solidFill>
                  <a:srgbClr val="FF0000"/>
                </a:solidFill>
              </a:rPr>
              <a:t>needs to </a:t>
            </a:r>
            <a:r>
              <a:rPr lang="en-US" altLang="en-US" sz="1500" dirty="0">
                <a:solidFill>
                  <a:srgbClr val="FF0000"/>
                </a:solidFill>
              </a:rPr>
              <a:t>be entered in </a:t>
            </a:r>
            <a:r>
              <a:rPr lang="en-US" altLang="en-US" sz="1500" dirty="0" smtClean="0">
                <a:solidFill>
                  <a:srgbClr val="FF0000"/>
                </a:solidFill>
              </a:rPr>
              <a:t>these fields. </a:t>
            </a:r>
          </a:p>
          <a:p>
            <a:pPr lvl="1"/>
            <a:r>
              <a:rPr lang="en-US" altLang="en-US" sz="1500" dirty="0">
                <a:solidFill>
                  <a:srgbClr val="0000FF"/>
                </a:solidFill>
              </a:rPr>
              <a:t>	</a:t>
            </a:r>
            <a:r>
              <a:rPr lang="en-US" sz="1600" b="1" dirty="0"/>
              <a:t> a. Regular Dues/Fees</a:t>
            </a:r>
            <a:r>
              <a:rPr lang="en-US" sz="1600" dirty="0"/>
              <a:t> </a:t>
            </a:r>
            <a:r>
              <a:rPr lang="en-US" sz="1600" dirty="0" smtClean="0"/>
              <a:t>, </a:t>
            </a:r>
            <a:r>
              <a:rPr lang="en-US" sz="1600" b="1" dirty="0"/>
              <a:t>b. Working Dues</a:t>
            </a:r>
            <a:r>
              <a:rPr lang="en-US" sz="1600" dirty="0"/>
              <a:t> </a:t>
            </a:r>
            <a:r>
              <a:rPr lang="en-US" sz="1600" dirty="0" smtClean="0"/>
              <a:t>, </a:t>
            </a:r>
            <a:r>
              <a:rPr lang="en-US" sz="1600" b="1" dirty="0"/>
              <a:t>c. Initiation </a:t>
            </a:r>
            <a:r>
              <a:rPr lang="en-US" sz="1600" b="1" dirty="0" smtClean="0"/>
              <a:t>Fees, </a:t>
            </a:r>
            <a:r>
              <a:rPr lang="en-US" sz="1600" b="1" dirty="0"/>
              <a:t>d. Transfer Fees</a:t>
            </a:r>
            <a:r>
              <a:rPr lang="en-US" sz="1600" dirty="0"/>
              <a:t> </a:t>
            </a:r>
            <a:r>
              <a:rPr lang="en-US" sz="1600" dirty="0" smtClean="0"/>
              <a:t>, </a:t>
            </a:r>
            <a:r>
              <a:rPr lang="en-US" sz="1600" b="1" dirty="0"/>
              <a:t>e. Work Permits</a:t>
            </a:r>
            <a:r>
              <a:rPr lang="en-US" sz="1600" dirty="0"/>
              <a:t> </a:t>
            </a:r>
            <a:endParaRPr lang="en-US" altLang="en-US" sz="1600" dirty="0" smtClean="0">
              <a:solidFill>
                <a:srgbClr val="0000FF"/>
              </a:solidFill>
            </a:endParaRPr>
          </a:p>
          <a:p>
            <a:pPr lvl="1"/>
            <a:r>
              <a:rPr lang="en-US" altLang="en-US" sz="1500" dirty="0" smtClean="0">
                <a:solidFill>
                  <a:srgbClr val="0000FF"/>
                </a:solidFill>
              </a:rPr>
              <a:t>The </a:t>
            </a:r>
            <a:r>
              <a:rPr lang="en-US" altLang="en-US" sz="1500" dirty="0">
                <a:solidFill>
                  <a:srgbClr val="0000FF"/>
                </a:solidFill>
              </a:rPr>
              <a:t>following fields </a:t>
            </a:r>
            <a:r>
              <a:rPr lang="en-US" altLang="en-US" sz="1500" dirty="0" smtClean="0">
                <a:solidFill>
                  <a:srgbClr val="0000FF"/>
                </a:solidFill>
              </a:rPr>
              <a:t>are associated with each item as listed in the mock-up below:</a:t>
            </a:r>
            <a:endParaRPr lang="en-US" altLang="en-US" sz="1500" dirty="0">
              <a:solidFill>
                <a:srgbClr val="0000FF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en-US" sz="1500" b="1" dirty="0" smtClean="0"/>
              <a:t>Per</a:t>
            </a:r>
            <a:r>
              <a:rPr lang="en-US" altLang="en-US" sz="1500" dirty="0" smtClean="0">
                <a:solidFill>
                  <a:srgbClr val="0000FF"/>
                </a:solidFill>
              </a:rPr>
              <a:t> </a:t>
            </a:r>
            <a:r>
              <a:rPr lang="en-US" altLang="en-US" sz="1500" dirty="0">
                <a:solidFill>
                  <a:srgbClr val="0000FF"/>
                </a:solidFill>
              </a:rPr>
              <a:t>- Text field to enter the calendar basis for the payment. (e.g. month, year, etc.)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en-US" sz="1500" b="1" dirty="0" smtClean="0"/>
              <a:t>Minimum</a:t>
            </a:r>
            <a:r>
              <a:rPr lang="en-US" altLang="en-US" sz="1500" dirty="0" smtClean="0">
                <a:solidFill>
                  <a:srgbClr val="0000FF"/>
                </a:solidFill>
              </a:rPr>
              <a:t> </a:t>
            </a:r>
            <a:r>
              <a:rPr lang="en-US" altLang="en-US" sz="1500" dirty="0">
                <a:solidFill>
                  <a:srgbClr val="0000FF"/>
                </a:solidFill>
              </a:rPr>
              <a:t>– Non-negative integer field to enter the minimum rate</a:t>
            </a:r>
            <a:r>
              <a:rPr lang="en-US" altLang="en-US" sz="1500" dirty="0" smtClean="0">
                <a:solidFill>
                  <a:srgbClr val="0000FF"/>
                </a:solidFill>
              </a:rPr>
              <a:t>. </a:t>
            </a:r>
            <a:r>
              <a:rPr lang="en-US" altLang="en-US" sz="1500" dirty="0" smtClean="0">
                <a:solidFill>
                  <a:srgbClr val="FF0000"/>
                </a:solidFill>
              </a:rPr>
              <a:t>This is not a required field.</a:t>
            </a:r>
            <a:endParaRPr lang="en-US" altLang="en-US" sz="1500" dirty="0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en-US" sz="1500" b="1" dirty="0" smtClean="0"/>
              <a:t>Maximum</a:t>
            </a:r>
            <a:r>
              <a:rPr lang="en-US" altLang="en-US" sz="1500" dirty="0" smtClean="0">
                <a:solidFill>
                  <a:srgbClr val="0000FF"/>
                </a:solidFill>
              </a:rPr>
              <a:t> </a:t>
            </a:r>
            <a:r>
              <a:rPr lang="en-US" altLang="en-US" sz="1500" dirty="0">
                <a:solidFill>
                  <a:srgbClr val="0000FF"/>
                </a:solidFill>
              </a:rPr>
              <a:t>– Non-negative integer field to enter the maximum rate</a:t>
            </a:r>
            <a:r>
              <a:rPr lang="en-US" altLang="en-US" sz="1500" dirty="0" smtClean="0">
                <a:solidFill>
                  <a:srgbClr val="0000FF"/>
                </a:solidFill>
              </a:rPr>
              <a:t>. </a:t>
            </a:r>
            <a:r>
              <a:rPr lang="en-US" altLang="en-US" sz="1500" dirty="0">
                <a:solidFill>
                  <a:srgbClr val="FF0000"/>
                </a:solidFill>
              </a:rPr>
              <a:t>This is not a required field</a:t>
            </a:r>
            <a:r>
              <a:rPr lang="en-US" altLang="en-US" sz="1500" dirty="0" smtClean="0">
                <a:solidFill>
                  <a:srgbClr val="FF0000"/>
                </a:solidFill>
              </a:rPr>
              <a:t>.</a:t>
            </a:r>
            <a:endParaRPr lang="en-US" altLang="en-US" sz="1600" dirty="0" smtClean="0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865" y="1331528"/>
            <a:ext cx="9056292" cy="189734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865" y="5127867"/>
            <a:ext cx="9056291" cy="2244115"/>
          </a:xfrm>
          <a:prstGeom prst="rect">
            <a:avLst/>
          </a:prstGeom>
        </p:spPr>
      </p:pic>
      <p:pic>
        <p:nvPicPr>
          <p:cNvPr id="11" name="Picture 3" descr="Image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" y="36514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 rot="16200000">
            <a:off x="-2000997" y="3077085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-  EFS  LM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146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393157" y="36514"/>
            <a:ext cx="77454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 u="sng" cap="all" dirty="0" smtClean="0">
                <a:solidFill>
                  <a:srgbClr val="0000FF"/>
                </a:solidFill>
              </a:rPr>
              <a:t>Page </a:t>
            </a:r>
            <a:r>
              <a:rPr lang="en-US" altLang="en-US" sz="2000" b="1" u="sng" cap="all" dirty="0">
                <a:solidFill>
                  <a:srgbClr val="0000FF"/>
                </a:solidFill>
              </a:rPr>
              <a:t>2– </a:t>
            </a:r>
            <a:r>
              <a:rPr lang="en-US" altLang="en-US" sz="2000" b="1" u="sng" dirty="0" smtClean="0">
                <a:solidFill>
                  <a:srgbClr val="0000FF"/>
                </a:solidFill>
              </a:rPr>
              <a:t>cont.</a:t>
            </a:r>
            <a:endParaRPr lang="en-US" altLang="en-US" sz="2000" u="sng" dirty="0">
              <a:solidFill>
                <a:srgbClr val="0000FF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119453" y="3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pic>
        <p:nvPicPr>
          <p:cNvPr id="8" name="Picture 3" descr="Imag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" y="3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-1933131" y="3040574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-  EFS  LM 1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021556" y="251958"/>
            <a:ext cx="993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u="sng" dirty="0" smtClean="0">
                <a:solidFill>
                  <a:srgbClr val="0000FF"/>
                </a:solidFill>
              </a:rPr>
              <a:t>Items 17</a:t>
            </a:r>
            <a:endParaRPr lang="en-US" altLang="en-US" u="sng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1556" y="835146"/>
            <a:ext cx="9753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600" dirty="0" smtClean="0">
                <a:solidFill>
                  <a:srgbClr val="0000FF"/>
                </a:solidFill>
              </a:rPr>
              <a:t>Item 17 – The title for the field will be updated as follows:</a:t>
            </a:r>
          </a:p>
          <a:p>
            <a:endParaRPr lang="en-US" altLang="en-US" sz="1600" dirty="0" smtClean="0">
              <a:solidFill>
                <a:srgbClr val="0000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97756" y="3703640"/>
            <a:ext cx="9753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en-US" sz="1600" dirty="0" smtClean="0">
                <a:solidFill>
                  <a:srgbClr val="FF0000"/>
                </a:solidFill>
              </a:rPr>
              <a:t>Either </a:t>
            </a:r>
            <a:r>
              <a:rPr lang="en-US" altLang="en-US" sz="1600" b="1" dirty="0"/>
              <a:t>Yes</a:t>
            </a:r>
            <a:r>
              <a:rPr lang="en-US" altLang="en-US" sz="1600" dirty="0">
                <a:solidFill>
                  <a:srgbClr val="FF0000"/>
                </a:solidFill>
              </a:rPr>
              <a:t> or </a:t>
            </a:r>
            <a:r>
              <a:rPr lang="en-US" altLang="en-US" sz="1600" b="1" dirty="0"/>
              <a:t>No</a:t>
            </a:r>
            <a:r>
              <a:rPr lang="en-US" altLang="en-US" sz="1600" dirty="0">
                <a:solidFill>
                  <a:srgbClr val="FF0000"/>
                </a:solidFill>
              </a:rPr>
              <a:t> is </a:t>
            </a:r>
            <a:r>
              <a:rPr lang="en-US" altLang="en-US" sz="1600" dirty="0" smtClean="0">
                <a:solidFill>
                  <a:srgbClr val="FF0000"/>
                </a:solidFill>
              </a:rPr>
              <a:t>required to be selected </a:t>
            </a:r>
            <a:r>
              <a:rPr lang="en-US" altLang="en-US" sz="1600" dirty="0">
                <a:solidFill>
                  <a:srgbClr val="FF0000"/>
                </a:solidFill>
              </a:rPr>
              <a:t>in Item </a:t>
            </a:r>
            <a:r>
              <a:rPr lang="en-US" altLang="en-US" sz="1600" dirty="0" smtClean="0">
                <a:solidFill>
                  <a:srgbClr val="FF0000"/>
                </a:solidFill>
              </a:rPr>
              <a:t>17.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altLang="en-US" sz="1600" dirty="0">
                <a:solidFill>
                  <a:srgbClr val="FF0000"/>
                </a:solidFill>
              </a:rPr>
              <a:t>if </a:t>
            </a:r>
            <a:r>
              <a:rPr lang="en-US" altLang="en-US" sz="1600" b="1" dirty="0"/>
              <a:t>Yes</a:t>
            </a:r>
            <a:r>
              <a:rPr lang="en-US" altLang="en-US" sz="1600" dirty="0">
                <a:solidFill>
                  <a:srgbClr val="FF0000"/>
                </a:solidFill>
              </a:rPr>
              <a:t> is checked in Item 17, no attachment is required.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altLang="en-US" sz="1600" dirty="0">
                <a:solidFill>
                  <a:srgbClr val="FF0000"/>
                </a:solidFill>
              </a:rPr>
              <a:t>if </a:t>
            </a:r>
            <a:r>
              <a:rPr lang="en-US" altLang="en-US" sz="1600" b="1" dirty="0"/>
              <a:t>No</a:t>
            </a:r>
            <a:r>
              <a:rPr lang="en-US" altLang="en-US" sz="1600" dirty="0">
                <a:solidFill>
                  <a:srgbClr val="FF0000"/>
                </a:solidFill>
              </a:rPr>
              <a:t> is checked, the system will display a pop-up </a:t>
            </a:r>
            <a:r>
              <a:rPr lang="en-US" altLang="en-US" sz="1600" dirty="0" smtClean="0">
                <a:solidFill>
                  <a:srgbClr val="FF0000"/>
                </a:solidFill>
              </a:rPr>
              <a:t>message </a:t>
            </a:r>
            <a:r>
              <a:rPr lang="en-US" altLang="en-US" sz="1600" dirty="0">
                <a:solidFill>
                  <a:srgbClr val="FF0000"/>
                </a:solidFill>
              </a:rPr>
              <a:t>indicating the </a:t>
            </a:r>
            <a:r>
              <a:rPr lang="en-US" altLang="en-US" sz="1600" dirty="0" smtClean="0">
                <a:solidFill>
                  <a:srgbClr val="FF0000"/>
                </a:solidFill>
              </a:rPr>
              <a:t>bylaws must be attached.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en-US" altLang="en-US" sz="1600" dirty="0">
              <a:solidFill>
                <a:srgbClr val="0000FF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en-US" sz="1600" b="1" dirty="0" smtClean="0"/>
              <a:t>If </a:t>
            </a:r>
            <a:r>
              <a:rPr lang="en-US" altLang="en-US" sz="1600" b="1" dirty="0"/>
              <a:t>your organization is filing any governing documents with this report, list them below </a:t>
            </a:r>
            <a:r>
              <a:rPr lang="en-US" altLang="en-US" sz="1600" b="1" dirty="0" smtClean="0"/>
              <a:t>- </a:t>
            </a:r>
            <a:r>
              <a:rPr lang="en-US" altLang="en-US" sz="1600" dirty="0" smtClean="0">
                <a:solidFill>
                  <a:srgbClr val="FF0000"/>
                </a:solidFill>
              </a:rPr>
              <a:t>This </a:t>
            </a:r>
            <a:r>
              <a:rPr lang="en-US" altLang="en-US" sz="1600" dirty="0">
                <a:solidFill>
                  <a:srgbClr val="FF0000"/>
                </a:solidFill>
              </a:rPr>
              <a:t>field will be disabled for data entry. </a:t>
            </a:r>
            <a:endParaRPr lang="en-US" altLang="en-US" sz="1600" dirty="0" smtClean="0">
              <a:solidFill>
                <a:srgbClr val="FF0000"/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altLang="en-US" sz="1600" dirty="0" smtClean="0">
                <a:solidFill>
                  <a:srgbClr val="0000FF"/>
                </a:solidFill>
              </a:rPr>
              <a:t>When </a:t>
            </a:r>
            <a:r>
              <a:rPr lang="en-US" altLang="en-US" sz="1600" dirty="0">
                <a:solidFill>
                  <a:srgbClr val="0000FF"/>
                </a:solidFill>
              </a:rPr>
              <a:t>the user attaches a file, this field will list the name of the file attached. </a:t>
            </a:r>
            <a:endParaRPr lang="en-US" altLang="en-US" sz="1600" dirty="0" smtClean="0">
              <a:solidFill>
                <a:srgbClr val="0000FF"/>
              </a:solidFill>
            </a:endParaRP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altLang="en-US" sz="1600" dirty="0" smtClean="0">
                <a:solidFill>
                  <a:srgbClr val="0000FF"/>
                </a:solidFill>
              </a:rPr>
              <a:t>If </a:t>
            </a:r>
            <a:r>
              <a:rPr lang="en-US" altLang="en-US" sz="1600" dirty="0">
                <a:solidFill>
                  <a:srgbClr val="0000FF"/>
                </a:solidFill>
              </a:rPr>
              <a:t>no files attached, the field will be </a:t>
            </a:r>
            <a:r>
              <a:rPr lang="en-US" altLang="en-US" sz="1600" dirty="0" smtClean="0">
                <a:solidFill>
                  <a:srgbClr val="0000FF"/>
                </a:solidFill>
              </a:rPr>
              <a:t>empty.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en-US" sz="1600" dirty="0" smtClean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357" y="1392729"/>
            <a:ext cx="97631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8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393157" y="36514"/>
            <a:ext cx="77454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 u="sng" cap="all" dirty="0" smtClean="0">
                <a:solidFill>
                  <a:srgbClr val="0000FF"/>
                </a:solidFill>
              </a:rPr>
              <a:t>Page 3</a:t>
            </a:r>
            <a:endParaRPr lang="en-US" altLang="en-US" sz="2000" u="sng" cap="all" dirty="0">
              <a:solidFill>
                <a:srgbClr val="0000FF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119453" y="3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pic>
        <p:nvPicPr>
          <p:cNvPr id="8" name="Picture 3" descr="Imag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" y="3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-2009331" y="3040574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-  EFS  LM 1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11" y="460293"/>
            <a:ext cx="6611266" cy="636422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465434" y="159212"/>
            <a:ext cx="57224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rgbClr val="FF0000"/>
                </a:solidFill>
              </a:rPr>
              <a:t>Data </a:t>
            </a:r>
            <a:r>
              <a:rPr lang="en-US" sz="1600" dirty="0">
                <a:solidFill>
                  <a:srgbClr val="FF0000"/>
                </a:solidFill>
              </a:rPr>
              <a:t>must be entered in either column (1) or check column (2).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 smtClean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465434" y="877104"/>
            <a:ext cx="56773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00FF"/>
                </a:solidFill>
              </a:rPr>
              <a:t>If </a:t>
            </a:r>
            <a:r>
              <a:rPr lang="en-US" sz="1600" b="1" dirty="0" smtClean="0"/>
              <a:t>Private Industry Employees </a:t>
            </a:r>
            <a:r>
              <a:rPr lang="en-US" sz="1600" dirty="0" smtClean="0">
                <a:solidFill>
                  <a:srgbClr val="0000FF"/>
                </a:solidFill>
              </a:rPr>
              <a:t>or </a:t>
            </a:r>
            <a:r>
              <a:rPr lang="en-US" sz="1600" b="1" dirty="0" smtClean="0"/>
              <a:t>U.S Postal Service Employees </a:t>
            </a:r>
            <a:r>
              <a:rPr lang="en-US" sz="1600" dirty="0" smtClean="0">
                <a:solidFill>
                  <a:srgbClr val="0000FF"/>
                </a:solidFill>
              </a:rPr>
              <a:t>options are selected in Item 12.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0384" y="1493193"/>
            <a:ext cx="1837440" cy="11825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3581" y="1534070"/>
            <a:ext cx="1909762" cy="115838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614457" y="2852005"/>
            <a:ext cx="39486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1600" dirty="0" smtClean="0">
                <a:solidFill>
                  <a:srgbClr val="0000FF"/>
                </a:solidFill>
              </a:rPr>
              <a:t>If </a:t>
            </a:r>
            <a:r>
              <a:rPr lang="en-US" sz="1600" dirty="0">
                <a:solidFill>
                  <a:srgbClr val="0000FF"/>
                </a:solidFill>
              </a:rPr>
              <a:t>the </a:t>
            </a:r>
            <a:r>
              <a:rPr lang="en-US" sz="1600" b="1" dirty="0"/>
              <a:t>Federal Government </a:t>
            </a:r>
            <a:r>
              <a:rPr lang="en-US" sz="1600" dirty="0">
                <a:solidFill>
                  <a:srgbClr val="0000FF"/>
                </a:solidFill>
              </a:rPr>
              <a:t>option along with other options </a:t>
            </a:r>
            <a:r>
              <a:rPr lang="en-US" sz="1600" dirty="0" smtClean="0">
                <a:solidFill>
                  <a:srgbClr val="0000FF"/>
                </a:solidFill>
              </a:rPr>
              <a:t>are selected in Item 12. An example below: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1675" y="3642406"/>
            <a:ext cx="1990956" cy="124434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612076" y="4853840"/>
            <a:ext cx="39486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600" dirty="0">
                <a:solidFill>
                  <a:srgbClr val="0000FF"/>
                </a:solidFill>
              </a:rPr>
              <a:t>If </a:t>
            </a:r>
            <a:r>
              <a:rPr lang="en-US" sz="1600" b="1" u="sng" dirty="0"/>
              <a:t>Yes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dirty="0" smtClean="0">
                <a:solidFill>
                  <a:srgbClr val="0000FF"/>
                </a:solidFill>
              </a:rPr>
              <a:t>option is </a:t>
            </a:r>
            <a:r>
              <a:rPr lang="en-US" sz="1600" dirty="0">
                <a:solidFill>
                  <a:srgbClr val="0000FF"/>
                </a:solidFill>
              </a:rPr>
              <a:t>checked in Item 17</a:t>
            </a:r>
            <a:endParaRPr lang="en-US" sz="1600" dirty="0" smtClean="0">
              <a:solidFill>
                <a:srgbClr val="0000FF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8"/>
          <a:srcRect b="33449"/>
          <a:stretch/>
        </p:blipFill>
        <p:spPr>
          <a:xfrm>
            <a:off x="7614457" y="5204130"/>
            <a:ext cx="5397268" cy="70930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634982" y="5946532"/>
            <a:ext cx="53767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dirty="0">
                <a:solidFill>
                  <a:srgbClr val="0000FF"/>
                </a:solidFill>
              </a:rPr>
              <a:t>If </a:t>
            </a:r>
            <a:r>
              <a:rPr lang="en-US" sz="1600" b="1" u="sng" dirty="0"/>
              <a:t>No</a:t>
            </a:r>
            <a:r>
              <a:rPr lang="en-US" sz="1600" dirty="0">
                <a:solidFill>
                  <a:srgbClr val="0000FF"/>
                </a:solidFill>
              </a:rPr>
              <a:t> option is checked in Item 17 and if bylaws are attached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9"/>
          <a:srcRect b="19372"/>
          <a:stretch/>
        </p:blipFill>
        <p:spPr>
          <a:xfrm>
            <a:off x="7632455" y="6517186"/>
            <a:ext cx="5535858" cy="84479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7465434" y="520112"/>
            <a:ext cx="4082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Item 18 is required in the following cases:</a:t>
            </a:r>
          </a:p>
        </p:txBody>
      </p:sp>
    </p:spTree>
    <p:extLst>
      <p:ext uri="{BB962C8B-B14F-4D97-AF65-F5344CB8AC3E}">
        <p14:creationId xmlns:p14="http://schemas.microsoft.com/office/powerpoint/2010/main" val="398652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6" grpId="0"/>
      <p:bldP spid="18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393157" y="36514"/>
            <a:ext cx="77454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 u="sng" cap="all" dirty="0" smtClean="0">
                <a:solidFill>
                  <a:srgbClr val="0000FF"/>
                </a:solidFill>
              </a:rPr>
              <a:t>Page </a:t>
            </a:r>
            <a:r>
              <a:rPr lang="en-US" altLang="en-US" sz="2000" b="1" u="sng" cap="all" dirty="0">
                <a:solidFill>
                  <a:srgbClr val="0000FF"/>
                </a:solidFill>
              </a:rPr>
              <a:t>3 – </a:t>
            </a:r>
            <a:r>
              <a:rPr lang="en-US" altLang="en-US" sz="2000" b="1" u="sng" cap="all" dirty="0" smtClean="0">
                <a:solidFill>
                  <a:srgbClr val="0000FF"/>
                </a:solidFill>
              </a:rPr>
              <a:t>cont.</a:t>
            </a:r>
            <a:endParaRPr lang="en-US" altLang="en-US" sz="2000" u="sng" cap="all" dirty="0">
              <a:solidFill>
                <a:srgbClr val="0000FF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119453" y="3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pic>
        <p:nvPicPr>
          <p:cNvPr id="8" name="Picture 3" descr="Imag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" y="3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-2009331" y="3040574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-  EFS  LM 1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11" y="460293"/>
            <a:ext cx="6611266" cy="636422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445906" y="447725"/>
            <a:ext cx="52342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FF"/>
                </a:solidFill>
              </a:rPr>
              <a:t>Item 18 is not required in the following </a:t>
            </a:r>
            <a:r>
              <a:rPr lang="en-US" sz="1600" dirty="0" smtClean="0">
                <a:solidFill>
                  <a:srgbClr val="0000FF"/>
                </a:solidFill>
              </a:rPr>
              <a:t>cases: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10460" y="762961"/>
            <a:ext cx="55711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000FF"/>
                </a:solidFill>
              </a:rPr>
              <a:t>If </a:t>
            </a:r>
            <a:r>
              <a:rPr lang="en-US" sz="1600" dirty="0" smtClean="0">
                <a:solidFill>
                  <a:srgbClr val="0000FF"/>
                </a:solidFill>
              </a:rPr>
              <a:t>only the </a:t>
            </a:r>
            <a:r>
              <a:rPr lang="en-US" sz="1600" b="1" dirty="0"/>
              <a:t>Federal Government </a:t>
            </a:r>
            <a:r>
              <a:rPr lang="en-US" sz="1600" dirty="0">
                <a:solidFill>
                  <a:srgbClr val="0000FF"/>
                </a:solidFill>
              </a:rPr>
              <a:t>option </a:t>
            </a:r>
            <a:r>
              <a:rPr lang="en-US" sz="1600" dirty="0" smtClean="0">
                <a:solidFill>
                  <a:srgbClr val="0000FF"/>
                </a:solidFill>
              </a:rPr>
              <a:t>is selected in Item 12.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14457" y="2852005"/>
            <a:ext cx="52942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1600" dirty="0">
                <a:solidFill>
                  <a:srgbClr val="0000FF"/>
                </a:solidFill>
              </a:rPr>
              <a:t>If </a:t>
            </a:r>
            <a:r>
              <a:rPr lang="en-US" sz="1600" dirty="0" smtClean="0">
                <a:solidFill>
                  <a:srgbClr val="0000FF"/>
                </a:solidFill>
              </a:rPr>
              <a:t>the </a:t>
            </a:r>
            <a:r>
              <a:rPr lang="en-US" sz="1600" b="1" dirty="0" smtClean="0"/>
              <a:t>No</a:t>
            </a:r>
            <a:r>
              <a:rPr lang="en-US" sz="1600" dirty="0" smtClean="0">
                <a:solidFill>
                  <a:srgbClr val="0000FF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option is checked in Item 17 and if </a:t>
            </a:r>
            <a:r>
              <a:rPr lang="en-US" sz="1600" dirty="0" smtClean="0">
                <a:solidFill>
                  <a:srgbClr val="0000FF"/>
                </a:solidFill>
              </a:rPr>
              <a:t>no bylaws </a:t>
            </a:r>
            <a:r>
              <a:rPr lang="en-US" sz="1600" dirty="0">
                <a:solidFill>
                  <a:srgbClr val="0000FF"/>
                </a:solidFill>
              </a:rPr>
              <a:t>are </a:t>
            </a:r>
            <a:r>
              <a:rPr lang="en-US" sz="1600" dirty="0" smtClean="0">
                <a:solidFill>
                  <a:srgbClr val="0000FF"/>
                </a:solidFill>
              </a:rPr>
              <a:t>attached.</a:t>
            </a:r>
            <a:endParaRPr lang="en-US" sz="1600" dirty="0">
              <a:solidFill>
                <a:srgbClr val="0000FF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1675" y="1299396"/>
            <a:ext cx="2567111" cy="15692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3148" y="3445946"/>
            <a:ext cx="5125608" cy="99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7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393157" y="36514"/>
            <a:ext cx="77454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 u="sng" cap="all" dirty="0" smtClean="0">
                <a:solidFill>
                  <a:srgbClr val="0000FF"/>
                </a:solidFill>
              </a:rPr>
              <a:t>Page </a:t>
            </a:r>
            <a:r>
              <a:rPr lang="en-US" altLang="en-US" sz="2000" b="1" u="sng" cap="all" dirty="0">
                <a:solidFill>
                  <a:srgbClr val="0000FF"/>
                </a:solidFill>
              </a:rPr>
              <a:t>3 – </a:t>
            </a:r>
            <a:r>
              <a:rPr lang="en-US" altLang="en-US" sz="2000" b="1" u="sng" dirty="0" smtClean="0">
                <a:solidFill>
                  <a:srgbClr val="0000FF"/>
                </a:solidFill>
              </a:rPr>
              <a:t>cont</a:t>
            </a:r>
            <a:r>
              <a:rPr lang="en-US" altLang="en-US" sz="2000" b="1" u="sng" cap="all" dirty="0" smtClean="0">
                <a:solidFill>
                  <a:srgbClr val="0000FF"/>
                </a:solidFill>
              </a:rPr>
              <a:t>.</a:t>
            </a:r>
            <a:endParaRPr lang="en-US" altLang="en-US" sz="2000" u="sng" cap="all" dirty="0">
              <a:solidFill>
                <a:srgbClr val="0000FF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119453" y="3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pic>
        <p:nvPicPr>
          <p:cNvPr id="8" name="Picture 3" descr="Imag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19" y="3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-988568" y="3040574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-  EFS  LM 1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1980275" y="6335546"/>
            <a:ext cx="10591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600" dirty="0">
                <a:solidFill>
                  <a:srgbClr val="0000FF"/>
                </a:solidFill>
              </a:rPr>
              <a:t>Each </a:t>
            </a:r>
            <a:r>
              <a:rPr lang="en-US" sz="1600" dirty="0" smtClean="0">
                <a:solidFill>
                  <a:srgbClr val="0000FF"/>
                </a:solidFill>
              </a:rPr>
              <a:t>item checked in </a:t>
            </a:r>
            <a:r>
              <a:rPr lang="en-US" sz="1600" dirty="0">
                <a:solidFill>
                  <a:srgbClr val="0000FF"/>
                </a:solidFill>
              </a:rPr>
              <a:t>Item 18 </a:t>
            </a:r>
            <a:r>
              <a:rPr lang="en-US" sz="1600" dirty="0" smtClean="0">
                <a:solidFill>
                  <a:srgbClr val="0000FF"/>
                </a:solidFill>
              </a:rPr>
              <a:t>- column 2, will </a:t>
            </a:r>
            <a:r>
              <a:rPr lang="en-US" sz="1600" dirty="0">
                <a:solidFill>
                  <a:srgbClr val="0000FF"/>
                </a:solidFill>
              </a:rPr>
              <a:t>have a separate </a:t>
            </a:r>
            <a:r>
              <a:rPr lang="en-US" sz="1600" b="1" i="1" u="sng" dirty="0">
                <a:solidFill>
                  <a:srgbClr val="0000FF"/>
                </a:solidFill>
              </a:rPr>
              <a:t>Additional Information </a:t>
            </a:r>
            <a:r>
              <a:rPr lang="en-US" sz="1600" dirty="0">
                <a:solidFill>
                  <a:srgbClr val="0000FF"/>
                </a:solidFill>
              </a:rPr>
              <a:t>page created. </a:t>
            </a:r>
            <a:endParaRPr lang="en-US" sz="1600" dirty="0" smtClean="0">
              <a:solidFill>
                <a:srgbClr val="0000FF"/>
              </a:solidFill>
            </a:endParaRPr>
          </a:p>
          <a:p>
            <a:pPr marL="1143000" marR="0" lvl="2" indent="-2286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1600" dirty="0" smtClean="0">
                <a:solidFill>
                  <a:srgbClr val="0000FF"/>
                </a:solidFill>
              </a:rPr>
              <a:t>The </a:t>
            </a:r>
            <a:r>
              <a:rPr lang="en-US" sz="1600" dirty="0">
                <a:solidFill>
                  <a:srgbClr val="0000FF"/>
                </a:solidFill>
              </a:rPr>
              <a:t>data entered in each </a:t>
            </a:r>
            <a:r>
              <a:rPr lang="en-US" sz="1600" b="1" i="1" u="sng" dirty="0">
                <a:solidFill>
                  <a:srgbClr val="0000FF"/>
                </a:solidFill>
              </a:rPr>
              <a:t>Additional Information </a:t>
            </a:r>
            <a:r>
              <a:rPr lang="en-US" sz="1600" dirty="0">
                <a:solidFill>
                  <a:srgbClr val="0000FF"/>
                </a:solidFill>
              </a:rPr>
              <a:t>page will be displayed in the ITEM 19-ADDNL INFO </a:t>
            </a:r>
            <a:r>
              <a:rPr lang="en-US" sz="1600" dirty="0" smtClean="0">
                <a:solidFill>
                  <a:srgbClr val="0000FF"/>
                </a:solidFill>
              </a:rPr>
              <a:t>page.</a:t>
            </a:r>
            <a:endParaRPr lang="en-US" sz="1600" dirty="0">
              <a:solidFill>
                <a:srgbClr val="0000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143" y="436624"/>
            <a:ext cx="10035582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6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434829" y="658427"/>
            <a:ext cx="54402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dirty="0">
                <a:solidFill>
                  <a:srgbClr val="0000FF"/>
                </a:solidFill>
              </a:rPr>
              <a:t>OVERVIEW</a:t>
            </a:r>
            <a:endParaRPr lang="en-US" altLang="en-US" sz="2800" dirty="0">
              <a:solidFill>
                <a:srgbClr val="0000FF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434828" y="1810667"/>
            <a:ext cx="8575278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1196975">
              <a:defRPr>
                <a:solidFill>
                  <a:schemeClr val="tx1"/>
                </a:solidFill>
                <a:latin typeface="Arial" charset="0"/>
              </a:defRPr>
            </a:lvl2pPr>
            <a:lvl3pPr marL="1311275">
              <a:defRPr>
                <a:solidFill>
                  <a:schemeClr val="tx1"/>
                </a:solidFill>
                <a:latin typeface="Arial" charset="0"/>
              </a:defRPr>
            </a:lvl3pPr>
            <a:lvl4pPr marL="1425575"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000" dirty="0" smtClean="0">
                <a:solidFill>
                  <a:srgbClr val="0000FF"/>
                </a:solidFill>
              </a:rPr>
              <a:t>User Registration </a:t>
            </a:r>
            <a:r>
              <a:rPr lang="en-US" altLang="en-US" sz="2000" dirty="0">
                <a:solidFill>
                  <a:srgbClr val="0000FF"/>
                </a:solidFill>
              </a:rPr>
              <a:t>Process</a:t>
            </a:r>
          </a:p>
          <a:p>
            <a:pPr>
              <a:buFont typeface="Wingdings" pitchFamily="2" charset="2"/>
              <a:buChar char="q"/>
            </a:pPr>
            <a:endParaRPr lang="en-US" altLang="en-US" sz="2000" dirty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2000" dirty="0">
                <a:solidFill>
                  <a:srgbClr val="0000FF"/>
                </a:solidFill>
              </a:rPr>
              <a:t>Union Registration – Temporary </a:t>
            </a:r>
            <a:r>
              <a:rPr lang="en-US" altLang="en-US" sz="2000" dirty="0" smtClean="0">
                <a:solidFill>
                  <a:srgbClr val="0000FF"/>
                </a:solidFill>
              </a:rPr>
              <a:t>Registration ID and PIN</a:t>
            </a:r>
            <a:endParaRPr lang="en-US" altLang="en-US" sz="2000" dirty="0">
              <a:solidFill>
                <a:srgbClr val="0000FF"/>
              </a:solidFill>
            </a:endParaRPr>
          </a:p>
          <a:p>
            <a:pPr marL="0" indent="0"/>
            <a:endParaRPr lang="en-US" altLang="en-US" sz="2000" dirty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2000" dirty="0">
                <a:solidFill>
                  <a:srgbClr val="0000FF"/>
                </a:solidFill>
              </a:rPr>
              <a:t>Required Fields</a:t>
            </a:r>
          </a:p>
          <a:p>
            <a:pPr>
              <a:buFont typeface="Wingdings" pitchFamily="2" charset="2"/>
              <a:buChar char="q"/>
            </a:pPr>
            <a:endParaRPr lang="en-US" altLang="en-US" sz="2000" dirty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2000" dirty="0">
                <a:solidFill>
                  <a:srgbClr val="0000FF"/>
                </a:solidFill>
              </a:rPr>
              <a:t>Signature and Submission process</a:t>
            </a:r>
          </a:p>
          <a:p>
            <a:pPr>
              <a:buFont typeface="Wingdings" pitchFamily="2" charset="2"/>
              <a:buChar char="q"/>
            </a:pPr>
            <a:endParaRPr lang="en-US" altLang="en-US" sz="2000" dirty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2000" dirty="0">
                <a:solidFill>
                  <a:srgbClr val="0000FF"/>
                </a:solidFill>
              </a:rPr>
              <a:t>Approval process</a:t>
            </a:r>
          </a:p>
          <a:p>
            <a:pPr>
              <a:buFont typeface="Wingdings" pitchFamily="2" charset="2"/>
              <a:buChar char="q"/>
            </a:pPr>
            <a:endParaRPr lang="en-US" altLang="en-US" sz="2000" dirty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2000" dirty="0">
                <a:solidFill>
                  <a:srgbClr val="0000FF"/>
                </a:solidFill>
              </a:rPr>
              <a:t>Disclosure</a:t>
            </a:r>
          </a:p>
          <a:p>
            <a:pPr marL="0" indent="0"/>
            <a:endParaRPr lang="en-US" altLang="en-US" sz="2000" dirty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2000" dirty="0">
                <a:solidFill>
                  <a:srgbClr val="0000FF"/>
                </a:solidFill>
              </a:rPr>
              <a:t>Questions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119453" y="3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pic>
        <p:nvPicPr>
          <p:cNvPr id="8" name="Picture 3" descr="Imag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" y="3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-1974035" y="3040574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– EFS  LM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9546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393157" y="36514"/>
            <a:ext cx="77454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 u="sng" cap="all" dirty="0" smtClean="0">
                <a:solidFill>
                  <a:srgbClr val="0000FF"/>
                </a:solidFill>
              </a:rPr>
              <a:t>Page 4</a:t>
            </a:r>
            <a:endParaRPr lang="en-US" altLang="en-US" sz="2000" u="sng" cap="all" dirty="0">
              <a:solidFill>
                <a:srgbClr val="0000FF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119453" y="3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pic>
        <p:nvPicPr>
          <p:cNvPr id="8" name="Picture 3" descr="Imag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19" y="3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-988568" y="3040574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-  EFS  LM 1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2240756" y="3282948"/>
            <a:ext cx="105918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rgbClr val="0000FF"/>
                </a:solidFill>
              </a:rPr>
              <a:t>This page will list all additional information entered in the report. </a:t>
            </a:r>
            <a:endParaRPr lang="en-US" sz="1700" dirty="0" smtClean="0">
              <a:solidFill>
                <a:srgbClr val="0000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 smtClean="0">
                <a:solidFill>
                  <a:srgbClr val="0000FF"/>
                </a:solidFill>
              </a:rPr>
              <a:t>The </a:t>
            </a:r>
            <a:r>
              <a:rPr lang="en-US" sz="1700" dirty="0">
                <a:solidFill>
                  <a:srgbClr val="0000FF"/>
                </a:solidFill>
              </a:rPr>
              <a:t>filers may enter additional information against multiple items listed in page </a:t>
            </a:r>
            <a:r>
              <a:rPr lang="en-US" sz="1700" dirty="0" smtClean="0">
                <a:solidFill>
                  <a:srgbClr val="0000FF"/>
                </a:solidFill>
              </a:rPr>
              <a:t>3 – Item 18.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 smtClean="0">
                <a:solidFill>
                  <a:srgbClr val="0000FF"/>
                </a:solidFill>
              </a:rPr>
              <a:t>Additional </a:t>
            </a:r>
            <a:r>
              <a:rPr lang="en-US" sz="1700" dirty="0">
                <a:solidFill>
                  <a:srgbClr val="0000FF"/>
                </a:solidFill>
              </a:rPr>
              <a:t>information attached to each item will be </a:t>
            </a:r>
            <a:r>
              <a:rPr lang="en-US" sz="1700" dirty="0" smtClean="0">
                <a:solidFill>
                  <a:srgbClr val="0000FF"/>
                </a:solidFill>
              </a:rPr>
              <a:t>identified using the same item number </a:t>
            </a:r>
            <a:r>
              <a:rPr lang="en-US" sz="1700" dirty="0">
                <a:solidFill>
                  <a:srgbClr val="0000FF"/>
                </a:solidFill>
              </a:rPr>
              <a:t>listed in Item </a:t>
            </a:r>
            <a:r>
              <a:rPr lang="en-US" sz="1700" dirty="0" smtClean="0">
                <a:solidFill>
                  <a:srgbClr val="0000FF"/>
                </a:solidFill>
              </a:rPr>
              <a:t>18.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 smtClean="0">
                <a:solidFill>
                  <a:srgbClr val="0000FF"/>
                </a:solidFill>
              </a:rPr>
              <a:t>The </a:t>
            </a:r>
            <a:r>
              <a:rPr lang="en-US" sz="1700" dirty="0">
                <a:solidFill>
                  <a:srgbClr val="0000FF"/>
                </a:solidFill>
              </a:rPr>
              <a:t>filer will use this page to review all the additional information entered in the report. </a:t>
            </a:r>
            <a:endParaRPr lang="en-US" sz="1700" dirty="0" smtClean="0">
              <a:solidFill>
                <a:srgbClr val="0000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 smtClean="0">
                <a:solidFill>
                  <a:srgbClr val="0000FF"/>
                </a:solidFill>
              </a:rPr>
              <a:t>Each </a:t>
            </a:r>
            <a:r>
              <a:rPr lang="en-US" sz="1700" dirty="0">
                <a:solidFill>
                  <a:srgbClr val="0000FF"/>
                </a:solidFill>
              </a:rPr>
              <a:t>listing will have </a:t>
            </a:r>
            <a:r>
              <a:rPr lang="en-US" sz="1700" dirty="0" smtClean="0">
                <a:solidFill>
                  <a:srgbClr val="0000FF"/>
                </a:solidFill>
              </a:rPr>
              <a:t>a navigation </a:t>
            </a:r>
            <a:r>
              <a:rPr lang="en-US" sz="1700" dirty="0">
                <a:solidFill>
                  <a:srgbClr val="0000FF"/>
                </a:solidFill>
              </a:rPr>
              <a:t>link </a:t>
            </a:r>
            <a:r>
              <a:rPr lang="en-US" sz="1700" dirty="0" smtClean="0">
                <a:solidFill>
                  <a:srgbClr val="0000FF"/>
                </a:solidFill>
              </a:rPr>
              <a:t>enabled, clicking </a:t>
            </a:r>
            <a:r>
              <a:rPr lang="en-US" sz="1700" dirty="0">
                <a:solidFill>
                  <a:srgbClr val="0000FF"/>
                </a:solidFill>
              </a:rPr>
              <a:t>the link will navigate the filer to the </a:t>
            </a:r>
            <a:r>
              <a:rPr lang="en-US" sz="1700" dirty="0" smtClean="0">
                <a:solidFill>
                  <a:srgbClr val="0000FF"/>
                </a:solidFill>
              </a:rPr>
              <a:t>corresponding AI page.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 smtClean="0">
                <a:solidFill>
                  <a:srgbClr val="0000FF"/>
                </a:solidFill>
              </a:rPr>
              <a:t>To </a:t>
            </a:r>
            <a:r>
              <a:rPr lang="en-US" sz="1700" dirty="0">
                <a:solidFill>
                  <a:srgbClr val="0000FF"/>
                </a:solidFill>
              </a:rPr>
              <a:t>modify the text, the filer will have to use the corresponding AI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099" y="473135"/>
            <a:ext cx="6776501" cy="27733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71"/>
          <a:stretch/>
        </p:blipFill>
        <p:spPr>
          <a:xfrm>
            <a:off x="2088356" y="5102161"/>
            <a:ext cx="10058400" cy="19811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01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393157" y="36514"/>
            <a:ext cx="77454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 u="sng" cap="all" dirty="0" smtClean="0">
                <a:solidFill>
                  <a:srgbClr val="0000FF"/>
                </a:solidFill>
              </a:rPr>
              <a:t>Validation Summary</a:t>
            </a:r>
            <a:endParaRPr lang="en-US" altLang="en-US" sz="2000" u="sng" cap="all" dirty="0">
              <a:solidFill>
                <a:srgbClr val="0000FF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119453" y="3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pic>
        <p:nvPicPr>
          <p:cNvPr id="8" name="Picture 3" descr="Imag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" y="3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-2009331" y="3040574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-  EFS  LM 1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854880" y="572626"/>
            <a:ext cx="1197767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900" dirty="0">
                <a:solidFill>
                  <a:srgbClr val="0000FF"/>
                </a:solidFill>
              </a:rPr>
              <a:t>To sign and submit, the filer is required to </a:t>
            </a:r>
            <a:r>
              <a:rPr lang="en-US" altLang="en-US" sz="1900" dirty="0" smtClean="0">
                <a:solidFill>
                  <a:srgbClr val="0000FF"/>
                </a:solidFill>
              </a:rPr>
              <a:t>successfully validate </a:t>
            </a:r>
            <a:r>
              <a:rPr lang="en-US" altLang="en-US" sz="1900" dirty="0">
                <a:solidFill>
                  <a:srgbClr val="0000FF"/>
                </a:solidFill>
              </a:rPr>
              <a:t>the form once the data entry is completed</a:t>
            </a:r>
            <a:r>
              <a:rPr lang="en-US" altLang="en-US" sz="1900" dirty="0" smtClean="0">
                <a:solidFill>
                  <a:srgbClr val="0000FF"/>
                </a:solidFill>
              </a:rPr>
              <a:t>.</a:t>
            </a:r>
          </a:p>
          <a:p>
            <a:endParaRPr lang="en-US" altLang="en-US" sz="1900" dirty="0">
              <a:solidFill>
                <a:srgbClr val="0000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900" dirty="0">
                <a:solidFill>
                  <a:srgbClr val="0000FF"/>
                </a:solidFill>
              </a:rPr>
              <a:t>Any items failed during the validation will be displayed as a pop-up and in the validation summary page.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90" y="1542122"/>
            <a:ext cx="4571429" cy="29428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49"/>
          <a:stretch/>
        </p:blipFill>
        <p:spPr>
          <a:xfrm>
            <a:off x="1250156" y="4770437"/>
            <a:ext cx="947619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4871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393157" y="36514"/>
            <a:ext cx="77454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 u="sng" cap="all" dirty="0" smtClean="0">
                <a:solidFill>
                  <a:srgbClr val="0000FF"/>
                </a:solidFill>
              </a:rPr>
              <a:t>Signatures</a:t>
            </a:r>
            <a:endParaRPr lang="en-US" altLang="en-US" sz="2000" u="sng" cap="all" dirty="0">
              <a:solidFill>
                <a:srgbClr val="0000FF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119453" y="3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pic>
        <p:nvPicPr>
          <p:cNvPr id="8" name="Picture 3" descr="Imag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" y="3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-1933131" y="3040574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-  EFS  LM 1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1034306" y="694890"/>
            <a:ext cx="107885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rgbClr val="0000FF"/>
                </a:solidFill>
              </a:rPr>
              <a:t>Once the validation of the form is completed and passed, the signature fields will be enabled.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53" y="1325211"/>
            <a:ext cx="11104021" cy="219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2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393157" y="36514"/>
            <a:ext cx="77454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 u="sng" cap="all" dirty="0" smtClean="0">
                <a:solidFill>
                  <a:srgbClr val="0000FF"/>
                </a:solidFill>
              </a:rPr>
              <a:t>Print and submit</a:t>
            </a:r>
            <a:endParaRPr lang="en-US" altLang="en-US" sz="2000" u="sng" cap="all" dirty="0">
              <a:solidFill>
                <a:srgbClr val="0000FF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119453" y="3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pic>
        <p:nvPicPr>
          <p:cNvPr id="8" name="Picture 3" descr="Imag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" y="3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-2009331" y="3040574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-  EFS  LM 1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865188" y="938771"/>
            <a:ext cx="108013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dirty="0" smtClean="0">
                <a:solidFill>
                  <a:srgbClr val="0000FF"/>
                </a:solidFill>
              </a:rPr>
              <a:t>Once the second signature is captured, the system will display the following pop-up message.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en-US" dirty="0" smtClean="0">
              <a:solidFill>
                <a:srgbClr val="0000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dirty="0" smtClean="0">
                <a:solidFill>
                  <a:srgbClr val="0000FF"/>
                </a:solidFill>
              </a:rPr>
              <a:t>The filer may print the report at this time and may also proceed with submitting the report.</a:t>
            </a:r>
            <a:endParaRPr lang="en-US" altLang="en-US" dirty="0">
              <a:solidFill>
                <a:srgbClr val="0000FF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561" y="2232517"/>
            <a:ext cx="55149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05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393157" y="36514"/>
            <a:ext cx="77454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 u="sng" cap="all" dirty="0" smtClean="0">
                <a:solidFill>
                  <a:srgbClr val="0000FF"/>
                </a:solidFill>
              </a:rPr>
              <a:t>Submit</a:t>
            </a:r>
            <a:endParaRPr lang="en-US" altLang="en-US" sz="2000" u="sng" cap="all" dirty="0">
              <a:solidFill>
                <a:srgbClr val="0000FF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119453" y="3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pic>
        <p:nvPicPr>
          <p:cNvPr id="8" name="Picture 3" descr="Imag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" y="3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-1933131" y="3040574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-  EFS  LM 1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959957" y="579777"/>
            <a:ext cx="107885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500" dirty="0" smtClean="0">
                <a:solidFill>
                  <a:srgbClr val="0000FF"/>
                </a:solidFill>
              </a:rPr>
              <a:t>Upon successfully submitting the report, a confirmation message will be displayed.</a:t>
            </a:r>
            <a:endParaRPr lang="en-US" altLang="en-US" sz="1500" dirty="0">
              <a:solidFill>
                <a:srgbClr val="0000FF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764" y="1189037"/>
            <a:ext cx="8758703" cy="469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7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393157" y="36514"/>
            <a:ext cx="77454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 u="sng" cap="all" dirty="0" smtClean="0">
                <a:solidFill>
                  <a:srgbClr val="0000FF"/>
                </a:solidFill>
              </a:rPr>
              <a:t>Submit</a:t>
            </a:r>
            <a:endParaRPr lang="en-US" altLang="en-US" sz="2000" u="sng" cap="all" dirty="0">
              <a:solidFill>
                <a:srgbClr val="0000FF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119453" y="3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pic>
        <p:nvPicPr>
          <p:cNvPr id="8" name="Picture 3" descr="Imag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1" y="3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-2027236" y="3040574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-  EFS  LM 1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842917" y="679029"/>
            <a:ext cx="107885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500" dirty="0" smtClean="0">
                <a:solidFill>
                  <a:srgbClr val="0000FF"/>
                </a:solidFill>
              </a:rPr>
              <a:t>At this time, an email notification will be sent to all associated filers.</a:t>
            </a:r>
            <a:endParaRPr lang="en-US" altLang="en-US" sz="1500" dirty="0">
              <a:solidFill>
                <a:srgbClr val="0000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24549" y="1244599"/>
            <a:ext cx="11086400" cy="33239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500" dirty="0"/>
              <a:t> </a:t>
            </a:r>
            <a:r>
              <a:rPr lang="en-US" sz="1500" dirty="0" smtClean="0"/>
              <a:t>Thank </a:t>
            </a:r>
            <a:r>
              <a:rPr lang="en-US" sz="1500" dirty="0"/>
              <a:t>you for completing the LM-1 report and registering with the Office of Labor-Management Standards (OLMS).</a:t>
            </a:r>
          </a:p>
          <a:p>
            <a:r>
              <a:rPr lang="en-US" sz="1500" dirty="0"/>
              <a:t> </a:t>
            </a:r>
          </a:p>
          <a:p>
            <a:r>
              <a:rPr lang="en-US" sz="1500" dirty="0"/>
              <a:t>This email confirms your registration. Your labor organization’s file number is 545-999 and unique Private Identification Number (PIN) is: 961759    </a:t>
            </a:r>
          </a:p>
          <a:p>
            <a:r>
              <a:rPr lang="en-US" sz="1500" dirty="0"/>
              <a:t> </a:t>
            </a:r>
          </a:p>
          <a:p>
            <a:r>
              <a:rPr lang="en-US" sz="1500" dirty="0"/>
              <a:t>Each union is assigned a unique PIN as a way to securely allow only those persons who need to access the system to complete and submit a Form LM-2, LM-3, LM-4 or Simplified report Labor Organization Annual Report for your organization. To keep access limited, you must re-apply for your union’s PIN each year, as the current PIN will expire prior to the start of the next filing period.</a:t>
            </a:r>
          </a:p>
          <a:p>
            <a:r>
              <a:rPr lang="en-US" sz="1500" dirty="0"/>
              <a:t> </a:t>
            </a:r>
          </a:p>
          <a:p>
            <a:r>
              <a:rPr lang="en-US" sz="1500" dirty="0"/>
              <a:t>Please save a copy of this email for future reference, as you will need to distribute this PIN to all users who access the OLMS EFS to prepare, sign, and/or file forms for your labor organization. To log into the EFS, all your users must enter this PIN, a valid user id and password, and the organization’s File Number.</a:t>
            </a:r>
          </a:p>
          <a:p>
            <a:r>
              <a:rPr lang="en-US" sz="1500" dirty="0"/>
              <a:t> </a:t>
            </a:r>
          </a:p>
          <a:p>
            <a:r>
              <a:rPr lang="en-US" sz="1500" dirty="0"/>
              <a:t>If you did not register this labor organization and believe you have received this email in error, please contact OLMS at 1-866-401-1109.</a:t>
            </a:r>
          </a:p>
        </p:txBody>
      </p:sp>
    </p:spTree>
    <p:extLst>
      <p:ext uri="{BB962C8B-B14F-4D97-AF65-F5344CB8AC3E}">
        <p14:creationId xmlns:p14="http://schemas.microsoft.com/office/powerpoint/2010/main" val="170177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393157" y="36514"/>
            <a:ext cx="77454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 u="sng" cap="all" dirty="0" smtClean="0">
                <a:solidFill>
                  <a:srgbClr val="0000FF"/>
                </a:solidFill>
              </a:rPr>
              <a:t>Approval Process</a:t>
            </a:r>
            <a:endParaRPr lang="en-US" altLang="en-US" sz="2000" u="sng" cap="all" dirty="0">
              <a:solidFill>
                <a:srgbClr val="0000FF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119453" y="3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pic>
        <p:nvPicPr>
          <p:cNvPr id="8" name="Picture 3" descr="Imag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-2040287" y="3040574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-  EFS  LM 1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891380" y="682050"/>
            <a:ext cx="112553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dirty="0" smtClean="0">
                <a:solidFill>
                  <a:srgbClr val="0000FF"/>
                </a:solidFill>
              </a:rPr>
              <a:t>Once the report is successfully submitted, the EFS system will generate an email to a new OLMS distribution group</a:t>
            </a:r>
            <a:r>
              <a:rPr lang="en-US" altLang="en-US" dirty="0" smtClean="0">
                <a:solidFill>
                  <a:srgbClr val="0000FF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altLang="en-US" dirty="0" smtClean="0">
              <a:solidFill>
                <a:srgbClr val="0000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dirty="0" smtClean="0">
                <a:solidFill>
                  <a:srgbClr val="0000FF"/>
                </a:solidFill>
              </a:rPr>
              <a:t>The email will provide a summary of the LM-1 submitted and a link to approve the submitted report.</a:t>
            </a:r>
            <a:endParaRPr lang="en-US" altLang="en-US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298" y="2035793"/>
            <a:ext cx="6076950" cy="2752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21556" y="5151437"/>
            <a:ext cx="8071890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dirty="0" smtClean="0">
                <a:solidFill>
                  <a:srgbClr val="0000FF"/>
                </a:solidFill>
              </a:rPr>
              <a:t>Once approved, the report will get published on the disclosure page.</a:t>
            </a:r>
          </a:p>
          <a:p>
            <a:endParaRPr lang="en-US" altLang="en-US" dirty="0" smtClean="0">
              <a:solidFill>
                <a:srgbClr val="0000FF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en-US" dirty="0" smtClean="0">
                <a:solidFill>
                  <a:srgbClr val="0000FF"/>
                </a:solidFill>
              </a:rPr>
              <a:t>Unions may use their file number before this approval process</a:t>
            </a:r>
            <a:r>
              <a:rPr lang="en-US" altLang="en-US" dirty="0" smtClean="0">
                <a:solidFill>
                  <a:srgbClr val="0000FF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en-US" dirty="0" smtClean="0">
              <a:solidFill>
                <a:srgbClr val="0000FF"/>
              </a:solidFill>
            </a:endParaRP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altLang="en-US" dirty="0" smtClean="0">
                <a:solidFill>
                  <a:srgbClr val="0000FF"/>
                </a:solidFill>
              </a:rPr>
              <a:t>Unions will receive an email regarding the approval.</a:t>
            </a:r>
            <a:endParaRPr lang="en-US" altLang="en-US" dirty="0" smtClean="0">
              <a:solidFill>
                <a:srgbClr val="0000FF"/>
              </a:solidFill>
            </a:endParaRPr>
          </a:p>
          <a:p>
            <a:pPr lvl="1"/>
            <a:endParaRPr lang="en-US" altLang="en-US" dirty="0" smtClean="0">
              <a:solidFill>
                <a:srgbClr val="0000FF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en-US" dirty="0" smtClean="0">
                <a:solidFill>
                  <a:srgbClr val="0000FF"/>
                </a:solidFill>
              </a:rPr>
              <a:t>The report will be published on the disclosure page only after it is approved.</a:t>
            </a:r>
            <a:endParaRPr lang="en-US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33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393157" y="230264"/>
            <a:ext cx="77454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u="sng" cap="all" dirty="0">
                <a:solidFill>
                  <a:srgbClr val="0000FF"/>
                </a:solidFill>
              </a:rPr>
              <a:t>User/filer Registration</a:t>
            </a:r>
            <a:endParaRPr lang="en-US" altLang="en-US" sz="2800" u="sng" cap="all" dirty="0">
              <a:solidFill>
                <a:srgbClr val="0000FF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56241" y="798064"/>
            <a:ext cx="99583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1196975">
              <a:defRPr>
                <a:solidFill>
                  <a:schemeClr val="tx1"/>
                </a:solidFill>
                <a:latin typeface="Arial" charset="0"/>
              </a:defRPr>
            </a:lvl2pPr>
            <a:lvl3pPr marL="1311275">
              <a:defRPr>
                <a:solidFill>
                  <a:schemeClr val="tx1"/>
                </a:solidFill>
                <a:latin typeface="Arial" charset="0"/>
              </a:defRPr>
            </a:lvl3pPr>
            <a:lvl4pPr marL="1425575"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400" dirty="0">
                <a:solidFill>
                  <a:srgbClr val="0000FF"/>
                </a:solidFill>
              </a:rPr>
              <a:t>Filer/Preparer will register for an EFS account.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119453" y="3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pic>
        <p:nvPicPr>
          <p:cNvPr id="8" name="Picture 3" descr="Imag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-2040287" y="3040574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-  EFS  LM 1</a:t>
            </a:r>
            <a:endParaRPr lang="en-US" sz="2800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441338" y="6599237"/>
            <a:ext cx="99583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1196975">
              <a:defRPr>
                <a:solidFill>
                  <a:schemeClr val="tx1"/>
                </a:solidFill>
                <a:latin typeface="Arial" charset="0"/>
              </a:defRPr>
            </a:lvl2pPr>
            <a:lvl3pPr marL="1311275">
              <a:defRPr>
                <a:solidFill>
                  <a:schemeClr val="tx1"/>
                </a:solidFill>
                <a:latin typeface="Arial" charset="0"/>
              </a:defRPr>
            </a:lvl3pPr>
            <a:lvl4pPr marL="1425575"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400" dirty="0">
                <a:solidFill>
                  <a:srgbClr val="0000FF"/>
                </a:solidFill>
              </a:rPr>
              <a:t>A link will be added to the EFS Home page to access LM-1.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467" y="1345996"/>
            <a:ext cx="81534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3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393157" y="230264"/>
            <a:ext cx="77454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u="sng" cap="all" dirty="0" smtClean="0">
                <a:solidFill>
                  <a:srgbClr val="0000FF"/>
                </a:solidFill>
              </a:rPr>
              <a:t>Login</a:t>
            </a:r>
            <a:endParaRPr lang="en-US" altLang="en-US" sz="2800" u="sng" cap="all" dirty="0">
              <a:solidFill>
                <a:srgbClr val="0000FF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56241" y="798064"/>
            <a:ext cx="99583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1196975">
              <a:defRPr>
                <a:solidFill>
                  <a:schemeClr val="tx1"/>
                </a:solidFill>
                <a:latin typeface="Arial" charset="0"/>
              </a:defRPr>
            </a:lvl2pPr>
            <a:lvl3pPr marL="1311275">
              <a:defRPr>
                <a:solidFill>
                  <a:schemeClr val="tx1"/>
                </a:solidFill>
                <a:latin typeface="Arial" charset="0"/>
              </a:defRPr>
            </a:lvl3pPr>
            <a:lvl4pPr marL="1425575"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400" dirty="0" smtClean="0">
                <a:solidFill>
                  <a:srgbClr val="0000FF"/>
                </a:solidFill>
              </a:rPr>
              <a:t>Filer will login using the new/existing EFS user account.</a:t>
            </a:r>
            <a:endParaRPr lang="en-US" altLang="en-US" sz="2400" dirty="0">
              <a:solidFill>
                <a:srgbClr val="0000FF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119453" y="3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pic>
        <p:nvPicPr>
          <p:cNvPr id="8" name="Picture 3" descr="Imag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-2040287" y="3040574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-  EFS  LM 1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92" y="1521382"/>
            <a:ext cx="8015287" cy="4153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348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680608" y="127206"/>
            <a:ext cx="77454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b="1" u="sng" cap="all" dirty="0" smtClean="0">
                <a:solidFill>
                  <a:srgbClr val="0000FF"/>
                </a:solidFill>
              </a:rPr>
              <a:t>Registration ID and </a:t>
            </a:r>
            <a:r>
              <a:rPr lang="en-US" altLang="en-US" sz="2800" b="1" u="sng" cap="all" dirty="0">
                <a:solidFill>
                  <a:srgbClr val="0000FF"/>
                </a:solidFill>
              </a:rPr>
              <a:t>union PIN</a:t>
            </a:r>
            <a:endParaRPr lang="en-US" altLang="en-US" sz="2800" u="sng" cap="all" dirty="0">
              <a:solidFill>
                <a:srgbClr val="0000FF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021556" y="930772"/>
            <a:ext cx="99583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1196975">
              <a:defRPr>
                <a:solidFill>
                  <a:schemeClr val="tx1"/>
                </a:solidFill>
                <a:latin typeface="Arial" charset="0"/>
              </a:defRPr>
            </a:lvl2pPr>
            <a:lvl3pPr marL="1311275">
              <a:defRPr>
                <a:solidFill>
                  <a:schemeClr val="tx1"/>
                </a:solidFill>
                <a:latin typeface="Arial" charset="0"/>
              </a:defRPr>
            </a:lvl3pPr>
            <a:lvl4pPr marL="1425575"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400" dirty="0" smtClean="0">
                <a:solidFill>
                  <a:srgbClr val="0000FF"/>
                </a:solidFill>
              </a:rPr>
              <a:t>The system </a:t>
            </a:r>
            <a:r>
              <a:rPr lang="en-US" altLang="en-US" sz="2400" dirty="0">
                <a:solidFill>
                  <a:srgbClr val="0000FF"/>
                </a:solidFill>
              </a:rPr>
              <a:t>will generate a </a:t>
            </a:r>
            <a:r>
              <a:rPr lang="en-US" altLang="en-US" sz="2400" dirty="0">
                <a:solidFill>
                  <a:srgbClr val="FF0000"/>
                </a:solidFill>
              </a:rPr>
              <a:t>R</a:t>
            </a:r>
            <a:r>
              <a:rPr lang="en-US" altLang="en-US" sz="2400" dirty="0" smtClean="0">
                <a:solidFill>
                  <a:srgbClr val="FF0000"/>
                </a:solidFill>
              </a:rPr>
              <a:t>egistration </a:t>
            </a:r>
            <a:r>
              <a:rPr lang="en-US" altLang="en-US" sz="2400" dirty="0">
                <a:solidFill>
                  <a:srgbClr val="FF0000"/>
                </a:solidFill>
              </a:rPr>
              <a:t>ID and PIN.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119453" y="3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pic>
        <p:nvPicPr>
          <p:cNvPr id="8" name="Picture 3" descr="Imag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" y="0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-2030360" y="3040571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-  EFS  LM 1</a:t>
            </a:r>
            <a:endParaRPr lang="en-US" sz="2800" dirty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991577" y="5227637"/>
            <a:ext cx="11887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charset="0"/>
              </a:defRPr>
            </a:lvl1pPr>
            <a:lvl2pPr marL="1196975">
              <a:defRPr>
                <a:solidFill>
                  <a:schemeClr val="tx1"/>
                </a:solidFill>
                <a:latin typeface="Arial" charset="0"/>
              </a:defRPr>
            </a:lvl2pPr>
            <a:lvl3pPr marL="1311275">
              <a:defRPr>
                <a:solidFill>
                  <a:schemeClr val="tx1"/>
                </a:solidFill>
                <a:latin typeface="Arial" charset="0"/>
              </a:defRPr>
            </a:lvl3pPr>
            <a:lvl4pPr marL="1425575"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400" dirty="0">
                <a:solidFill>
                  <a:srgbClr val="0000FF"/>
                </a:solidFill>
              </a:rPr>
              <a:t>The filer who initiates the LM-1 form will receive an email listing this registration ID and PIN.</a:t>
            </a:r>
          </a:p>
          <a:p>
            <a:pPr>
              <a:buFont typeface="Wingdings" pitchFamily="2" charset="2"/>
              <a:buChar char="q"/>
            </a:pPr>
            <a:endParaRPr lang="en-US" altLang="en-US" sz="2400" dirty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2400" dirty="0">
                <a:solidFill>
                  <a:srgbClr val="0000FF"/>
                </a:solidFill>
              </a:rPr>
              <a:t>The union officers will share this registration ID and PIN to access their LM-1 in progress, to complete the form and to sign/submit the form.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053" y="1454580"/>
            <a:ext cx="5437363" cy="377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8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316956" y="-38495"/>
            <a:ext cx="77454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 u="sng" cap="all" dirty="0">
                <a:solidFill>
                  <a:srgbClr val="0000FF"/>
                </a:solidFill>
              </a:rPr>
              <a:t>Page 1</a:t>
            </a:r>
            <a:endParaRPr lang="en-US" altLang="en-US" sz="2000" u="sng" cap="all" dirty="0">
              <a:solidFill>
                <a:srgbClr val="0000FF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119453" y="3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pic>
        <p:nvPicPr>
          <p:cNvPr id="8" name="Picture 3" descr="Imag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" y="3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-1933131" y="3040574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-  EFS  LM 1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330" y="361615"/>
            <a:ext cx="7633890" cy="74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6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393157" y="36514"/>
            <a:ext cx="77454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 u="sng" cap="all" dirty="0">
                <a:solidFill>
                  <a:srgbClr val="0000FF"/>
                </a:solidFill>
              </a:rPr>
              <a:t>Page </a:t>
            </a:r>
            <a:r>
              <a:rPr lang="en-US" altLang="en-US" sz="2000" b="1" u="sng" cap="all" dirty="0" smtClean="0">
                <a:solidFill>
                  <a:srgbClr val="0000FF"/>
                </a:solidFill>
              </a:rPr>
              <a:t>1 –</a:t>
            </a:r>
            <a:r>
              <a:rPr lang="en-US" altLang="en-US" sz="2000" b="1" u="sng" dirty="0" smtClean="0">
                <a:solidFill>
                  <a:srgbClr val="0000FF"/>
                </a:solidFill>
              </a:rPr>
              <a:t> cont</a:t>
            </a:r>
            <a:r>
              <a:rPr lang="en-US" altLang="en-US" sz="2000" b="1" u="sng" dirty="0">
                <a:solidFill>
                  <a:srgbClr val="0000FF"/>
                </a:solidFill>
              </a:rPr>
              <a:t>.</a:t>
            </a:r>
            <a:endParaRPr lang="en-US" altLang="en-US" sz="2000" u="sng" dirty="0">
              <a:solidFill>
                <a:srgbClr val="0000FF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119453" y="3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pic>
        <p:nvPicPr>
          <p:cNvPr id="8" name="Picture 3" descr="Imag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0" y="3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-2010897" y="3040574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-  EFS  LM 1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1381918" y="3955916"/>
            <a:ext cx="54308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u="sng" dirty="0">
                <a:solidFill>
                  <a:srgbClr val="0000FF"/>
                </a:solidFill>
              </a:rPr>
              <a:t>Item 1 and 2</a:t>
            </a:r>
          </a:p>
          <a:p>
            <a:endParaRPr lang="en-US" altLang="en-US" dirty="0">
              <a:solidFill>
                <a:srgbClr val="0000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rgbClr val="0000FF"/>
                </a:solidFill>
              </a:rPr>
              <a:t>Item 1 – This field will be blank for a new LM-1</a:t>
            </a:r>
            <a:r>
              <a:rPr lang="en-US" altLang="en-US" dirty="0" smtClean="0">
                <a:solidFill>
                  <a:srgbClr val="0000FF"/>
                </a:solidFill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en-US" dirty="0" smtClean="0">
                <a:solidFill>
                  <a:srgbClr val="0000FF"/>
                </a:solidFill>
              </a:rPr>
              <a:t>Amended LM-1 will display the file number.</a:t>
            </a:r>
            <a:endParaRPr lang="en-US" altLang="en-US" dirty="0">
              <a:solidFill>
                <a:srgbClr val="0000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rgbClr val="0000FF"/>
                </a:solidFill>
              </a:rPr>
              <a:t>Item 2 - This will be a date field. The format for the field should be MM/DD/YYYY. The date </a:t>
            </a:r>
            <a:r>
              <a:rPr lang="en-US" altLang="en-US" dirty="0" smtClean="0">
                <a:solidFill>
                  <a:srgbClr val="0000FF"/>
                </a:solidFill>
              </a:rPr>
              <a:t>cannot </a:t>
            </a:r>
            <a:r>
              <a:rPr lang="en-US" altLang="en-US" dirty="0">
                <a:solidFill>
                  <a:srgbClr val="0000FF"/>
                </a:solidFill>
              </a:rPr>
              <a:t>be a future date.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41356" y="3955916"/>
            <a:ext cx="4876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u="sng" dirty="0">
                <a:solidFill>
                  <a:srgbClr val="0000FF"/>
                </a:solidFill>
              </a:rPr>
              <a:t>Item </a:t>
            </a:r>
            <a:r>
              <a:rPr lang="en-US" altLang="en-US" u="sng" dirty="0" smtClean="0">
                <a:solidFill>
                  <a:srgbClr val="0000FF"/>
                </a:solidFill>
              </a:rPr>
              <a:t>3</a:t>
            </a:r>
            <a:endParaRPr lang="en-US" altLang="en-US" u="sng" dirty="0">
              <a:solidFill>
                <a:srgbClr val="0000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dirty="0" smtClean="0">
                <a:solidFill>
                  <a:srgbClr val="0000FF"/>
                </a:solidFill>
              </a:rPr>
              <a:t>INITIAL </a:t>
            </a:r>
            <a:r>
              <a:rPr lang="en-US" altLang="en-US" dirty="0">
                <a:solidFill>
                  <a:srgbClr val="0000FF"/>
                </a:solidFill>
              </a:rPr>
              <a:t>FORM LM-1 – This </a:t>
            </a:r>
            <a:r>
              <a:rPr lang="en-US" altLang="en-US" dirty="0" smtClean="0">
                <a:solidFill>
                  <a:srgbClr val="0000FF"/>
                </a:solidFill>
              </a:rPr>
              <a:t>will </a:t>
            </a:r>
            <a:r>
              <a:rPr lang="en-US" altLang="en-US" dirty="0">
                <a:solidFill>
                  <a:srgbClr val="0000FF"/>
                </a:solidFill>
              </a:rPr>
              <a:t>be checked by the system when starting a new form and will remain as read-only field.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dirty="0" smtClean="0">
                <a:solidFill>
                  <a:srgbClr val="0000FF"/>
                </a:solidFill>
              </a:rPr>
              <a:t>AMENDED </a:t>
            </a:r>
            <a:r>
              <a:rPr lang="en-US" altLang="en-US" dirty="0">
                <a:solidFill>
                  <a:srgbClr val="0000FF"/>
                </a:solidFill>
              </a:rPr>
              <a:t>FORM LM-1 – This will be </a:t>
            </a:r>
            <a:r>
              <a:rPr lang="en-US" altLang="en-US" dirty="0" smtClean="0">
                <a:solidFill>
                  <a:srgbClr val="0000FF"/>
                </a:solidFill>
              </a:rPr>
              <a:t>checked </a:t>
            </a:r>
            <a:r>
              <a:rPr lang="en-US" altLang="en-US" dirty="0">
                <a:solidFill>
                  <a:srgbClr val="0000FF"/>
                </a:solidFill>
              </a:rPr>
              <a:t>by the system when amending a submitted form and will remain as read-only field.</a:t>
            </a:r>
          </a:p>
          <a:p>
            <a:endParaRPr lang="en-US" altLang="en-US" dirty="0">
              <a:solidFill>
                <a:srgbClr val="0000FF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794" y="557298"/>
            <a:ext cx="97440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5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393157" y="36514"/>
            <a:ext cx="77454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 u="sng" cap="all" dirty="0">
                <a:solidFill>
                  <a:srgbClr val="0000FF"/>
                </a:solidFill>
              </a:rPr>
              <a:t>Page 1– </a:t>
            </a:r>
            <a:r>
              <a:rPr lang="en-US" altLang="en-US" sz="2000" b="1" u="sng" dirty="0">
                <a:solidFill>
                  <a:srgbClr val="0000FF"/>
                </a:solidFill>
              </a:rPr>
              <a:t> cont.</a:t>
            </a:r>
            <a:endParaRPr lang="en-US" altLang="en-US" sz="2000" u="sng" cap="all" dirty="0">
              <a:solidFill>
                <a:srgbClr val="0000FF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55916" y="122237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pic>
        <p:nvPicPr>
          <p:cNvPr id="8" name="Picture 3" descr="Image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2" y="0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-1966295" y="3040571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-  EFS  LM 1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1237151" y="1184006"/>
            <a:ext cx="571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dirty="0" smtClean="0">
                <a:solidFill>
                  <a:srgbClr val="0000FF"/>
                </a:solidFill>
              </a:rPr>
              <a:t>The filer will select one of the following options first.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en-US" dirty="0" smtClean="0"/>
              <a:t>Affiliated</a:t>
            </a:r>
            <a:r>
              <a:rPr lang="en-US" altLang="en-US" dirty="0">
                <a:solidFill>
                  <a:srgbClr val="0000FF"/>
                </a:solidFill>
              </a:rPr>
              <a:t>, </a:t>
            </a:r>
            <a:r>
              <a:rPr lang="en-US" altLang="en-US" dirty="0"/>
              <a:t>Unaffiliated</a:t>
            </a:r>
            <a:r>
              <a:rPr lang="en-US" altLang="en-US" dirty="0">
                <a:solidFill>
                  <a:srgbClr val="0000FF"/>
                </a:solidFill>
              </a:rPr>
              <a:t> and </a:t>
            </a:r>
            <a:r>
              <a:rPr lang="en-US" altLang="en-US" dirty="0"/>
              <a:t>National Headquarters</a:t>
            </a:r>
            <a:r>
              <a:rPr lang="en-US" altLang="en-US" dirty="0">
                <a:solidFill>
                  <a:srgbClr val="0000FF"/>
                </a:solidFill>
              </a:rPr>
              <a:t>. </a:t>
            </a:r>
            <a:endParaRPr lang="en-US" altLang="en-US" dirty="0" smtClean="0">
              <a:solidFill>
                <a:srgbClr val="0000FF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en-US" dirty="0" smtClean="0">
                <a:solidFill>
                  <a:srgbClr val="FF0000"/>
                </a:solidFill>
              </a:rPr>
              <a:t>Allowed </a:t>
            </a:r>
            <a:r>
              <a:rPr lang="en-US" altLang="en-US" dirty="0">
                <a:solidFill>
                  <a:srgbClr val="FF0000"/>
                </a:solidFill>
              </a:rPr>
              <a:t>to select only one option</a:t>
            </a:r>
            <a:r>
              <a:rPr lang="en-US" altLang="en-US" dirty="0" smtClean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1189863" y="580842"/>
            <a:ext cx="4029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u="sng" dirty="0">
                <a:solidFill>
                  <a:srgbClr val="0000FF"/>
                </a:solidFill>
              </a:rPr>
              <a:t>Item </a:t>
            </a:r>
            <a:r>
              <a:rPr lang="en-US" altLang="en-US" u="sng" dirty="0" smtClean="0">
                <a:solidFill>
                  <a:srgbClr val="0000FF"/>
                </a:solidFill>
              </a:rPr>
              <a:t>4 – Affiliation or Organization Name</a:t>
            </a:r>
            <a:endParaRPr lang="en-US" altLang="en-US" u="sng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6951" y="1126692"/>
            <a:ext cx="4829175" cy="14192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37151" y="2533935"/>
            <a:ext cx="5983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rgbClr val="0000FF"/>
                </a:solidFill>
              </a:rPr>
              <a:t>If </a:t>
            </a:r>
            <a:r>
              <a:rPr lang="en-US" altLang="en-US" dirty="0" smtClean="0">
                <a:solidFill>
                  <a:srgbClr val="0000FF"/>
                </a:solidFill>
              </a:rPr>
              <a:t>the </a:t>
            </a:r>
            <a:r>
              <a:rPr lang="en-US" altLang="en-US" u="sng" dirty="0" smtClean="0"/>
              <a:t>Affiliated</a:t>
            </a:r>
            <a:r>
              <a:rPr lang="en-US" altLang="en-US" dirty="0" smtClean="0">
                <a:solidFill>
                  <a:srgbClr val="0000FF"/>
                </a:solidFill>
              </a:rPr>
              <a:t> </a:t>
            </a:r>
            <a:r>
              <a:rPr lang="en-US" altLang="en-US" dirty="0">
                <a:solidFill>
                  <a:srgbClr val="0000FF"/>
                </a:solidFill>
              </a:rPr>
              <a:t>option is selected: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en-US" u="sng" dirty="0" smtClean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b="71858"/>
          <a:stretch/>
        </p:blipFill>
        <p:spPr>
          <a:xfrm>
            <a:off x="7220380" y="2832102"/>
            <a:ext cx="4848225" cy="4905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b="43712"/>
          <a:stretch/>
        </p:blipFill>
        <p:spPr>
          <a:xfrm>
            <a:off x="7232286" y="4956822"/>
            <a:ext cx="4800600" cy="80421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21556" y="4846637"/>
            <a:ext cx="54277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en-US" u="sng" dirty="0" err="1" smtClean="0"/>
              <a:t>Aff</a:t>
            </a:r>
            <a:r>
              <a:rPr lang="en-US" altLang="en-US" u="sng" dirty="0" smtClean="0"/>
              <a:t> </a:t>
            </a:r>
            <a:r>
              <a:rPr lang="en-US" altLang="en-US" u="sng" dirty="0"/>
              <a:t>Abbreviation </a:t>
            </a:r>
            <a:r>
              <a:rPr lang="en-US" altLang="en-US" dirty="0" smtClean="0">
                <a:solidFill>
                  <a:srgbClr val="0000FF"/>
                </a:solidFill>
              </a:rPr>
              <a:t>– Once an organization is selected, </a:t>
            </a: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21556" y="3009174"/>
            <a:ext cx="5181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en-US" u="sng" dirty="0"/>
              <a:t>Item 4 – Affiliation or Organization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00FF"/>
                </a:solidFill>
              </a:rPr>
              <a:t>will be enabled as a drop-down list. </a:t>
            </a:r>
          </a:p>
          <a:p>
            <a:pPr marL="1200150" lvl="2" indent="-285750">
              <a:buFont typeface="Calibri" panose="020F0502020204030204" pitchFamily="34" charset="0"/>
              <a:buChar char="⁻"/>
            </a:pPr>
            <a:r>
              <a:rPr lang="en-US" altLang="en-US" dirty="0">
                <a:solidFill>
                  <a:srgbClr val="FF0000"/>
                </a:solidFill>
              </a:rPr>
              <a:t>The system will list all existing unions </a:t>
            </a:r>
            <a:r>
              <a:rPr lang="en-US" altLang="en-US" dirty="0" smtClean="0">
                <a:solidFill>
                  <a:srgbClr val="FF0000"/>
                </a:solidFill>
              </a:rPr>
              <a:t>(Affiliation/Organization name and the abbreviation) in </a:t>
            </a:r>
            <a:r>
              <a:rPr lang="en-US" altLang="en-US" dirty="0">
                <a:solidFill>
                  <a:srgbClr val="FF0000"/>
                </a:solidFill>
              </a:rPr>
              <a:t>the drop-down list.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4563" y="3308839"/>
            <a:ext cx="4933950" cy="1362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1701" y="5752816"/>
            <a:ext cx="4924425" cy="71437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391049" y="5752816"/>
            <a:ext cx="57174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en-US" dirty="0" smtClean="0">
                <a:solidFill>
                  <a:srgbClr val="FF0000"/>
                </a:solidFill>
              </a:rPr>
              <a:t>The </a:t>
            </a:r>
            <a:r>
              <a:rPr lang="en-US" altLang="en-US" dirty="0">
                <a:solidFill>
                  <a:srgbClr val="FF0000"/>
                </a:solidFill>
              </a:rPr>
              <a:t>abbreviation for the selected union will automatically get populated in this field. 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altLang="en-US" dirty="0">
                <a:solidFill>
                  <a:srgbClr val="FF0000"/>
                </a:solidFill>
              </a:rPr>
              <a:t>Not allowed to modify the abbreviation</a:t>
            </a:r>
          </a:p>
        </p:txBody>
      </p:sp>
    </p:spTree>
    <p:extLst>
      <p:ext uri="{BB962C8B-B14F-4D97-AF65-F5344CB8AC3E}">
        <p14:creationId xmlns:p14="http://schemas.microsoft.com/office/powerpoint/2010/main" val="355826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2" grpId="0"/>
      <p:bldP spid="12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339575" y="114580"/>
            <a:ext cx="7745413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000" b="1" u="sng" cap="all" dirty="0">
                <a:solidFill>
                  <a:srgbClr val="0000FF"/>
                </a:solidFill>
              </a:rPr>
              <a:t>Page 1– </a:t>
            </a:r>
            <a:r>
              <a:rPr lang="en-US" altLang="en-US" sz="2000" b="1" u="sng" cap="all" dirty="0" smtClean="0">
                <a:solidFill>
                  <a:srgbClr val="0000FF"/>
                </a:solidFill>
              </a:rPr>
              <a:t>cont.</a:t>
            </a:r>
            <a:endParaRPr lang="en-US" altLang="en-US" sz="2000" u="sng" cap="all" dirty="0">
              <a:solidFill>
                <a:srgbClr val="0000FF"/>
              </a:solidFill>
            </a:endParaRPr>
          </a:p>
          <a:p>
            <a:pPr algn="ctr">
              <a:spcBef>
                <a:spcPct val="50000"/>
              </a:spcBef>
            </a:pPr>
            <a:endParaRPr lang="en-US" altLang="en-US" sz="2000" u="sng" cap="all" dirty="0">
              <a:solidFill>
                <a:srgbClr val="0000FF"/>
              </a:solidFill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119453" y="3"/>
            <a:ext cx="677108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square" anchor="ctr" anchorCtr="1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Times New Roman" pitchFamily="18" charset="0"/>
              </a:rPr>
              <a:t>www.olms.dol.gov</a:t>
            </a:r>
          </a:p>
        </p:txBody>
      </p:sp>
      <p:pic>
        <p:nvPicPr>
          <p:cNvPr id="8" name="Picture 3" descr="Imag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" y="3"/>
            <a:ext cx="829866" cy="740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 rot="16200000">
            <a:off x="-1933131" y="3040574"/>
            <a:ext cx="4740142" cy="536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itchFamily="18" charset="0"/>
              </a:rPr>
              <a:t>OLMS -  EFS  LM 1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052075" y="608433"/>
            <a:ext cx="39843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u="sng" dirty="0">
                <a:solidFill>
                  <a:srgbClr val="0000FF"/>
                </a:solidFill>
              </a:rPr>
              <a:t>Item </a:t>
            </a:r>
            <a:r>
              <a:rPr lang="en-US" altLang="en-US" u="sng" dirty="0">
                <a:solidFill>
                  <a:srgbClr val="0000FF"/>
                </a:solidFill>
              </a:rPr>
              <a:t>4 - Affiliation or Organization Name</a:t>
            </a:r>
          </a:p>
          <a:p>
            <a:endParaRPr lang="en-US" altLang="en-US" u="sng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2789" y="1061136"/>
            <a:ext cx="5514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dirty="0" smtClean="0">
                <a:solidFill>
                  <a:srgbClr val="0000FF"/>
                </a:solidFill>
              </a:rPr>
              <a:t>If the </a:t>
            </a:r>
            <a:r>
              <a:rPr lang="en-US" altLang="en-US" u="sng" dirty="0" smtClean="0"/>
              <a:t>Unaffiliated</a:t>
            </a:r>
            <a:r>
              <a:rPr lang="en-US" altLang="en-US" dirty="0" smtClean="0">
                <a:solidFill>
                  <a:srgbClr val="0000FF"/>
                </a:solidFill>
              </a:rPr>
              <a:t> option is selected: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b="65304"/>
          <a:stretch/>
        </p:blipFill>
        <p:spPr>
          <a:xfrm>
            <a:off x="7346156" y="3966606"/>
            <a:ext cx="4848225" cy="49903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157040" y="3627437"/>
            <a:ext cx="55718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dirty="0" smtClean="0">
                <a:solidFill>
                  <a:srgbClr val="0000FF"/>
                </a:solidFill>
              </a:rPr>
              <a:t>If the  </a:t>
            </a:r>
            <a:r>
              <a:rPr lang="en-US" altLang="en-US" u="sng" dirty="0" smtClean="0"/>
              <a:t>National Headquarters</a:t>
            </a:r>
            <a:r>
              <a:rPr lang="en-US" altLang="en-US" dirty="0" smtClean="0">
                <a:solidFill>
                  <a:srgbClr val="0000FF"/>
                </a:solidFill>
              </a:rPr>
              <a:t> </a:t>
            </a:r>
            <a:r>
              <a:rPr lang="en-US" altLang="en-US" dirty="0">
                <a:solidFill>
                  <a:srgbClr val="0000FF"/>
                </a:solidFill>
              </a:rPr>
              <a:t>option is selected</a:t>
            </a:r>
            <a:r>
              <a:rPr lang="en-US" altLang="en-US" dirty="0" smtClean="0">
                <a:solidFill>
                  <a:srgbClr val="0000FF"/>
                </a:solidFill>
              </a:rPr>
              <a:t>:</a:t>
            </a: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1556" y="1526696"/>
            <a:ext cx="519072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en-US" dirty="0" smtClean="0">
                <a:solidFill>
                  <a:srgbClr val="FF0000"/>
                </a:solidFill>
              </a:rPr>
              <a:t>Item 4 will be enabled as a text field to type the </a:t>
            </a:r>
            <a:r>
              <a:rPr lang="en-US" altLang="en-US" dirty="0">
                <a:solidFill>
                  <a:srgbClr val="FF0000"/>
                </a:solidFill>
              </a:rPr>
              <a:t>name of the </a:t>
            </a:r>
            <a:r>
              <a:rPr lang="en-US" altLang="en-US" dirty="0" smtClean="0">
                <a:solidFill>
                  <a:srgbClr val="FF0000"/>
                </a:solidFill>
              </a:rPr>
              <a:t>organization</a:t>
            </a:r>
            <a:r>
              <a:rPr lang="en-US" altLang="en-US" dirty="0" smtClean="0">
                <a:solidFill>
                  <a:srgbClr val="0000FF"/>
                </a:solidFill>
              </a:rPr>
              <a:t>. </a:t>
            </a:r>
            <a:endParaRPr lang="en-US" altLang="en-US" dirty="0">
              <a:solidFill>
                <a:srgbClr val="0000FF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en-US" u="sng" dirty="0" err="1"/>
              <a:t>Aff</a:t>
            </a:r>
            <a:r>
              <a:rPr lang="en-US" altLang="en-US" u="sng" dirty="0"/>
              <a:t> Abbreviation </a:t>
            </a:r>
            <a:r>
              <a:rPr lang="en-US" altLang="en-US" dirty="0">
                <a:solidFill>
                  <a:srgbClr val="0000FF"/>
                </a:solidFill>
              </a:rPr>
              <a:t>– </a:t>
            </a:r>
            <a:r>
              <a:rPr lang="en-US" altLang="en-US" dirty="0" smtClean="0">
                <a:solidFill>
                  <a:srgbClr val="FF0000"/>
                </a:solidFill>
              </a:rPr>
              <a:t>the system will populate </a:t>
            </a:r>
            <a:r>
              <a:rPr lang="en-US" altLang="en-US" u="sng" dirty="0" smtClean="0">
                <a:solidFill>
                  <a:srgbClr val="FF0000"/>
                </a:solidFill>
              </a:rPr>
              <a:t>UNAFF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i</a:t>
            </a:r>
            <a:r>
              <a:rPr lang="en-US" altLang="en-US" dirty="0" smtClean="0">
                <a:solidFill>
                  <a:srgbClr val="FF0000"/>
                </a:solidFill>
              </a:rPr>
              <a:t>n this field.</a:t>
            </a:r>
            <a:endParaRPr lang="en-US" altLang="en-US" dirty="0">
              <a:solidFill>
                <a:srgbClr val="FF0000"/>
              </a:solidFill>
            </a:endParaRPr>
          </a:p>
          <a:p>
            <a:pPr marL="1200150" lvl="2" indent="-285750">
              <a:buFont typeface="Calibri" panose="020F0502020204030204" pitchFamily="34" charset="0"/>
              <a:buChar char="⁻"/>
            </a:pPr>
            <a:r>
              <a:rPr lang="en-US" altLang="en-US" dirty="0" smtClean="0">
                <a:solidFill>
                  <a:srgbClr val="FF0000"/>
                </a:solidFill>
              </a:rPr>
              <a:t>This abbreviation cannot be modified</a:t>
            </a:r>
            <a:r>
              <a:rPr lang="en-US" altLang="en-US" dirty="0" smtClean="0">
                <a:solidFill>
                  <a:srgbClr val="0000FF"/>
                </a:solidFill>
              </a:rPr>
              <a:t>.</a:t>
            </a: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36449" y="4163511"/>
            <a:ext cx="50758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en-US" dirty="0" smtClean="0">
                <a:solidFill>
                  <a:srgbClr val="0000FF"/>
                </a:solidFill>
              </a:rPr>
              <a:t>Item 4 will be </a:t>
            </a:r>
            <a:r>
              <a:rPr lang="en-US" altLang="en-US" dirty="0" smtClean="0">
                <a:solidFill>
                  <a:srgbClr val="FF0000"/>
                </a:solidFill>
              </a:rPr>
              <a:t>enabled as a text field to type </a:t>
            </a:r>
            <a:r>
              <a:rPr lang="en-US" altLang="en-US" dirty="0">
                <a:solidFill>
                  <a:srgbClr val="FF0000"/>
                </a:solidFill>
              </a:rPr>
              <a:t>the name of the </a:t>
            </a:r>
            <a:r>
              <a:rPr lang="en-US" altLang="en-US" dirty="0" smtClean="0">
                <a:solidFill>
                  <a:srgbClr val="FF0000"/>
                </a:solidFill>
              </a:rPr>
              <a:t>organization</a:t>
            </a:r>
            <a:r>
              <a:rPr lang="en-US" altLang="en-US" dirty="0" smtClean="0">
                <a:solidFill>
                  <a:srgbClr val="0000FF"/>
                </a:solidFill>
              </a:rPr>
              <a:t>.</a:t>
            </a:r>
            <a:endParaRPr lang="en-US" altLang="en-US" dirty="0">
              <a:solidFill>
                <a:srgbClr val="0000FF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en-US" u="sng" dirty="0" err="1"/>
              <a:t>Aff</a:t>
            </a:r>
            <a:r>
              <a:rPr lang="en-US" altLang="en-US" u="sng" dirty="0"/>
              <a:t> Abbreviation </a:t>
            </a:r>
            <a:r>
              <a:rPr lang="en-US" altLang="en-US" dirty="0">
                <a:solidFill>
                  <a:srgbClr val="0000FF"/>
                </a:solidFill>
              </a:rPr>
              <a:t>– </a:t>
            </a:r>
            <a:r>
              <a:rPr lang="en-US" altLang="en-US" dirty="0" smtClean="0">
                <a:solidFill>
                  <a:srgbClr val="0000FF"/>
                </a:solidFill>
              </a:rPr>
              <a:t>this field will be enabled to type the union’s abbreviation.</a:t>
            </a:r>
            <a:endParaRPr lang="en-US" altLang="en-US" dirty="0">
              <a:solidFill>
                <a:srgbClr val="0000FF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en-US" dirty="0" smtClean="0">
                <a:solidFill>
                  <a:srgbClr val="FF0000"/>
                </a:solidFill>
              </a:rPr>
              <a:t>Not allowed </a:t>
            </a:r>
            <a:r>
              <a:rPr lang="en-US" altLang="en-US" dirty="0">
                <a:solidFill>
                  <a:srgbClr val="FF0000"/>
                </a:solidFill>
              </a:rPr>
              <a:t>to </a:t>
            </a:r>
            <a:r>
              <a:rPr lang="en-US" altLang="en-US" dirty="0" smtClean="0">
                <a:solidFill>
                  <a:srgbClr val="FF0000"/>
                </a:solidFill>
              </a:rPr>
              <a:t>enter an </a:t>
            </a:r>
            <a:r>
              <a:rPr lang="en-US" altLang="en-US" dirty="0">
                <a:solidFill>
                  <a:srgbClr val="FF0000"/>
                </a:solidFill>
              </a:rPr>
              <a:t>integer in this field.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en-US" dirty="0" smtClean="0">
                <a:solidFill>
                  <a:srgbClr val="FF0000"/>
                </a:solidFill>
              </a:rPr>
              <a:t>Not allowed to use </a:t>
            </a:r>
            <a:r>
              <a:rPr lang="en-US" altLang="en-US" dirty="0">
                <a:solidFill>
                  <a:srgbClr val="FF0000"/>
                </a:solidFill>
              </a:rPr>
              <a:t>an existing abbreviation</a:t>
            </a:r>
            <a:r>
              <a:rPr lang="en-US" altLang="en-US" dirty="0">
                <a:solidFill>
                  <a:srgbClr val="0000FF"/>
                </a:solidFill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b="66493"/>
          <a:stretch/>
        </p:blipFill>
        <p:spPr>
          <a:xfrm>
            <a:off x="7193756" y="1088124"/>
            <a:ext cx="4810125" cy="48191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562" y="1570038"/>
            <a:ext cx="4848225" cy="9620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5205" y="4439165"/>
            <a:ext cx="48101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1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4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16285</TotalTime>
  <Words>1668</Words>
  <Application>Microsoft Office PowerPoint</Application>
  <PresentationFormat>Custom</PresentationFormat>
  <Paragraphs>239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 Department of Labor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Adityan, Bineeta - OLMS CTR</dc:creator>
  <cp:lastModifiedBy>Adityan, Bineeta - OLMS CTR</cp:lastModifiedBy>
  <cp:revision>435</cp:revision>
  <cp:lastPrinted>2018-01-23T21:52:45Z</cp:lastPrinted>
  <dcterms:created xsi:type="dcterms:W3CDTF">2017-05-26T14:01:12Z</dcterms:created>
  <dcterms:modified xsi:type="dcterms:W3CDTF">2019-07-30T16:03:39Z</dcterms:modified>
</cp:coreProperties>
</file>