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4" r:id="rId2"/>
    <p:sldId id="283" r:id="rId3"/>
    <p:sldId id="265" r:id="rId4"/>
    <p:sldId id="293" r:id="rId5"/>
    <p:sldId id="267" r:id="rId6"/>
    <p:sldId id="276" r:id="rId7"/>
    <p:sldId id="294" r:id="rId8"/>
    <p:sldId id="273" r:id="rId9"/>
    <p:sldId id="301" r:id="rId10"/>
    <p:sldId id="277" r:id="rId11"/>
    <p:sldId id="303" r:id="rId12"/>
    <p:sldId id="297" r:id="rId13"/>
    <p:sldId id="302" r:id="rId14"/>
    <p:sldId id="296" r:id="rId15"/>
    <p:sldId id="289" r:id="rId16"/>
    <p:sldId id="281" r:id="rId17"/>
    <p:sldId id="284" r:id="rId18"/>
    <p:sldId id="272" r:id="rId19"/>
  </p:sldIdLst>
  <p:sldSz cx="11064875" cy="7407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3" userDrawn="1">
          <p15:clr>
            <a:srgbClr val="A4A3A4"/>
          </p15:clr>
        </p15:guide>
        <p15:guide id="2" pos="34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400" autoAdjust="0"/>
  </p:normalViewPr>
  <p:slideViewPr>
    <p:cSldViewPr>
      <p:cViewPr>
        <p:scale>
          <a:sx n="100" d="100"/>
          <a:sy n="100" d="100"/>
        </p:scale>
        <p:origin x="-404" y="-1348"/>
      </p:cViewPr>
      <p:guideLst>
        <p:guide orient="horz" pos="2333"/>
        <p:guide pos="34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F5E9-FEC1-4A9D-8A6B-F675803A6B0C}" type="datetimeFigureOut">
              <a:rPr lang="en-US" smtClean="0"/>
              <a:t>02/20/2019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8363" y="685800"/>
            <a:ext cx="5121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7181E-BEF3-442F-B500-8F8512C81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8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685800"/>
            <a:ext cx="51212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1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685800"/>
            <a:ext cx="51212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63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685800"/>
            <a:ext cx="51212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1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685800"/>
            <a:ext cx="51212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1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685800"/>
            <a:ext cx="51212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1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685800"/>
            <a:ext cx="51212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1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685800"/>
            <a:ext cx="51212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1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685800"/>
            <a:ext cx="51212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1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685800"/>
            <a:ext cx="51212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04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685800"/>
            <a:ext cx="51212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1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685800"/>
            <a:ext cx="51212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67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685800"/>
            <a:ext cx="51212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77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8363" y="685800"/>
            <a:ext cx="51212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870" y="2301062"/>
            <a:ext cx="9405143" cy="1587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9737" y="4197456"/>
            <a:ext cx="7745413" cy="18929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02/20/2019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02/20/2019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9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038" y="296638"/>
            <a:ext cx="2489597" cy="63201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245" y="296638"/>
            <a:ext cx="7284376" cy="63201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02/20/2019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7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02/20/2019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053" y="4759866"/>
            <a:ext cx="9405143" cy="14711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053" y="3139522"/>
            <a:ext cx="9405143" cy="162034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02/20/2019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7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244" y="1728369"/>
            <a:ext cx="4886986" cy="4888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4645" y="1728369"/>
            <a:ext cx="4886986" cy="4888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02/20/2019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5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48" y="1658064"/>
            <a:ext cx="4888909" cy="6910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248" y="2349067"/>
            <a:ext cx="4888909" cy="42677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0808" y="1658064"/>
            <a:ext cx="4890829" cy="6910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0808" y="2349067"/>
            <a:ext cx="4890829" cy="42677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02/20/2019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2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02/20/2019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3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02/20/2019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45" y="294919"/>
            <a:ext cx="3640268" cy="12551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061" y="294922"/>
            <a:ext cx="6185573" cy="63219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3245" y="1550046"/>
            <a:ext cx="3640268" cy="50667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02/20/2019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798" y="5185092"/>
            <a:ext cx="6638925" cy="612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68798" y="661856"/>
            <a:ext cx="6638925" cy="44443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8798" y="5797223"/>
            <a:ext cx="6638925" cy="869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02/20/2019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5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6000"/>
            <a:lum/>
          </a:blip>
          <a:srcRect/>
          <a:stretch>
            <a:fillRect l="25000" t="15000" r="25000" b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248" y="296634"/>
            <a:ext cx="9958387" cy="1234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48" y="1728369"/>
            <a:ext cx="9958387" cy="4888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3244" y="6865450"/>
            <a:ext cx="2581804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83F3F-A3A1-4B55-8B33-30B434132972}" type="datetimeFigureOut">
              <a:rPr lang="en-US" smtClean="0"/>
              <a:t>02/20/2019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0505" y="6865450"/>
            <a:ext cx="3503877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9827" y="6865450"/>
            <a:ext cx="2581804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7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79637" y="2790904"/>
            <a:ext cx="6629400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500" b="1" dirty="0" smtClean="0">
                <a:solidFill>
                  <a:srgbClr val="0000FF"/>
                </a:solidFill>
              </a:rPr>
              <a:t>LM-10 </a:t>
            </a:r>
            <a:r>
              <a:rPr lang="en-US" altLang="en-US" sz="4500" b="1" dirty="0">
                <a:solidFill>
                  <a:srgbClr val="0000FF"/>
                </a:solidFill>
              </a:rPr>
              <a:t>Electronic Form </a:t>
            </a:r>
          </a:p>
          <a:p>
            <a:pPr algn="ctr">
              <a:spcBef>
                <a:spcPct val="50000"/>
              </a:spcBef>
            </a:pPr>
            <a:r>
              <a:rPr lang="en-US" altLang="en-US" sz="2800" b="1" dirty="0">
                <a:solidFill>
                  <a:srgbClr val="0000FF"/>
                </a:solidFill>
              </a:rPr>
              <a:t>Requirements Review</a:t>
            </a:r>
            <a:endParaRPr lang="en-US" altLang="en-US" sz="2800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734" y="4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40287" y="3040573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– EFS  LM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55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734" y="4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40287" y="3040573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265237" y="5532437"/>
            <a:ext cx="943804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Corresponding Part A Question will be listed on the top section of this page.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Part A question listed in this page will not be editable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Multiple Part </a:t>
            </a:r>
            <a:r>
              <a:rPr lang="en-US" altLang="en-US" sz="1600" dirty="0" err="1" smtClean="0">
                <a:solidFill>
                  <a:srgbClr val="0000FF"/>
                </a:solidFill>
                <a:latin typeface="Arial" charset="0"/>
              </a:rPr>
              <a:t>Bs</a:t>
            </a: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 can be added by clicking “New LM-10 Part B” button.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Delete Part B will be available for each Part B.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Each saved Part B will be listed as a drop down list on the header section.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Total number of Part </a:t>
            </a:r>
            <a:r>
              <a:rPr lang="en-US" altLang="en-US" sz="1600" dirty="0" err="1" smtClean="0">
                <a:solidFill>
                  <a:srgbClr val="0000FF"/>
                </a:solidFill>
                <a:latin typeface="Arial" charset="0"/>
              </a:rPr>
              <a:t>Bs</a:t>
            </a: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  will be calculated during the save and displayed at the bottom of the page.</a:t>
            </a:r>
          </a:p>
          <a:p>
            <a:endParaRPr lang="en-US" altLang="en-US" dirty="0" smtClean="0">
              <a:solidFill>
                <a:srgbClr val="0000FF"/>
              </a:solidFill>
              <a:latin typeface="Arial" charset="0"/>
            </a:endParaRPr>
          </a:p>
          <a:p>
            <a:endParaRPr lang="en-US" altLang="en-US" dirty="0" smtClean="0">
              <a:solidFill>
                <a:srgbClr val="0000FF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646237" y="27130"/>
            <a:ext cx="7745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u="sng" cap="all" dirty="0" smtClean="0">
                <a:solidFill>
                  <a:srgbClr val="0000FF"/>
                </a:solidFill>
              </a:rPr>
              <a:t>Part b </a:t>
            </a:r>
            <a:endParaRPr lang="en-US" altLang="en-US" sz="2800" b="1" cap="all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37" y="550350"/>
            <a:ext cx="4593274" cy="478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6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734" y="4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40287" y="3040573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265237" y="5037759"/>
            <a:ext cx="94380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9.a – One check box must be checked.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9.a and 9.b is not required.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If 9.b has data entered, then 9.c is required.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9.d is required.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10.a is required (date or checking the check box).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10.b – one check box must be checked.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11 is required (at least one item in 11a, 11b and 11c) if </a:t>
            </a:r>
            <a:r>
              <a:rPr lang="en-US" altLang="en-US" sz="1600" u="sng" dirty="0" smtClean="0">
                <a:solidFill>
                  <a:srgbClr val="0000FF"/>
                </a:solidFill>
                <a:latin typeface="Arial" charset="0"/>
              </a:rPr>
              <a:t>Payment</a:t>
            </a: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 is checked in 9.a.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If </a:t>
            </a:r>
            <a:r>
              <a:rPr lang="en-US" altLang="en-US" sz="1600" u="sng" dirty="0" smtClean="0">
                <a:solidFill>
                  <a:srgbClr val="0000FF"/>
                </a:solidFill>
                <a:latin typeface="Arial" charset="0"/>
              </a:rPr>
              <a:t>Agreement</a:t>
            </a: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 is checked, 11 is not required.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12 is required.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dirty="0" smtClean="0">
              <a:solidFill>
                <a:srgbClr val="0000FF"/>
              </a:solidFill>
              <a:latin typeface="Arial" charset="0"/>
            </a:endParaRPr>
          </a:p>
          <a:p>
            <a:pPr>
              <a:buFont typeface="Wingdings" pitchFamily="2" charset="2"/>
              <a:buChar char="q"/>
            </a:pPr>
            <a:endParaRPr lang="en-US" altLang="en-US" dirty="0" smtClean="0">
              <a:solidFill>
                <a:srgbClr val="0000FF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646237" y="27130"/>
            <a:ext cx="7745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u="sng" cap="all" dirty="0" smtClean="0">
                <a:solidFill>
                  <a:srgbClr val="0000FF"/>
                </a:solidFill>
              </a:rPr>
              <a:t>Part b – Required Fields </a:t>
            </a:r>
            <a:endParaRPr lang="en-US" altLang="en-US" sz="2800" b="1" cap="all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837" y="520187"/>
            <a:ext cx="4242147" cy="441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2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66332" y="2"/>
            <a:ext cx="7745413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u="sng" cap="all" dirty="0" smtClean="0">
                <a:solidFill>
                  <a:srgbClr val="0000FF"/>
                </a:solidFill>
              </a:rPr>
              <a:t>part b – Search feature</a:t>
            </a:r>
          </a:p>
          <a:p>
            <a:pPr algn="ctr">
              <a:spcBef>
                <a:spcPct val="50000"/>
              </a:spcBef>
            </a:pPr>
            <a:r>
              <a:rPr lang="en-US" altLang="en-US" sz="2000" b="1" u="sng" cap="all" dirty="0" smtClean="0">
                <a:solidFill>
                  <a:srgbClr val="0000FF"/>
                </a:solidFill>
              </a:rPr>
              <a:t>Part b for 8a.</a:t>
            </a:r>
            <a:endParaRPr lang="en-US" altLang="en-US" sz="2000" b="1" cap="all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734" y="4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40287" y="3040573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036637" y="938770"/>
            <a:ext cx="943804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FF"/>
                </a:solidFill>
                <a:latin typeface="Arial" charset="0"/>
              </a:rPr>
              <a:t>The search feature in Part B for 8a questions should list the data submitted in LM-30s (Item 4 and 5), LM-2s (SCH 11 and 12) and LM-3s (item 24</a:t>
            </a:r>
            <a:r>
              <a:rPr lang="en-US" sz="1500" dirty="0" smtClean="0">
                <a:solidFill>
                  <a:srgbClr val="0000FF"/>
                </a:solidFill>
                <a:latin typeface="Arial" charset="0"/>
              </a:rPr>
              <a:t>).</a:t>
            </a:r>
          </a:p>
          <a:p>
            <a:endParaRPr lang="en-US" sz="1500" dirty="0">
              <a:solidFill>
                <a:srgbClr val="0000FF"/>
              </a:solidFill>
              <a:latin typeface="Arial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0000FF"/>
                </a:solidFill>
                <a:latin typeface="Arial" charset="0"/>
              </a:rPr>
              <a:t>LM-30 - Item 4 and 5 - Search result should list First Name, Middle Initial, and Last Name from Item 4 and the organization and title listed from Item 5.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rgbClr val="0000FF"/>
                </a:solidFill>
                <a:latin typeface="Arial" charset="0"/>
              </a:rPr>
              <a:t>Data mapping will be as follows: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500" dirty="0">
                <a:solidFill>
                  <a:srgbClr val="0000FF"/>
                </a:solidFill>
                <a:latin typeface="Arial" charset="0"/>
              </a:rPr>
              <a:t>Item 9b will be populated with First Name, Middle Initial, and Last Name from Item 4.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500" dirty="0">
                <a:solidFill>
                  <a:srgbClr val="0000FF"/>
                </a:solidFill>
                <a:latin typeface="Arial" charset="0"/>
              </a:rPr>
              <a:t>Item 9d will be populated with the labor organization from Item 5.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500" dirty="0">
                <a:solidFill>
                  <a:srgbClr val="0000FF"/>
                </a:solidFill>
                <a:latin typeface="Arial" charset="0"/>
              </a:rPr>
              <a:t>Item 9d title will be populated with the title of the selected officer/employee from Item 5. </a:t>
            </a:r>
            <a:endParaRPr lang="en-US" sz="1500" dirty="0" smtClean="0">
              <a:solidFill>
                <a:srgbClr val="0000FF"/>
              </a:solidFill>
              <a:latin typeface="Arial" charset="0"/>
            </a:endParaRPr>
          </a:p>
          <a:p>
            <a:pPr lvl="3"/>
            <a:endParaRPr lang="en-US" sz="1500" dirty="0">
              <a:solidFill>
                <a:srgbClr val="0000FF"/>
              </a:solidFill>
              <a:latin typeface="Arial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0000FF"/>
                </a:solidFill>
                <a:latin typeface="Arial" charset="0"/>
              </a:rPr>
              <a:t>LM-2 - SCH 11 and 12 - Search result should list First Name, Middle Initial, and Last Name from SCH 11/SCH 12, the organization filing LM-2 and title listed in SCH 11/SCH 12.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rgbClr val="0000FF"/>
                </a:solidFill>
                <a:latin typeface="Arial" charset="0"/>
              </a:rPr>
              <a:t>Data mapping will be as follows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500" dirty="0">
                <a:solidFill>
                  <a:srgbClr val="0000FF"/>
                </a:solidFill>
                <a:latin typeface="Arial" charset="0"/>
              </a:rPr>
              <a:t>Item 9b will be populated with First Name, Middle Initial, and Last Name from SCH 11/SCH 12.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500" dirty="0">
                <a:solidFill>
                  <a:srgbClr val="0000FF"/>
                </a:solidFill>
                <a:latin typeface="Arial" charset="0"/>
              </a:rPr>
              <a:t>Item 9d will be populated with the organization filing LM-2.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500" dirty="0">
                <a:solidFill>
                  <a:srgbClr val="0000FF"/>
                </a:solidFill>
                <a:latin typeface="Arial" charset="0"/>
              </a:rPr>
              <a:t>Item 9d title will be populated with the title of the selected officer/employees from SCH 11/SCH 12. </a:t>
            </a:r>
            <a:endParaRPr lang="en-US" sz="1500" dirty="0" smtClean="0">
              <a:solidFill>
                <a:srgbClr val="0000FF"/>
              </a:solidFill>
              <a:latin typeface="Arial" charset="0"/>
            </a:endParaRPr>
          </a:p>
          <a:p>
            <a:pPr lvl="3"/>
            <a:endParaRPr lang="en-US" sz="1500" dirty="0">
              <a:solidFill>
                <a:srgbClr val="0000FF"/>
              </a:solidFill>
              <a:latin typeface="Arial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0000FF"/>
                </a:solidFill>
                <a:latin typeface="Arial" charset="0"/>
              </a:rPr>
              <a:t>LM-3 - Item 24  – Search results should list First Name, Middle Initial, Last Name and title from Item 24 and the organization filing LM-4.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rgbClr val="0000FF"/>
                </a:solidFill>
                <a:latin typeface="Arial" charset="0"/>
              </a:rPr>
              <a:t>Data mapping will be as follows: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500" dirty="0">
                <a:solidFill>
                  <a:srgbClr val="0000FF"/>
                </a:solidFill>
                <a:latin typeface="Arial" charset="0"/>
              </a:rPr>
              <a:t>Item 9b will be populated with First Name, Middle Initial, and Last Name listed from Item 24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500" dirty="0">
                <a:solidFill>
                  <a:srgbClr val="0000FF"/>
                </a:solidFill>
                <a:latin typeface="Arial" charset="0"/>
              </a:rPr>
              <a:t>Item 9d - organization will be populated with the organization filing LM-4.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1500" dirty="0">
                <a:solidFill>
                  <a:srgbClr val="0000FF"/>
                </a:solidFill>
                <a:latin typeface="Arial" charset="0"/>
              </a:rPr>
              <a:t>Item 9d title will be populated with the title of the officers from Item 24.</a:t>
            </a:r>
          </a:p>
          <a:p>
            <a:pPr>
              <a:buFont typeface="Wingdings" pitchFamily="2" charset="2"/>
              <a:buChar char="q"/>
            </a:pPr>
            <a:endParaRPr lang="en-US" altLang="en-US" sz="1500" dirty="0">
              <a:solidFill>
                <a:srgbClr val="0000FF"/>
              </a:solidFill>
              <a:latin typeface="Arial" charset="0"/>
            </a:endParaRPr>
          </a:p>
          <a:p>
            <a:endParaRPr lang="en-US" altLang="en-US" sz="1500" dirty="0">
              <a:solidFill>
                <a:srgbClr val="00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081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66332" y="2"/>
            <a:ext cx="7745413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u="sng" cap="all" dirty="0" smtClean="0">
                <a:solidFill>
                  <a:srgbClr val="0000FF"/>
                </a:solidFill>
              </a:rPr>
              <a:t>part b – Search feature</a:t>
            </a:r>
          </a:p>
          <a:p>
            <a:pPr algn="ctr">
              <a:spcBef>
                <a:spcPct val="50000"/>
              </a:spcBef>
            </a:pPr>
            <a:r>
              <a:rPr lang="en-US" altLang="en-US" sz="2000" b="1" u="sng" cap="all" dirty="0" smtClean="0">
                <a:solidFill>
                  <a:srgbClr val="0000FF"/>
                </a:solidFill>
              </a:rPr>
              <a:t>Part b for 8e and 8f</a:t>
            </a:r>
            <a:endParaRPr lang="en-US" altLang="en-US" sz="2000" b="1" cap="all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734" y="4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40287" y="3040573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036637" y="938770"/>
            <a:ext cx="10028238" cy="623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000FF"/>
                </a:solidFill>
                <a:latin typeface="Arial" charset="0"/>
              </a:rPr>
              <a:t>The search feature in Part B for 8e and 8f questions should list the data submitted by LM-20/21 filers.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00FF"/>
                </a:solidFill>
                <a:latin typeface="Arial" charset="0"/>
              </a:rPr>
              <a:t>Data mapping from LM-20 will be as follows: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100" dirty="0">
                <a:solidFill>
                  <a:srgbClr val="0000FF"/>
                </a:solidFill>
                <a:latin typeface="Arial" charset="0"/>
              </a:rPr>
              <a:t>Item 9b First Name, Last Name and Middle Name will be populated with First Name, Last Name and Middle Initial listed in Item 2.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100" dirty="0">
                <a:solidFill>
                  <a:srgbClr val="0000FF"/>
                </a:solidFill>
                <a:latin typeface="Arial" charset="0"/>
              </a:rPr>
              <a:t>Item 9b-Address will be populated with the address fields listed in Item 2.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100" dirty="0">
                <a:solidFill>
                  <a:srgbClr val="0000FF"/>
                </a:solidFill>
                <a:latin typeface="Arial" charset="0"/>
              </a:rPr>
              <a:t>Item 9d will be populated with the organization listed in Item 2 and will remain read-only.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100" dirty="0">
                <a:solidFill>
                  <a:srgbClr val="0000FF"/>
                </a:solidFill>
                <a:latin typeface="Arial" charset="0"/>
              </a:rPr>
              <a:t>Item 9d title will be populated with the title of the filer listed in Item 2</a:t>
            </a:r>
            <a:r>
              <a:rPr lang="en-US" sz="2100" dirty="0" smtClean="0">
                <a:solidFill>
                  <a:srgbClr val="0000FF"/>
                </a:solidFill>
                <a:latin typeface="Arial" charset="0"/>
              </a:rPr>
              <a:t>.</a:t>
            </a:r>
          </a:p>
          <a:p>
            <a:pPr lvl="2"/>
            <a:endParaRPr lang="en-US" sz="2100" dirty="0">
              <a:solidFill>
                <a:srgbClr val="0000FF"/>
              </a:solidFill>
              <a:latin typeface="Arial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00FF"/>
                </a:solidFill>
                <a:latin typeface="Arial" charset="0"/>
              </a:rPr>
              <a:t>Data mapping from LM-21 will be as follows: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100" dirty="0">
                <a:solidFill>
                  <a:srgbClr val="0000FF"/>
                </a:solidFill>
                <a:latin typeface="Arial" charset="0"/>
              </a:rPr>
              <a:t>Item 9b First Name, Last Name and Middle Name will be populated with First Name, Last Name and Middle Initial listed in Item 3.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100" dirty="0">
                <a:solidFill>
                  <a:srgbClr val="0000FF"/>
                </a:solidFill>
                <a:latin typeface="Arial" charset="0"/>
              </a:rPr>
              <a:t>Item 9b-Address will be populated with the address fields listed in Item 3.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100" dirty="0">
                <a:solidFill>
                  <a:srgbClr val="0000FF"/>
                </a:solidFill>
                <a:latin typeface="Arial" charset="0"/>
              </a:rPr>
              <a:t>Item 9d will be populated with the organization listed in Item 3 and will remain read-only.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100" dirty="0">
                <a:solidFill>
                  <a:srgbClr val="0000FF"/>
                </a:solidFill>
                <a:latin typeface="Arial" charset="0"/>
              </a:rPr>
              <a:t>Item 9d title will be populated with the title of the filer listed in Item 3.</a:t>
            </a:r>
          </a:p>
          <a:p>
            <a:pPr>
              <a:buFont typeface="Wingdings" pitchFamily="2" charset="2"/>
              <a:buChar char="q"/>
            </a:pPr>
            <a:endParaRPr lang="en-US" altLang="en-US" sz="2100" dirty="0" smtClean="0">
              <a:solidFill>
                <a:srgbClr val="0000FF"/>
              </a:solidFill>
              <a:latin typeface="Arial" charset="0"/>
            </a:endParaRPr>
          </a:p>
          <a:p>
            <a:endParaRPr lang="en-US" altLang="en-US" sz="21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13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66332" y="2"/>
            <a:ext cx="7745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u="sng" cap="all" dirty="0" smtClean="0">
                <a:solidFill>
                  <a:srgbClr val="0000FF"/>
                </a:solidFill>
              </a:rPr>
              <a:t>Part b – Additional requirements</a:t>
            </a:r>
            <a:endParaRPr lang="en-US" altLang="en-US" sz="2800" b="1" cap="all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734" y="4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40287" y="3040573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861218" y="5080126"/>
            <a:ext cx="988283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PART </a:t>
            </a:r>
            <a:r>
              <a:rPr lang="en-US" altLang="en-US" sz="1600" dirty="0" err="1">
                <a:solidFill>
                  <a:srgbClr val="0000FF"/>
                </a:solidFill>
                <a:latin typeface="Arial" charset="0"/>
              </a:rPr>
              <a:t>Bs</a:t>
            </a:r>
            <a:r>
              <a:rPr lang="en-US" altLang="en-US" sz="1600" dirty="0">
                <a:solidFill>
                  <a:srgbClr val="0000FF"/>
                </a:solidFill>
                <a:latin typeface="Arial" charset="0"/>
              </a:rPr>
              <a:t> for 8b, 8c and 8d do not need a search feature.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9.a will have only “Agreement” and “Payment” options.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sz="1600" dirty="0">
                <a:solidFill>
                  <a:srgbClr val="0000FF"/>
                </a:solidFill>
                <a:latin typeface="Arial" charset="0"/>
              </a:rPr>
              <a:t>D</a:t>
            </a: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isclosure report will match with the approved PDF.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If the address in 9.b and 9.d are same, the filer can check the option “Same address as in 9.b”.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The disclosure report will print the same addresses in both sections.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10.b </a:t>
            </a:r>
            <a:r>
              <a:rPr lang="en-US" altLang="en-US" sz="1600" dirty="0">
                <a:solidFill>
                  <a:srgbClr val="0000FF"/>
                </a:solidFill>
                <a:latin typeface="Arial" charset="0"/>
              </a:rPr>
              <a:t>will have only </a:t>
            </a: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“Oral” </a:t>
            </a:r>
            <a:r>
              <a:rPr lang="en-US" altLang="en-US" sz="1600" dirty="0">
                <a:solidFill>
                  <a:srgbClr val="0000FF"/>
                </a:solidFill>
                <a:latin typeface="Arial" charset="0"/>
              </a:rPr>
              <a:t>and </a:t>
            </a: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“Written” </a:t>
            </a:r>
            <a:r>
              <a:rPr lang="en-US" altLang="en-US" sz="1600" dirty="0">
                <a:solidFill>
                  <a:srgbClr val="0000FF"/>
                </a:solidFill>
                <a:latin typeface="Arial" charset="0"/>
              </a:rPr>
              <a:t>options. </a:t>
            </a:r>
            <a:endParaRPr lang="en-US" altLang="en-US" sz="1600" dirty="0" smtClean="0">
              <a:solidFill>
                <a:srgbClr val="0000FF"/>
              </a:solidFill>
              <a:latin typeface="Arial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Disclosure </a:t>
            </a:r>
            <a:r>
              <a:rPr lang="en-US" altLang="en-US" sz="1600" dirty="0">
                <a:solidFill>
                  <a:srgbClr val="0000FF"/>
                </a:solidFill>
                <a:latin typeface="Arial" charset="0"/>
              </a:rPr>
              <a:t>report will match with the approved PDF.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sz="1600" dirty="0" smtClean="0">
                <a:solidFill>
                  <a:srgbClr val="0000FF"/>
                </a:solidFill>
                <a:latin typeface="Arial" charset="0"/>
              </a:rPr>
              <a:t>If Written is checked, an attachment is required.</a:t>
            </a:r>
          </a:p>
          <a:p>
            <a:endParaRPr lang="en-US" altLang="en-US" dirty="0" smtClean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038" y="493060"/>
            <a:ext cx="4114800" cy="42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75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65393" y="114364"/>
            <a:ext cx="7745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u="sng" cap="all" dirty="0">
                <a:solidFill>
                  <a:srgbClr val="0000FF"/>
                </a:solidFill>
              </a:rPr>
              <a:t>Form Validation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734" y="4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40287" y="3040573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  <a:endParaRPr lang="en-US" sz="2800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260358" y="639183"/>
            <a:ext cx="86916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1196975">
              <a:defRPr>
                <a:solidFill>
                  <a:schemeClr val="tx1"/>
                </a:solidFill>
                <a:latin typeface="Arial" charset="0"/>
              </a:defRPr>
            </a:lvl2pPr>
            <a:lvl3pPr marL="1311275">
              <a:defRPr>
                <a:solidFill>
                  <a:schemeClr val="tx1"/>
                </a:solidFill>
                <a:latin typeface="Arial" charset="0"/>
              </a:defRPr>
            </a:lvl3pPr>
            <a:lvl4pPr marL="1425575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0000FF"/>
                </a:solidFill>
              </a:rPr>
              <a:t>To sign and submit, the filer is required to validate the form once the data entry is completed.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0000FF"/>
                </a:solidFill>
              </a:rPr>
              <a:t>Any items failed during the validation will be displayed as a pop-up and in the validation summary page.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39" y="2231821"/>
            <a:ext cx="3817145" cy="2462417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837" y="2231819"/>
            <a:ext cx="6068852" cy="20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65393" y="114364"/>
            <a:ext cx="7745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u="sng" cap="all" dirty="0">
                <a:solidFill>
                  <a:srgbClr val="0000FF"/>
                </a:solidFill>
              </a:rPr>
              <a:t>Signature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734" y="4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40287" y="3040573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  <a:endParaRPr lang="en-US" sz="2800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260358" y="639181"/>
            <a:ext cx="86916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1196975">
              <a:defRPr>
                <a:solidFill>
                  <a:schemeClr val="tx1"/>
                </a:solidFill>
                <a:latin typeface="Arial" charset="0"/>
              </a:defRPr>
            </a:lvl2pPr>
            <a:lvl3pPr marL="1311275">
              <a:defRPr>
                <a:solidFill>
                  <a:schemeClr val="tx1"/>
                </a:solidFill>
                <a:latin typeface="Arial" charset="0"/>
              </a:defRPr>
            </a:lvl3pPr>
            <a:lvl4pPr marL="1425575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0000FF"/>
                </a:solidFill>
              </a:rPr>
              <a:t>Once the validation of the form is completed and passed, the signature fields will be enabled.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801" y="4008437"/>
            <a:ext cx="972323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1900" dirty="0">
                <a:solidFill>
                  <a:srgbClr val="0000FF"/>
                </a:solidFill>
              </a:rPr>
              <a:t>Item 7 – If </a:t>
            </a:r>
            <a:r>
              <a:rPr lang="en-US" altLang="en-US" sz="1900" u="sng" dirty="0">
                <a:solidFill>
                  <a:srgbClr val="0000FF"/>
                </a:solidFill>
              </a:rPr>
              <a:t>Individual</a:t>
            </a:r>
            <a:r>
              <a:rPr lang="en-US" altLang="en-US" sz="1900" dirty="0">
                <a:solidFill>
                  <a:srgbClr val="0000FF"/>
                </a:solidFill>
              </a:rPr>
              <a:t> option is selected, only Item 13 will be enabled to capture the signature.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93" y="1556508"/>
            <a:ext cx="9114663" cy="179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65393" y="114364"/>
            <a:ext cx="7745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u="sng" cap="all" dirty="0">
                <a:solidFill>
                  <a:srgbClr val="0000FF"/>
                </a:solidFill>
              </a:rPr>
              <a:t>Print and Submit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734" y="4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40287" y="3040573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  <a:endParaRPr lang="en-US" sz="2800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260358" y="639183"/>
            <a:ext cx="86916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1196975">
              <a:defRPr>
                <a:solidFill>
                  <a:schemeClr val="tx1"/>
                </a:solidFill>
                <a:latin typeface="Arial" charset="0"/>
              </a:defRPr>
            </a:lvl2pPr>
            <a:lvl3pPr marL="1311275">
              <a:defRPr>
                <a:solidFill>
                  <a:schemeClr val="tx1"/>
                </a:solidFill>
                <a:latin typeface="Arial" charset="0"/>
              </a:defRPr>
            </a:lvl3pPr>
            <a:lvl4pPr marL="1425575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000" dirty="0" smtClean="0">
                <a:solidFill>
                  <a:srgbClr val="0000FF"/>
                </a:solidFill>
              </a:rPr>
              <a:t>On </a:t>
            </a:r>
            <a:r>
              <a:rPr lang="en-US" altLang="en-US" sz="2000" dirty="0">
                <a:solidFill>
                  <a:srgbClr val="0000FF"/>
                </a:solidFill>
              </a:rPr>
              <a:t>click of </a:t>
            </a:r>
            <a:r>
              <a:rPr lang="en-US" altLang="en-US" sz="2000" dirty="0" smtClean="0">
                <a:solidFill>
                  <a:srgbClr val="0000FF"/>
                </a:solidFill>
              </a:rPr>
              <a:t>Submit </a:t>
            </a:r>
            <a:r>
              <a:rPr lang="en-US" altLang="en-US" sz="2000" dirty="0">
                <a:solidFill>
                  <a:srgbClr val="0000FF"/>
                </a:solidFill>
              </a:rPr>
              <a:t>button will have a pop-up option to download the final report or proceed to the submission.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611" y="2027237"/>
            <a:ext cx="55149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9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67529" y="1646061"/>
            <a:ext cx="7745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cap="all" dirty="0">
                <a:solidFill>
                  <a:srgbClr val="0000FF"/>
                </a:solidFill>
              </a:rPr>
              <a:t>Questions?</a:t>
            </a:r>
            <a:endParaRPr lang="en-US" altLang="en-US" sz="2800" cap="all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734" y="4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40287" y="3040573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78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46437" y="579437"/>
            <a:ext cx="544023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500" b="1" dirty="0">
                <a:solidFill>
                  <a:srgbClr val="0000FF"/>
                </a:solidFill>
              </a:rPr>
              <a:t>OVERVIEW</a:t>
            </a:r>
            <a:endParaRPr lang="en-US" altLang="en-US" sz="3500" dirty="0">
              <a:solidFill>
                <a:srgbClr val="0000FF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91381" y="1810667"/>
            <a:ext cx="997505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1196975">
              <a:defRPr>
                <a:solidFill>
                  <a:schemeClr val="tx1"/>
                </a:solidFill>
                <a:latin typeface="Arial" charset="0"/>
              </a:defRPr>
            </a:lvl2pPr>
            <a:lvl3pPr marL="1311275">
              <a:defRPr>
                <a:solidFill>
                  <a:schemeClr val="tx1"/>
                </a:solidFill>
                <a:latin typeface="Arial" charset="0"/>
              </a:defRPr>
            </a:lvl3pPr>
            <a:lvl4pPr marL="1425575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3000" dirty="0">
                <a:solidFill>
                  <a:srgbClr val="0000FF"/>
                </a:solidFill>
              </a:rPr>
              <a:t>Registration Process</a:t>
            </a:r>
          </a:p>
          <a:p>
            <a:pPr marL="0" indent="0"/>
            <a:endParaRPr lang="en-US" altLang="en-US" sz="30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3000" dirty="0">
                <a:solidFill>
                  <a:srgbClr val="0000FF"/>
                </a:solidFill>
              </a:rPr>
              <a:t>Page Level Design/Requirements &amp; Validation Rules</a:t>
            </a:r>
          </a:p>
          <a:p>
            <a:pPr>
              <a:buFont typeface="Wingdings" pitchFamily="2" charset="2"/>
              <a:buChar char="q"/>
            </a:pPr>
            <a:endParaRPr lang="en-US" altLang="en-US" sz="30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3000" dirty="0">
                <a:solidFill>
                  <a:srgbClr val="0000FF"/>
                </a:solidFill>
              </a:rPr>
              <a:t>Signature</a:t>
            </a:r>
          </a:p>
          <a:p>
            <a:pPr marL="0" indent="0"/>
            <a:endParaRPr lang="en-US" altLang="en-US" sz="30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3000" dirty="0" smtClean="0">
                <a:solidFill>
                  <a:srgbClr val="0000FF"/>
                </a:solidFill>
              </a:rPr>
              <a:t>Questions</a:t>
            </a:r>
            <a:endParaRPr lang="en-US" altLang="en-US" sz="3000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734" y="4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40287" y="3040573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– EFS  LM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954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83115" y="658424"/>
            <a:ext cx="7745413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500" b="1" u="sng" cap="all" dirty="0">
                <a:solidFill>
                  <a:srgbClr val="0000FF"/>
                </a:solidFill>
              </a:rPr>
              <a:t>EFS User Registration Process</a:t>
            </a:r>
            <a:endParaRPr lang="en-US" altLang="en-US" sz="3500" u="sng" cap="all" dirty="0">
              <a:solidFill>
                <a:srgbClr val="0000FF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464841" y="5456237"/>
            <a:ext cx="947779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1196975">
              <a:defRPr>
                <a:solidFill>
                  <a:schemeClr val="tx1"/>
                </a:solidFill>
                <a:latin typeface="Arial" charset="0"/>
              </a:defRPr>
            </a:lvl2pPr>
            <a:lvl3pPr marL="1311275">
              <a:defRPr>
                <a:solidFill>
                  <a:schemeClr val="tx1"/>
                </a:solidFill>
                <a:latin typeface="Arial" charset="0"/>
              </a:defRPr>
            </a:lvl3pPr>
            <a:lvl4pPr marL="1425575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400" dirty="0" smtClean="0">
                <a:solidFill>
                  <a:srgbClr val="0000FF"/>
                </a:solidFill>
              </a:rPr>
              <a:t>Filer/Preparer </a:t>
            </a:r>
            <a:r>
              <a:rPr lang="en-US" altLang="en-US" sz="2400" dirty="0">
                <a:solidFill>
                  <a:srgbClr val="0000FF"/>
                </a:solidFill>
              </a:rPr>
              <a:t>will register for an EFS </a:t>
            </a:r>
            <a:r>
              <a:rPr lang="en-US" altLang="en-US" sz="2400" dirty="0" smtClean="0">
                <a:solidFill>
                  <a:srgbClr val="0000FF"/>
                </a:solidFill>
              </a:rPr>
              <a:t>account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FF"/>
                </a:solidFill>
              </a:rPr>
              <a:t>Once the EFS account is created, the Filer will register the reporting </a:t>
            </a:r>
            <a:r>
              <a:rPr lang="en-US" altLang="en-US" sz="2400" dirty="0" smtClean="0">
                <a:solidFill>
                  <a:srgbClr val="0000FF"/>
                </a:solidFill>
              </a:rPr>
              <a:t>organization</a:t>
            </a:r>
            <a:endParaRPr lang="en-US" altLang="en-US" sz="2400" dirty="0">
              <a:solidFill>
                <a:srgbClr val="0000FF"/>
              </a:solidFill>
            </a:endParaRPr>
          </a:p>
          <a:p>
            <a:pPr marL="0" indent="0"/>
            <a:endParaRPr lang="en-US" altLang="en-US" sz="24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altLang="en-US" sz="24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734" y="4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40287" y="3040573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624" y="1537743"/>
            <a:ext cx="4057121" cy="38114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43" y="1537743"/>
            <a:ext cx="5431001" cy="340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67603" y="246909"/>
            <a:ext cx="7745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u="sng" cap="all" dirty="0" smtClean="0">
                <a:solidFill>
                  <a:srgbClr val="0000FF"/>
                </a:solidFill>
              </a:rPr>
              <a:t>Start Form</a:t>
            </a:r>
            <a:endParaRPr lang="en-US" altLang="en-US" sz="2800" u="sng" cap="all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734" y="4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40287" y="3040573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848029" y="6313753"/>
            <a:ext cx="98758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EFS </a:t>
            </a: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generate a File Number and an Access </a:t>
            </a:r>
            <a:r>
              <a:rPr lang="en-US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for new organization registered via EFS.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filers will have to generate access key for </a:t>
            </a:r>
            <a:r>
              <a:rPr lang="en-US" altLang="en-US" sz="20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organization.</a:t>
            </a:r>
            <a:endParaRPr lang="en-US" altLang="en-US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altLang="en-US" sz="2000" dirty="0">
              <a:solidFill>
                <a:srgbClr val="0000FF"/>
              </a:solidFill>
              <a:latin typeface="Arial" charset="0"/>
            </a:endParaRPr>
          </a:p>
          <a:p>
            <a:endParaRPr lang="en-US" altLang="en-US" sz="2000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83" y="1811056"/>
            <a:ext cx="4418096" cy="3340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21" y="770129"/>
            <a:ext cx="4902355" cy="23819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46" t="-4279" r="28788" b="4279"/>
          <a:stretch/>
        </p:blipFill>
        <p:spPr>
          <a:xfrm>
            <a:off x="1064033" y="3179051"/>
            <a:ext cx="4618037" cy="310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83115" y="135207"/>
            <a:ext cx="7745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u="sng" cap="all" dirty="0">
                <a:solidFill>
                  <a:srgbClr val="0000FF"/>
                </a:solidFill>
              </a:rPr>
              <a:t>Page 1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734" y="4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40287" y="3040573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  <a:endParaRPr lang="en-US" sz="2800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932237" y="624910"/>
            <a:ext cx="31350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1196975">
              <a:defRPr>
                <a:solidFill>
                  <a:schemeClr val="tx1"/>
                </a:solidFill>
                <a:latin typeface="Arial" charset="0"/>
              </a:defRPr>
            </a:lvl2pPr>
            <a:lvl3pPr marL="1311275">
              <a:defRPr>
                <a:solidFill>
                  <a:schemeClr val="tx1"/>
                </a:solidFill>
                <a:latin typeface="Arial" charset="0"/>
              </a:defRPr>
            </a:lvl3pPr>
            <a:lvl4pPr marL="1425575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FF"/>
                </a:solidFill>
              </a:rPr>
              <a:t>PDF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865437" y="1086575"/>
            <a:ext cx="3874914" cy="4953000"/>
            <a:chOff x="1276523" y="1593057"/>
            <a:chExt cx="3980511" cy="525748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4451" y="1593057"/>
              <a:ext cx="3942583" cy="388888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6523" y="5456237"/>
              <a:ext cx="3980511" cy="13943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883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551237" y="56219"/>
            <a:ext cx="487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u="sng" cap="all" dirty="0">
                <a:solidFill>
                  <a:srgbClr val="0000FF"/>
                </a:solidFill>
              </a:rPr>
              <a:t>Page 1 </a:t>
            </a:r>
            <a:r>
              <a:rPr lang="en-US" altLang="en-US" sz="2800" b="1" u="sng" cap="all" dirty="0" smtClean="0">
                <a:solidFill>
                  <a:srgbClr val="0000FF"/>
                </a:solidFill>
              </a:rPr>
              <a:t>&amp; 2- Electronic</a:t>
            </a:r>
            <a:endParaRPr lang="en-US" altLang="en-US" sz="2800" b="1" u="sng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734" y="4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40287" y="3040573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  <a:endParaRPr lang="en-US" sz="2800" dirty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812576" y="4562414"/>
            <a:ext cx="93859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1196975">
              <a:defRPr>
                <a:solidFill>
                  <a:schemeClr val="tx1"/>
                </a:solidFill>
                <a:latin typeface="Arial" charset="0"/>
              </a:defRPr>
            </a:lvl2pPr>
            <a:lvl3pPr marL="1311275">
              <a:defRPr>
                <a:solidFill>
                  <a:schemeClr val="tx1"/>
                </a:solidFill>
                <a:latin typeface="Arial" charset="0"/>
              </a:defRPr>
            </a:lvl3pPr>
            <a:lvl4pPr marL="1425575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1600" dirty="0" smtClean="0">
                <a:solidFill>
                  <a:srgbClr val="0000FF"/>
                </a:solidFill>
              </a:rPr>
              <a:t>Page </a:t>
            </a:r>
            <a:r>
              <a:rPr lang="en-US" altLang="en-US" sz="1600" dirty="0" smtClean="0">
                <a:solidFill>
                  <a:srgbClr val="0000FF"/>
                </a:solidFill>
              </a:rPr>
              <a:t>1 will list Items 1 to 4 and the signature section.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>
                <a:solidFill>
                  <a:srgbClr val="0000FF"/>
                </a:solidFill>
              </a:rPr>
              <a:t>Page 2 will list Items 5,6 and 7.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90" y="528629"/>
            <a:ext cx="4733893" cy="37805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7" y="579439"/>
            <a:ext cx="4713064" cy="20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0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98050" y="57131"/>
            <a:ext cx="7745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u="sng" cap="all" dirty="0">
                <a:solidFill>
                  <a:srgbClr val="0000FF"/>
                </a:solidFill>
              </a:rPr>
              <a:t>Page </a:t>
            </a:r>
            <a:r>
              <a:rPr lang="en-US" altLang="en-US" sz="2800" b="1" u="sng" cap="all" dirty="0" smtClean="0">
                <a:solidFill>
                  <a:srgbClr val="0000FF"/>
                </a:solidFill>
              </a:rPr>
              <a:t>1&amp; 2 </a:t>
            </a:r>
            <a:r>
              <a:rPr lang="en-US" altLang="en-US" sz="2800" b="1" u="sng" cap="all" dirty="0">
                <a:solidFill>
                  <a:srgbClr val="0000FF"/>
                </a:solidFill>
              </a:rPr>
              <a:t>– </a:t>
            </a:r>
            <a:r>
              <a:rPr lang="en-US" altLang="en-US" sz="2800" b="1" u="sng" dirty="0">
                <a:solidFill>
                  <a:srgbClr val="0000FF"/>
                </a:solidFill>
              </a:rPr>
              <a:t>Required Fields &amp; Validation Rules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734" y="4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40287" y="3040573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  <a:endParaRPr lang="en-US" sz="2800" dirty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928453" y="5227637"/>
            <a:ext cx="938596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1196975">
              <a:defRPr>
                <a:solidFill>
                  <a:schemeClr val="tx1"/>
                </a:solidFill>
                <a:latin typeface="Arial" charset="0"/>
              </a:defRPr>
            </a:lvl2pPr>
            <a:lvl3pPr marL="1311275">
              <a:defRPr>
                <a:solidFill>
                  <a:schemeClr val="tx1"/>
                </a:solidFill>
                <a:latin typeface="Arial" charset="0"/>
              </a:defRPr>
            </a:lvl3pPr>
            <a:lvl4pPr marL="1425575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1600" dirty="0" smtClean="0">
                <a:solidFill>
                  <a:srgbClr val="0000FF"/>
                </a:solidFill>
              </a:rPr>
              <a:t>Item 1 and 3 will be pre-populated.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>
                <a:solidFill>
                  <a:srgbClr val="0000FF"/>
                </a:solidFill>
              </a:rPr>
              <a:t>Employer </a:t>
            </a:r>
            <a:r>
              <a:rPr lang="en-US" altLang="en-US" sz="1600" dirty="0">
                <a:solidFill>
                  <a:srgbClr val="0000FF"/>
                </a:solidFill>
              </a:rPr>
              <a:t>in Item 3 </a:t>
            </a:r>
            <a:r>
              <a:rPr lang="en-US" altLang="en-US" sz="1600" dirty="0" smtClean="0">
                <a:solidFill>
                  <a:srgbClr val="0000FF"/>
                </a:solidFill>
              </a:rPr>
              <a:t>will display the filer’s organization.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1600" dirty="0" smtClean="0">
                <a:solidFill>
                  <a:srgbClr val="0000FF"/>
                </a:solidFill>
              </a:rPr>
              <a:t>If “Individual” is selected, only one signature will be enabled to sign.</a:t>
            </a:r>
            <a:endParaRPr lang="en-US" altLang="en-US" sz="1600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76" y="547687"/>
            <a:ext cx="5537220" cy="44123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67" y="530224"/>
            <a:ext cx="4508371" cy="199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52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83115" y="13910"/>
            <a:ext cx="7745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u="sng" cap="all" dirty="0">
                <a:solidFill>
                  <a:srgbClr val="0000FF"/>
                </a:solidFill>
              </a:rPr>
              <a:t>Page 2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734" y="4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40287" y="3040573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  <a:endParaRPr lang="en-US" sz="2800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407379" y="477105"/>
            <a:ext cx="31350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1196975">
              <a:defRPr>
                <a:solidFill>
                  <a:schemeClr val="tx1"/>
                </a:solidFill>
                <a:latin typeface="Arial" charset="0"/>
              </a:defRPr>
            </a:lvl2pPr>
            <a:lvl3pPr marL="1311275">
              <a:defRPr>
                <a:solidFill>
                  <a:schemeClr val="tx1"/>
                </a:solidFill>
                <a:latin typeface="Arial" charset="0"/>
              </a:defRPr>
            </a:lvl3pPr>
            <a:lvl4pPr marL="1425575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rgbClr val="0000FF"/>
                </a:solidFill>
              </a:rPr>
              <a:t>PDF Part A</a:t>
            </a:r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6904037" y="459293"/>
            <a:ext cx="36472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1196975">
              <a:defRPr>
                <a:solidFill>
                  <a:schemeClr val="tx1"/>
                </a:solidFill>
                <a:latin typeface="Arial" charset="0"/>
              </a:defRPr>
            </a:lvl2pPr>
            <a:lvl3pPr marL="1311275">
              <a:defRPr>
                <a:solidFill>
                  <a:schemeClr val="tx1"/>
                </a:solidFill>
                <a:latin typeface="Arial" charset="0"/>
              </a:defRPr>
            </a:lvl3pPr>
            <a:lvl4pPr marL="1425575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rgbClr val="0000FF"/>
                </a:solidFill>
              </a:rPr>
              <a:t>PDF Part B</a:t>
            </a:r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8091" y="5684704"/>
            <a:ext cx="94380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en-US" dirty="0" smtClean="0">
                <a:solidFill>
                  <a:srgbClr val="0000FF"/>
                </a:solidFill>
                <a:latin typeface="Arial" charset="0"/>
              </a:rPr>
              <a:t>PDF has Part A and B in two pages.</a:t>
            </a:r>
          </a:p>
          <a:p>
            <a:pPr>
              <a:buFont typeface="Wingdings" pitchFamily="2" charset="2"/>
              <a:buChar char="q"/>
            </a:pPr>
            <a:r>
              <a:rPr lang="en-US" altLang="en-US" dirty="0" smtClean="0">
                <a:solidFill>
                  <a:srgbClr val="0000FF"/>
                </a:solidFill>
                <a:latin typeface="Arial" charset="0"/>
              </a:rPr>
              <a:t> Also the number of Part B’s getting attached to be identified in Part 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00FF"/>
                </a:solidFill>
                <a:latin typeface="Arial" charset="0"/>
              </a:rPr>
              <a:t>Electronic form will have Part A and B listed together in one page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00FF"/>
                </a:solidFill>
                <a:latin typeface="Arial" charset="0"/>
              </a:rPr>
              <a:t>Each Part A’s will be listed on separate pages.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rgbClr val="0000FF"/>
                </a:solidFill>
                <a:latin typeface="Arial" charset="0"/>
              </a:rPr>
              <a:t>Total number of Part B added will be automatically calculated.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en-US" dirty="0" smtClean="0">
              <a:solidFill>
                <a:srgbClr val="0000FF"/>
              </a:solidFill>
              <a:latin typeface="Arial" charset="0"/>
            </a:endParaRPr>
          </a:p>
          <a:p>
            <a:endParaRPr lang="en-US" altLang="en-US" dirty="0" smtClean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115" y="843121"/>
            <a:ext cx="4262957" cy="48357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298" y="843121"/>
            <a:ext cx="3832848" cy="468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47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66332" y="2"/>
            <a:ext cx="7745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u="sng" cap="all" dirty="0" smtClean="0">
                <a:solidFill>
                  <a:srgbClr val="0000FF"/>
                </a:solidFill>
              </a:rPr>
              <a:t>ITEM 8</a:t>
            </a:r>
            <a:endParaRPr lang="en-US" altLang="en-US" sz="2800" b="1" cap="all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734" y="4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40287" y="3040573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</a:t>
            </a:r>
            <a:r>
              <a:rPr lang="en-US" altLang="en-US" sz="2800" dirty="0" smtClean="0">
                <a:solidFill>
                  <a:schemeClr val="bg1"/>
                </a:solidFill>
                <a:latin typeface="Times New Roman" pitchFamily="18" charset="0"/>
              </a:rPr>
              <a:t>10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189037" y="6341719"/>
            <a:ext cx="1010443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500" dirty="0" smtClean="0">
                <a:solidFill>
                  <a:srgbClr val="0000FF"/>
                </a:solidFill>
                <a:latin typeface="Arial" charset="0"/>
              </a:rPr>
              <a:t>Questions 8a-8f are required to be answered.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500" dirty="0" smtClean="0">
                <a:solidFill>
                  <a:srgbClr val="0000FF"/>
                </a:solidFill>
                <a:latin typeface="Arial" charset="0"/>
              </a:rPr>
              <a:t>When Saving this page, the system will create </a:t>
            </a:r>
            <a:r>
              <a:rPr lang="en-US" altLang="en-US" sz="1500" dirty="0" err="1" smtClean="0">
                <a:solidFill>
                  <a:srgbClr val="0000FF"/>
                </a:solidFill>
                <a:latin typeface="Arial" charset="0"/>
              </a:rPr>
              <a:t>seperate</a:t>
            </a:r>
            <a:r>
              <a:rPr lang="en-US" altLang="en-US" sz="1500" dirty="0" smtClean="0">
                <a:solidFill>
                  <a:srgbClr val="0000FF"/>
                </a:solidFill>
                <a:latin typeface="Arial" charset="0"/>
              </a:rPr>
              <a:t> Part B pages for each item selected ”Yes”.</a:t>
            </a:r>
          </a:p>
          <a:p>
            <a:pPr lvl="1"/>
            <a:endParaRPr lang="en-US" altLang="en-US" sz="1500" dirty="0" smtClean="0">
              <a:solidFill>
                <a:srgbClr val="0000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37" y="522949"/>
            <a:ext cx="7070616" cy="581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56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26265</TotalTime>
  <Words>1273</Words>
  <Application>Microsoft Office PowerPoint</Application>
  <PresentationFormat>Custom</PresentationFormat>
  <Paragraphs>157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 Department of Labor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Adityan, Bineeta - OLMS CTR</dc:creator>
  <cp:lastModifiedBy>Adityan, Bineeta - OLMS CTR</cp:lastModifiedBy>
  <cp:revision>435</cp:revision>
  <cp:lastPrinted>2018-05-10T18:07:11Z</cp:lastPrinted>
  <dcterms:created xsi:type="dcterms:W3CDTF">2017-05-26T14:01:12Z</dcterms:created>
  <dcterms:modified xsi:type="dcterms:W3CDTF">2019-02-20T15:54:24Z</dcterms:modified>
</cp:coreProperties>
</file>