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4"/>
  </p:sldMasterIdLst>
  <p:notesMasterIdLst>
    <p:notesMasterId r:id="rId28"/>
  </p:notesMasterIdLst>
  <p:sldIdLst>
    <p:sldId id="312" r:id="rId5"/>
    <p:sldId id="319" r:id="rId6"/>
    <p:sldId id="302" r:id="rId7"/>
    <p:sldId id="325" r:id="rId8"/>
    <p:sldId id="321" r:id="rId9"/>
    <p:sldId id="306" r:id="rId10"/>
    <p:sldId id="323" r:id="rId11"/>
    <p:sldId id="307" r:id="rId12"/>
    <p:sldId id="324" r:id="rId13"/>
    <p:sldId id="308" r:id="rId14"/>
    <p:sldId id="309" r:id="rId15"/>
    <p:sldId id="327" r:id="rId16"/>
    <p:sldId id="320" r:id="rId17"/>
    <p:sldId id="310" r:id="rId18"/>
    <p:sldId id="311" r:id="rId19"/>
    <p:sldId id="313" r:id="rId20"/>
    <p:sldId id="328" r:id="rId21"/>
    <p:sldId id="316" r:id="rId22"/>
    <p:sldId id="314" r:id="rId23"/>
    <p:sldId id="317" r:id="rId24"/>
    <p:sldId id="315" r:id="rId25"/>
    <p:sldId id="318" r:id="rId26"/>
    <p:sldId id="326" r:id="rId27"/>
  </p:sldIdLst>
  <p:sldSz cx="13168313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415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ederkehr, Christopher - OASAM OCIO CTR" initials="WC-OOC" lastIdx="18" clrIdx="0">
    <p:extLst>
      <p:ext uri="{19B8F6BF-5375-455C-9EA6-DF929625EA0E}">
        <p15:presenceInfo xmlns:p15="http://schemas.microsoft.com/office/powerpoint/2012/main" userId="S-1-5-21-609670400-3822899875-428587463-293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400" autoAdjust="0"/>
  </p:normalViewPr>
  <p:slideViewPr>
    <p:cSldViewPr>
      <p:cViewPr varScale="1">
        <p:scale>
          <a:sx n="80" d="100"/>
          <a:sy n="80" d="100"/>
        </p:scale>
        <p:origin x="570" y="150"/>
      </p:cViewPr>
      <p:guideLst>
        <p:guide orient="horz" pos="2333"/>
        <p:guide pos="4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F5E9-FEC1-4A9D-8A6B-F675803A6B0C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181E-BEF3-442F-B500-8F8512C8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1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0" y="6913457"/>
            <a:ext cx="13164884" cy="493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841648"/>
            <a:ext cx="13164884" cy="6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148" y="819738"/>
            <a:ext cx="10863858" cy="3851783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641" spc="-54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141" y="4812482"/>
            <a:ext cx="10863858" cy="12345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592" cap="all" spc="216" baseline="0">
                <a:solidFill>
                  <a:schemeClr val="tx2"/>
                </a:solidFill>
                <a:latin typeface="+mj-lt"/>
              </a:defRPr>
            </a:lvl1pPr>
            <a:lvl2pPr marL="493822" indent="0" algn="ctr">
              <a:buNone/>
              <a:defRPr sz="2592"/>
            </a:lvl2pPr>
            <a:lvl3pPr marL="987643" indent="0" algn="ctr">
              <a:buNone/>
              <a:defRPr sz="2592"/>
            </a:lvl3pPr>
            <a:lvl4pPr marL="1481465" indent="0" algn="ctr">
              <a:buNone/>
              <a:defRPr sz="2160"/>
            </a:lvl4pPr>
            <a:lvl5pPr marL="1975287" indent="0" algn="ctr">
              <a:buNone/>
              <a:defRPr sz="2160"/>
            </a:lvl5pPr>
            <a:lvl6pPr marL="2469109" indent="0" algn="ctr">
              <a:buNone/>
              <a:defRPr sz="2160"/>
            </a:lvl6pPr>
            <a:lvl7pPr marL="2962930" indent="0" algn="ctr">
              <a:buNone/>
              <a:defRPr sz="2160"/>
            </a:lvl7pPr>
            <a:lvl8pPr marL="3456752" indent="0" algn="ctr">
              <a:buNone/>
              <a:defRPr sz="2160"/>
            </a:lvl8pPr>
            <a:lvl9pPr marL="3950574" indent="0" algn="ctr">
              <a:buNone/>
              <a:defRPr sz="21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04365" y="4691274"/>
            <a:ext cx="1066633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9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0" y="6913457"/>
            <a:ext cx="13164884" cy="493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841648"/>
            <a:ext cx="13164884" cy="6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3574" y="447999"/>
            <a:ext cx="2839417" cy="621854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321" y="447999"/>
            <a:ext cx="8353649" cy="6218549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30" y="6913457"/>
            <a:ext cx="13164884" cy="493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841648"/>
            <a:ext cx="13164884" cy="6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148" y="819738"/>
            <a:ext cx="10863858" cy="3851783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64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148" y="4809790"/>
            <a:ext cx="10863858" cy="12345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592" cap="all" spc="216" baseline="0">
                <a:solidFill>
                  <a:schemeClr val="tx2"/>
                </a:solidFill>
                <a:latin typeface="+mj-lt"/>
              </a:defRPr>
            </a:lvl1pPr>
            <a:lvl2pPr marL="49382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2pPr>
            <a:lvl3pPr marL="987643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3pPr>
            <a:lvl4pPr marL="148146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97528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4691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96293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45675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95057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04365" y="4691274"/>
            <a:ext cx="1066633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85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5148" y="309558"/>
            <a:ext cx="10863858" cy="1566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147" y="1993564"/>
            <a:ext cx="5333167" cy="4345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5840" y="1993565"/>
            <a:ext cx="5333167" cy="4345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85148" y="309558"/>
            <a:ext cx="10863858" cy="1566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148" y="1993907"/>
            <a:ext cx="5333167" cy="7952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60" b="0" cap="all" baseline="0">
                <a:solidFill>
                  <a:schemeClr val="tx2"/>
                </a:solidFill>
              </a:defRPr>
            </a:lvl1pPr>
            <a:lvl2pPr marL="493822" indent="0">
              <a:buNone/>
              <a:defRPr sz="2160" b="1"/>
            </a:lvl2pPr>
            <a:lvl3pPr marL="987643" indent="0">
              <a:buNone/>
              <a:defRPr sz="1944" b="1"/>
            </a:lvl3pPr>
            <a:lvl4pPr marL="1481465" indent="0">
              <a:buNone/>
              <a:defRPr sz="1728" b="1"/>
            </a:lvl4pPr>
            <a:lvl5pPr marL="1975287" indent="0">
              <a:buNone/>
              <a:defRPr sz="1728" b="1"/>
            </a:lvl5pPr>
            <a:lvl6pPr marL="2469109" indent="0">
              <a:buNone/>
              <a:defRPr sz="1728" b="1"/>
            </a:lvl6pPr>
            <a:lvl7pPr marL="2962930" indent="0">
              <a:buNone/>
              <a:defRPr sz="1728" b="1"/>
            </a:lvl7pPr>
            <a:lvl8pPr marL="3456752" indent="0">
              <a:buNone/>
              <a:defRPr sz="1728" b="1"/>
            </a:lvl8pPr>
            <a:lvl9pPr marL="3950574" indent="0">
              <a:buNone/>
              <a:defRPr sz="17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148" y="2789160"/>
            <a:ext cx="5333167" cy="3648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5840" y="1993907"/>
            <a:ext cx="5333167" cy="79525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60" b="0" cap="all" baseline="0">
                <a:solidFill>
                  <a:schemeClr val="tx2"/>
                </a:solidFill>
              </a:defRPr>
            </a:lvl1pPr>
            <a:lvl2pPr marL="493822" indent="0">
              <a:buNone/>
              <a:defRPr sz="2160" b="1"/>
            </a:lvl2pPr>
            <a:lvl3pPr marL="987643" indent="0">
              <a:buNone/>
              <a:defRPr sz="1944" b="1"/>
            </a:lvl3pPr>
            <a:lvl4pPr marL="1481465" indent="0">
              <a:buNone/>
              <a:defRPr sz="1728" b="1"/>
            </a:lvl4pPr>
            <a:lvl5pPr marL="1975287" indent="0">
              <a:buNone/>
              <a:defRPr sz="1728" b="1"/>
            </a:lvl5pPr>
            <a:lvl6pPr marL="2469109" indent="0">
              <a:buNone/>
              <a:defRPr sz="1728" b="1"/>
            </a:lvl6pPr>
            <a:lvl7pPr marL="2962930" indent="0">
              <a:buNone/>
              <a:defRPr sz="1728" b="1"/>
            </a:lvl7pPr>
            <a:lvl8pPr marL="3456752" indent="0">
              <a:buNone/>
              <a:defRPr sz="1728" b="1"/>
            </a:lvl8pPr>
            <a:lvl9pPr marL="3950574" indent="0">
              <a:buNone/>
              <a:defRPr sz="172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5840" y="2789160"/>
            <a:ext cx="5333167" cy="36487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0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30" y="6913457"/>
            <a:ext cx="13164884" cy="493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841648"/>
            <a:ext cx="13164884" cy="6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1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375171" cy="7407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63592" y="0"/>
            <a:ext cx="69134" cy="7407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2" y="641963"/>
            <a:ext cx="3456682" cy="2469092"/>
          </a:xfrm>
        </p:spPr>
        <p:txBody>
          <a:bodyPr anchor="b">
            <a:normAutofit/>
          </a:bodyPr>
          <a:lstStyle>
            <a:lvl1pPr>
              <a:defRPr sz="388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5023" y="790109"/>
            <a:ext cx="7012127" cy="56789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2" y="3160437"/>
            <a:ext cx="3456682" cy="364976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20">
                <a:solidFill>
                  <a:srgbClr val="FFFFFF"/>
                </a:solidFill>
              </a:defRPr>
            </a:lvl1pPr>
            <a:lvl2pPr marL="493822" indent="0">
              <a:buNone/>
              <a:defRPr sz="1296"/>
            </a:lvl2pPr>
            <a:lvl3pPr marL="987643" indent="0">
              <a:buNone/>
              <a:defRPr sz="1080"/>
            </a:lvl3pPr>
            <a:lvl4pPr marL="1481465" indent="0">
              <a:buNone/>
              <a:defRPr sz="972"/>
            </a:lvl4pPr>
            <a:lvl5pPr marL="1975287" indent="0">
              <a:buNone/>
              <a:defRPr sz="972"/>
            </a:lvl5pPr>
            <a:lvl6pPr marL="2469109" indent="0">
              <a:buNone/>
              <a:defRPr sz="972"/>
            </a:lvl6pPr>
            <a:lvl7pPr marL="2962930" indent="0">
              <a:buNone/>
              <a:defRPr sz="972"/>
            </a:lvl7pPr>
            <a:lvl8pPr marL="3456752" indent="0">
              <a:buNone/>
              <a:defRPr sz="972"/>
            </a:lvl8pPr>
            <a:lvl9pPr marL="3950574" indent="0">
              <a:buNone/>
              <a:defRPr sz="9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790" y="6977166"/>
            <a:ext cx="2828195" cy="394369"/>
          </a:xfrm>
        </p:spPr>
        <p:txBody>
          <a:bodyPr/>
          <a:lstStyle>
            <a:lvl1pPr algn="l">
              <a:defRPr/>
            </a:lvl1pPr>
          </a:lstStyle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85023" y="6977166"/>
            <a:ext cx="5020419" cy="39436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21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49699"/>
            <a:ext cx="13164884" cy="2057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5308737"/>
            <a:ext cx="13164884" cy="691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148" y="5481384"/>
            <a:ext cx="10923116" cy="888873"/>
          </a:xfrm>
        </p:spPr>
        <p:txBody>
          <a:bodyPr lIns="91440" tIns="0" rIns="91440" bIns="0" anchor="b">
            <a:noAutofit/>
          </a:bodyPr>
          <a:lstStyle>
            <a:lvl1pPr>
              <a:defRPr sz="3888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3168297" cy="530873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456">
                <a:solidFill>
                  <a:schemeClr val="bg1"/>
                </a:solidFill>
              </a:defRPr>
            </a:lvl1pPr>
            <a:lvl2pPr marL="493822" indent="0">
              <a:buNone/>
              <a:defRPr sz="3024"/>
            </a:lvl2pPr>
            <a:lvl3pPr marL="987643" indent="0">
              <a:buNone/>
              <a:defRPr sz="2592"/>
            </a:lvl3pPr>
            <a:lvl4pPr marL="1481465" indent="0">
              <a:buNone/>
              <a:defRPr sz="2160"/>
            </a:lvl4pPr>
            <a:lvl5pPr marL="1975287" indent="0">
              <a:buNone/>
              <a:defRPr sz="2160"/>
            </a:lvl5pPr>
            <a:lvl6pPr marL="2469109" indent="0">
              <a:buNone/>
              <a:defRPr sz="2160"/>
            </a:lvl6pPr>
            <a:lvl7pPr marL="2962930" indent="0">
              <a:buNone/>
              <a:defRPr sz="2160"/>
            </a:lvl7pPr>
            <a:lvl8pPr marL="3456752" indent="0">
              <a:buNone/>
              <a:defRPr sz="2160"/>
            </a:lvl8pPr>
            <a:lvl9pPr marL="3950574" indent="0">
              <a:buNone/>
              <a:defRPr sz="21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148" y="6380132"/>
            <a:ext cx="10923116" cy="641964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48"/>
              </a:spcAft>
              <a:buNone/>
              <a:defRPr sz="1620">
                <a:solidFill>
                  <a:srgbClr val="FFFFFF"/>
                </a:solidFill>
              </a:defRPr>
            </a:lvl1pPr>
            <a:lvl2pPr marL="493822" indent="0">
              <a:buNone/>
              <a:defRPr sz="1296"/>
            </a:lvl2pPr>
            <a:lvl3pPr marL="987643" indent="0">
              <a:buNone/>
              <a:defRPr sz="1080"/>
            </a:lvl3pPr>
            <a:lvl4pPr marL="1481465" indent="0">
              <a:buNone/>
              <a:defRPr sz="972"/>
            </a:lvl4pPr>
            <a:lvl5pPr marL="1975287" indent="0">
              <a:buNone/>
              <a:defRPr sz="972"/>
            </a:lvl5pPr>
            <a:lvl6pPr marL="2469109" indent="0">
              <a:buNone/>
              <a:defRPr sz="972"/>
            </a:lvl6pPr>
            <a:lvl7pPr marL="2962930" indent="0">
              <a:buNone/>
              <a:defRPr sz="972"/>
            </a:lvl7pPr>
            <a:lvl8pPr marL="3456752" indent="0">
              <a:buNone/>
              <a:defRPr sz="972"/>
            </a:lvl8pPr>
            <a:lvl9pPr marL="3950574" indent="0">
              <a:buNone/>
              <a:defRPr sz="97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913457"/>
            <a:ext cx="13168313" cy="493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841648"/>
            <a:ext cx="13168314" cy="71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5148" y="309558"/>
            <a:ext cx="10863858" cy="1566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148" y="1993564"/>
            <a:ext cx="10863858" cy="43456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5149" y="6977166"/>
            <a:ext cx="267024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rgbClr val="FFFFFF"/>
                </a:solidFill>
              </a:defRPr>
            </a:lvl1pPr>
          </a:lstStyle>
          <a:p>
            <a:fld id="{2C483F3F-A3A1-4B55-8B33-30B434132972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81368" y="6977166"/>
            <a:ext cx="5209005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3269" y="6977166"/>
            <a:ext cx="141709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rgbClr val="FFFFFF"/>
                </a:solidFill>
              </a:defRPr>
            </a:lvl1pPr>
          </a:lstStyle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89108" y="1877034"/>
            <a:ext cx="1076509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05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87643" rtl="0" eaLnBrk="1" latinLnBrk="0" hangingPunct="1">
        <a:lnSpc>
          <a:spcPct val="85000"/>
        </a:lnSpc>
        <a:spcBef>
          <a:spcPct val="0"/>
        </a:spcBef>
        <a:buNone/>
        <a:defRPr sz="5184" kern="1200" spc="-54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8764" indent="-98764" algn="l" defTabSz="987643" rtl="0" eaLnBrk="1" latinLnBrk="0" hangingPunct="1">
        <a:lnSpc>
          <a:spcPct val="90000"/>
        </a:lnSpc>
        <a:spcBef>
          <a:spcPts val="1296"/>
        </a:spcBef>
        <a:spcAft>
          <a:spcPts val="216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4810" indent="-197529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9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12339" indent="-197529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9868" indent="-197529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07396" indent="-197529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88110" indent="-246911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04130" indent="-246911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20150" indent="-246911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36170" indent="-246911" algn="l" defTabSz="987643" rtl="0" eaLnBrk="1" latinLnBrk="0" hangingPunct="1">
        <a:lnSpc>
          <a:spcPct val="90000"/>
        </a:lnSpc>
        <a:spcBef>
          <a:spcPts val="216"/>
        </a:spcBef>
        <a:spcAft>
          <a:spcPts val="432"/>
        </a:spcAft>
        <a:buClr>
          <a:schemeClr val="accent1"/>
        </a:buClr>
        <a:buFont typeface="Calibri" pitchFamily="34" charset="0"/>
        <a:buChar char="◦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822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643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465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287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9109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930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752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574" algn="l" defTabSz="987643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40756" y="1570037"/>
            <a:ext cx="8458200" cy="3013841"/>
          </a:xfrm>
        </p:spPr>
        <p:txBody>
          <a:bodyPr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 smtClean="0">
                <a:latin typeface="Calibri Light" panose="020F0302020204030204" pitchFamily="34" charset="0"/>
              </a:rPr>
              <a:t>OLMS Content Management System</a:t>
            </a:r>
            <a:br>
              <a:rPr lang="en-US" altLang="en-US" sz="4400" b="1" dirty="0" smtClean="0">
                <a:latin typeface="Calibri Light" panose="020F0302020204030204" pitchFamily="34" charset="0"/>
              </a:rPr>
            </a:br>
            <a:r>
              <a:rPr lang="en-US" altLang="en-US" sz="4400" b="1" dirty="0" smtClean="0">
                <a:latin typeface="Calibri Light" panose="020F0302020204030204" pitchFamily="34" charset="0"/>
              </a:rPr>
              <a:t>(OCOMS)</a:t>
            </a:r>
            <a:br>
              <a:rPr lang="en-US" altLang="en-US" sz="4400" b="1" dirty="0" smtClean="0">
                <a:latin typeface="Calibri Light" panose="020F0302020204030204" pitchFamily="34" charset="0"/>
              </a:rPr>
            </a:br>
            <a:r>
              <a:rPr lang="en-US" altLang="en-US" sz="4400" b="1" dirty="0" smtClean="0">
                <a:latin typeface="Calibri Light" panose="020F0302020204030204" pitchFamily="34" charset="0"/>
              </a:rPr>
              <a:t>CBA </a:t>
            </a:r>
            <a:r>
              <a:rPr lang="en-US" altLang="en-US" sz="4400" b="1" dirty="0">
                <a:latin typeface="Calibri Light" panose="020F0302020204030204" pitchFamily="34" charset="0"/>
              </a:rPr>
              <a:t>Registration </a:t>
            </a:r>
            <a:br>
              <a:rPr lang="en-US" altLang="en-US" sz="4400" b="1" dirty="0">
                <a:latin typeface="Calibri Light" panose="020F0302020204030204" pitchFamily="34" charset="0"/>
              </a:rPr>
            </a:br>
            <a:r>
              <a:rPr lang="en-US" altLang="en-US" sz="4400" b="1" dirty="0">
                <a:latin typeface="Calibri Light" panose="020F0302020204030204" pitchFamily="34" charset="0"/>
              </a:rPr>
              <a:t>and </a:t>
            </a:r>
            <a:br>
              <a:rPr lang="en-US" altLang="en-US" sz="4400" b="1" dirty="0">
                <a:latin typeface="Calibri Light" panose="020F0302020204030204" pitchFamily="34" charset="0"/>
              </a:rPr>
            </a:br>
            <a:r>
              <a:rPr lang="en-US" altLang="en-US" sz="4400" b="1" dirty="0">
                <a:latin typeface="Calibri Light" panose="020F0302020204030204" pitchFamily="34" charset="0"/>
              </a:rPr>
              <a:t>Disclosure </a:t>
            </a:r>
          </a:p>
        </p:txBody>
      </p:sp>
    </p:spTree>
    <p:extLst>
      <p:ext uri="{BB962C8B-B14F-4D97-AF65-F5344CB8AC3E}">
        <p14:creationId xmlns:p14="http://schemas.microsoft.com/office/powerpoint/2010/main" val="19135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Receive CBA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2" y="1265237"/>
            <a:ext cx="12915901" cy="1465262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300" dirty="0" smtClean="0"/>
              <a:t> Employers </a:t>
            </a:r>
            <a:r>
              <a:rPr lang="en-US" sz="2300" dirty="0"/>
              <a:t>will continue to </a:t>
            </a:r>
            <a:r>
              <a:rPr lang="en-US" sz="2300" dirty="0" smtClean="0"/>
              <a:t>return </a:t>
            </a:r>
            <a:r>
              <a:rPr lang="en-US" sz="2300" dirty="0"/>
              <a:t>the CBA via email or </a:t>
            </a:r>
            <a:r>
              <a:rPr lang="en-US" sz="2300" dirty="0" smtClean="0"/>
              <a:t>mail.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/>
              <a:t>We will look into functionality to access the email received from the employer from the CBA editor. </a:t>
            </a:r>
            <a:endParaRPr lang="en-US" sz="23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100" dirty="0"/>
              <a:t>This will help the user to add CBA details and also upload the file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7507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-30163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Create CBA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427037"/>
            <a:ext cx="6858000" cy="67339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48" dirty="0" smtClean="0"/>
              <a:t>By </a:t>
            </a:r>
            <a:r>
              <a:rPr lang="en-US" sz="2248" dirty="0"/>
              <a:t>selecting an employer record and clicking the </a:t>
            </a:r>
            <a:r>
              <a:rPr lang="en-US" sz="2248" b="1" u="sng" dirty="0"/>
              <a:t>Create CBA</a:t>
            </a:r>
            <a:r>
              <a:rPr lang="en-US" sz="2248" dirty="0"/>
              <a:t> button, the system will use the employer, and the union information from the F7 notice page to create the CBA record.</a:t>
            </a:r>
          </a:p>
          <a:p>
            <a:pPr lvl="2"/>
            <a:r>
              <a:rPr lang="en-US" sz="1600" dirty="0"/>
              <a:t>The following fields will be listed in the editor: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Employer ID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B050"/>
                </a:solidFill>
              </a:rPr>
              <a:t>populated by the system </a:t>
            </a:r>
            <a:r>
              <a:rPr lang="en-US" sz="1600" dirty="0" smtClean="0">
                <a:solidFill>
                  <a:srgbClr val="00B050"/>
                </a:solidFill>
              </a:rPr>
              <a:t>and will not be editable)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CBA ID </a:t>
            </a:r>
            <a:r>
              <a:rPr lang="en-US" sz="1600" dirty="0">
                <a:solidFill>
                  <a:srgbClr val="00B050"/>
                </a:solidFill>
              </a:rPr>
              <a:t>(System generate ID upon save)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Date CBA Received </a:t>
            </a:r>
            <a:endParaRPr lang="en-US" sz="16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Employer Name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populated by the system and will be editable</a:t>
            </a:r>
            <a:r>
              <a:rPr lang="en-US" sz="1600" dirty="0" smtClean="0"/>
              <a:t>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dirty="0" smtClean="0"/>
              <a:t>The system will also provide a search feature to find an existing employer</a:t>
            </a:r>
            <a:endParaRPr lang="en-US" sz="16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Location</a:t>
            </a:r>
            <a:r>
              <a:rPr lang="en-US" sz="1600" dirty="0" smtClean="0"/>
              <a:t> (</a:t>
            </a:r>
            <a:r>
              <a:rPr lang="en-US" sz="1600" dirty="0">
                <a:solidFill>
                  <a:srgbClr val="00B050"/>
                </a:solidFill>
              </a:rPr>
              <a:t>populated by the system and will be editable</a:t>
            </a:r>
            <a:r>
              <a:rPr lang="en-US" sz="1600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Union Name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populated by the system and will be editable</a:t>
            </a:r>
            <a:r>
              <a:rPr lang="en-US" sz="1600" dirty="0" smtClean="0"/>
              <a:t>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dirty="0"/>
              <a:t>The system will also provide a search feature to find an existing </a:t>
            </a:r>
            <a:r>
              <a:rPr lang="en-US" sz="1600" dirty="0" smtClean="0"/>
              <a:t>union</a:t>
            </a:r>
            <a:endParaRPr lang="en-US" sz="1600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Local Number </a:t>
            </a:r>
            <a:r>
              <a:rPr lang="en-US" sz="1600" dirty="0" smtClean="0"/>
              <a:t>(</a:t>
            </a:r>
            <a:r>
              <a:rPr lang="en-US" sz="1600" dirty="0">
                <a:solidFill>
                  <a:srgbClr val="00B050"/>
                </a:solidFill>
              </a:rPr>
              <a:t>populated by the system and will be </a:t>
            </a:r>
            <a:r>
              <a:rPr lang="en-US" sz="1600" dirty="0" smtClean="0">
                <a:solidFill>
                  <a:srgbClr val="00B050"/>
                </a:solidFill>
              </a:rPr>
              <a:t>editable)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Search feature will populate the local number based on the union selected </a:t>
            </a:r>
            <a:r>
              <a:rPr lang="en-US" sz="1600" dirty="0">
                <a:solidFill>
                  <a:schemeClr val="tx1"/>
                </a:solidFill>
              </a:rPr>
              <a:t>and will be editable</a:t>
            </a:r>
            <a:r>
              <a:rPr lang="en-US" sz="1600" dirty="0"/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NAICS #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Number of Employees </a:t>
            </a:r>
            <a:endParaRPr lang="en-US" sz="16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Expiration Date </a:t>
            </a:r>
            <a:endParaRPr lang="en-US" sz="1600" dirty="0">
              <a:solidFill>
                <a:schemeClr val="tx1"/>
              </a:solidFill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Number of Pages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Agreement (dropdown will list Public, Private and confidential 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Do Not Publish </a:t>
            </a:r>
            <a:r>
              <a:rPr lang="en-US" sz="1600" dirty="0" smtClean="0">
                <a:solidFill>
                  <a:srgbClr val="FF0000"/>
                </a:solidFill>
              </a:rPr>
              <a:t>– Checking this checkbox will stop publishing the CBA on the OPDR page. The user will have to enter a reason for not publishing the CBA on the page.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rgbClr val="FF0000"/>
                </a:solidFill>
              </a:rPr>
              <a:t>For the Confidential type , this box will be checked automatically.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Button to browse and upload the agreement file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Comment box </a:t>
            </a:r>
            <a:r>
              <a:rPr lang="en-US" sz="1600" dirty="0" smtClean="0"/>
              <a:t>to enter any additional information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 smtClean="0"/>
              <a:t>A check box will be provided to mark a CBA as Orphan CBA.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32367"/>
            <a:ext cx="4123695" cy="194881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463479"/>
              </p:ext>
            </p:extLst>
          </p:nvPr>
        </p:nvGraphicFramePr>
        <p:xfrm>
          <a:off x="11765756" y="44846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Bitmap Image" showAsIcon="1" r:id="rId4" imgW="914400" imgH="771480" progId="Paint.Picture">
                  <p:embed/>
                </p:oleObj>
              </mc:Choice>
              <mc:Fallback>
                <p:oleObj name="Bitmap Image" showAsIcon="1" r:id="rId4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65756" y="44846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608" y="2443713"/>
            <a:ext cx="5347162" cy="430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-30163"/>
            <a:ext cx="6857999" cy="57544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Create CBA – Multiple employers/unions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427037"/>
            <a:ext cx="6050756" cy="67339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If the agreement is between multiple employers, the user will add multiple employer/union data using the  </a:t>
            </a:r>
            <a:r>
              <a:rPr lang="en-US" sz="2000" dirty="0"/>
              <a:t>the </a:t>
            </a:r>
            <a:r>
              <a:rPr lang="en-US" sz="2000" b="1" dirty="0"/>
              <a:t>Add </a:t>
            </a:r>
            <a:r>
              <a:rPr lang="en-US" sz="2000" b="1" dirty="0" smtClean="0"/>
              <a:t>Employer </a:t>
            </a:r>
            <a:r>
              <a:rPr lang="en-US" sz="2000" dirty="0" smtClean="0"/>
              <a:t>button.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Clicking this button will </a:t>
            </a:r>
            <a:r>
              <a:rPr lang="en-US" sz="1600" dirty="0" smtClean="0"/>
              <a:t>provide a search feature to select and add the employer and union data.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56" y="1874837"/>
            <a:ext cx="6199314" cy="51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Create CBA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-197644" y="825776"/>
            <a:ext cx="5486400" cy="58848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Upon entering the required data set and save the page, the </a:t>
            </a:r>
            <a:r>
              <a:rPr lang="en-US" sz="2100" b="1" dirty="0" smtClean="0"/>
              <a:t>Review and Publish </a:t>
            </a:r>
            <a:r>
              <a:rPr lang="en-US" sz="2100" dirty="0" smtClean="0"/>
              <a:t>button will be enabled.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This button will get enabled only for the Private and Public CBAs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68" dirty="0" smtClean="0"/>
              <a:t>Confidential and Orphan CBAs will not get published; hence this button will not be enabled for those CBAs.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1668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Clicking the </a:t>
            </a:r>
            <a:r>
              <a:rPr lang="en-US" sz="2100" b="1" dirty="0" smtClean="0"/>
              <a:t>Review and Publish </a:t>
            </a:r>
            <a:r>
              <a:rPr lang="en-US" sz="2100" dirty="0" smtClean="0"/>
              <a:t>button will open a new page displaying the data entered.</a:t>
            </a:r>
            <a:endParaRPr lang="en-US" sz="21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6" y="502854"/>
            <a:ext cx="7214456" cy="59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Review and Publish CBA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-45244" y="790575"/>
            <a:ext cx="5645945" cy="58848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The </a:t>
            </a:r>
            <a:r>
              <a:rPr lang="en-US" sz="2100" dirty="0"/>
              <a:t>review page will have a button to publish the data instantly on the OLMS disclosure page (OPDR</a:t>
            </a:r>
            <a:r>
              <a:rPr lang="en-US" sz="2100" dirty="0" smtClean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The user should be able to return to the editor for any additional changes.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 smtClean="0"/>
              <a:t>The </a:t>
            </a:r>
            <a:r>
              <a:rPr lang="en-US" sz="2100" dirty="0"/>
              <a:t>data disclosed can be modified, saved, and </a:t>
            </a:r>
            <a:r>
              <a:rPr lang="en-US" sz="2100" dirty="0" smtClean="0"/>
              <a:t>republished.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Upon saving the CBA record, the employer page will have the status changed to </a:t>
            </a:r>
            <a:r>
              <a:rPr lang="en-US" sz="2100" b="1" u="sng" dirty="0"/>
              <a:t>CBA received.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1" y="579437"/>
            <a:ext cx="7711896" cy="4800600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25819"/>
              </p:ext>
            </p:extLst>
          </p:nvPr>
        </p:nvGraphicFramePr>
        <p:xfrm>
          <a:off x="3993356" y="53625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Bitmap Image" showAsIcon="1" r:id="rId4" imgW="914400" imgH="771480" progId="Paint.Picture">
                  <p:embed/>
                </p:oleObj>
              </mc:Choice>
              <mc:Fallback>
                <p:oleObj name="Bitmap Image" showAsIcon="1" r:id="rId4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3356" y="53625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74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Disclosure Page (OPDR)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4883945" cy="58848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48" dirty="0" smtClean="0"/>
              <a:t>Upon clicking the </a:t>
            </a:r>
            <a:r>
              <a:rPr lang="en-US" sz="2248" b="1" u="sng" dirty="0" smtClean="0"/>
              <a:t>Publish</a:t>
            </a:r>
            <a:r>
              <a:rPr lang="en-US" sz="2248" dirty="0" smtClean="0"/>
              <a:t> button, the CBA data will be disclosed on the OPDR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disclosure will display only the </a:t>
            </a:r>
            <a:r>
              <a:rPr lang="en-US" b="1" u="sng" dirty="0" smtClean="0"/>
              <a:t>Private</a:t>
            </a:r>
            <a:r>
              <a:rPr lang="en-US" dirty="0" smtClean="0"/>
              <a:t> and </a:t>
            </a:r>
            <a:r>
              <a:rPr lang="en-US" b="1" u="sng" dirty="0" smtClean="0"/>
              <a:t>Public</a:t>
            </a:r>
            <a:r>
              <a:rPr lang="en-US" dirty="0" smtClean="0"/>
              <a:t> agreements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CBAs with multiple unions will be listed with </a:t>
            </a:r>
            <a:r>
              <a:rPr lang="en-US" dirty="0"/>
              <a:t>a comma or slash </a:t>
            </a:r>
            <a:r>
              <a:rPr lang="en-US" dirty="0" smtClean="0"/>
              <a:t>separator.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per the current process, the disclosure page will continue to display expired </a:t>
            </a:r>
            <a:r>
              <a:rPr lang="en-US" dirty="0" smtClean="0"/>
              <a:t>CBAs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employer provides the renewed </a:t>
            </a:r>
            <a:r>
              <a:rPr lang="en-US" dirty="0" smtClean="0"/>
              <a:t>agreement, </a:t>
            </a:r>
            <a:r>
              <a:rPr lang="en-US" dirty="0"/>
              <a:t>the user will register the employer again with the new CBA </a:t>
            </a:r>
            <a:r>
              <a:rPr lang="en-US" dirty="0" smtClean="0"/>
              <a:t>agreement.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employer will get a new ID during the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OPDR page will display both old and new </a:t>
            </a:r>
            <a:r>
              <a:rPr lang="en-US" dirty="0" smtClean="0"/>
              <a:t>agreements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556" y="768295"/>
            <a:ext cx="7848600" cy="4289917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86188"/>
              </p:ext>
            </p:extLst>
          </p:nvPr>
        </p:nvGraphicFramePr>
        <p:xfrm>
          <a:off x="6383338" y="5654675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Packager Shell Object" showAsIcon="1" r:id="rId4" imgW="844920" imgH="349200" progId="Package">
                  <p:embed/>
                </p:oleObj>
              </mc:Choice>
              <mc:Fallback>
                <p:oleObj name="Packager Shell Object" showAsIcon="1" r:id="rId4" imgW="844920" imgH="349200" progId="Packag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83338" y="5654675"/>
                        <a:ext cx="8445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0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CBA Listing Page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12915902" cy="138906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48" dirty="0" smtClean="0"/>
              <a:t>All registered CBAs will be listed on the CBA Listing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48" dirty="0" smtClean="0"/>
              <a:t>The user should be able to edit and republish any CBA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48" dirty="0" smtClean="0"/>
              <a:t> A published CBA can be removed from the disclosure page by marked it as </a:t>
            </a:r>
            <a:r>
              <a:rPr lang="en-US" sz="2248" b="1" u="sng" dirty="0" smtClean="0"/>
              <a:t>Do Not Publish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41" y="2170329"/>
            <a:ext cx="11293902" cy="45813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903540"/>
              </p:ext>
            </p:extLst>
          </p:nvPr>
        </p:nvGraphicFramePr>
        <p:xfrm>
          <a:off x="183356" y="31702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Bitmap Image" showAsIcon="1" r:id="rId4" imgW="914400" imgH="771480" progId="Paint.Picture">
                  <p:embed/>
                </p:oleObj>
              </mc:Choice>
              <mc:Fallback>
                <p:oleObj name="Bitmap Image" showAsIcon="1" r:id="rId4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356" y="31702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70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CBA Listing Page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12915902" cy="5508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48" dirty="0" smtClean="0"/>
              <a:t>CBAs with multiple CBAs will be listed with comma separated</a:t>
            </a:r>
            <a:endParaRPr lang="en-US" sz="2248" b="1" u="sng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7" y="1373953"/>
            <a:ext cx="12714908" cy="51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7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CBA Listing Page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12656345" cy="1541462"/>
          </a:xfrm>
        </p:spPr>
        <p:txBody>
          <a:bodyPr>
            <a:normAutofit fontScale="3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 smtClean="0"/>
              <a:t>Additional features available on this page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Export – The user should be able to export the list to an excel spreadsheet.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7568" dirty="0" smtClean="0"/>
              <a:t>The </a:t>
            </a:r>
            <a:r>
              <a:rPr lang="en-US" sz="7568" dirty="0"/>
              <a:t>user should be able to filter the entire list or filtered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Filter - </a:t>
            </a:r>
            <a:r>
              <a:rPr lang="en-US" sz="8000" dirty="0"/>
              <a:t>Each column has column filters enabled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7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756" y="2354628"/>
            <a:ext cx="6814504" cy="44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Reports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107156" y="1570037"/>
            <a:ext cx="12122945" cy="2684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Reports tab will have the following two types of reports: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Statistics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Counts By Month</a:t>
            </a:r>
          </a:p>
        </p:txBody>
      </p:sp>
    </p:spTree>
    <p:extLst>
      <p:ext uri="{BB962C8B-B14F-4D97-AF65-F5344CB8AC3E}">
        <p14:creationId xmlns:p14="http://schemas.microsoft.com/office/powerpoint/2010/main" val="28960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Overview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30980" y="1036637"/>
            <a:ext cx="10010776" cy="5638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 </a:t>
            </a:r>
            <a:r>
              <a:rPr lang="en-US" sz="2500" dirty="0" smtClean="0"/>
              <a:t>Create Employer records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</a:t>
            </a:r>
            <a:r>
              <a:rPr lang="en-US" sz="2500" dirty="0" smtClean="0"/>
              <a:t> Send F7 Notices to employers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</a:t>
            </a:r>
            <a:r>
              <a:rPr lang="en-US" sz="2500" dirty="0" smtClean="0"/>
              <a:t> Receive CBA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 smtClean="0"/>
              <a:t>  Register CBA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 smtClean="0"/>
              <a:t>  Disclose CBA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</a:t>
            </a:r>
            <a:r>
              <a:rPr lang="en-US" sz="2500" dirty="0" smtClean="0"/>
              <a:t> Management Reports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Statistics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4807745" cy="58848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statistics page will list the counts of each CBA type registered during the time frame selected.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Private CBAs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Public CBAs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Confidential CBAs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Orphans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Email Sent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Mail Returned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Total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Also we will </a:t>
            </a:r>
            <a:r>
              <a:rPr lang="en-US" dirty="0"/>
              <a:t>look into getting the </a:t>
            </a:r>
            <a:r>
              <a:rPr lang="en-US" u="sng" dirty="0"/>
              <a:t>duplicate CBA </a:t>
            </a:r>
            <a:r>
              <a:rPr lang="en-US" u="sng" dirty="0" smtClean="0"/>
              <a:t>counts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350837"/>
            <a:ext cx="8134861" cy="44196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04159"/>
              </p:ext>
            </p:extLst>
          </p:nvPr>
        </p:nvGraphicFramePr>
        <p:xfrm>
          <a:off x="945356" y="57610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Bitmap Image" showAsIcon="1" r:id="rId4" imgW="914400" imgH="771480" progId="Paint.Picture">
                  <p:embed/>
                </p:oleObj>
              </mc:Choice>
              <mc:Fallback>
                <p:oleObj name="Bitmap Image" showAsIcon="1" r:id="rId4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356" y="57610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5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Statistics - Export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94523" y="1112837"/>
            <a:ext cx="12046745" cy="42084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user will be able to export the data corresponding to each count to </a:t>
            </a:r>
            <a:r>
              <a:rPr lang="en-US"/>
              <a:t>an </a:t>
            </a:r>
            <a:r>
              <a:rPr lang="en-US" smtClean="0"/>
              <a:t>Excel </a:t>
            </a:r>
            <a:r>
              <a:rPr lang="en-US" dirty="0"/>
              <a:t>spreadsheet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export files will list all the </a:t>
            </a:r>
            <a:r>
              <a:rPr lang="en-US" dirty="0" smtClean="0"/>
              <a:t>following data fields.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Employer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Union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Local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Expiration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NAICS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#</a:t>
            </a:r>
            <a:r>
              <a:rPr lang="en-US" dirty="0" err="1" smtClean="0"/>
              <a:t>Wrkrs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Type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Counts By Month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1" y="790575"/>
            <a:ext cx="5713216" cy="58848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Counts By Month Report will provide a monthly registration counts of each CBA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the </a:t>
            </a:r>
            <a:r>
              <a:rPr lang="en-US" dirty="0" smtClean="0"/>
              <a:t>Begin and End Date </a:t>
            </a:r>
            <a:r>
              <a:rPr lang="en-US" dirty="0"/>
              <a:t>entered, the page lists the data by month along with the total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user will be able </a:t>
            </a:r>
            <a:r>
              <a:rPr lang="en-US" dirty="0" smtClean="0"/>
              <a:t>to export this page to an Excel spreadsheet.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56" y="122237"/>
            <a:ext cx="4419600" cy="2531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56" y="3207155"/>
            <a:ext cx="9580352" cy="3971722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680496"/>
              </p:ext>
            </p:extLst>
          </p:nvPr>
        </p:nvGraphicFramePr>
        <p:xfrm>
          <a:off x="827484" y="37330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Bitmap Image" showAsIcon="1" r:id="rId5" imgW="914400" imgH="771480" progId="Paint.Picture">
                  <p:embed/>
                </p:oleObj>
              </mc:Choice>
              <mc:Fallback>
                <p:oleObj name="Bitmap Image" showAsIcon="1" r:id="rId5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484" y="37330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1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755356" y="2255837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Questions?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67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Import - F7 Notices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-121444" y="1112837"/>
            <a:ext cx="4191000" cy="5638800"/>
          </a:xfrm>
        </p:spPr>
        <p:txBody>
          <a:bodyPr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r>
              <a:rPr lang="en-US" dirty="0" smtClean="0"/>
              <a:t>The CBA registration tool will have an import process to import </a:t>
            </a:r>
            <a:r>
              <a:rPr lang="en-US" dirty="0"/>
              <a:t>the Collective Bargaining Notices (</a:t>
            </a:r>
            <a:r>
              <a:rPr lang="en-US" dirty="0" smtClean="0"/>
              <a:t>F-7) data listed in the CSV file.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r>
              <a:rPr lang="en-US" dirty="0"/>
              <a:t>The import process will have a duplicate check to identify any duplicate records in the file.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endParaRPr lang="en-US" dirty="0"/>
          </a:p>
          <a:p>
            <a:pPr marL="658946" lvl="1" indent="-342900">
              <a:buFont typeface="Wingdings" panose="05000000000000000000" pitchFamily="2" charset="2"/>
              <a:buChar char="§"/>
            </a:pPr>
            <a:r>
              <a:rPr lang="en-US" dirty="0" smtClean="0"/>
              <a:t> The Duplicate </a:t>
            </a:r>
            <a:r>
              <a:rPr lang="en-US" dirty="0"/>
              <a:t>check </a:t>
            </a:r>
            <a:r>
              <a:rPr lang="en-US" dirty="0" smtClean="0"/>
              <a:t>will use </a:t>
            </a:r>
            <a:r>
              <a:rPr lang="en-US" dirty="0"/>
              <a:t>the combination of the following data elements in the </a:t>
            </a:r>
            <a:r>
              <a:rPr lang="en-US" dirty="0" smtClean="0"/>
              <a:t>CSV.</a:t>
            </a:r>
            <a:endParaRPr lang="en-US" dirty="0"/>
          </a:p>
          <a:p>
            <a:pPr marL="996854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Employer</a:t>
            </a:r>
            <a:r>
              <a:rPr lang="en-US" dirty="0"/>
              <a:t>, employer address, employer representative, union, union address, union representative and the </a:t>
            </a:r>
            <a:r>
              <a:rPr lang="en-US" dirty="0" smtClean="0"/>
              <a:t>industry</a:t>
            </a:r>
          </a:p>
          <a:p>
            <a:pPr marL="996854" lvl="3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data has to be exact match to mark it as duplicate</a:t>
            </a:r>
            <a:endParaRPr lang="en-US" dirty="0"/>
          </a:p>
          <a:p>
            <a:pPr marL="996854" lvl="3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We will look into functionality to check if the same data combination exists in the database (downloaded in the previous months).</a:t>
            </a:r>
          </a:p>
          <a:p>
            <a:pPr marL="658946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r>
              <a:rPr lang="en-US" dirty="0"/>
              <a:t> Each imported record will get a unique identifier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  <a:tabLst>
                <a:tab pos="91440" algn="l"/>
                <a:tab pos="182880" algn="l"/>
              </a:tabLst>
            </a:pPr>
            <a:r>
              <a:rPr lang="en-US" dirty="0"/>
              <a:t> The system will set the status of each imported record as New.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556" y="790575"/>
            <a:ext cx="8991600" cy="5131694"/>
          </a:xfrm>
          <a:prstGeom prst="rect">
            <a:avLst/>
          </a:prstGeom>
        </p:spPr>
      </p:pic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90750"/>
              </p:ext>
            </p:extLst>
          </p:nvPr>
        </p:nvGraphicFramePr>
        <p:xfrm>
          <a:off x="3383756" y="624334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Bitmap Image" showAsIcon="1" r:id="rId4" imgW="914400" imgH="771480" progId="Paint.Picture">
                  <p:embed/>
                </p:oleObj>
              </mc:Choice>
              <mc:Fallback>
                <p:oleObj name="Bitmap Image" showAsIcon="1" r:id="rId4" imgW="914400" imgH="771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3756" y="624334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49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Import File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40588" y="960437"/>
            <a:ext cx="10153568" cy="457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The CSV file needs clean-up to convert some of the data in the format that the system expects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import file will have the following fields listed: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756" y="1798637"/>
            <a:ext cx="243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Notice Date</a:t>
            </a:r>
          </a:p>
          <a:p>
            <a:r>
              <a:rPr lang="en-US" dirty="0"/>
              <a:t>Initiated Date</a:t>
            </a:r>
          </a:p>
          <a:p>
            <a:r>
              <a:rPr lang="en-US" dirty="0"/>
              <a:t>Employer</a:t>
            </a:r>
          </a:p>
          <a:p>
            <a:r>
              <a:rPr lang="en-US" dirty="0"/>
              <a:t>Employer Street</a:t>
            </a:r>
          </a:p>
          <a:p>
            <a:r>
              <a:rPr lang="en-US" dirty="0"/>
              <a:t>Employer City</a:t>
            </a:r>
          </a:p>
          <a:p>
            <a:r>
              <a:rPr lang="en-US" dirty="0"/>
              <a:t>Employer State</a:t>
            </a:r>
          </a:p>
          <a:p>
            <a:r>
              <a:rPr lang="en-US" dirty="0"/>
              <a:t>Employer ZIP</a:t>
            </a:r>
          </a:p>
          <a:p>
            <a:r>
              <a:rPr lang="en-US" dirty="0"/>
              <a:t>Employer Representative</a:t>
            </a:r>
          </a:p>
          <a:p>
            <a:r>
              <a:rPr lang="en-US" dirty="0"/>
              <a:t>Employer Rep Phone</a:t>
            </a:r>
          </a:p>
          <a:p>
            <a:r>
              <a:rPr lang="en-US" dirty="0"/>
              <a:t>Employer Rep Title</a:t>
            </a:r>
          </a:p>
          <a:p>
            <a:r>
              <a:rPr lang="en-US" dirty="0"/>
              <a:t>Employer Rep </a:t>
            </a:r>
            <a:r>
              <a:rPr lang="en-US" dirty="0" smtClean="0"/>
              <a:t>Email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9770" y="1729060"/>
            <a:ext cx="65817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Union Name</a:t>
            </a:r>
          </a:p>
          <a:p>
            <a:r>
              <a:rPr lang="en-US" dirty="0"/>
              <a:t>Union Local Number</a:t>
            </a:r>
          </a:p>
          <a:p>
            <a:r>
              <a:rPr lang="en-US" dirty="0"/>
              <a:t>Union Street</a:t>
            </a:r>
          </a:p>
          <a:p>
            <a:r>
              <a:rPr lang="en-US" dirty="0"/>
              <a:t>Union City</a:t>
            </a:r>
          </a:p>
          <a:p>
            <a:r>
              <a:rPr lang="en-US" dirty="0"/>
              <a:t>Union State</a:t>
            </a:r>
          </a:p>
          <a:p>
            <a:r>
              <a:rPr lang="en-US" dirty="0"/>
              <a:t>Union ZIP</a:t>
            </a:r>
          </a:p>
          <a:p>
            <a:r>
              <a:rPr lang="en-US" dirty="0"/>
              <a:t>Union Rep</a:t>
            </a:r>
          </a:p>
          <a:p>
            <a:r>
              <a:rPr lang="en-US" dirty="0"/>
              <a:t>Union Rep Phone</a:t>
            </a:r>
          </a:p>
          <a:p>
            <a:r>
              <a:rPr lang="en-US" dirty="0"/>
              <a:t>Union Rep Title</a:t>
            </a:r>
          </a:p>
          <a:p>
            <a:r>
              <a:rPr lang="en-US" dirty="0"/>
              <a:t>Union Rep </a:t>
            </a:r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74556" y="1571076"/>
            <a:ext cx="65817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Affected Location City</a:t>
            </a:r>
          </a:p>
          <a:p>
            <a:r>
              <a:rPr lang="en-US" dirty="0"/>
              <a:t>Affected Location State</a:t>
            </a:r>
          </a:p>
          <a:p>
            <a:r>
              <a:rPr lang="en-US" dirty="0"/>
              <a:t>Affected Location ZIP</a:t>
            </a:r>
          </a:p>
          <a:p>
            <a:r>
              <a:rPr lang="en-US" dirty="0"/>
              <a:t>Expiration Date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Bargaining Unit Size</a:t>
            </a:r>
          </a:p>
          <a:p>
            <a:r>
              <a:rPr lang="en-US" dirty="0"/>
              <a:t>Establishment Size</a:t>
            </a:r>
          </a:p>
          <a:p>
            <a:r>
              <a:rPr lang="en-US" dirty="0"/>
              <a:t>Notice Submitted By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/>
              <a:t>Healthcare Related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240588" y="5136336"/>
            <a:ext cx="13049168" cy="20272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8764" indent="-98764" algn="l" defTabSz="987643" rtl="0" eaLnBrk="1" latinLnBrk="0" hangingPunct="1">
              <a:lnSpc>
                <a:spcPct val="90000"/>
              </a:lnSpc>
              <a:spcBef>
                <a:spcPts val="1296"/>
              </a:spcBef>
              <a:spcAft>
                <a:spcPts val="216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1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4810" indent="-197529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944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12339" indent="-197529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868" indent="-197529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07396" indent="-197529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88110" indent="-246911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4130" indent="-246911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20150" indent="-246911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36170" indent="-246911" algn="l" defTabSz="987643" rtl="0" eaLnBrk="1" latinLnBrk="0" hangingPunct="1">
              <a:lnSpc>
                <a:spcPct val="90000"/>
              </a:lnSpc>
              <a:spcBef>
                <a:spcPts val="216"/>
              </a:spcBef>
              <a:spcAft>
                <a:spcPts val="432"/>
              </a:spcAft>
              <a:buClr>
                <a:schemeClr val="accent1"/>
              </a:buClr>
              <a:buFont typeface="Calibri" pitchFamily="34" charset="0"/>
              <a:buChar char="◦"/>
              <a:defRPr sz="151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NAICS code listed in the original CSV file will not get imported into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The Union Name, Union Designation and Local </a:t>
            </a:r>
            <a:r>
              <a:rPr lang="en-US" sz="2000" dirty="0">
                <a:solidFill>
                  <a:srgbClr val="FF0000"/>
                </a:solidFill>
              </a:rPr>
              <a:t>Number should be separated to import into the system.</a:t>
            </a:r>
          </a:p>
        </p:txBody>
      </p:sp>
    </p:spTree>
    <p:extLst>
      <p:ext uri="{BB962C8B-B14F-4D97-AF65-F5344CB8AC3E}">
        <p14:creationId xmlns:p14="http://schemas.microsoft.com/office/powerpoint/2010/main" val="22767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Add New Employer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60437"/>
            <a:ext cx="13899356" cy="1066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system will </a:t>
            </a:r>
            <a:r>
              <a:rPr lang="en-US" sz="2000" dirty="0" smtClean="0"/>
              <a:t>provide </a:t>
            </a:r>
            <a:r>
              <a:rPr lang="en-US" sz="2000" dirty="0"/>
              <a:t>an option to manually create an employer record (if the employer is not listed in the F7 spreadsheet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3254"/>
            <a:ext cx="2164556" cy="1223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156" y="5380037"/>
            <a:ext cx="3543300" cy="6912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82" y="3322637"/>
            <a:ext cx="4008389" cy="1858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0515" y="2903198"/>
            <a:ext cx="3070622" cy="2278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7223" y="3283598"/>
            <a:ext cx="4066685" cy="22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Employer Editor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30980" y="1036637"/>
            <a:ext cx="12677776" cy="1066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user should be able to modify the employer and the union data </a:t>
            </a:r>
            <a:r>
              <a:rPr lang="en-US" dirty="0" smtClean="0"/>
              <a:t>imported.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Selecting an employer for editing will open the employer’s details on the editor.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user should be able to edit all except employer ID.</a:t>
            </a:r>
          </a:p>
          <a:p>
            <a:pPr marL="21728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8" y="2092324"/>
            <a:ext cx="2273708" cy="1364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1" y="3627438"/>
            <a:ext cx="3466725" cy="1784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356" y="3609308"/>
            <a:ext cx="3601035" cy="1802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191" y="2785117"/>
            <a:ext cx="3248025" cy="23878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200" y="5494646"/>
            <a:ext cx="5227015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756" y="579437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F7 Notice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37349" y="1895475"/>
            <a:ext cx="12351544" cy="3865562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8000" dirty="0" smtClean="0"/>
              <a:t>The system will create F7 letter using the new template provided on 08/04/2020.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80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8000" dirty="0"/>
              <a:t>The letter will have the </a:t>
            </a:r>
            <a:r>
              <a:rPr lang="en-US" sz="8000" dirty="0" smtClean="0"/>
              <a:t>employer ID, employer </a:t>
            </a:r>
            <a:r>
              <a:rPr lang="en-US" sz="8000" dirty="0"/>
              <a:t>name and address and the expiration date will be printed on the F7 letter</a:t>
            </a:r>
            <a:r>
              <a:rPr lang="en-US" sz="8000" dirty="0" smtClean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8000" dirty="0"/>
              <a:t>The system will provide </a:t>
            </a:r>
            <a:r>
              <a:rPr lang="en-US" sz="8000" dirty="0" smtClean="0"/>
              <a:t>a </a:t>
            </a:r>
            <a:r>
              <a:rPr lang="en-US" sz="8000" dirty="0"/>
              <a:t>formatting capability to edit the text listed on the letter</a:t>
            </a:r>
            <a:r>
              <a:rPr lang="en-US" sz="8000" dirty="0" smtClean="0"/>
              <a:t>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8000" dirty="0" smtClean="0"/>
              <a:t>The </a:t>
            </a:r>
            <a:r>
              <a:rPr lang="en-US" sz="8000" dirty="0"/>
              <a:t>signature field will be based on user who send the email (similar to the trusteeship function where the user list will be available to select the sender and the </a:t>
            </a:r>
            <a:r>
              <a:rPr lang="en-US" sz="8000" dirty="0" smtClean="0"/>
              <a:t>signature.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 smtClean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8000" dirty="0"/>
          </a:p>
          <a:p>
            <a:pPr marL="414810" lvl="2" indent="0">
              <a:buNone/>
            </a:pPr>
            <a:endParaRPr lang="en-US" dirty="0"/>
          </a:p>
          <a:p>
            <a:pPr marL="21728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`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89842"/>
              </p:ext>
            </p:extLst>
          </p:nvPr>
        </p:nvGraphicFramePr>
        <p:xfrm>
          <a:off x="1402556" y="59039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2556" y="59039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/>
              <a:t>Send F7 Notifications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2" y="790575"/>
            <a:ext cx="8236744" cy="5122862"/>
          </a:xfrm>
        </p:spPr>
        <p:txBody>
          <a:bodyPr>
            <a:normAutofit fontScale="6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The</a:t>
            </a:r>
            <a:r>
              <a:rPr lang="en-US" sz="3300" dirty="0" smtClean="0"/>
              <a:t> </a:t>
            </a:r>
            <a:r>
              <a:rPr lang="en-US" sz="3400" dirty="0"/>
              <a:t>system</a:t>
            </a:r>
            <a:r>
              <a:rPr lang="en-US" sz="3300" dirty="0" smtClean="0"/>
              <a:t> will </a:t>
            </a:r>
            <a:r>
              <a:rPr lang="en-US" sz="3300" dirty="0"/>
              <a:t>support the following notification formats</a:t>
            </a:r>
            <a:r>
              <a:rPr lang="en-US" sz="33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300" dirty="0" smtClean="0"/>
              <a:t>Email F7 letters – The system will send email to the employers who have the email address stored.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email will have the F7 letter attached.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status of these records will be changed to </a:t>
            </a:r>
            <a:r>
              <a:rPr lang="en-US" sz="3300" b="1" u="sng" dirty="0" smtClean="0"/>
              <a:t>F7 Notice Sent.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system will also track  the email sent date.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400" dirty="0" smtClean="0"/>
              <a:t> An editor will be provided for </a:t>
            </a:r>
            <a:r>
              <a:rPr lang="en-US" sz="3400" dirty="0"/>
              <a:t>changing the text of the letter’s body.</a:t>
            </a:r>
          </a:p>
          <a:p>
            <a:pPr marL="612339" lvl="3" indent="0">
              <a:buNone/>
            </a:pPr>
            <a:endParaRPr lang="en-US" sz="33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z="33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300" dirty="0"/>
              <a:t>Print F7 </a:t>
            </a:r>
            <a:r>
              <a:rPr lang="en-US" sz="3300" dirty="0" smtClean="0"/>
              <a:t>letters – The user should be able to print the F7 letter to send by mail.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</a:t>
            </a:r>
            <a:r>
              <a:rPr lang="en-US" sz="3300" dirty="0"/>
              <a:t>user should be able to select all employers for sending the mail, including the ones who have an email sent</a:t>
            </a:r>
            <a:r>
              <a:rPr lang="en-US" sz="3300" dirty="0" smtClean="0"/>
              <a:t>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status of these records will be changed to </a:t>
            </a:r>
            <a:r>
              <a:rPr lang="en-US" sz="3300" b="1" u="sng" dirty="0" smtClean="0"/>
              <a:t>F7 letter printed.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system will also track the letter print date.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3300" dirty="0" smtClean="0"/>
              <a:t>The system will track both Email Sent date and Letter printed date separately.</a:t>
            </a:r>
            <a:endParaRPr lang="en-US" sz="3300" dirty="0"/>
          </a:p>
          <a:p>
            <a:pPr marL="414810" lvl="2" indent="0">
              <a:buNone/>
            </a:pPr>
            <a:endParaRPr lang="en-US" dirty="0"/>
          </a:p>
          <a:p>
            <a:pPr marL="21728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8277"/>
          <a:stretch/>
        </p:blipFill>
        <p:spPr>
          <a:xfrm>
            <a:off x="8641557" y="1112837"/>
            <a:ext cx="4343400" cy="34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9556" y="215134"/>
            <a:ext cx="6857999" cy="57544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Other functions</a:t>
            </a:r>
            <a:endParaRPr lang="en-US" sz="35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252412" y="790575"/>
            <a:ext cx="4883944" cy="451326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 smtClean="0"/>
              <a:t>Mark as Mail Returned </a:t>
            </a:r>
            <a:r>
              <a:rPr lang="en-US" sz="2100" dirty="0" smtClean="0"/>
              <a:t>– Any returned mail can be marked as undelivered using this option.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The status for those records will be </a:t>
            </a:r>
            <a:r>
              <a:rPr lang="en-US" sz="1900" b="1" u="sng" dirty="0" smtClean="0"/>
              <a:t>Mail Returned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 smtClean="0"/>
              <a:t>Export</a:t>
            </a:r>
            <a:r>
              <a:rPr lang="en-US" sz="2100" dirty="0" smtClean="0"/>
              <a:t> – The list can be exported to the CSV files using this option.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b="1" dirty="0" smtClean="0"/>
              <a:t>Delete</a:t>
            </a:r>
            <a:r>
              <a:rPr lang="en-US" sz="2100" dirty="0" smtClean="0"/>
              <a:t> </a:t>
            </a:r>
            <a:r>
              <a:rPr lang="en-US" sz="2100" b="1" dirty="0" smtClean="0"/>
              <a:t>Selected</a:t>
            </a:r>
            <a:r>
              <a:rPr lang="en-US" sz="2100" dirty="0" smtClean="0"/>
              <a:t> – This option will delete the selected employer record(s) permanently.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68" dirty="0" smtClean="0"/>
              <a:t>The permission to delete a record can be controlled by permission setting.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lvl="2">
              <a:buFont typeface="Wingdings" panose="05000000000000000000" pitchFamily="2" charset="2"/>
              <a:buChar char="Ø"/>
            </a:pPr>
            <a:endParaRPr lang="en-US" sz="1468" dirty="0"/>
          </a:p>
          <a:p>
            <a:pPr marL="414810" lvl="2" indent="0">
              <a:buNone/>
            </a:pPr>
            <a:endParaRPr lang="en-US" dirty="0"/>
          </a:p>
          <a:p>
            <a:pPr marL="217281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356" y="284452"/>
            <a:ext cx="7543800" cy="59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30D9EBECD6A4DAF9F9942986BB0F5" ma:contentTypeVersion="8" ma:contentTypeDescription="Create a new document." ma:contentTypeScope="" ma:versionID="1a67a105651bf619ed0a75c7456220fc">
  <xsd:schema xmlns:xsd="http://www.w3.org/2001/XMLSchema" xmlns:xs="http://www.w3.org/2001/XMLSchema" xmlns:p="http://schemas.microsoft.com/office/2006/metadata/properties" xmlns:ns3="9d940275-c326-4415-8cdc-63790cfe6f41" targetNamespace="http://schemas.microsoft.com/office/2006/metadata/properties" ma:root="true" ma:fieldsID="0daa749eadf351544e1edb69c12353df" ns3:_="">
    <xsd:import namespace="9d940275-c326-4415-8cdc-63790cfe6f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40275-c326-4415-8cdc-63790cfe6f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020E4E-F8C6-4A4E-95EC-22AAED4F4678}">
  <ds:schemaRefs>
    <ds:schemaRef ds:uri="http://schemas.microsoft.com/office/2006/documentManagement/types"/>
    <ds:schemaRef ds:uri="9d940275-c326-4415-8cdc-63790cfe6f4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4FF61A-8BB0-4C1D-A4D4-2E0095A28E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940275-c326-4415-8cdc-63790cfe6f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5A7D64-1558-48DF-80E8-4F846EEC77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92577</TotalTime>
  <Words>1572</Words>
  <Application>Microsoft Office PowerPoint</Application>
  <PresentationFormat>Custom</PresentationFormat>
  <Paragraphs>225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Bitmap Image</vt:lpstr>
      <vt:lpstr>Document</vt:lpstr>
      <vt:lpstr>Packager Shell Object</vt:lpstr>
      <vt:lpstr>OLMS Content Management System (OCOMS) CBA Registration  and  Disclosure </vt:lpstr>
      <vt:lpstr>Overview</vt:lpstr>
      <vt:lpstr>Import - F7 Notices</vt:lpstr>
      <vt:lpstr>Import File</vt:lpstr>
      <vt:lpstr>Add New Employer</vt:lpstr>
      <vt:lpstr>Employer Editor</vt:lpstr>
      <vt:lpstr>F7 Notice</vt:lpstr>
      <vt:lpstr>Send F7 Notifications</vt:lpstr>
      <vt:lpstr>Other functions</vt:lpstr>
      <vt:lpstr>Receive CBA</vt:lpstr>
      <vt:lpstr>Create CBA</vt:lpstr>
      <vt:lpstr>Create CBA – Multiple employers/unions</vt:lpstr>
      <vt:lpstr>Create CBA</vt:lpstr>
      <vt:lpstr>Review and Publish CBA</vt:lpstr>
      <vt:lpstr>The Disclosure Page (OPDR)</vt:lpstr>
      <vt:lpstr>CBA Listing Page</vt:lpstr>
      <vt:lpstr>CBA Listing Page</vt:lpstr>
      <vt:lpstr>CBA Listing Page</vt:lpstr>
      <vt:lpstr>Reports</vt:lpstr>
      <vt:lpstr>Statistics</vt:lpstr>
      <vt:lpstr>Statistics - Export</vt:lpstr>
      <vt:lpstr>Counts By Month</vt:lpstr>
      <vt:lpstr>Questions?</vt:lpstr>
    </vt:vector>
  </TitlesOfParts>
  <Company>US 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Adityan, Bineeta - OLMS CTR</dc:creator>
  <cp:lastModifiedBy>Adityan, Bineeta - OASAM OCIO CTR</cp:lastModifiedBy>
  <cp:revision>1078</cp:revision>
  <cp:lastPrinted>2020-05-27T14:36:59Z</cp:lastPrinted>
  <dcterms:created xsi:type="dcterms:W3CDTF">2017-05-26T14:01:12Z</dcterms:created>
  <dcterms:modified xsi:type="dcterms:W3CDTF">2020-09-04T14:54:46Z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0x01010066E30D9EBECD6A4DAF9F9942986BB0F5</vt:lpwstr>
  </property>
</Properties>
</file>