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58" r:id="rId7"/>
    <p:sldId id="263" r:id="rId8"/>
    <p:sldId id="260" r:id="rId9"/>
    <p:sldId id="261" r:id="rId10"/>
    <p:sldId id="285" r:id="rId11"/>
    <p:sldId id="259" r:id="rId12"/>
    <p:sldId id="269" r:id="rId13"/>
    <p:sldId id="273" r:id="rId14"/>
    <p:sldId id="271" r:id="rId15"/>
    <p:sldId id="274" r:id="rId16"/>
    <p:sldId id="270" r:id="rId17"/>
    <p:sldId id="275" r:id="rId18"/>
    <p:sldId id="278" r:id="rId19"/>
    <p:sldId id="279" r:id="rId20"/>
    <p:sldId id="277" r:id="rId21"/>
    <p:sldId id="281" r:id="rId22"/>
    <p:sldId id="284" r:id="rId23"/>
    <p:sldId id="283" r:id="rId24"/>
    <p:sldId id="282" r:id="rId25"/>
    <p:sldId id="257" r:id="rId26"/>
    <p:sldId id="262" r:id="rId27"/>
    <p:sldId id="266" r:id="rId28"/>
    <p:sldId id="291" r:id="rId29"/>
    <p:sldId id="292" r:id="rId30"/>
    <p:sldId id="294" r:id="rId31"/>
    <p:sldId id="293" r:id="rId32"/>
    <p:sldId id="289" r:id="rId33"/>
    <p:sldId id="288" r:id="rId34"/>
    <p:sldId id="295" r:id="rId35"/>
    <p:sldId id="286" r:id="rId36"/>
    <p:sldId id="287" r:id="rId37"/>
    <p:sldId id="296" r:id="rId38"/>
    <p:sldId id="26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964C-A657-49BE-9E30-BC6C4416224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477D-F167-4E1B-92C7-4516F312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2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964C-A657-49BE-9E30-BC6C4416224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477D-F167-4E1B-92C7-4516F312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4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964C-A657-49BE-9E30-BC6C4416224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477D-F167-4E1B-92C7-4516F312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0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964C-A657-49BE-9E30-BC6C4416224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477D-F167-4E1B-92C7-4516F312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8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964C-A657-49BE-9E30-BC6C4416224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477D-F167-4E1B-92C7-4516F312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964C-A657-49BE-9E30-BC6C4416224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477D-F167-4E1B-92C7-4516F312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5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964C-A657-49BE-9E30-BC6C4416224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477D-F167-4E1B-92C7-4516F312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964C-A657-49BE-9E30-BC6C4416224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477D-F167-4E1B-92C7-4516F312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3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964C-A657-49BE-9E30-BC6C4416224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477D-F167-4E1B-92C7-4516F312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8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964C-A657-49BE-9E30-BC6C4416224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477D-F167-4E1B-92C7-4516F312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3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964C-A657-49BE-9E30-BC6C4416224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A477D-F167-4E1B-92C7-4516F312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9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9964C-A657-49BE-9E30-BC6C4416224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A477D-F167-4E1B-92C7-4516F3126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0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1526" y="528911"/>
            <a:ext cx="9144000" cy="523557"/>
          </a:xfrm>
        </p:spPr>
        <p:txBody>
          <a:bodyPr>
            <a:noAutofit/>
          </a:bodyPr>
          <a:lstStyle/>
          <a:p>
            <a:r>
              <a:rPr lang="en-US" sz="3600" dirty="0" smtClean="0"/>
              <a:t>LM-10/20/21/30 Updates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649569" y="1961771"/>
            <a:ext cx="9757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Fixing the display of the Amended special reports in OPDR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features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Pre-populate data option </a:t>
            </a:r>
            <a:r>
              <a:rPr lang="en-US" dirty="0"/>
              <a:t>(</a:t>
            </a:r>
            <a:r>
              <a:rPr lang="en-US" dirty="0" smtClean="0"/>
              <a:t>New Reports)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9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1672"/>
            <a:ext cx="12103626" cy="523557"/>
          </a:xfrm>
        </p:spPr>
        <p:txBody>
          <a:bodyPr>
            <a:noAutofit/>
          </a:bodyPr>
          <a:lstStyle/>
          <a:p>
            <a:r>
              <a:rPr lang="en-US" sz="3600" dirty="0" smtClean="0"/>
              <a:t>Amended Reports – OPDR LM-21 View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-391242" y="663954"/>
            <a:ext cx="120970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OPDR will display the data from the latest amended report and will have a View button to view all reports submitted in that Fiscal year: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57" y="1390650"/>
            <a:ext cx="93916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766"/>
            <a:ext cx="12103626" cy="523557"/>
          </a:xfrm>
        </p:spPr>
        <p:txBody>
          <a:bodyPr>
            <a:noAutofit/>
          </a:bodyPr>
          <a:lstStyle/>
          <a:p>
            <a:r>
              <a:rPr lang="en-US" sz="3600" dirty="0"/>
              <a:t>Amended </a:t>
            </a:r>
            <a:r>
              <a:rPr lang="en-US" sz="3600" dirty="0" smtClean="0"/>
              <a:t>LM-21 Reports </a:t>
            </a:r>
            <a:r>
              <a:rPr lang="en-US" sz="3600" dirty="0"/>
              <a:t>– OPDR 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3423" y="677778"/>
            <a:ext cx="1178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Clicking the View button, a pop-up window will open listing all </a:t>
            </a:r>
            <a:r>
              <a:rPr lang="en-US" dirty="0"/>
              <a:t>reports submitted in </a:t>
            </a:r>
            <a:r>
              <a:rPr lang="en-US" dirty="0" smtClean="0"/>
              <a:t>a </a:t>
            </a:r>
            <a:r>
              <a:rPr lang="en-US" dirty="0"/>
              <a:t>Fiscal </a:t>
            </a:r>
            <a:r>
              <a:rPr lang="en-US" dirty="0" smtClean="0"/>
              <a:t>year: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93" y="1162565"/>
            <a:ext cx="10840007" cy="531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2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766"/>
            <a:ext cx="12103626" cy="523557"/>
          </a:xfrm>
        </p:spPr>
        <p:txBody>
          <a:bodyPr>
            <a:noAutofit/>
          </a:bodyPr>
          <a:lstStyle/>
          <a:p>
            <a:r>
              <a:rPr lang="en-US" sz="3600" dirty="0"/>
              <a:t>Amended Reports – OPDR View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70793"/>
            <a:ext cx="1188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If the report has multiple employers listed, the first employer and the count will be listed in this pop-up. Clicking the </a:t>
            </a:r>
            <a:r>
              <a:rPr lang="en-US" b="1" u="sng" dirty="0" smtClean="0"/>
              <a:t>View</a:t>
            </a:r>
            <a:r>
              <a:rPr lang="en-US" dirty="0" smtClean="0"/>
              <a:t> button will give the complete list employers.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967" y="1557065"/>
            <a:ext cx="8989692" cy="472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7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7719"/>
            <a:ext cx="12103626" cy="523557"/>
          </a:xfrm>
        </p:spPr>
        <p:txBody>
          <a:bodyPr>
            <a:noAutofit/>
          </a:bodyPr>
          <a:lstStyle/>
          <a:p>
            <a:r>
              <a:rPr lang="en-US" sz="3600" dirty="0" smtClean="0"/>
              <a:t>Amending LM-21 Reports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21672" y="1105495"/>
            <a:ext cx="12412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Once </a:t>
            </a:r>
            <a:r>
              <a:rPr lang="en-US" dirty="0"/>
              <a:t>the report is submitted, </a:t>
            </a:r>
            <a:r>
              <a:rPr lang="en-US" dirty="0"/>
              <a:t>the amendment number will be incremented by one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222177" y="1625548"/>
            <a:ext cx="5321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b="1" dirty="0"/>
              <a:t>The Submitted Forms page (view within the EFS):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52" y="2343261"/>
            <a:ext cx="11992148" cy="301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4678"/>
            <a:ext cx="12103626" cy="523557"/>
          </a:xfrm>
        </p:spPr>
        <p:txBody>
          <a:bodyPr>
            <a:noAutofit/>
          </a:bodyPr>
          <a:lstStyle/>
          <a:p>
            <a:r>
              <a:rPr lang="en-US" sz="3600" dirty="0" smtClean="0"/>
              <a:t>Amending LM-20 Report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70281"/>
            <a:ext cx="12412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system will populate the data on the form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b="1" dirty="0" smtClean="0"/>
              <a:t>File Number and Organization </a:t>
            </a:r>
            <a:r>
              <a:rPr lang="en-US" dirty="0"/>
              <a:t>fields </a:t>
            </a:r>
            <a:r>
              <a:rPr lang="en-US" dirty="0" smtClean="0"/>
              <a:t>will </a:t>
            </a:r>
            <a:r>
              <a:rPr lang="en-US" dirty="0"/>
              <a:t>be </a:t>
            </a:r>
            <a:r>
              <a:rPr lang="en-US" dirty="0" smtClean="0"/>
              <a:t>disabled </a:t>
            </a:r>
            <a:r>
              <a:rPr lang="en-US" dirty="0"/>
              <a:t>when submitting an </a:t>
            </a:r>
            <a:r>
              <a:rPr lang="en-US" dirty="0" smtClean="0"/>
              <a:t>amendment.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report has the </a:t>
            </a:r>
            <a:r>
              <a:rPr lang="en-US" b="1" dirty="0" smtClean="0"/>
              <a:t>Amended Report </a:t>
            </a:r>
            <a:r>
              <a:rPr lang="en-US" dirty="0" smtClean="0"/>
              <a:t>check-box automatically checked.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1935" y="1507136"/>
            <a:ext cx="108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First Page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7121390" y="1550374"/>
            <a:ext cx="175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Disclosed Report</a:t>
            </a:r>
            <a:endParaRPr lang="en-US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64" y="1969477"/>
            <a:ext cx="6185230" cy="36955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b="33523"/>
          <a:stretch/>
        </p:blipFill>
        <p:spPr>
          <a:xfrm>
            <a:off x="6785130" y="1993362"/>
            <a:ext cx="4744968" cy="3647807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3500691" y="2813538"/>
            <a:ext cx="914400" cy="18937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745484" y="3166132"/>
            <a:ext cx="914400" cy="18937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8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1672"/>
            <a:ext cx="12103626" cy="523557"/>
          </a:xfrm>
        </p:spPr>
        <p:txBody>
          <a:bodyPr>
            <a:noAutofit/>
          </a:bodyPr>
          <a:lstStyle/>
          <a:p>
            <a:r>
              <a:rPr lang="en-US" sz="3600" dirty="0" smtClean="0"/>
              <a:t>Amended Reports – OPDR LM-20 View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-391242" y="663954"/>
            <a:ext cx="12097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Clicking </a:t>
            </a:r>
            <a:r>
              <a:rPr lang="en-US" dirty="0"/>
              <a:t>the View button, a pop-up window will listing all reports for that unique instance of report during the fiscal year.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77" y="1187511"/>
            <a:ext cx="10269414" cy="574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0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766"/>
            <a:ext cx="12103626" cy="523557"/>
          </a:xfrm>
        </p:spPr>
        <p:txBody>
          <a:bodyPr>
            <a:noAutofit/>
          </a:bodyPr>
          <a:lstStyle/>
          <a:p>
            <a:r>
              <a:rPr lang="en-US" sz="3600" dirty="0"/>
              <a:t>Amended Reports – </a:t>
            </a:r>
            <a:r>
              <a:rPr lang="en-US" sz="3600" dirty="0" smtClean="0"/>
              <a:t>OPDR LM-20 </a:t>
            </a:r>
            <a:r>
              <a:rPr lang="en-US" sz="3600" dirty="0"/>
              <a:t>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3423" y="677778"/>
            <a:ext cx="1178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Clicking the View button, a pop-up window will open listing all </a:t>
            </a:r>
            <a:r>
              <a:rPr lang="en-US" dirty="0"/>
              <a:t>reports submitted in </a:t>
            </a:r>
            <a:r>
              <a:rPr lang="en-US" dirty="0" smtClean="0"/>
              <a:t>a </a:t>
            </a:r>
            <a:r>
              <a:rPr lang="en-US" dirty="0"/>
              <a:t>Fiscal </a:t>
            </a:r>
            <a:r>
              <a:rPr lang="en-US" dirty="0" smtClean="0"/>
              <a:t>year: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81" y="1162565"/>
            <a:ext cx="10960663" cy="533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7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7719"/>
            <a:ext cx="12103626" cy="523557"/>
          </a:xfrm>
        </p:spPr>
        <p:txBody>
          <a:bodyPr>
            <a:noAutofit/>
          </a:bodyPr>
          <a:lstStyle/>
          <a:p>
            <a:r>
              <a:rPr lang="en-US" sz="3600" dirty="0" smtClean="0"/>
              <a:t>Amending LM-20 Reports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21672" y="1105495"/>
            <a:ext cx="12412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Once </a:t>
            </a:r>
            <a:r>
              <a:rPr lang="en-US" dirty="0"/>
              <a:t>the report is submitted, </a:t>
            </a:r>
            <a:r>
              <a:rPr lang="en-US" dirty="0"/>
              <a:t>the amendment number will be incremented by one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222177" y="1625548"/>
            <a:ext cx="5321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b="1" dirty="0"/>
              <a:t>The Submitted Forms page (view within the EFS):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52" y="2343261"/>
            <a:ext cx="11992148" cy="301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4678"/>
            <a:ext cx="12103626" cy="523557"/>
          </a:xfrm>
        </p:spPr>
        <p:txBody>
          <a:bodyPr>
            <a:noAutofit/>
          </a:bodyPr>
          <a:lstStyle/>
          <a:p>
            <a:r>
              <a:rPr lang="en-US" sz="3600" dirty="0" smtClean="0"/>
              <a:t>Amending LM-30 Report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70281"/>
            <a:ext cx="12412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system will populate the data on the form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b="1" dirty="0" smtClean="0"/>
              <a:t>File Number and Organization </a:t>
            </a:r>
            <a:r>
              <a:rPr lang="en-US" dirty="0"/>
              <a:t>fields </a:t>
            </a:r>
            <a:r>
              <a:rPr lang="en-US" dirty="0" smtClean="0"/>
              <a:t>will </a:t>
            </a:r>
            <a:r>
              <a:rPr lang="en-US" dirty="0"/>
              <a:t>be </a:t>
            </a:r>
            <a:r>
              <a:rPr lang="en-US" dirty="0" smtClean="0"/>
              <a:t>disabled </a:t>
            </a:r>
            <a:r>
              <a:rPr lang="en-US" dirty="0"/>
              <a:t>when submitting an </a:t>
            </a:r>
            <a:r>
              <a:rPr lang="en-US" dirty="0" smtClean="0"/>
              <a:t>amendment.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report has the </a:t>
            </a:r>
            <a:r>
              <a:rPr lang="en-US" b="1" dirty="0" smtClean="0"/>
              <a:t>Amended Report </a:t>
            </a:r>
            <a:r>
              <a:rPr lang="en-US" dirty="0" smtClean="0"/>
              <a:t>check-box automatically checked.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1935" y="1507136"/>
            <a:ext cx="108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First Page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7121390" y="1550374"/>
            <a:ext cx="175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Disclosed Report</a:t>
            </a:r>
            <a:endParaRPr lang="en-US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38" y="1993362"/>
            <a:ext cx="5186175" cy="252322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08509" y="3232727"/>
            <a:ext cx="2133600" cy="36021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265" y="1993362"/>
            <a:ext cx="6500361" cy="2685259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5494727" y="2781844"/>
            <a:ext cx="2365418" cy="28462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1672"/>
            <a:ext cx="12103626" cy="523557"/>
          </a:xfrm>
        </p:spPr>
        <p:txBody>
          <a:bodyPr>
            <a:noAutofit/>
          </a:bodyPr>
          <a:lstStyle/>
          <a:p>
            <a:r>
              <a:rPr lang="en-US" sz="3600" dirty="0" smtClean="0"/>
              <a:t>Amended Reports – OPDR LM-30 View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-391242" y="663954"/>
            <a:ext cx="12097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OPDR will display the data from the latest amended report and will have a </a:t>
            </a:r>
            <a:r>
              <a:rPr lang="en-US" b="1" dirty="0" smtClean="0"/>
              <a:t>View</a:t>
            </a:r>
            <a:r>
              <a:rPr lang="en-US" dirty="0" smtClean="0"/>
              <a:t> button to view all reports submitted in that Fiscal year: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91" y="1388216"/>
            <a:ext cx="10384799" cy="538314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8395855" y="5892800"/>
            <a:ext cx="600363" cy="304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8446" y="174331"/>
            <a:ext cx="12103626" cy="702189"/>
          </a:xfrm>
        </p:spPr>
        <p:txBody>
          <a:bodyPr>
            <a:noAutofit/>
          </a:bodyPr>
          <a:lstStyle/>
          <a:p>
            <a:r>
              <a:rPr lang="en-US" sz="3600" dirty="0" smtClean="0"/>
              <a:t>Amending LM-10/20/21/30 Reports</a:t>
            </a:r>
            <a:br>
              <a:rPr lang="en-US" sz="3600" dirty="0" smtClean="0"/>
            </a:br>
            <a:endParaRPr lang="en-US" sz="2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08381"/>
            <a:ext cx="1241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system will display the following message when selecting an LM-10, LM-2, LM-21 and LM-30 report from the list.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440" y="1739817"/>
            <a:ext cx="5373687" cy="223960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810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766"/>
            <a:ext cx="12103626" cy="523557"/>
          </a:xfrm>
        </p:spPr>
        <p:txBody>
          <a:bodyPr>
            <a:noAutofit/>
          </a:bodyPr>
          <a:lstStyle/>
          <a:p>
            <a:r>
              <a:rPr lang="en-US" sz="3600" dirty="0"/>
              <a:t>Amended </a:t>
            </a:r>
            <a:r>
              <a:rPr lang="en-US" sz="3600" dirty="0" smtClean="0"/>
              <a:t>LM-30 Reports </a:t>
            </a:r>
            <a:r>
              <a:rPr lang="en-US" sz="3600" dirty="0"/>
              <a:t>– OPDR 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3423" y="677778"/>
            <a:ext cx="1178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Clicking the View button, a pop-up window will open listing all </a:t>
            </a:r>
            <a:r>
              <a:rPr lang="en-US" dirty="0"/>
              <a:t>reports submitted in </a:t>
            </a:r>
            <a:r>
              <a:rPr lang="en-US" dirty="0" smtClean="0"/>
              <a:t>a </a:t>
            </a:r>
            <a:r>
              <a:rPr lang="en-US" dirty="0"/>
              <a:t>Fiscal </a:t>
            </a:r>
            <a:r>
              <a:rPr lang="en-US" dirty="0" smtClean="0"/>
              <a:t>year: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1162564"/>
            <a:ext cx="10399513" cy="526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3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7719"/>
            <a:ext cx="12103626" cy="523557"/>
          </a:xfrm>
        </p:spPr>
        <p:txBody>
          <a:bodyPr>
            <a:noAutofit/>
          </a:bodyPr>
          <a:lstStyle/>
          <a:p>
            <a:r>
              <a:rPr lang="en-US" sz="3600" dirty="0" smtClean="0"/>
              <a:t>Amending LM-30 Reports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21672" y="1105495"/>
            <a:ext cx="12412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Once </a:t>
            </a:r>
            <a:r>
              <a:rPr lang="en-US" dirty="0"/>
              <a:t>the report is submitted, </a:t>
            </a:r>
            <a:r>
              <a:rPr lang="en-US" dirty="0"/>
              <a:t>the amendment number will be incremented by one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222177" y="1625548"/>
            <a:ext cx="5321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b="1" dirty="0"/>
              <a:t>The Submitted Forms page (view within the EFS):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66" y="2166045"/>
            <a:ext cx="100869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1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4678"/>
            <a:ext cx="12103626" cy="523557"/>
          </a:xfrm>
        </p:spPr>
        <p:txBody>
          <a:bodyPr>
            <a:noAutofit/>
          </a:bodyPr>
          <a:lstStyle/>
          <a:p>
            <a:r>
              <a:rPr lang="en-US" sz="3600" dirty="0" smtClean="0"/>
              <a:t>Pre-Populate Data From a Submitted LM-10 Report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9121" y="549532"/>
            <a:ext cx="1241203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the filers return to submit a new special report and clicks </a:t>
            </a:r>
            <a:r>
              <a:rPr lang="en-US" dirty="0"/>
              <a:t>the </a:t>
            </a:r>
            <a:r>
              <a:rPr lang="en-US" b="1" dirty="0"/>
              <a:t>Start New</a:t>
            </a:r>
            <a:r>
              <a:rPr lang="en-US" dirty="0"/>
              <a:t> button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700" dirty="0" smtClean="0"/>
              <a:t>The system </a:t>
            </a:r>
            <a:r>
              <a:rPr lang="en-US" sz="1700" dirty="0"/>
              <a:t>will ask if the filer </a:t>
            </a:r>
            <a:r>
              <a:rPr lang="en-US" sz="1700" dirty="0" smtClean="0"/>
              <a:t>wants </a:t>
            </a:r>
            <a:r>
              <a:rPr lang="en-US" sz="1700" dirty="0"/>
              <a:t>to pre-populate the data from a submitted report</a:t>
            </a:r>
            <a:r>
              <a:rPr lang="en-US" sz="1700" dirty="0" smtClean="0"/>
              <a:t>.</a:t>
            </a:r>
            <a:endParaRPr lang="en-US" sz="1700" dirty="0"/>
          </a:p>
        </p:txBody>
      </p:sp>
      <p:sp>
        <p:nvSpPr>
          <p:cNvPr id="12" name="Rectangle 11"/>
          <p:cNvSpPr/>
          <p:nvPr/>
        </p:nvSpPr>
        <p:spPr>
          <a:xfrm>
            <a:off x="-338283" y="3349292"/>
            <a:ext cx="1162333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1700" dirty="0" smtClean="0"/>
              <a:t>If the filer selects </a:t>
            </a:r>
            <a:r>
              <a:rPr lang="en-US" sz="1700" b="1" u="sng" dirty="0" smtClean="0"/>
              <a:t>No</a:t>
            </a:r>
            <a:r>
              <a:rPr lang="en-US" sz="1700" dirty="0" smtClean="0"/>
              <a:t> </a:t>
            </a:r>
            <a:r>
              <a:rPr lang="en-US" sz="1700" dirty="0" smtClean="0"/>
              <a:t>the system will open a blank new form.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1700" dirty="0" smtClean="0"/>
              <a:t>If </a:t>
            </a:r>
            <a:r>
              <a:rPr lang="en-US" sz="1700" dirty="0"/>
              <a:t>the filer selects </a:t>
            </a:r>
            <a:r>
              <a:rPr lang="en-US" sz="1700" b="1" u="sng" dirty="0" smtClean="0"/>
              <a:t>Yes</a:t>
            </a:r>
            <a:r>
              <a:rPr lang="en-US" sz="1700" dirty="0" smtClean="0"/>
              <a:t>, </a:t>
            </a:r>
            <a:r>
              <a:rPr lang="en-US" sz="1700" dirty="0" smtClean="0"/>
              <a:t>the </a:t>
            </a:r>
            <a:r>
              <a:rPr lang="en-US" sz="1700" dirty="0"/>
              <a:t>system will list the submitted reports in the following format</a:t>
            </a:r>
            <a:r>
              <a:rPr lang="en-US" sz="1700" dirty="0" smtClean="0"/>
              <a:t>: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-128733" y="5758525"/>
            <a:ext cx="119610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1700" dirty="0" smtClean="0"/>
              <a:t>The filer will pick a report from the list.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1700" dirty="0" smtClean="0"/>
              <a:t>The system will populate the data from the selected report on the form</a:t>
            </a:r>
            <a:endParaRPr lang="en-US" sz="17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29912"/>
          <a:stretch/>
        </p:blipFill>
        <p:spPr>
          <a:xfrm>
            <a:off x="1120460" y="4155077"/>
            <a:ext cx="10192236" cy="15288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9512"/>
          <a:stretch/>
        </p:blipFill>
        <p:spPr>
          <a:xfrm>
            <a:off x="3479049" y="1204313"/>
            <a:ext cx="4355573" cy="212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9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03626" cy="523557"/>
          </a:xfrm>
        </p:spPr>
        <p:txBody>
          <a:bodyPr>
            <a:noAutofit/>
          </a:bodyPr>
          <a:lstStyle/>
          <a:p>
            <a:r>
              <a:rPr lang="en-US" sz="2800" dirty="0"/>
              <a:t>Pre-Populate Data From a Submitted LM-10 Report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58014"/>
            <a:ext cx="12412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1488" y="495585"/>
            <a:ext cx="95391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data from the selected report, </a:t>
            </a:r>
            <a:r>
              <a:rPr lang="en-US" u="sng" dirty="0" smtClean="0"/>
              <a:t>except</a:t>
            </a:r>
            <a:r>
              <a:rPr lang="en-US" dirty="0" smtClean="0"/>
              <a:t> </a:t>
            </a:r>
            <a:r>
              <a:rPr lang="en-US" b="1" dirty="0" smtClean="0"/>
              <a:t>Fiscal Year Covered, </a:t>
            </a:r>
            <a:r>
              <a:rPr lang="en-US" dirty="0" smtClean="0"/>
              <a:t>will be pre-populated on the form.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Fiscal Year </a:t>
            </a:r>
            <a:r>
              <a:rPr lang="en-US" b="1" dirty="0" smtClean="0"/>
              <a:t>Covered </a:t>
            </a:r>
            <a:r>
              <a:rPr lang="en-US" dirty="0" smtClean="0"/>
              <a:t>will be blank. The filer will have to enter the 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filer can modify everything except the </a:t>
            </a:r>
            <a:r>
              <a:rPr lang="en-US" b="1" dirty="0" smtClean="0"/>
              <a:t>File Number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dirty="0" smtClean="0"/>
              <a:t>the</a:t>
            </a:r>
            <a:r>
              <a:rPr lang="en-US" b="1" dirty="0" smtClean="0"/>
              <a:t> Employer.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35" y="1557833"/>
            <a:ext cx="7572943" cy="513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6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0981" y="534457"/>
            <a:ext cx="12103626" cy="523557"/>
          </a:xfrm>
        </p:spPr>
        <p:txBody>
          <a:bodyPr>
            <a:noAutofit/>
          </a:bodyPr>
          <a:lstStyle/>
          <a:p>
            <a:r>
              <a:rPr lang="en-US" sz="2800" dirty="0"/>
              <a:t>Pre-Populate Data From a Submitted LM-10 Report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58014"/>
            <a:ext cx="12412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00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2030" y="1266678"/>
            <a:ext cx="116193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During </a:t>
            </a:r>
            <a:r>
              <a:rPr lang="en-US" dirty="0"/>
              <a:t>the validation, the system </a:t>
            </a:r>
            <a:r>
              <a:rPr lang="en-US" b="1" dirty="0"/>
              <a:t>will</a:t>
            </a:r>
            <a:r>
              <a:rPr lang="en-US" dirty="0"/>
              <a:t> check if there is an already submitted report for the same fiscal year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system will use the following fields to find the duplicate report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Will </a:t>
            </a:r>
            <a:r>
              <a:rPr lang="en-US" dirty="0"/>
              <a:t>check the Fiscal Year, Item 8 (same item 8 selected),  the last name entered in Part B.9b, and the organization entered in item 9.d are the same when comparing with the submitted report</a:t>
            </a:r>
            <a:r>
              <a:rPr lang="en-US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a duplicate report found, the following validation message will be </a:t>
            </a:r>
            <a:r>
              <a:rPr lang="en-US" dirty="0" smtClean="0"/>
              <a:t>displayed: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appears that the data entered in this report has already been submitted. Are you submitting an amendment to the report submitted? With and Yes and No </a:t>
            </a:r>
            <a:r>
              <a:rPr lang="en-US" dirty="0" smtClean="0"/>
              <a:t>buttons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dirty="0" smtClean="0"/>
              <a:t>If </a:t>
            </a:r>
            <a:r>
              <a:rPr lang="en-US" dirty="0"/>
              <a:t>the filer selects “Yes,” the system will convert the form in progress as an Amendment to the submitted </a:t>
            </a:r>
            <a:r>
              <a:rPr lang="en-US" dirty="0" smtClean="0"/>
              <a:t>report.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Selecting </a:t>
            </a:r>
            <a:r>
              <a:rPr lang="en-US" dirty="0"/>
              <a:t>“No,” the system will consider the report as another one in the same fiscal year</a:t>
            </a:r>
            <a:r>
              <a:rPr lang="en-US" dirty="0" smtClean="0"/>
              <a:t>.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dirty="0"/>
              <a:t>Amendment # 0 will be assigned for this </a:t>
            </a:r>
            <a:r>
              <a:rPr lang="en-US" dirty="0" smtClean="0"/>
              <a:t>report.</a:t>
            </a:r>
            <a:endParaRPr lang="en-US" dirty="0"/>
          </a:p>
          <a:p>
            <a:pPr lvl="4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640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4678"/>
            <a:ext cx="12103626" cy="523557"/>
          </a:xfrm>
        </p:spPr>
        <p:txBody>
          <a:bodyPr>
            <a:noAutofit/>
          </a:bodyPr>
          <a:lstStyle/>
          <a:p>
            <a:r>
              <a:rPr lang="en-US" sz="3600" dirty="0" smtClean="0"/>
              <a:t>Pre-Populate Data From a Submitted LM-21 Report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9121" y="549532"/>
            <a:ext cx="124120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the filers return to submit a new special report and clicks </a:t>
            </a:r>
            <a:r>
              <a:rPr lang="en-US" dirty="0"/>
              <a:t>the </a:t>
            </a:r>
            <a:r>
              <a:rPr lang="en-US" b="1" dirty="0"/>
              <a:t>Start New</a:t>
            </a:r>
            <a:r>
              <a:rPr lang="en-US" dirty="0"/>
              <a:t> button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7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700" dirty="0" smtClean="0"/>
              <a:t>The system </a:t>
            </a:r>
            <a:r>
              <a:rPr lang="en-US" sz="1700" dirty="0"/>
              <a:t>will ask if the filer </a:t>
            </a:r>
            <a:r>
              <a:rPr lang="en-US" sz="1700" dirty="0" smtClean="0"/>
              <a:t>wants </a:t>
            </a:r>
            <a:r>
              <a:rPr lang="en-US" sz="1700" dirty="0"/>
              <a:t>to pre-populate the data from a submitted report</a:t>
            </a:r>
            <a:r>
              <a:rPr lang="en-US" sz="1700" dirty="0" smtClean="0"/>
              <a:t>.</a:t>
            </a:r>
            <a:endParaRPr lang="en-US" sz="1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840" y="1659406"/>
            <a:ext cx="69818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0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4678"/>
            <a:ext cx="12103626" cy="523557"/>
          </a:xfrm>
        </p:spPr>
        <p:txBody>
          <a:bodyPr>
            <a:noAutofit/>
          </a:bodyPr>
          <a:lstStyle/>
          <a:p>
            <a:r>
              <a:rPr lang="en-US" sz="3600" dirty="0" smtClean="0"/>
              <a:t>Pre-Populate Data From a Submitted LM-21 Report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-503383" y="2415444"/>
            <a:ext cx="1162333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1700" dirty="0" smtClean="0"/>
              <a:t>If the filer selects </a:t>
            </a:r>
            <a:r>
              <a:rPr lang="en-US" sz="1700" b="1" u="sng" dirty="0" smtClean="0"/>
              <a:t>No</a:t>
            </a:r>
            <a:r>
              <a:rPr lang="en-US" sz="1700" dirty="0" smtClean="0"/>
              <a:t> </a:t>
            </a:r>
            <a:r>
              <a:rPr lang="en-US" sz="1700" dirty="0" smtClean="0"/>
              <a:t>the system will open a blank new form.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US" sz="1700" dirty="0" smtClean="0"/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1700" dirty="0" smtClean="0"/>
              <a:t>If the filer selects </a:t>
            </a:r>
            <a:r>
              <a:rPr lang="en-US" sz="1700" b="1" u="sng" dirty="0" smtClean="0"/>
              <a:t>Yes</a:t>
            </a:r>
            <a:r>
              <a:rPr lang="en-US" sz="1700" dirty="0" smtClean="0"/>
              <a:t>, </a:t>
            </a:r>
            <a:r>
              <a:rPr lang="en-US" sz="1700" dirty="0" smtClean="0"/>
              <a:t>the system will list the submitted LM-21 reports in the following format: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-300183" y="5019816"/>
            <a:ext cx="1196109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1700" dirty="0" smtClean="0"/>
              <a:t>The filer will pick a report from the list.</a:t>
            </a:r>
          </a:p>
          <a:p>
            <a:pPr lvl="3"/>
            <a:endParaRPr lang="en-US" sz="1700" dirty="0" smtClean="0"/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1700" dirty="0" smtClean="0"/>
              <a:t>The system will populate the data from the selected report on the form</a:t>
            </a:r>
            <a:endParaRPr lang="en-US" sz="1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3451361"/>
            <a:ext cx="6743700" cy="140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247" y="846989"/>
            <a:ext cx="56292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0981" y="534457"/>
            <a:ext cx="12103626" cy="523557"/>
          </a:xfrm>
        </p:spPr>
        <p:txBody>
          <a:bodyPr>
            <a:noAutofit/>
          </a:bodyPr>
          <a:lstStyle/>
          <a:p>
            <a:r>
              <a:rPr lang="en-US" sz="2800" dirty="0"/>
              <a:t>Pre-Populate Data From a Submitted </a:t>
            </a:r>
            <a:r>
              <a:rPr lang="en-US" sz="2800" dirty="0" smtClean="0"/>
              <a:t>LM-21 </a:t>
            </a:r>
            <a:r>
              <a:rPr lang="en-US" sz="2800" dirty="0"/>
              <a:t>Report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58014"/>
            <a:ext cx="12412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00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2030" y="1266678"/>
            <a:ext cx="116193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During </a:t>
            </a:r>
            <a:r>
              <a:rPr lang="en-US" dirty="0"/>
              <a:t>the validation, the system will check if there is an already submitted report for the </a:t>
            </a:r>
            <a:r>
              <a:rPr lang="en-US" b="1" dirty="0"/>
              <a:t>same fiscal year</a:t>
            </a:r>
            <a:r>
              <a:rPr lang="en-US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system will use the following fields to find the duplicate report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Will </a:t>
            </a:r>
            <a:r>
              <a:rPr lang="en-US" dirty="0"/>
              <a:t>check the Fiscal Year, Item </a:t>
            </a:r>
            <a:r>
              <a:rPr lang="en-US" dirty="0" smtClean="0"/>
              <a:t>2.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a duplicate report found, the following validation message will be </a:t>
            </a:r>
            <a:r>
              <a:rPr lang="en-US" dirty="0" smtClean="0"/>
              <a:t>displayed: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appears that the </a:t>
            </a:r>
            <a:r>
              <a:rPr lang="en-US" dirty="0" smtClean="0"/>
              <a:t>Fiscal Year </a:t>
            </a:r>
            <a:r>
              <a:rPr lang="en-US" dirty="0"/>
              <a:t>entered in this report has already been submitted. Are you submitting an amendment to the report submitted? With and Yes and No </a:t>
            </a:r>
            <a:r>
              <a:rPr lang="en-US" dirty="0" smtClean="0"/>
              <a:t>buttons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dirty="0" smtClean="0"/>
              <a:t>If </a:t>
            </a:r>
            <a:r>
              <a:rPr lang="en-US" dirty="0"/>
              <a:t>the filer selects “Yes,” the system will convert the form in progress as an Amendment to the submitted </a:t>
            </a:r>
            <a:r>
              <a:rPr lang="en-US" dirty="0" smtClean="0"/>
              <a:t>report.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Selecting </a:t>
            </a:r>
            <a:r>
              <a:rPr lang="en-US" dirty="0"/>
              <a:t>“No,” the system will consider the report as another one in the same fiscal year</a:t>
            </a:r>
            <a:r>
              <a:rPr lang="en-US" dirty="0" smtClean="0"/>
              <a:t>.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dirty="0"/>
              <a:t>Amendment # 0 will be assigned for this </a:t>
            </a:r>
            <a:r>
              <a:rPr lang="en-US" dirty="0" smtClean="0"/>
              <a:t>report.</a:t>
            </a:r>
            <a:endParaRPr lang="en-US" dirty="0"/>
          </a:p>
          <a:p>
            <a:pPr lvl="4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16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0981" y="534457"/>
            <a:ext cx="12103626" cy="523557"/>
          </a:xfrm>
        </p:spPr>
        <p:txBody>
          <a:bodyPr>
            <a:noAutofit/>
          </a:bodyPr>
          <a:lstStyle/>
          <a:p>
            <a:r>
              <a:rPr lang="en-US" sz="2500" dirty="0"/>
              <a:t>Returning </a:t>
            </a:r>
            <a:r>
              <a:rPr lang="en-US" sz="2500" dirty="0" smtClean="0"/>
              <a:t>LM-20 Filers</a:t>
            </a:r>
            <a:br>
              <a:rPr lang="en-US" sz="2500" dirty="0" smtClean="0"/>
            </a:br>
            <a:r>
              <a:rPr lang="en-US" sz="2500" dirty="0" smtClean="0"/>
              <a:t>Pre-populate data on the report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58014"/>
            <a:ext cx="12412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737" y="986383"/>
            <a:ext cx="95391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data from the selected report, </a:t>
            </a:r>
            <a:r>
              <a:rPr lang="en-US" u="sng" dirty="0" smtClean="0"/>
              <a:t>except</a:t>
            </a:r>
            <a:r>
              <a:rPr lang="en-US" dirty="0" smtClean="0"/>
              <a:t> </a:t>
            </a:r>
            <a:r>
              <a:rPr lang="en-US" b="1" dirty="0" smtClean="0"/>
              <a:t>Fiscal Year Covered, </a:t>
            </a:r>
            <a:r>
              <a:rPr lang="en-US" dirty="0" smtClean="0"/>
              <a:t>will be pre-populated on the form.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Fiscal Year </a:t>
            </a:r>
            <a:r>
              <a:rPr lang="en-US" b="1" dirty="0" smtClean="0"/>
              <a:t>Covered </a:t>
            </a:r>
            <a:r>
              <a:rPr lang="en-US" dirty="0" smtClean="0"/>
              <a:t>will be blank. The filer will have to enter the 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filer can modify everything </a:t>
            </a:r>
            <a:r>
              <a:rPr lang="en-US" u="sng" dirty="0" smtClean="0"/>
              <a:t>except</a:t>
            </a:r>
            <a:r>
              <a:rPr lang="en-US" dirty="0" smtClean="0"/>
              <a:t> the </a:t>
            </a:r>
            <a:r>
              <a:rPr lang="en-US" b="1" dirty="0" smtClean="0"/>
              <a:t>File Number.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2027237"/>
            <a:ext cx="77724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3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4678"/>
            <a:ext cx="12103626" cy="523557"/>
          </a:xfrm>
        </p:spPr>
        <p:txBody>
          <a:bodyPr>
            <a:noAutofit/>
          </a:bodyPr>
          <a:lstStyle/>
          <a:p>
            <a:r>
              <a:rPr lang="en-US" sz="3600" dirty="0" smtClean="0"/>
              <a:t>Pre-Populate Data From a Submitted LM-20 Report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30619" y="847118"/>
            <a:ext cx="124120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the filers return to submit a new special report and clicks </a:t>
            </a:r>
            <a:r>
              <a:rPr lang="en-US" dirty="0"/>
              <a:t>the </a:t>
            </a:r>
            <a:r>
              <a:rPr lang="en-US" b="1" dirty="0"/>
              <a:t>Start New</a:t>
            </a:r>
            <a:r>
              <a:rPr lang="en-US" dirty="0"/>
              <a:t> button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7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700" dirty="0" smtClean="0"/>
              <a:t>The system </a:t>
            </a:r>
            <a:r>
              <a:rPr lang="en-US" sz="1700" dirty="0"/>
              <a:t>will ask if the filer </a:t>
            </a:r>
            <a:r>
              <a:rPr lang="en-US" sz="1700" dirty="0" smtClean="0"/>
              <a:t>wants </a:t>
            </a:r>
            <a:r>
              <a:rPr lang="en-US" sz="1700" dirty="0"/>
              <a:t>to pre-populate the data from a submitted report</a:t>
            </a:r>
            <a:r>
              <a:rPr lang="en-US" sz="1700" dirty="0" smtClean="0"/>
              <a:t>.</a:t>
            </a:r>
            <a:endParaRPr lang="en-US" sz="1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515" y="1996402"/>
            <a:ext cx="6600871" cy="413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2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8446" y="174331"/>
            <a:ext cx="12103626" cy="702189"/>
          </a:xfrm>
        </p:spPr>
        <p:txBody>
          <a:bodyPr>
            <a:noAutofit/>
          </a:bodyPr>
          <a:lstStyle/>
          <a:p>
            <a:r>
              <a:rPr lang="en-US" sz="3600" dirty="0" smtClean="0"/>
              <a:t>Amending LM-10 Reports</a:t>
            </a:r>
            <a:br>
              <a:rPr lang="en-US" sz="3600" dirty="0" smtClean="0"/>
            </a:br>
            <a:endParaRPr lang="en-US" sz="2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30861"/>
            <a:ext cx="1241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submitted reports will be listed under the </a:t>
            </a:r>
            <a:r>
              <a:rPr lang="en-US" b="1" u="sng" dirty="0" smtClean="0"/>
              <a:t>Submitted Forms </a:t>
            </a:r>
            <a:r>
              <a:rPr lang="en-US" dirty="0" smtClean="0"/>
              <a:t>tab.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9912"/>
          <a:stretch/>
        </p:blipFill>
        <p:spPr>
          <a:xfrm>
            <a:off x="162560" y="4439001"/>
            <a:ext cx="11460480" cy="17190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5430"/>
          <a:stretch/>
        </p:blipFill>
        <p:spPr>
          <a:xfrm>
            <a:off x="304800" y="1271230"/>
            <a:ext cx="10232547" cy="234360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5" name="Oval 4"/>
          <p:cNvSpPr/>
          <p:nvPr/>
        </p:nvSpPr>
        <p:spPr>
          <a:xfrm>
            <a:off x="2416878" y="1209811"/>
            <a:ext cx="1108642" cy="4564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670" y="3638508"/>
            <a:ext cx="1203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Submitted Forms </a:t>
            </a:r>
            <a:r>
              <a:rPr lang="en-US" dirty="0" smtClean="0"/>
              <a:t>page for the LM-10 Report Type will list the following fields. </a:t>
            </a:r>
            <a:r>
              <a:rPr lang="en-US" dirty="0"/>
              <a:t>The filer will select a report from the list to submit an amendment report.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878225"/>
            <a:ext cx="653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LM-10 Submitted Forms page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48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4678"/>
            <a:ext cx="12103626" cy="523557"/>
          </a:xfrm>
        </p:spPr>
        <p:txBody>
          <a:bodyPr>
            <a:noAutofit/>
          </a:bodyPr>
          <a:lstStyle/>
          <a:p>
            <a:r>
              <a:rPr lang="en-US" sz="3600" dirty="0" smtClean="0"/>
              <a:t>Pre-Populate Data From a Submitted LM-20 Report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-503383" y="2415444"/>
            <a:ext cx="1162333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1700" dirty="0" smtClean="0"/>
              <a:t>If the filer selects </a:t>
            </a:r>
            <a:r>
              <a:rPr lang="en-US" sz="1700" b="1" u="sng" dirty="0" smtClean="0"/>
              <a:t>No</a:t>
            </a:r>
            <a:r>
              <a:rPr lang="en-US" sz="1700" dirty="0" smtClean="0"/>
              <a:t> </a:t>
            </a:r>
            <a:r>
              <a:rPr lang="en-US" sz="1700" dirty="0" smtClean="0"/>
              <a:t>the system will open a blank new form.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US" sz="1700" dirty="0" smtClean="0"/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1700" dirty="0" smtClean="0"/>
              <a:t>If the filer selects </a:t>
            </a:r>
            <a:r>
              <a:rPr lang="en-US" sz="1700" b="1" u="sng" dirty="0" smtClean="0"/>
              <a:t>Yes</a:t>
            </a:r>
            <a:r>
              <a:rPr lang="en-US" sz="1700" dirty="0" smtClean="0"/>
              <a:t>, </a:t>
            </a:r>
            <a:r>
              <a:rPr lang="en-US" sz="1700" dirty="0" smtClean="0"/>
              <a:t>the system will list the submitted LM-20 reports in the following format: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-300183" y="5019816"/>
            <a:ext cx="119610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1700" dirty="0" smtClean="0"/>
              <a:t>The filer will pick a report from the list.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1700" dirty="0" smtClean="0"/>
              <a:t>The system will populate the data from the selected report on the form</a:t>
            </a:r>
            <a:endParaRPr lang="en-US" sz="17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346" y="3439715"/>
            <a:ext cx="6619875" cy="1285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177" y="835343"/>
            <a:ext cx="56197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8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0981" y="534457"/>
            <a:ext cx="12103626" cy="523557"/>
          </a:xfrm>
        </p:spPr>
        <p:txBody>
          <a:bodyPr>
            <a:noAutofit/>
          </a:bodyPr>
          <a:lstStyle/>
          <a:p>
            <a:r>
              <a:rPr lang="en-US" sz="2800" dirty="0"/>
              <a:t>Pre-Populate Data From a Submitted </a:t>
            </a:r>
            <a:r>
              <a:rPr lang="en-US" sz="2800" dirty="0" smtClean="0"/>
              <a:t>LM-20 </a:t>
            </a:r>
            <a:r>
              <a:rPr lang="en-US" sz="2800" dirty="0"/>
              <a:t>Report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58014"/>
            <a:ext cx="12412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00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2030" y="1266678"/>
            <a:ext cx="116193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During </a:t>
            </a:r>
            <a:r>
              <a:rPr lang="en-US" dirty="0"/>
              <a:t>the validation, the system </a:t>
            </a:r>
            <a:r>
              <a:rPr lang="en-US" b="1" dirty="0"/>
              <a:t>will</a:t>
            </a:r>
            <a:r>
              <a:rPr lang="en-US" dirty="0"/>
              <a:t> check if there is an already submitted report for the same fiscal year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system will use the following fields to find the duplicate report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Will </a:t>
            </a:r>
            <a:r>
              <a:rPr lang="en-US" dirty="0"/>
              <a:t>check the </a:t>
            </a:r>
            <a:r>
              <a:rPr lang="en-US" dirty="0" smtClean="0"/>
              <a:t>Organization entered in Item 6 and date entered in Item 7.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a duplicate report found, the following validation message will be </a:t>
            </a:r>
            <a:r>
              <a:rPr lang="en-US" dirty="0" smtClean="0"/>
              <a:t>displayed: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appears that the </a:t>
            </a:r>
            <a:r>
              <a:rPr lang="en-US" dirty="0" smtClean="0"/>
              <a:t>Fiscal Year </a:t>
            </a:r>
            <a:r>
              <a:rPr lang="en-US" dirty="0"/>
              <a:t>entered in this report has already been submitted. Are you submitting an amendment to the report submitted? With and Yes and No </a:t>
            </a:r>
            <a:r>
              <a:rPr lang="en-US" dirty="0" smtClean="0"/>
              <a:t>buttons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dirty="0" smtClean="0"/>
              <a:t>If </a:t>
            </a:r>
            <a:r>
              <a:rPr lang="en-US" dirty="0"/>
              <a:t>the filer selects “Yes,” the system will convert the form in progress as an Amendment to the submitted </a:t>
            </a:r>
            <a:r>
              <a:rPr lang="en-US" dirty="0" smtClean="0"/>
              <a:t>report.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Selecting </a:t>
            </a:r>
            <a:r>
              <a:rPr lang="en-US" dirty="0"/>
              <a:t>“No,” the system will consider the report as another one in the same fiscal year</a:t>
            </a:r>
            <a:r>
              <a:rPr lang="en-US" dirty="0" smtClean="0"/>
              <a:t>.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dirty="0"/>
              <a:t>Amendment # 0 will be assigned for this </a:t>
            </a:r>
            <a:r>
              <a:rPr lang="en-US" dirty="0" smtClean="0"/>
              <a:t>report.</a:t>
            </a:r>
            <a:endParaRPr lang="en-US" dirty="0"/>
          </a:p>
          <a:p>
            <a:pPr lvl="4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118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4678"/>
            <a:ext cx="12103626" cy="523557"/>
          </a:xfrm>
        </p:spPr>
        <p:txBody>
          <a:bodyPr>
            <a:noAutofit/>
          </a:bodyPr>
          <a:lstStyle/>
          <a:p>
            <a:r>
              <a:rPr lang="en-US" sz="3600" dirty="0" smtClean="0"/>
              <a:t>Pre-Populate Data From a Submitted LM-30 Report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9121" y="549532"/>
            <a:ext cx="1241203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the filers return to submit a new special report and clicks </a:t>
            </a:r>
            <a:r>
              <a:rPr lang="en-US" dirty="0"/>
              <a:t>the </a:t>
            </a:r>
            <a:r>
              <a:rPr lang="en-US" b="1" dirty="0"/>
              <a:t>Start New</a:t>
            </a:r>
            <a:r>
              <a:rPr lang="en-US" dirty="0"/>
              <a:t> button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700" dirty="0" smtClean="0"/>
              <a:t>The system </a:t>
            </a:r>
            <a:r>
              <a:rPr lang="en-US" sz="1700" dirty="0"/>
              <a:t>will ask if the filer </a:t>
            </a:r>
            <a:r>
              <a:rPr lang="en-US" sz="1700" dirty="0" smtClean="0"/>
              <a:t>wants </a:t>
            </a:r>
            <a:r>
              <a:rPr lang="en-US" sz="1700" dirty="0"/>
              <a:t>to pre-populate the data from a submitted report</a:t>
            </a:r>
            <a:r>
              <a:rPr lang="en-US" sz="1700" dirty="0" smtClean="0"/>
              <a:t>.</a:t>
            </a:r>
            <a:endParaRPr lang="en-US" sz="1700" dirty="0"/>
          </a:p>
        </p:txBody>
      </p:sp>
      <p:sp>
        <p:nvSpPr>
          <p:cNvPr id="12" name="Rectangle 11"/>
          <p:cNvSpPr/>
          <p:nvPr/>
        </p:nvSpPr>
        <p:spPr>
          <a:xfrm>
            <a:off x="-147783" y="3964844"/>
            <a:ext cx="1162333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1700" dirty="0" smtClean="0"/>
              <a:t>If the filer selects </a:t>
            </a:r>
            <a:r>
              <a:rPr lang="en-US" sz="1700" b="1" u="sng" dirty="0" smtClean="0"/>
              <a:t>No</a:t>
            </a:r>
            <a:r>
              <a:rPr lang="en-US" sz="1700" dirty="0" smtClean="0"/>
              <a:t> </a:t>
            </a:r>
            <a:r>
              <a:rPr lang="en-US" sz="1700" dirty="0" smtClean="0"/>
              <a:t>the system will open a blank new form.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endParaRPr lang="en-US" sz="1700" dirty="0" smtClean="0"/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1700" dirty="0" smtClean="0"/>
              <a:t>If </a:t>
            </a:r>
            <a:r>
              <a:rPr lang="en-US" sz="1700" dirty="0"/>
              <a:t>the filer selects </a:t>
            </a:r>
            <a:r>
              <a:rPr lang="en-US" sz="1700" b="1" u="sng" dirty="0" smtClean="0"/>
              <a:t>Yes</a:t>
            </a:r>
            <a:r>
              <a:rPr lang="en-US" sz="1700" dirty="0" smtClean="0"/>
              <a:t>, </a:t>
            </a:r>
            <a:r>
              <a:rPr lang="en-US" sz="1700" dirty="0" smtClean="0"/>
              <a:t>the </a:t>
            </a:r>
            <a:r>
              <a:rPr lang="en-US" sz="1700" dirty="0"/>
              <a:t>system will list the submitted reports in the following format</a:t>
            </a:r>
            <a:r>
              <a:rPr lang="en-US" sz="1700" dirty="0" smtClean="0"/>
              <a:t>: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-147783" y="6158575"/>
            <a:ext cx="119610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1700" dirty="0" smtClean="0"/>
              <a:t>The filer will pick a report from the list.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1700" dirty="0" smtClean="0"/>
              <a:t>The system will populate the data from the selected report on the form</a:t>
            </a:r>
            <a:endParaRPr lang="en-US" sz="17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18" y="4842007"/>
            <a:ext cx="7813558" cy="15756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65" y="1301685"/>
            <a:ext cx="6352246" cy="239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7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0981" y="534457"/>
            <a:ext cx="12103626" cy="523557"/>
          </a:xfrm>
        </p:spPr>
        <p:txBody>
          <a:bodyPr>
            <a:noAutofit/>
          </a:bodyPr>
          <a:lstStyle/>
          <a:p>
            <a:r>
              <a:rPr lang="en-US" sz="2500" dirty="0"/>
              <a:t>Returning </a:t>
            </a:r>
            <a:r>
              <a:rPr lang="en-US" sz="2500" dirty="0" smtClean="0"/>
              <a:t>LM-30 Filers</a:t>
            </a:r>
            <a:br>
              <a:rPr lang="en-US" sz="2500" dirty="0" smtClean="0"/>
            </a:br>
            <a:r>
              <a:rPr lang="en-US" sz="2500" dirty="0" smtClean="0"/>
              <a:t>Pre-populate data on the report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58014"/>
            <a:ext cx="12412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737" y="986383"/>
            <a:ext cx="95391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data from the selected report, </a:t>
            </a:r>
            <a:r>
              <a:rPr lang="en-US" u="sng" dirty="0" smtClean="0"/>
              <a:t>except</a:t>
            </a:r>
            <a:r>
              <a:rPr lang="en-US" dirty="0" smtClean="0"/>
              <a:t> </a:t>
            </a:r>
            <a:r>
              <a:rPr lang="en-US" b="1" dirty="0" smtClean="0"/>
              <a:t>Fiscal Year Covered, </a:t>
            </a:r>
            <a:r>
              <a:rPr lang="en-US" dirty="0" smtClean="0"/>
              <a:t>will be pre-populated on the form.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Fiscal Year </a:t>
            </a:r>
            <a:r>
              <a:rPr lang="en-US" b="1" dirty="0" smtClean="0"/>
              <a:t>Covered </a:t>
            </a:r>
            <a:r>
              <a:rPr lang="en-US" dirty="0" smtClean="0"/>
              <a:t>will be blank. The filer will have to enter the 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filer can modify everything </a:t>
            </a:r>
            <a:r>
              <a:rPr lang="en-US" u="sng" dirty="0" smtClean="0"/>
              <a:t>except</a:t>
            </a:r>
            <a:r>
              <a:rPr lang="en-US" dirty="0" smtClean="0"/>
              <a:t> the </a:t>
            </a:r>
            <a:r>
              <a:rPr lang="en-US" b="1" dirty="0" smtClean="0"/>
              <a:t>File Number.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77" y="1981344"/>
            <a:ext cx="10583378" cy="462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7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0981" y="534457"/>
            <a:ext cx="12103626" cy="523557"/>
          </a:xfrm>
        </p:spPr>
        <p:txBody>
          <a:bodyPr>
            <a:noAutofit/>
          </a:bodyPr>
          <a:lstStyle/>
          <a:p>
            <a:r>
              <a:rPr lang="en-US" sz="2800" dirty="0"/>
              <a:t>Pre-Populate Data From a Submitted </a:t>
            </a:r>
            <a:r>
              <a:rPr lang="en-US" sz="2800" dirty="0" smtClean="0"/>
              <a:t>LM-30 </a:t>
            </a:r>
            <a:r>
              <a:rPr lang="en-US" sz="2800" dirty="0"/>
              <a:t>Report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58014"/>
            <a:ext cx="12412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00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2030" y="1266678"/>
            <a:ext cx="116193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During </a:t>
            </a:r>
            <a:r>
              <a:rPr lang="en-US" dirty="0"/>
              <a:t>the validation, the system </a:t>
            </a:r>
            <a:r>
              <a:rPr lang="en-US" b="1" dirty="0"/>
              <a:t>will</a:t>
            </a:r>
            <a:r>
              <a:rPr lang="en-US" dirty="0"/>
              <a:t> check if there is an already submitted report for the same fiscal year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system will use the following fields to find the duplicate report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Will </a:t>
            </a:r>
            <a:r>
              <a:rPr lang="en-US" dirty="0"/>
              <a:t>check the Fiscal Year, Item </a:t>
            </a:r>
            <a:r>
              <a:rPr lang="en-US" dirty="0" smtClean="0"/>
              <a:t>2.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a duplicate report found, the following validation message will be </a:t>
            </a:r>
            <a:r>
              <a:rPr lang="en-US" dirty="0" smtClean="0"/>
              <a:t>displayed: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appears that the </a:t>
            </a:r>
            <a:r>
              <a:rPr lang="en-US" dirty="0" smtClean="0"/>
              <a:t>Fiscal Year </a:t>
            </a:r>
            <a:r>
              <a:rPr lang="en-US" dirty="0"/>
              <a:t>entered in this report has already been submitted. Are you submitting an amendment to the report submitted? With and Yes and No </a:t>
            </a:r>
            <a:r>
              <a:rPr lang="en-US" dirty="0" smtClean="0"/>
              <a:t>buttons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dirty="0" smtClean="0"/>
              <a:t>If </a:t>
            </a:r>
            <a:r>
              <a:rPr lang="en-US" dirty="0"/>
              <a:t>the filer selects “Yes,” the system will convert the form in progress as an Amendment to the submitted </a:t>
            </a:r>
            <a:r>
              <a:rPr lang="en-US" dirty="0" smtClean="0"/>
              <a:t>report.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Selecting </a:t>
            </a:r>
            <a:r>
              <a:rPr lang="en-US" dirty="0"/>
              <a:t>“No,” the system will consider the report as another one in the same fiscal year</a:t>
            </a:r>
            <a:r>
              <a:rPr lang="en-US" dirty="0" smtClean="0"/>
              <a:t>.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r>
              <a:rPr lang="en-US" dirty="0"/>
              <a:t>Amendment # 0 will be assigned for this </a:t>
            </a:r>
            <a:r>
              <a:rPr lang="en-US" dirty="0" smtClean="0"/>
              <a:t>report.</a:t>
            </a:r>
            <a:endParaRPr lang="en-US" dirty="0"/>
          </a:p>
          <a:p>
            <a:pPr lvl="4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020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867" y="88597"/>
            <a:ext cx="12103626" cy="523557"/>
          </a:xfrm>
        </p:spPr>
        <p:txBody>
          <a:bodyPr>
            <a:noAutofit/>
          </a:bodyPr>
          <a:lstStyle/>
          <a:p>
            <a:r>
              <a:rPr lang="en-US" sz="2500" dirty="0" smtClean="0"/>
              <a:t>EFS Home Page update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58014"/>
            <a:ext cx="12412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00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2030" y="795651"/>
            <a:ext cx="11619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EFS Homepage, the label for the helpdesk phone number should be renamed to </a:t>
            </a:r>
            <a:r>
              <a:rPr lang="en-US" b="1" dirty="0"/>
              <a:t>EFS Helpdesk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28" y="1610843"/>
            <a:ext cx="7478024" cy="478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74" y="0"/>
            <a:ext cx="12103626" cy="523557"/>
          </a:xfrm>
        </p:spPr>
        <p:txBody>
          <a:bodyPr>
            <a:noAutofit/>
          </a:bodyPr>
          <a:lstStyle/>
          <a:p>
            <a:r>
              <a:rPr lang="en-US" sz="3600" dirty="0" smtClean="0"/>
              <a:t>Amending LM-10 Report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-65830" y="411236"/>
            <a:ext cx="124120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system will populate the data on the form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The system will display the text </a:t>
            </a:r>
            <a:r>
              <a:rPr lang="en-US" b="1" dirty="0" smtClean="0"/>
              <a:t>AMENDMENT</a:t>
            </a:r>
            <a:r>
              <a:rPr lang="en-US" dirty="0" smtClean="0"/>
              <a:t> </a:t>
            </a:r>
            <a:r>
              <a:rPr lang="en-US" dirty="0"/>
              <a:t>on the top section on the first page</a:t>
            </a:r>
            <a:r>
              <a:rPr lang="en-US" dirty="0" smtClean="0"/>
              <a:t>.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Employer field will be populated and enabled for editing. If the company changed the name during the year, the filer should be able to update it.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 smtClean="0"/>
              <a:t>File </a:t>
            </a:r>
            <a:r>
              <a:rPr lang="en-US" b="1" dirty="0" smtClean="0"/>
              <a:t>Number</a:t>
            </a:r>
            <a:r>
              <a:rPr lang="en-US" dirty="0" smtClean="0"/>
              <a:t>, </a:t>
            </a:r>
            <a:r>
              <a:rPr lang="en-US" b="1" dirty="0" smtClean="0"/>
              <a:t>Fiscal Year Period and Employer </a:t>
            </a:r>
            <a:r>
              <a:rPr lang="en-US" dirty="0"/>
              <a:t>fields </a:t>
            </a:r>
            <a:r>
              <a:rPr lang="en-US" dirty="0" smtClean="0"/>
              <a:t>will </a:t>
            </a:r>
            <a:r>
              <a:rPr lang="en-US" dirty="0"/>
              <a:t>be </a:t>
            </a:r>
            <a:r>
              <a:rPr lang="en-US" dirty="0" smtClean="0"/>
              <a:t>disabled </a:t>
            </a:r>
            <a:r>
              <a:rPr lang="en-US" dirty="0"/>
              <a:t>when submitting an </a:t>
            </a:r>
            <a:r>
              <a:rPr lang="en-US" dirty="0" smtClean="0"/>
              <a:t>amendment.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698" y="2277235"/>
            <a:ext cx="5967428" cy="43259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2274" y="1859054"/>
            <a:ext cx="108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First Page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724698" y="1888564"/>
            <a:ext cx="175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Disclosed Report</a:t>
            </a:r>
            <a:endParaRPr lang="en-US" u="sng" dirty="0"/>
          </a:p>
        </p:txBody>
      </p:sp>
      <p:sp>
        <p:nvSpPr>
          <p:cNvPr id="10" name="Oval 9"/>
          <p:cNvSpPr/>
          <p:nvPr/>
        </p:nvSpPr>
        <p:spPr>
          <a:xfrm>
            <a:off x="8175516" y="3221595"/>
            <a:ext cx="1065791" cy="3027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3" y="2322616"/>
            <a:ext cx="5438372" cy="396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3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1672"/>
            <a:ext cx="12103626" cy="523557"/>
          </a:xfrm>
        </p:spPr>
        <p:txBody>
          <a:bodyPr>
            <a:noAutofit/>
          </a:bodyPr>
          <a:lstStyle/>
          <a:p>
            <a:r>
              <a:rPr lang="en-US" sz="3600" dirty="0" smtClean="0"/>
              <a:t>Amended Reports – OPDR LM-10 View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-391242" y="663954"/>
            <a:ext cx="12097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OPDR will display the data from the latest amended report and will have a View button to view all reports submitted in that Fiscal year: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4952"/>
          <a:stretch/>
        </p:blipFill>
        <p:spPr>
          <a:xfrm>
            <a:off x="1246909" y="1398522"/>
            <a:ext cx="10495294" cy="528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9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942"/>
            <a:ext cx="12103626" cy="523557"/>
          </a:xfrm>
        </p:spPr>
        <p:txBody>
          <a:bodyPr>
            <a:noAutofit/>
          </a:bodyPr>
          <a:lstStyle/>
          <a:p>
            <a:r>
              <a:rPr lang="en-US" sz="3600" dirty="0"/>
              <a:t>Amended </a:t>
            </a:r>
            <a:r>
              <a:rPr lang="en-US" sz="3600" dirty="0" smtClean="0"/>
              <a:t>LM-10 Reports </a:t>
            </a:r>
            <a:r>
              <a:rPr lang="en-US" sz="3600" dirty="0"/>
              <a:t>– OPDR View</a:t>
            </a:r>
          </a:p>
        </p:txBody>
      </p:sp>
      <p:sp>
        <p:nvSpPr>
          <p:cNvPr id="9" name="Rectangle 8"/>
          <p:cNvSpPr/>
          <p:nvPr/>
        </p:nvSpPr>
        <p:spPr>
          <a:xfrm>
            <a:off x="-364189" y="485402"/>
            <a:ext cx="120970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Clicking the View button, a pop-up window will </a:t>
            </a:r>
            <a:r>
              <a:rPr lang="en-US" dirty="0" smtClean="0"/>
              <a:t>listing a</a:t>
            </a:r>
            <a:r>
              <a:rPr lang="en-US" dirty="0" smtClean="0"/>
              <a:t>ll </a:t>
            </a:r>
            <a:r>
              <a:rPr lang="en-US" dirty="0"/>
              <a:t>reports for that unique instance of report during the fiscal year. </a:t>
            </a:r>
            <a:r>
              <a:rPr lang="en-US" dirty="0" smtClean="0"/>
              <a:t>For example, if </a:t>
            </a:r>
            <a:r>
              <a:rPr lang="en-US" dirty="0"/>
              <a:t>LRI has 100 reports in a year, the grid will show all unique LM-10s </a:t>
            </a:r>
            <a:r>
              <a:rPr lang="en-US" dirty="0" smtClean="0"/>
              <a:t>and </a:t>
            </a:r>
            <a:r>
              <a:rPr lang="en-US" dirty="0"/>
              <a:t>view will show the different amendments for each unique instance 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57" y="1554436"/>
            <a:ext cx="10030582" cy="525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6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766"/>
            <a:ext cx="12103626" cy="523557"/>
          </a:xfrm>
        </p:spPr>
        <p:txBody>
          <a:bodyPr>
            <a:noAutofit/>
          </a:bodyPr>
          <a:lstStyle/>
          <a:p>
            <a:r>
              <a:rPr lang="en-US" sz="3600" dirty="0"/>
              <a:t>Amended Reports – OPDR View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70793"/>
            <a:ext cx="1188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If the report has multiple part </a:t>
            </a:r>
            <a:r>
              <a:rPr lang="en-US" dirty="0" err="1" smtClean="0"/>
              <a:t>Bs</a:t>
            </a:r>
            <a:r>
              <a:rPr lang="en-US" dirty="0" smtClean="0"/>
              <a:t> submitted, the first employer and the count will be listed in this pop-up. Clicking the </a:t>
            </a:r>
            <a:r>
              <a:rPr lang="en-US" b="1" u="sng" dirty="0" smtClean="0"/>
              <a:t>View</a:t>
            </a:r>
            <a:r>
              <a:rPr lang="en-US" dirty="0" smtClean="0"/>
              <a:t> button will give the complete list employers.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1" y="1317124"/>
            <a:ext cx="8028427" cy="536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0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7719"/>
            <a:ext cx="12103626" cy="523557"/>
          </a:xfrm>
        </p:spPr>
        <p:txBody>
          <a:bodyPr>
            <a:noAutofit/>
          </a:bodyPr>
          <a:lstStyle/>
          <a:p>
            <a:r>
              <a:rPr lang="en-US" sz="3600" dirty="0" smtClean="0"/>
              <a:t>Amending LM-10 Reports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21672" y="1105495"/>
            <a:ext cx="12412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Once </a:t>
            </a:r>
            <a:r>
              <a:rPr lang="en-US" dirty="0"/>
              <a:t>the report is submitted</a:t>
            </a:r>
            <a:r>
              <a:rPr lang="en-US" dirty="0" smtClean="0"/>
              <a:t>, </a:t>
            </a:r>
            <a:r>
              <a:rPr lang="en-US" dirty="0"/>
              <a:t>the amendment number will be </a:t>
            </a:r>
            <a:r>
              <a:rPr lang="en-US" dirty="0" smtClean="0"/>
              <a:t>incremented </a:t>
            </a:r>
            <a:r>
              <a:rPr lang="en-US" dirty="0"/>
              <a:t>by </a:t>
            </a:r>
            <a:r>
              <a:rPr lang="en-US" dirty="0" smtClean="0"/>
              <a:t>one.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08" y="2237935"/>
            <a:ext cx="11609571" cy="29134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222177" y="1625548"/>
            <a:ext cx="5321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b="1" dirty="0"/>
              <a:t>The Submitted Forms page (view within the EFS):</a:t>
            </a:r>
          </a:p>
        </p:txBody>
      </p:sp>
    </p:spTree>
    <p:extLst>
      <p:ext uri="{BB962C8B-B14F-4D97-AF65-F5344CB8AC3E}">
        <p14:creationId xmlns:p14="http://schemas.microsoft.com/office/powerpoint/2010/main" val="83291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4678"/>
            <a:ext cx="12103626" cy="523557"/>
          </a:xfrm>
        </p:spPr>
        <p:txBody>
          <a:bodyPr>
            <a:noAutofit/>
          </a:bodyPr>
          <a:lstStyle/>
          <a:p>
            <a:r>
              <a:rPr lang="en-US" sz="3600" dirty="0" smtClean="0"/>
              <a:t>Amending LM-21 Report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70281"/>
            <a:ext cx="12412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system will populate the data on the form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The system will display the text </a:t>
            </a:r>
            <a:r>
              <a:rPr lang="en-US" b="1" dirty="0" smtClean="0"/>
              <a:t>AMENDMENT</a:t>
            </a:r>
            <a:r>
              <a:rPr lang="en-US" dirty="0" smtClean="0"/>
              <a:t> </a:t>
            </a:r>
            <a:r>
              <a:rPr lang="en-US" dirty="0"/>
              <a:t>on the top section on the first page</a:t>
            </a:r>
            <a:r>
              <a:rPr lang="en-US" dirty="0" smtClean="0"/>
              <a:t>.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b="1" dirty="0" smtClean="0"/>
              <a:t>File Number</a:t>
            </a:r>
            <a:r>
              <a:rPr lang="en-US" dirty="0" smtClean="0"/>
              <a:t>, </a:t>
            </a:r>
            <a:r>
              <a:rPr lang="en-US" b="1" dirty="0" smtClean="0"/>
              <a:t>Fiscal Year Period and Organization </a:t>
            </a:r>
            <a:r>
              <a:rPr lang="en-US" dirty="0"/>
              <a:t>fields </a:t>
            </a:r>
            <a:r>
              <a:rPr lang="en-US" dirty="0" smtClean="0"/>
              <a:t>will </a:t>
            </a:r>
            <a:r>
              <a:rPr lang="en-US" dirty="0"/>
              <a:t>be </a:t>
            </a:r>
            <a:r>
              <a:rPr lang="en-US" dirty="0" smtClean="0"/>
              <a:t>disabled </a:t>
            </a:r>
            <a:r>
              <a:rPr lang="en-US" dirty="0"/>
              <a:t>when submitting an </a:t>
            </a:r>
            <a:r>
              <a:rPr lang="en-US" dirty="0" smtClean="0"/>
              <a:t>amendment.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2274" y="1859054"/>
            <a:ext cx="108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First Page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7175497" y="1859054"/>
            <a:ext cx="175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Disclosed Report</a:t>
            </a:r>
            <a:endParaRPr lang="en-US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28979"/>
          <a:stretch/>
        </p:blipFill>
        <p:spPr>
          <a:xfrm>
            <a:off x="7175497" y="2228386"/>
            <a:ext cx="4802614" cy="38371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10" y="2353562"/>
            <a:ext cx="6710615" cy="388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30D9EBECD6A4DAF9F9942986BB0F5" ma:contentTypeVersion="11" ma:contentTypeDescription="Create a new document." ma:contentTypeScope="" ma:versionID="5ca710407dd3970fc9c658832d81261b">
  <xsd:schema xmlns:xsd="http://www.w3.org/2001/XMLSchema" xmlns:xs="http://www.w3.org/2001/XMLSchema" xmlns:p="http://schemas.microsoft.com/office/2006/metadata/properties" xmlns:ns3="9d940275-c326-4415-8cdc-63790cfe6f41" xmlns:ns4="2ceca252-3395-41ab-8870-805131826c5e" targetNamespace="http://schemas.microsoft.com/office/2006/metadata/properties" ma:root="true" ma:fieldsID="298df50081d183c5d45cd33876906dd2" ns3:_="" ns4:_="">
    <xsd:import namespace="9d940275-c326-4415-8cdc-63790cfe6f41"/>
    <xsd:import namespace="2ceca252-3395-41ab-8870-805131826c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940275-c326-4415-8cdc-63790cfe6f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eca252-3395-41ab-8870-805131826c5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F1C853-3007-49F0-9E8B-26E2027774BD}">
  <ds:schemaRefs>
    <ds:schemaRef ds:uri="http://purl.org/dc/terms/"/>
    <ds:schemaRef ds:uri="2ceca252-3395-41ab-8870-805131826c5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9d940275-c326-4415-8cdc-63790cfe6f41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BCD5BD6-0ECA-443E-8240-ABD760D9F6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940275-c326-4415-8cdc-63790cfe6f41"/>
    <ds:schemaRef ds:uri="2ceca252-3395-41ab-8870-805131826c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7F89F-241E-4FD3-8D1D-C5F9FEA4FF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33836</TotalTime>
  <Words>1957</Words>
  <Application>Microsoft Office PowerPoint</Application>
  <PresentationFormat>Widescreen</PresentationFormat>
  <Paragraphs>154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LM-10/20/21/30 Updates</vt:lpstr>
      <vt:lpstr>Amending LM-10/20/21/30 Reports </vt:lpstr>
      <vt:lpstr>Amending LM-10 Reports </vt:lpstr>
      <vt:lpstr>Amending LM-10 Report</vt:lpstr>
      <vt:lpstr>Amended Reports – OPDR LM-10 View</vt:lpstr>
      <vt:lpstr>Amended LM-10 Reports – OPDR View</vt:lpstr>
      <vt:lpstr>Amended Reports – OPDR View</vt:lpstr>
      <vt:lpstr>Amending LM-10 Reports</vt:lpstr>
      <vt:lpstr>Amending LM-21 Report</vt:lpstr>
      <vt:lpstr>Amended Reports – OPDR LM-21 View</vt:lpstr>
      <vt:lpstr>Amended LM-21 Reports – OPDR View</vt:lpstr>
      <vt:lpstr>Amended Reports – OPDR View</vt:lpstr>
      <vt:lpstr>Amending LM-21 Reports</vt:lpstr>
      <vt:lpstr>Amending LM-20 Report</vt:lpstr>
      <vt:lpstr>Amended Reports – OPDR LM-20 View</vt:lpstr>
      <vt:lpstr>Amended Reports – OPDR LM-20 View</vt:lpstr>
      <vt:lpstr>Amending LM-20 Reports</vt:lpstr>
      <vt:lpstr>Amending LM-30 Report</vt:lpstr>
      <vt:lpstr>Amended Reports – OPDR LM-30 View</vt:lpstr>
      <vt:lpstr>Amended LM-30 Reports – OPDR View</vt:lpstr>
      <vt:lpstr>Amending LM-30 Reports</vt:lpstr>
      <vt:lpstr>Pre-Populate Data From a Submitted LM-10 Report</vt:lpstr>
      <vt:lpstr>Pre-Populate Data From a Submitted LM-10 Report</vt:lpstr>
      <vt:lpstr>Pre-Populate Data From a Submitted LM-10 Report</vt:lpstr>
      <vt:lpstr>Pre-Populate Data From a Submitted LM-21 Report</vt:lpstr>
      <vt:lpstr>Pre-Populate Data From a Submitted LM-21 Report</vt:lpstr>
      <vt:lpstr>Pre-Populate Data From a Submitted LM-21 Report</vt:lpstr>
      <vt:lpstr>Returning LM-20 Filers Pre-populate data on the report</vt:lpstr>
      <vt:lpstr>Pre-Populate Data From a Submitted LM-20 Report</vt:lpstr>
      <vt:lpstr>Pre-Populate Data From a Submitted LM-20 Report</vt:lpstr>
      <vt:lpstr>Pre-Populate Data From a Submitted LM-20 Report</vt:lpstr>
      <vt:lpstr>Pre-Populate Data From a Submitted LM-30 Report</vt:lpstr>
      <vt:lpstr>Returning LM-30 Filers Pre-populate data on the report</vt:lpstr>
      <vt:lpstr>Pre-Populate Data From a Submitted LM-30 Report</vt:lpstr>
      <vt:lpstr>EFS Home Page update</vt:lpstr>
    </vt:vector>
  </TitlesOfParts>
  <Company>Department of Labor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Adityan, Bineeta - OASAM OCIO CTR</dc:creator>
  <cp:lastModifiedBy>Adityan, Bineeta - OASAM OCIO CTR</cp:lastModifiedBy>
  <cp:revision>133</cp:revision>
  <dcterms:created xsi:type="dcterms:W3CDTF">2021-02-16T14:57:56Z</dcterms:created>
  <dcterms:modified xsi:type="dcterms:W3CDTF">2021-05-18T18:10:30Z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0x01010066E30D9EBECD6A4DAF9F9942986BB0F5</vt:lpwstr>
  </property>
</Properties>
</file>