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6" r:id="rId3"/>
    <p:sldId id="277" r:id="rId4"/>
    <p:sldId id="273" r:id="rId5"/>
    <p:sldId id="260" r:id="rId6"/>
    <p:sldId id="353" r:id="rId7"/>
    <p:sldId id="360" r:id="rId8"/>
    <p:sldId id="355" r:id="rId9"/>
    <p:sldId id="357" r:id="rId10"/>
    <p:sldId id="358" r:id="rId11"/>
    <p:sldId id="362" r:id="rId12"/>
    <p:sldId id="361" r:id="rId13"/>
    <p:sldId id="28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338731-DC41-4B80-9838-DC5CE1569FA8}" v="19" dt="2024-04-12T01:18:01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neerselvam, Dhilipan - OASAM OCIO CTR" userId="e0276138-b160-422e-955e-a44f6c53c999" providerId="ADAL" clId="{AE338731-DC41-4B80-9838-DC5CE1569FA8}"/>
    <pc:docChg chg="undo custSel addSld delSld modSld">
      <pc:chgData name="Panneerselvam, Dhilipan - OASAM OCIO CTR" userId="e0276138-b160-422e-955e-a44f6c53c999" providerId="ADAL" clId="{AE338731-DC41-4B80-9838-DC5CE1569FA8}" dt="2024-04-16T16:42:14.520" v="1025" actId="20577"/>
      <pc:docMkLst>
        <pc:docMk/>
      </pc:docMkLst>
      <pc:sldChg chg="modSp mod">
        <pc:chgData name="Panneerselvam, Dhilipan - OASAM OCIO CTR" userId="e0276138-b160-422e-955e-a44f6c53c999" providerId="ADAL" clId="{AE338731-DC41-4B80-9838-DC5CE1569FA8}" dt="2024-04-12T01:07:51.279" v="211" actId="14100"/>
        <pc:sldMkLst>
          <pc:docMk/>
          <pc:sldMk cId="814328546" sldId="260"/>
        </pc:sldMkLst>
        <pc:graphicFrameChg chg="mod modGraphic">
          <ac:chgData name="Panneerselvam, Dhilipan - OASAM OCIO CTR" userId="e0276138-b160-422e-955e-a44f6c53c999" providerId="ADAL" clId="{AE338731-DC41-4B80-9838-DC5CE1569FA8}" dt="2024-04-12T01:07:51.279" v="211" actId="14100"/>
          <ac:graphicFrameMkLst>
            <pc:docMk/>
            <pc:sldMk cId="814328546" sldId="260"/>
            <ac:graphicFrameMk id="4" creationId="{0EB9BE59-BF3A-1659-8E8F-1E50EDB19206}"/>
          </ac:graphicFrameMkLst>
        </pc:graphicFrameChg>
      </pc:sldChg>
      <pc:sldChg chg="modSp">
        <pc:chgData name="Panneerselvam, Dhilipan - OASAM OCIO CTR" userId="e0276138-b160-422e-955e-a44f6c53c999" providerId="ADAL" clId="{AE338731-DC41-4B80-9838-DC5CE1569FA8}" dt="2024-04-10T18:33:38.603" v="15" actId="20577"/>
        <pc:sldMkLst>
          <pc:docMk/>
          <pc:sldMk cId="3481529119" sldId="273"/>
        </pc:sldMkLst>
        <pc:graphicFrameChg chg="mod">
          <ac:chgData name="Panneerselvam, Dhilipan - OASAM OCIO CTR" userId="e0276138-b160-422e-955e-a44f6c53c999" providerId="ADAL" clId="{AE338731-DC41-4B80-9838-DC5CE1569FA8}" dt="2024-04-10T18:33:38.603" v="15" actId="20577"/>
          <ac:graphicFrameMkLst>
            <pc:docMk/>
            <pc:sldMk cId="3481529119" sldId="273"/>
            <ac:graphicFrameMk id="8" creationId="{91325776-C68F-1BED-10E0-01BCEAAEB4D7}"/>
          </ac:graphicFrameMkLst>
        </pc:graphicFrameChg>
      </pc:sldChg>
      <pc:sldChg chg="del">
        <pc:chgData name="Panneerselvam, Dhilipan - OASAM OCIO CTR" userId="e0276138-b160-422e-955e-a44f6c53c999" providerId="ADAL" clId="{AE338731-DC41-4B80-9838-DC5CE1569FA8}" dt="2024-04-12T01:15:40.136" v="331" actId="2696"/>
        <pc:sldMkLst>
          <pc:docMk/>
          <pc:sldMk cId="3162526943" sldId="349"/>
        </pc:sldMkLst>
      </pc:sldChg>
      <pc:sldChg chg="addSp delSp modSp mod">
        <pc:chgData name="Panneerselvam, Dhilipan - OASAM OCIO CTR" userId="e0276138-b160-422e-955e-a44f6c53c999" providerId="ADAL" clId="{AE338731-DC41-4B80-9838-DC5CE1569FA8}" dt="2024-04-12T01:13:11.900" v="294" actId="255"/>
        <pc:sldMkLst>
          <pc:docMk/>
          <pc:sldMk cId="4157040484" sldId="355"/>
        </pc:sldMkLst>
        <pc:spChg chg="mod">
          <ac:chgData name="Panneerselvam, Dhilipan - OASAM OCIO CTR" userId="e0276138-b160-422e-955e-a44f6c53c999" providerId="ADAL" clId="{AE338731-DC41-4B80-9838-DC5CE1569FA8}" dt="2024-04-12T01:11:54.904" v="251" actId="1076"/>
          <ac:spMkLst>
            <pc:docMk/>
            <pc:sldMk cId="4157040484" sldId="355"/>
            <ac:spMk id="2" creationId="{FE2BA692-D6C5-1A8C-C3CC-2894139049BF}"/>
          </ac:spMkLst>
        </pc:spChg>
        <pc:spChg chg="add mod ord">
          <ac:chgData name="Panneerselvam, Dhilipan - OASAM OCIO CTR" userId="e0276138-b160-422e-955e-a44f6c53c999" providerId="ADAL" clId="{AE338731-DC41-4B80-9838-DC5CE1569FA8}" dt="2024-04-12T01:11:24.828" v="245" actId="14100"/>
          <ac:spMkLst>
            <pc:docMk/>
            <pc:sldMk cId="4157040484" sldId="355"/>
            <ac:spMk id="3" creationId="{0EE3FD47-49F1-F2A0-2098-0EE2BD1DEECA}"/>
          </ac:spMkLst>
        </pc:spChg>
        <pc:spChg chg="del mod">
          <ac:chgData name="Panneerselvam, Dhilipan - OASAM OCIO CTR" userId="e0276138-b160-422e-955e-a44f6c53c999" providerId="ADAL" clId="{AE338731-DC41-4B80-9838-DC5CE1569FA8}" dt="2024-04-12T01:11:35.875" v="248" actId="478"/>
          <ac:spMkLst>
            <pc:docMk/>
            <pc:sldMk cId="4157040484" sldId="355"/>
            <ac:spMk id="7" creationId="{9E75A1BB-4C1C-E22E-610A-3C9945D7AF87}"/>
          </ac:spMkLst>
        </pc:spChg>
        <pc:spChg chg="del mod">
          <ac:chgData name="Panneerselvam, Dhilipan - OASAM OCIO CTR" userId="e0276138-b160-422e-955e-a44f6c53c999" providerId="ADAL" clId="{AE338731-DC41-4B80-9838-DC5CE1569FA8}" dt="2024-04-12T01:10:29.929" v="232" actId="478"/>
          <ac:spMkLst>
            <pc:docMk/>
            <pc:sldMk cId="4157040484" sldId="355"/>
            <ac:spMk id="9" creationId="{D407B2D1-0F29-DE1B-7305-CAFB5872C88B}"/>
          </ac:spMkLst>
        </pc:spChg>
        <pc:spChg chg="mod">
          <ac:chgData name="Panneerselvam, Dhilipan - OASAM OCIO CTR" userId="e0276138-b160-422e-955e-a44f6c53c999" providerId="ADAL" clId="{AE338731-DC41-4B80-9838-DC5CE1569FA8}" dt="2024-04-12T01:12:00.227" v="252" actId="1076"/>
          <ac:spMkLst>
            <pc:docMk/>
            <pc:sldMk cId="4157040484" sldId="355"/>
            <ac:spMk id="10" creationId="{CA2B0B18-43D3-3699-7EC8-E4FF4C7F34C6}"/>
          </ac:spMkLst>
        </pc:spChg>
        <pc:spChg chg="mod">
          <ac:chgData name="Panneerselvam, Dhilipan - OASAM OCIO CTR" userId="e0276138-b160-422e-955e-a44f6c53c999" providerId="ADAL" clId="{AE338731-DC41-4B80-9838-DC5CE1569FA8}" dt="2024-04-12T01:09:40.479" v="221" actId="1076"/>
          <ac:spMkLst>
            <pc:docMk/>
            <pc:sldMk cId="4157040484" sldId="355"/>
            <ac:spMk id="12" creationId="{9D890041-4245-C766-4FFC-6022434B28AD}"/>
          </ac:spMkLst>
        </pc:spChg>
        <pc:spChg chg="mod">
          <ac:chgData name="Panneerselvam, Dhilipan - OASAM OCIO CTR" userId="e0276138-b160-422e-955e-a44f6c53c999" providerId="ADAL" clId="{AE338731-DC41-4B80-9838-DC5CE1569FA8}" dt="2024-04-12T01:09:24.768" v="216" actId="1076"/>
          <ac:spMkLst>
            <pc:docMk/>
            <pc:sldMk cId="4157040484" sldId="355"/>
            <ac:spMk id="14" creationId="{C8AA9589-44F5-6763-62FE-70F3F42E6502}"/>
          </ac:spMkLst>
        </pc:spChg>
        <pc:spChg chg="add mod">
          <ac:chgData name="Panneerselvam, Dhilipan - OASAM OCIO CTR" userId="e0276138-b160-422e-955e-a44f6c53c999" providerId="ADAL" clId="{AE338731-DC41-4B80-9838-DC5CE1569FA8}" dt="2024-04-12T01:11:33.592" v="247" actId="1076"/>
          <ac:spMkLst>
            <pc:docMk/>
            <pc:sldMk cId="4157040484" sldId="355"/>
            <ac:spMk id="15" creationId="{1C20B796-D334-F6B4-9C0C-2550AF3ABE67}"/>
          </ac:spMkLst>
        </pc:spChg>
        <pc:spChg chg="add mod">
          <ac:chgData name="Panneerselvam, Dhilipan - OASAM OCIO CTR" userId="e0276138-b160-422e-955e-a44f6c53c999" providerId="ADAL" clId="{AE338731-DC41-4B80-9838-DC5CE1569FA8}" dt="2024-04-12T01:13:11.900" v="294" actId="255"/>
          <ac:spMkLst>
            <pc:docMk/>
            <pc:sldMk cId="4157040484" sldId="355"/>
            <ac:spMk id="17" creationId="{FEFE846A-798E-C0FD-5324-5E667F204026}"/>
          </ac:spMkLst>
        </pc:spChg>
        <pc:picChg chg="mod">
          <ac:chgData name="Panneerselvam, Dhilipan - OASAM OCIO CTR" userId="e0276138-b160-422e-955e-a44f6c53c999" providerId="ADAL" clId="{AE338731-DC41-4B80-9838-DC5CE1569FA8}" dt="2024-04-12T01:09:00.587" v="213" actId="14100"/>
          <ac:picMkLst>
            <pc:docMk/>
            <pc:sldMk cId="4157040484" sldId="355"/>
            <ac:picMk id="5" creationId="{F8634BB3-A46F-6505-E4B9-1FB9EF313784}"/>
          </ac:picMkLst>
        </pc:picChg>
        <pc:picChg chg="mod ord">
          <ac:chgData name="Panneerselvam, Dhilipan - OASAM OCIO CTR" userId="e0276138-b160-422e-955e-a44f6c53c999" providerId="ADAL" clId="{AE338731-DC41-4B80-9838-DC5CE1569FA8}" dt="2024-04-12T01:11:20.458" v="244" actId="1076"/>
          <ac:picMkLst>
            <pc:docMk/>
            <pc:sldMk cId="4157040484" sldId="355"/>
            <ac:picMk id="6" creationId="{814D3ED1-1717-54D3-ABF3-74236C1F0794}"/>
          </ac:picMkLst>
        </pc:picChg>
        <pc:picChg chg="mod">
          <ac:chgData name="Panneerselvam, Dhilipan - OASAM OCIO CTR" userId="e0276138-b160-422e-955e-a44f6c53c999" providerId="ADAL" clId="{AE338731-DC41-4B80-9838-DC5CE1569FA8}" dt="2024-04-12T01:09:36.760" v="220" actId="1076"/>
          <ac:picMkLst>
            <pc:docMk/>
            <pc:sldMk cId="4157040484" sldId="355"/>
            <ac:picMk id="11" creationId="{B56AA4F8-1D64-60A1-8807-29FD3B291B21}"/>
          </ac:picMkLst>
        </pc:picChg>
      </pc:sldChg>
      <pc:sldChg chg="modSp mod">
        <pc:chgData name="Panneerselvam, Dhilipan - OASAM OCIO CTR" userId="e0276138-b160-422e-955e-a44f6c53c999" providerId="ADAL" clId="{AE338731-DC41-4B80-9838-DC5CE1569FA8}" dt="2024-04-12T01:14:39.224" v="328" actId="255"/>
        <pc:sldMkLst>
          <pc:docMk/>
          <pc:sldMk cId="1752016927" sldId="357"/>
        </pc:sldMkLst>
        <pc:spChg chg="mod">
          <ac:chgData name="Panneerselvam, Dhilipan - OASAM OCIO CTR" userId="e0276138-b160-422e-955e-a44f6c53c999" providerId="ADAL" clId="{AE338731-DC41-4B80-9838-DC5CE1569FA8}" dt="2024-04-12T01:14:39.224" v="328" actId="255"/>
          <ac:spMkLst>
            <pc:docMk/>
            <pc:sldMk cId="1752016927" sldId="357"/>
            <ac:spMk id="2" creationId="{D4B90231-6180-8038-DECD-CBF39C19980D}"/>
          </ac:spMkLst>
        </pc:spChg>
      </pc:sldChg>
      <pc:sldChg chg="modSp mod">
        <pc:chgData name="Panneerselvam, Dhilipan - OASAM OCIO CTR" userId="e0276138-b160-422e-955e-a44f6c53c999" providerId="ADAL" clId="{AE338731-DC41-4B80-9838-DC5CE1569FA8}" dt="2024-04-16T16:42:14.520" v="1025" actId="20577"/>
        <pc:sldMkLst>
          <pc:docMk/>
          <pc:sldMk cId="2041812014" sldId="358"/>
        </pc:sldMkLst>
        <pc:spChg chg="mod">
          <ac:chgData name="Panneerselvam, Dhilipan - OASAM OCIO CTR" userId="e0276138-b160-422e-955e-a44f6c53c999" providerId="ADAL" clId="{AE338731-DC41-4B80-9838-DC5CE1569FA8}" dt="2024-04-12T01:14:47.469" v="330" actId="120"/>
          <ac:spMkLst>
            <pc:docMk/>
            <pc:sldMk cId="2041812014" sldId="358"/>
            <ac:spMk id="2" creationId="{44A7B26B-B80E-D38A-BB0C-7E218A970E65}"/>
          </ac:spMkLst>
        </pc:spChg>
        <pc:spChg chg="mod">
          <ac:chgData name="Panneerselvam, Dhilipan - OASAM OCIO CTR" userId="e0276138-b160-422e-955e-a44f6c53c999" providerId="ADAL" clId="{AE338731-DC41-4B80-9838-DC5CE1569FA8}" dt="2024-04-16T16:42:14.520" v="1025" actId="20577"/>
          <ac:spMkLst>
            <pc:docMk/>
            <pc:sldMk cId="2041812014" sldId="358"/>
            <ac:spMk id="9" creationId="{BD4B5A26-9CB5-9ECD-26C1-1E3CEE175E34}"/>
          </ac:spMkLst>
        </pc:spChg>
      </pc:sldChg>
      <pc:sldChg chg="modSp mod">
        <pc:chgData name="Panneerselvam, Dhilipan - OASAM OCIO CTR" userId="e0276138-b160-422e-955e-a44f6c53c999" providerId="ADAL" clId="{AE338731-DC41-4B80-9838-DC5CE1569FA8}" dt="2024-04-12T01:16:01.145" v="375" actId="20577"/>
        <pc:sldMkLst>
          <pc:docMk/>
          <pc:sldMk cId="4086456192" sldId="360"/>
        </pc:sldMkLst>
        <pc:graphicFrameChg chg="modGraphic">
          <ac:chgData name="Panneerselvam, Dhilipan - OASAM OCIO CTR" userId="e0276138-b160-422e-955e-a44f6c53c999" providerId="ADAL" clId="{AE338731-DC41-4B80-9838-DC5CE1569FA8}" dt="2024-04-12T01:16:01.145" v="375" actId="20577"/>
          <ac:graphicFrameMkLst>
            <pc:docMk/>
            <pc:sldMk cId="4086456192" sldId="360"/>
            <ac:graphicFrameMk id="5" creationId="{81B697BA-2797-5FFB-A8B4-ED20A6ADF594}"/>
          </ac:graphicFrameMkLst>
        </pc:graphicFrameChg>
      </pc:sldChg>
      <pc:sldChg chg="addSp modSp new mod">
        <pc:chgData name="Panneerselvam, Dhilipan - OASAM OCIO CTR" userId="e0276138-b160-422e-955e-a44f6c53c999" providerId="ADAL" clId="{AE338731-DC41-4B80-9838-DC5CE1569FA8}" dt="2024-04-12T01:28:29.635" v="1022" actId="20577"/>
        <pc:sldMkLst>
          <pc:docMk/>
          <pc:sldMk cId="3068405283" sldId="362"/>
        </pc:sldMkLst>
        <pc:spChg chg="mod">
          <ac:chgData name="Panneerselvam, Dhilipan - OASAM OCIO CTR" userId="e0276138-b160-422e-955e-a44f6c53c999" providerId="ADAL" clId="{AE338731-DC41-4B80-9838-DC5CE1569FA8}" dt="2024-04-12T01:28:29.635" v="1022" actId="20577"/>
          <ac:spMkLst>
            <pc:docMk/>
            <pc:sldMk cId="3068405283" sldId="362"/>
            <ac:spMk id="2" creationId="{A4295ABF-3C65-B795-724F-22324F62A287}"/>
          </ac:spMkLst>
        </pc:spChg>
        <pc:spChg chg="mod">
          <ac:chgData name="Panneerselvam, Dhilipan - OASAM OCIO CTR" userId="e0276138-b160-422e-955e-a44f6c53c999" providerId="ADAL" clId="{AE338731-DC41-4B80-9838-DC5CE1569FA8}" dt="2024-04-12T01:27:20.253" v="973" actId="20577"/>
          <ac:spMkLst>
            <pc:docMk/>
            <pc:sldMk cId="3068405283" sldId="362"/>
            <ac:spMk id="3" creationId="{398A6651-466D-4456-2338-3E4269BD6262}"/>
          </ac:spMkLst>
        </pc:spChg>
        <pc:picChg chg="add mod">
          <ac:chgData name="Panneerselvam, Dhilipan - OASAM OCIO CTR" userId="e0276138-b160-422e-955e-a44f6c53c999" providerId="ADAL" clId="{AE338731-DC41-4B80-9838-DC5CE1569FA8}" dt="2024-04-12T01:18:01.285" v="377"/>
          <ac:picMkLst>
            <pc:docMk/>
            <pc:sldMk cId="3068405283" sldId="362"/>
            <ac:picMk id="4" creationId="{643D6E19-4491-D7DD-E674-1568078D042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3C167-CE21-4693-8968-47D675115F8C}" type="doc">
      <dgm:prSet loTypeId="urn:microsoft.com/office/officeart/2005/8/layout/chevron1" loCatId="process" qsTypeId="urn:microsoft.com/office/officeart/2005/8/quickstyle/3d2" qsCatId="3D" csTypeId="urn:microsoft.com/office/officeart/2005/8/colors/accent1_2" csCatId="accent1" phldr="1"/>
      <dgm:spPr/>
    </dgm:pt>
    <dgm:pt modelId="{6685D4DF-998A-462A-B34C-0AE1EE62B9E7}">
      <dgm:prSet phldrT="[Text]"/>
      <dgm:spPr/>
      <dgm:t>
        <a:bodyPr/>
        <a:lstStyle/>
        <a:p>
          <a:r>
            <a:rPr lang="en-US" dirty="0"/>
            <a:t>Reminder email sent to Surety company</a:t>
          </a:r>
        </a:p>
      </dgm:t>
    </dgm:pt>
    <dgm:pt modelId="{6031C12A-13BA-4891-8CC9-26C96695E1AA}" type="parTrans" cxnId="{6E2A829E-B826-4C15-A41B-3ACAF5A3EE89}">
      <dgm:prSet/>
      <dgm:spPr/>
      <dgm:t>
        <a:bodyPr/>
        <a:lstStyle/>
        <a:p>
          <a:endParaRPr lang="en-US"/>
        </a:p>
      </dgm:t>
    </dgm:pt>
    <dgm:pt modelId="{D7C4DB1E-A02E-4943-BD42-10794B7AA594}" type="sibTrans" cxnId="{6E2A829E-B826-4C15-A41B-3ACAF5A3EE89}">
      <dgm:prSet/>
      <dgm:spPr/>
      <dgm:t>
        <a:bodyPr/>
        <a:lstStyle/>
        <a:p>
          <a:endParaRPr lang="en-US"/>
        </a:p>
      </dgm:t>
    </dgm:pt>
    <dgm:pt modelId="{6883196D-8D70-4411-BB96-DC3C7A140274}">
      <dgm:prSet phldrT="[Text]"/>
      <dgm:spPr/>
      <dgm:t>
        <a:bodyPr/>
        <a:lstStyle/>
        <a:p>
          <a:r>
            <a:rPr lang="en-US" dirty="0"/>
            <a:t>DCA receives S-1 report from Surety company</a:t>
          </a:r>
        </a:p>
      </dgm:t>
    </dgm:pt>
    <dgm:pt modelId="{ABFF64C5-C113-4401-9704-CE6865D4B8F0}" type="parTrans" cxnId="{A6EB0597-69D7-4FD8-B658-01EAC7BEC064}">
      <dgm:prSet/>
      <dgm:spPr/>
      <dgm:t>
        <a:bodyPr/>
        <a:lstStyle/>
        <a:p>
          <a:endParaRPr lang="en-US"/>
        </a:p>
      </dgm:t>
    </dgm:pt>
    <dgm:pt modelId="{0543EE16-8B68-454F-9BD4-ED002B223B09}" type="sibTrans" cxnId="{A6EB0597-69D7-4FD8-B658-01EAC7BEC064}">
      <dgm:prSet/>
      <dgm:spPr/>
      <dgm:t>
        <a:bodyPr/>
        <a:lstStyle/>
        <a:p>
          <a:endParaRPr lang="en-US"/>
        </a:p>
      </dgm:t>
    </dgm:pt>
    <dgm:pt modelId="{D40BCBC2-EECC-427B-BAAA-65D3BC707C1A}">
      <dgm:prSet phldrT="[Text]"/>
      <dgm:spPr/>
      <dgm:t>
        <a:bodyPr/>
        <a:lstStyle/>
        <a:p>
          <a:r>
            <a:rPr lang="en-US" dirty="0"/>
            <a:t>S-1 shared with DO and EBSA</a:t>
          </a:r>
        </a:p>
      </dgm:t>
    </dgm:pt>
    <dgm:pt modelId="{FDB169EE-5ACF-4067-AAFA-8401E3792984}" type="parTrans" cxnId="{CAE960C5-9050-4F38-8C4B-1443B7E213AC}">
      <dgm:prSet/>
      <dgm:spPr/>
      <dgm:t>
        <a:bodyPr/>
        <a:lstStyle/>
        <a:p>
          <a:endParaRPr lang="en-US"/>
        </a:p>
      </dgm:t>
    </dgm:pt>
    <dgm:pt modelId="{6EB20490-C551-4F2D-81EA-9ADFDF2E2A71}" type="sibTrans" cxnId="{CAE960C5-9050-4F38-8C4B-1443B7E213AC}">
      <dgm:prSet/>
      <dgm:spPr/>
      <dgm:t>
        <a:bodyPr/>
        <a:lstStyle/>
        <a:p>
          <a:endParaRPr lang="en-US"/>
        </a:p>
      </dgm:t>
    </dgm:pt>
    <dgm:pt modelId="{125EEB29-3FE1-4A0B-9557-3732FE60A399}" type="pres">
      <dgm:prSet presAssocID="{9DF3C167-CE21-4693-8968-47D675115F8C}" presName="Name0" presStyleCnt="0">
        <dgm:presLayoutVars>
          <dgm:dir/>
          <dgm:animLvl val="lvl"/>
          <dgm:resizeHandles val="exact"/>
        </dgm:presLayoutVars>
      </dgm:prSet>
      <dgm:spPr/>
    </dgm:pt>
    <dgm:pt modelId="{34FB75AA-B1E2-4FF4-AA04-F7DDEFB9A034}" type="pres">
      <dgm:prSet presAssocID="{6685D4DF-998A-462A-B34C-0AE1EE62B9E7}" presName="parTxOnly" presStyleLbl="node1" presStyleIdx="0" presStyleCnt="3" custScaleY="100120">
        <dgm:presLayoutVars>
          <dgm:chMax val="0"/>
          <dgm:chPref val="0"/>
          <dgm:bulletEnabled val="1"/>
        </dgm:presLayoutVars>
      </dgm:prSet>
      <dgm:spPr/>
    </dgm:pt>
    <dgm:pt modelId="{0E6746E0-16C1-4827-9223-13407B4D24D4}" type="pres">
      <dgm:prSet presAssocID="{D7C4DB1E-A02E-4943-BD42-10794B7AA594}" presName="parTxOnlySpace" presStyleCnt="0"/>
      <dgm:spPr/>
    </dgm:pt>
    <dgm:pt modelId="{18DCDD2E-4F64-402D-BE4D-1166245C2D71}" type="pres">
      <dgm:prSet presAssocID="{6883196D-8D70-4411-BB96-DC3C7A140274}" presName="parTxOnly" presStyleLbl="node1" presStyleIdx="1" presStyleCnt="3" custScaleY="94130">
        <dgm:presLayoutVars>
          <dgm:chMax val="0"/>
          <dgm:chPref val="0"/>
          <dgm:bulletEnabled val="1"/>
        </dgm:presLayoutVars>
      </dgm:prSet>
      <dgm:spPr/>
    </dgm:pt>
    <dgm:pt modelId="{C513DE59-C6A3-4900-859D-7DBA734F2AF4}" type="pres">
      <dgm:prSet presAssocID="{0543EE16-8B68-454F-9BD4-ED002B223B09}" presName="parTxOnlySpace" presStyleCnt="0"/>
      <dgm:spPr/>
    </dgm:pt>
    <dgm:pt modelId="{31E6837A-89B3-4584-8F02-1CA56E586984}" type="pres">
      <dgm:prSet presAssocID="{D40BCBC2-EECC-427B-BAAA-65D3BC707C1A}" presName="parTxOnly" presStyleLbl="node1" presStyleIdx="2" presStyleCnt="3" custScaleY="96987">
        <dgm:presLayoutVars>
          <dgm:chMax val="0"/>
          <dgm:chPref val="0"/>
          <dgm:bulletEnabled val="1"/>
        </dgm:presLayoutVars>
      </dgm:prSet>
      <dgm:spPr/>
    </dgm:pt>
  </dgm:ptLst>
  <dgm:cxnLst>
    <dgm:cxn modelId="{5038B91A-CB9D-4D54-934B-03A3B90C2202}" type="presOf" srcId="{9DF3C167-CE21-4693-8968-47D675115F8C}" destId="{125EEB29-3FE1-4A0B-9557-3732FE60A399}" srcOrd="0" destOrd="0" presId="urn:microsoft.com/office/officeart/2005/8/layout/chevron1"/>
    <dgm:cxn modelId="{D332DB1E-C109-4421-8258-2DB2E7ECF333}" type="presOf" srcId="{D40BCBC2-EECC-427B-BAAA-65D3BC707C1A}" destId="{31E6837A-89B3-4584-8F02-1CA56E586984}" srcOrd="0" destOrd="0" presId="urn:microsoft.com/office/officeart/2005/8/layout/chevron1"/>
    <dgm:cxn modelId="{B25EEC41-3099-447C-AD4D-78AD9F13B612}" type="presOf" srcId="{6883196D-8D70-4411-BB96-DC3C7A140274}" destId="{18DCDD2E-4F64-402D-BE4D-1166245C2D71}" srcOrd="0" destOrd="0" presId="urn:microsoft.com/office/officeart/2005/8/layout/chevron1"/>
    <dgm:cxn modelId="{CF58826E-862A-4AF0-8C9E-A64103037CC5}" type="presOf" srcId="{6685D4DF-998A-462A-B34C-0AE1EE62B9E7}" destId="{34FB75AA-B1E2-4FF4-AA04-F7DDEFB9A034}" srcOrd="0" destOrd="0" presId="urn:microsoft.com/office/officeart/2005/8/layout/chevron1"/>
    <dgm:cxn modelId="{A6EB0597-69D7-4FD8-B658-01EAC7BEC064}" srcId="{9DF3C167-CE21-4693-8968-47D675115F8C}" destId="{6883196D-8D70-4411-BB96-DC3C7A140274}" srcOrd="1" destOrd="0" parTransId="{ABFF64C5-C113-4401-9704-CE6865D4B8F0}" sibTransId="{0543EE16-8B68-454F-9BD4-ED002B223B09}"/>
    <dgm:cxn modelId="{6E2A829E-B826-4C15-A41B-3ACAF5A3EE89}" srcId="{9DF3C167-CE21-4693-8968-47D675115F8C}" destId="{6685D4DF-998A-462A-B34C-0AE1EE62B9E7}" srcOrd="0" destOrd="0" parTransId="{6031C12A-13BA-4891-8CC9-26C96695E1AA}" sibTransId="{D7C4DB1E-A02E-4943-BD42-10794B7AA594}"/>
    <dgm:cxn modelId="{CAE960C5-9050-4F38-8C4B-1443B7E213AC}" srcId="{9DF3C167-CE21-4693-8968-47D675115F8C}" destId="{D40BCBC2-EECC-427B-BAAA-65D3BC707C1A}" srcOrd="2" destOrd="0" parTransId="{FDB169EE-5ACF-4067-AAFA-8401E3792984}" sibTransId="{6EB20490-C551-4F2D-81EA-9ADFDF2E2A71}"/>
    <dgm:cxn modelId="{1143F071-9ABA-4BD1-A11A-927C2D532BDC}" type="presParOf" srcId="{125EEB29-3FE1-4A0B-9557-3732FE60A399}" destId="{34FB75AA-B1E2-4FF4-AA04-F7DDEFB9A034}" srcOrd="0" destOrd="0" presId="urn:microsoft.com/office/officeart/2005/8/layout/chevron1"/>
    <dgm:cxn modelId="{0598EA27-7B9D-4F57-8E5C-16EAF4BD10AB}" type="presParOf" srcId="{125EEB29-3FE1-4A0B-9557-3732FE60A399}" destId="{0E6746E0-16C1-4827-9223-13407B4D24D4}" srcOrd="1" destOrd="0" presId="urn:microsoft.com/office/officeart/2005/8/layout/chevron1"/>
    <dgm:cxn modelId="{E9E9BB7B-F42E-47E6-8CFE-6583E5DC6579}" type="presParOf" srcId="{125EEB29-3FE1-4A0B-9557-3732FE60A399}" destId="{18DCDD2E-4F64-402D-BE4D-1166245C2D71}" srcOrd="2" destOrd="0" presId="urn:microsoft.com/office/officeart/2005/8/layout/chevron1"/>
    <dgm:cxn modelId="{10263A6E-EBC9-4360-A68D-AEB9162169C7}" type="presParOf" srcId="{125EEB29-3FE1-4A0B-9557-3732FE60A399}" destId="{C513DE59-C6A3-4900-859D-7DBA734F2AF4}" srcOrd="3" destOrd="0" presId="urn:microsoft.com/office/officeart/2005/8/layout/chevron1"/>
    <dgm:cxn modelId="{1B75F297-7CAB-4407-B8C2-E2A080F01B53}" type="presParOf" srcId="{125EEB29-3FE1-4A0B-9557-3732FE60A399}" destId="{31E6837A-89B3-4584-8F02-1CA56E586984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FB75AA-B1E2-4FF4-AA04-F7DDEFB9A034}">
      <dsp:nvSpPr>
        <dsp:cNvPr id="0" name=""/>
        <dsp:cNvSpPr/>
      </dsp:nvSpPr>
      <dsp:spPr>
        <a:xfrm>
          <a:off x="2478" y="522716"/>
          <a:ext cx="3019787" cy="120936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Reminder email sent to Surety company</a:t>
          </a:r>
        </a:p>
      </dsp:txBody>
      <dsp:txXfrm>
        <a:off x="607160" y="522716"/>
        <a:ext cx="1810423" cy="1209364"/>
      </dsp:txXfrm>
    </dsp:sp>
    <dsp:sp modelId="{18DCDD2E-4F64-402D-BE4D-1166245C2D71}">
      <dsp:nvSpPr>
        <dsp:cNvPr id="0" name=""/>
        <dsp:cNvSpPr/>
      </dsp:nvSpPr>
      <dsp:spPr>
        <a:xfrm>
          <a:off x="2720286" y="558893"/>
          <a:ext cx="3019787" cy="113701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DCA receives S-1 report from Surety company</a:t>
          </a:r>
        </a:p>
      </dsp:txBody>
      <dsp:txXfrm>
        <a:off x="3288791" y="558893"/>
        <a:ext cx="1882777" cy="1137010"/>
      </dsp:txXfrm>
    </dsp:sp>
    <dsp:sp modelId="{31E6837A-89B3-4584-8F02-1CA56E586984}">
      <dsp:nvSpPr>
        <dsp:cNvPr id="0" name=""/>
        <dsp:cNvSpPr/>
      </dsp:nvSpPr>
      <dsp:spPr>
        <a:xfrm>
          <a:off x="5438095" y="541638"/>
          <a:ext cx="3019787" cy="117152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S-1 shared with DO and EBSA</a:t>
          </a:r>
        </a:p>
      </dsp:txBody>
      <dsp:txXfrm>
        <a:off x="6023855" y="541638"/>
        <a:ext cx="1848267" cy="1171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88D98-7717-6369-259B-DB50F7AAE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A93F18-6555-CB05-01C5-B9F8F30DF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3AA8E-6D1E-0D78-98D3-24CD31F99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FDA0C-99E9-C420-3A1F-FA1978E1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66CC6-AE2D-397F-0DA1-C7F12EF53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16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2CB9-09E6-084E-BC02-C81DF535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59176-4B8D-3480-9B75-41CE4D9C8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638CA-7635-B441-3B42-7C2FB31B9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5E835-3CC4-CA7D-A8D8-5546CF825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427D-38EA-E7E3-580A-82A16DE70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749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91F782-5A53-29DB-216A-B5EDFBE85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D2768-4803-D032-1690-005A5CBF9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46F2F-F4FA-78AE-5BD0-7453294DF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A6EA0-D4CD-2421-1A8B-C04E19C7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6D6B9-79B6-CEC8-179B-4F5BAB9F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2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F496B-5B60-FD60-763E-E65A2445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4322-0CC7-8878-822A-37555665B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C3CC-FDF4-47C8-E518-E3853736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AAE24-7076-116B-16AD-4C5FED89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FDDC-2469-0AA7-D725-DB315AD16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0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A5F44-C7AB-0AF6-3E93-5EBBE02E8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3B985-79B8-6593-B42C-94F9842DD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A9696-D010-C7FF-0C78-F31700A3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86A50-D15C-647B-D24B-D9ADD22FE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7E9DE-23E2-AFC6-36A3-76B8C5F5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E734B-ADA7-2291-FA87-A7A8ABB96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2B1F-B8A4-7DC7-68FD-B98E01FD33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1701A-0FAC-6915-34C3-461EB94D4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03464-8298-897D-2E55-522C2D908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9724AC-43EB-4CB9-A192-02CE6ACEC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CA6C5-5714-18D2-7101-1234433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1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888A-6F07-C81B-4F86-3810545B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38EDC-D291-F53E-33B1-EBFB6AFAD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7E3DB-C8C7-8656-A6BC-251B1C88A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299EA1-A9CB-8C1D-9A1C-6AF275DF2B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63C3E8-E818-65AC-AF48-DC7EBB26A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881A4-0C12-D73A-4743-3F9DA2A7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FB1EA7-6667-C7D2-015D-AB46FE1B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8F288-4500-91FB-881E-43DAC733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17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36399-7790-6D8B-4FB3-B72FBEFB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B8729-6BA7-CEBF-9955-92A6F00A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5CBD2-4AE3-108D-7396-85AAD97A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94D46-4AEF-E3BB-0791-426F4DBC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6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2BBB4-DD08-72BC-A4E2-99FD477D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E0136-8BE8-3D50-558E-57128A0A1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172DFD-FCF4-A5B6-B724-DF0255A31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4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1C4F-678B-E4E7-123F-15CBDA70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2114A-04F1-686F-C2AE-E4F74ECB5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1E68F-9350-CA69-35A9-01CB98BAE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4BCA1-BAE6-B8CB-BFBC-FCD81D9AB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72A12-36C5-72D9-22BB-50D3BB9C4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1FC85-7EFE-248C-27E4-3112AF280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7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8827-3624-50FA-17DE-1E266351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CEA2D7-780C-94FA-8A4D-7E0829AA78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4F53AA-991C-B1F9-8F9E-94DD281BE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E41EE-3EA7-7592-90C2-5BC547297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B58BF-2757-A84F-DA11-C7B6A4C8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65527-8EA3-4782-01C4-2961BE587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69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5F73B6-E9CF-AB5E-EBE9-22CAE8E1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D238C-98B1-E199-9DC0-F1A77A532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97EF-494B-DBA2-8CCA-BD92EA004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8F892-4A0A-4318-84BE-E3676CFDF511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428BF-F4B2-D6FB-E71D-FF7204EDF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721A9-5951-F0ED-6E30-DEF3EB3E3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E3BCE-6035-411E-9B0C-6E49F4025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7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8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40686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649407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384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83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6686119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784E4-6C52-5E0F-1B65-28D77260F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512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 Surety Company Annual Reports 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(Form S-1)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4DCCD-7183-51BF-86ED-47809C67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445008" y="6446837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209EBD-22F9-44A8-B9E1-2FDAA1415EE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 descr="Image2">
            <a:extLst>
              <a:ext uri="{FF2B5EF4-FFF2-40B4-BE49-F238E27FC236}">
                <a16:creationId xmlns:a16="http://schemas.microsoft.com/office/drawing/2014/main" id="{93AAD2B9-3AAF-539D-CED7-00A30477F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53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B26B-B80E-D38A-BB0C-7E218A97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100836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STEP 4 : Sign In to EFS and complete S-1 form</a:t>
            </a:r>
            <a:endParaRPr lang="en-US" sz="3200" dirty="0"/>
          </a:p>
        </p:txBody>
      </p:sp>
      <p:pic>
        <p:nvPicPr>
          <p:cNvPr id="4" name="Picture 3" descr="Image2">
            <a:extLst>
              <a:ext uri="{FF2B5EF4-FFF2-40B4-BE49-F238E27FC236}">
                <a16:creationId xmlns:a16="http://schemas.microsoft.com/office/drawing/2014/main" id="{2843967B-3538-F31F-C657-7F391D3AC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6">
            <a:extLst>
              <a:ext uri="{FF2B5EF4-FFF2-40B4-BE49-F238E27FC236}">
                <a16:creationId xmlns:a16="http://schemas.microsoft.com/office/drawing/2014/main" id="{382A9540-34B2-8E6B-ECFC-16091790A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2880" y="3595922"/>
            <a:ext cx="3037840" cy="306227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7D065CEF-B5B1-A1E5-78CF-8BE4B6665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8082" y="3522450"/>
            <a:ext cx="2743200" cy="313574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5A16F6-73CC-B999-C8F2-381E46860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501" y="3613890"/>
            <a:ext cx="3519236" cy="2963342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D4B5A26-9CB5-9ECD-26C1-1E3CEE175E34}"/>
              </a:ext>
            </a:extLst>
          </p:cNvPr>
          <p:cNvSpPr txBox="1"/>
          <p:nvPr/>
        </p:nvSpPr>
        <p:spPr>
          <a:xfrm>
            <a:off x="906780" y="1602584"/>
            <a:ext cx="108712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Upon receiving confirmation email from DCA, the user can proceed with EFS S-1 login.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S-1 form is completed and submitted.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1812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5ABF-3C65-B795-724F-22324F62A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OPDR publication, RAMPS automated </a:t>
            </a:r>
            <a:r>
              <a:rPr lang="en-US" sz="3200">
                <a:solidFill>
                  <a:srgbClr val="7030A0"/>
                </a:solidFill>
              </a:rPr>
              <a:t>email communication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A6651-466D-4456-2338-3E4269BD6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Surety reports published in OPDR after submission.</a:t>
            </a:r>
          </a:p>
          <a:p>
            <a:r>
              <a:rPr lang="en-US" dirty="0"/>
              <a:t>Reports with attachments reviewed by DCA in RAMPS. DCA decides whether to publish attachment or retain it.</a:t>
            </a:r>
          </a:p>
          <a:p>
            <a:r>
              <a:rPr lang="en-US" dirty="0"/>
              <a:t>System-generated emails from RAMPS to DOs and EBSA.</a:t>
            </a:r>
          </a:p>
          <a:p>
            <a:r>
              <a:rPr lang="en-US" dirty="0"/>
              <a:t>Emails contain S-1 reports and LMRDA or ERISA codes.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Image2">
            <a:extLst>
              <a:ext uri="{FF2B5EF4-FFF2-40B4-BE49-F238E27FC236}">
                <a16:creationId xmlns:a16="http://schemas.microsoft.com/office/drawing/2014/main" id="{643D6E19-4491-D7DD-E674-1568078D0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40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3A8DEC-8E8B-5A8D-AEA2-DB774D772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688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993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125A0-9A95-57EB-D1BB-1C17F14800D0}"/>
              </a:ext>
            </a:extLst>
          </p:cNvPr>
          <p:cNvSpPr txBox="1"/>
          <p:nvPr/>
        </p:nvSpPr>
        <p:spPr>
          <a:xfrm>
            <a:off x="7331350" y="4267832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QUESTIONS</a:t>
            </a:r>
          </a:p>
        </p:txBody>
      </p:sp>
      <p:pic>
        <p:nvPicPr>
          <p:cNvPr id="14" name="Graphic 13" descr="Questions">
            <a:extLst>
              <a:ext uri="{FF2B5EF4-FFF2-40B4-BE49-F238E27FC236}">
                <a16:creationId xmlns:a16="http://schemas.microsoft.com/office/drawing/2014/main" id="{61C598C4-8BEA-EF0C-430D-E418F87A35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1158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6435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Image2">
            <a:extLst>
              <a:ext uri="{FF2B5EF4-FFF2-40B4-BE49-F238E27FC236}">
                <a16:creationId xmlns:a16="http://schemas.microsoft.com/office/drawing/2014/main" id="{D03ED057-1940-A01C-28FF-CBE56FE9A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28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B2A8F-D434-4C87-C414-D8C29EE71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261048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rgbClr val="FF0000"/>
                </a:solidFill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84513-13AF-2157-69A2-695C6977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9EBD-22F9-44A8-B9E1-2FDAA1415EE6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Image2">
            <a:extLst>
              <a:ext uri="{FF2B5EF4-FFF2-40B4-BE49-F238E27FC236}">
                <a16:creationId xmlns:a16="http://schemas.microsoft.com/office/drawing/2014/main" id="{C18B009D-AF70-33D1-0258-CAC2CD32E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705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9D5A-327D-1592-8614-C4D0AB7DC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0CE8-3D2F-883E-5F73-43A4779F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  <a:p>
            <a:r>
              <a:rPr lang="en-US" dirty="0"/>
              <a:t>Current Business Process for Existing Filers</a:t>
            </a:r>
          </a:p>
          <a:p>
            <a:r>
              <a:rPr lang="en-US" dirty="0"/>
              <a:t>Requirements</a:t>
            </a:r>
          </a:p>
          <a:p>
            <a:r>
              <a:rPr lang="en-US" dirty="0"/>
              <a:t>Recommended Solution</a:t>
            </a:r>
          </a:p>
          <a:p>
            <a:r>
              <a:rPr lang="en-US" dirty="0"/>
              <a:t>Questions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Image2">
            <a:extLst>
              <a:ext uri="{FF2B5EF4-FFF2-40B4-BE49-F238E27FC236}">
                <a16:creationId xmlns:a16="http://schemas.microsoft.com/office/drawing/2014/main" id="{1CE3BF3A-A126-6AB4-0707-F8C07F5AC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0C482C-A744-5BED-1F02-1E8F663A5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9EBD-22F9-44A8-B9E1-2FDAA1415E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8DB9F-921D-BF67-3B51-0E7B4140B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F899-ABD6-F5A9-D0DA-2622A06A5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5712" y="145617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current S-1 filing process is: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Manual</a:t>
            </a:r>
          </a:p>
          <a:p>
            <a:r>
              <a:rPr lang="en-US" dirty="0"/>
              <a:t>Inconsistent Reporting</a:t>
            </a:r>
          </a:p>
          <a:p>
            <a:r>
              <a:rPr lang="en-US" dirty="0"/>
              <a:t>Time Consuming</a:t>
            </a:r>
          </a:p>
        </p:txBody>
      </p:sp>
      <p:pic>
        <p:nvPicPr>
          <p:cNvPr id="4" name="Picture 3" descr="Image2">
            <a:extLst>
              <a:ext uri="{FF2B5EF4-FFF2-40B4-BE49-F238E27FC236}">
                <a16:creationId xmlns:a16="http://schemas.microsoft.com/office/drawing/2014/main" id="{F1491E11-B527-7F7A-7A1B-60127F717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5F21A-31F4-8B6F-2112-CB0EFE46D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9EBD-22F9-44A8-B9E1-2FDAA1415EE6}" type="slidenum">
              <a:rPr lang="en-US" smtClean="0"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65A310-BF61-37DA-8E08-52DE5AA56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948" y="1988499"/>
            <a:ext cx="3023030" cy="381901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FDD77C-3049-6863-BE8F-C6CF909B6A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4661" y="1988499"/>
            <a:ext cx="2954298" cy="381901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0B848C-9647-7A15-1489-0B17DBEF60EB}"/>
              </a:ext>
            </a:extLst>
          </p:cNvPr>
          <p:cNvSpPr txBox="1"/>
          <p:nvPr/>
        </p:nvSpPr>
        <p:spPr>
          <a:xfrm>
            <a:off x="6022215" y="5928041"/>
            <a:ext cx="14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Page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501D8A-1A97-48D9-03D0-AD65D64498A9}"/>
              </a:ext>
            </a:extLst>
          </p:cNvPr>
          <p:cNvSpPr txBox="1"/>
          <p:nvPr/>
        </p:nvSpPr>
        <p:spPr>
          <a:xfrm>
            <a:off x="9027024" y="5928040"/>
            <a:ext cx="14322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Page 2</a:t>
            </a:r>
          </a:p>
        </p:txBody>
      </p:sp>
    </p:spTree>
    <p:extLst>
      <p:ext uri="{BB962C8B-B14F-4D97-AF65-F5344CB8AC3E}">
        <p14:creationId xmlns:p14="http://schemas.microsoft.com/office/powerpoint/2010/main" val="137885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4E8E-C86E-C482-FC53-AF99F0CC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76959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Current Process (Existing &amp; New Filers)</a:t>
            </a:r>
            <a:endParaRPr lang="en-US" dirty="0"/>
          </a:p>
        </p:txBody>
      </p:sp>
      <p:pic>
        <p:nvPicPr>
          <p:cNvPr id="5" name="Picture 4" descr="Image2">
            <a:extLst>
              <a:ext uri="{FF2B5EF4-FFF2-40B4-BE49-F238E27FC236}">
                <a16:creationId xmlns:a16="http://schemas.microsoft.com/office/drawing/2014/main" id="{A1EF2C91-3EEE-94B4-2065-3C8B7D1B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A3F2B-7DC3-0B07-534C-ED1CD62DF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96925" y="6467463"/>
            <a:ext cx="2743200" cy="365125"/>
          </a:xfrm>
        </p:spPr>
        <p:txBody>
          <a:bodyPr/>
          <a:lstStyle/>
          <a:p>
            <a:fld id="{F9209EBD-22F9-44A8-B9E1-2FDAA1415EE6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1325776-C68F-1BED-10E0-01BCEAAEB4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965981"/>
              </p:ext>
            </p:extLst>
          </p:nvPr>
        </p:nvGraphicFramePr>
        <p:xfrm>
          <a:off x="1948844" y="499798"/>
          <a:ext cx="8460361" cy="22547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77D1372-6EF7-30B5-65D7-18A76ABD01F6}"/>
              </a:ext>
            </a:extLst>
          </p:cNvPr>
          <p:cNvSpPr txBox="1"/>
          <p:nvPr/>
        </p:nvSpPr>
        <p:spPr>
          <a:xfrm>
            <a:off x="1948844" y="2277542"/>
            <a:ext cx="23209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DCA sends a reminder email to Surety companies that have filed the previous year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4C173-E832-F111-23A1-A3D9B1353A37}"/>
              </a:ext>
            </a:extLst>
          </p:cNvPr>
          <p:cNvSpPr txBox="1"/>
          <p:nvPr/>
        </p:nvSpPr>
        <p:spPr>
          <a:xfrm>
            <a:off x="4682041" y="2277542"/>
            <a:ext cx="2455945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For </a:t>
            </a:r>
            <a:r>
              <a:rPr lang="en-US" sz="1400" b="1" i="1" dirty="0"/>
              <a:t>new filers</a:t>
            </a:r>
            <a:r>
              <a:rPr lang="en-US" sz="1400" dirty="0"/>
              <a:t>, DCA staff assigns next sequential file number to received S-1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DCA staff does a basic audit to check for missing information.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Staff scans these reports and stores PDF files on the ‘Y’ drive by year.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Staff logs received S-1’s on to a spreadsheet used to manage and track all submitted forms each  year.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4C974-430F-1FB7-64C6-FDDADB566F2C}"/>
              </a:ext>
            </a:extLst>
          </p:cNvPr>
          <p:cNvSpPr txBox="1"/>
          <p:nvPr/>
        </p:nvSpPr>
        <p:spPr>
          <a:xfrm>
            <a:off x="7550198" y="2277542"/>
            <a:ext cx="2320985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Email containing the LMRDA codes, along with all the corresponding S-1 reports, s</a:t>
            </a:r>
            <a:r>
              <a:rPr lang="en-US" sz="1400" dirty="0">
                <a:effectLst/>
              </a:rPr>
              <a:t>ent to the district office responsible for the bonded union.</a:t>
            </a:r>
          </a:p>
          <a:p>
            <a:pPr lvl="0" algn="l"/>
            <a:endParaRPr lang="en-US" sz="14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400" dirty="0"/>
              <a:t>Email containing the ERISA codes, along with all the corresponding S-1 reports sent to EBSA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9B8BF6-B20C-EE73-5159-D252B84D5ABE}"/>
              </a:ext>
            </a:extLst>
          </p:cNvPr>
          <p:cNvSpPr txBox="1"/>
          <p:nvPr/>
        </p:nvSpPr>
        <p:spPr>
          <a:xfrm>
            <a:off x="957532" y="4987517"/>
            <a:ext cx="2967487" cy="107721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Note: </a:t>
            </a:r>
            <a:r>
              <a:rPr lang="en-US" sz="1400" dirty="0"/>
              <a:t>There is no process for knowing/identifying  new Surety Organizations that are required to file S-1’s</a:t>
            </a:r>
            <a:r>
              <a:rPr lang="en-US" dirty="0">
                <a:solidFill>
                  <a:srgbClr val="FF0000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48152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1E9A7-16BA-D6A2-7B07-9E9CA00C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2159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High Level Requirements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B9BE59-BF3A-1659-8E8F-1E50EDB192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51060"/>
              </p:ext>
            </p:extLst>
          </p:nvPr>
        </p:nvGraphicFramePr>
        <p:xfrm>
          <a:off x="1313906" y="1262109"/>
          <a:ext cx="9943374" cy="467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5267">
                  <a:extLst>
                    <a:ext uri="{9D8B030D-6E8A-4147-A177-3AD203B41FA5}">
                      <a16:colId xmlns:a16="http://schemas.microsoft.com/office/drawing/2014/main" val="434513372"/>
                    </a:ext>
                  </a:extLst>
                </a:gridCol>
                <a:gridCol w="6459264">
                  <a:extLst>
                    <a:ext uri="{9D8B030D-6E8A-4147-A177-3AD203B41FA5}">
                      <a16:colId xmlns:a16="http://schemas.microsoft.com/office/drawing/2014/main" val="1748718346"/>
                    </a:ext>
                  </a:extLst>
                </a:gridCol>
                <a:gridCol w="2198843">
                  <a:extLst>
                    <a:ext uri="{9D8B030D-6E8A-4147-A177-3AD203B41FA5}">
                      <a16:colId xmlns:a16="http://schemas.microsoft.com/office/drawing/2014/main" val="1018872593"/>
                    </a:ext>
                  </a:extLst>
                </a:gridCol>
              </a:tblGrid>
              <a:tr h="387243"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Responsible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81399"/>
                  </a:ext>
                </a:extLst>
              </a:tr>
              <a:tr h="6776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Paper based submission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Maintain ability to receive paper reports by creating a new electronic capability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Migrate existing files to this new electronic capability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Development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971183"/>
                  </a:ext>
                </a:extLst>
              </a:tr>
              <a:tr h="871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Registration of filers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Build new capability for filers to send in requests to DCA to get associated to file numbers, obtain new file number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DCA will administer access for filers, register new surety organization and generate new file numbers in the new electronic capability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Development Team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OLMS DCA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36421"/>
                  </a:ext>
                </a:extLst>
              </a:tr>
              <a:tr h="8712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Electronic submission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Facilitate electronic submission process in EFS.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Allow DCA to review attachments before publishing to OPDR (Disclosure). Note: Only attachments need to go through the review process not the report.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Implement functionality to retrieve LMRDA and ERISA codes from electronic S-1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Development Team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326769"/>
                  </a:ext>
                </a:extLst>
              </a:tr>
              <a:tr h="650015">
                <a:tc>
                  <a:txBody>
                    <a:bodyPr/>
                    <a:lstStyle/>
                    <a:p>
                      <a:r>
                        <a:rPr lang="en-US" sz="1200" dirty="0"/>
                        <a:t>Electronic S-1 report content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Ability to amend previously submitted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S-1 Form must have validations based on collected business rules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Development Team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435054"/>
                  </a:ext>
                </a:extLst>
              </a:tr>
              <a:tr h="536129">
                <a:tc>
                  <a:txBody>
                    <a:bodyPr/>
                    <a:lstStyle/>
                    <a:p>
                      <a:r>
                        <a:rPr lang="en-US" sz="1200" dirty="0"/>
                        <a:t>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System generated emails for Surety companies, DO’s and EBSA to share reports and send reminder emails.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200" dirty="0"/>
                        <a:t>OLMS DCA/ Development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333424"/>
                  </a:ext>
                </a:extLst>
              </a:tr>
              <a:tr h="677675">
                <a:tc>
                  <a:txBody>
                    <a:bodyPr/>
                    <a:lstStyle/>
                    <a:p>
                      <a:r>
                        <a:rPr lang="en-US" sz="1200" dirty="0"/>
                        <a:t>Public Disclosure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Display submitted reports in OPDR (paper and electronic)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200" dirty="0"/>
                        <a:t>Development Team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82459"/>
                  </a:ext>
                </a:extLst>
              </a:tr>
            </a:tbl>
          </a:graphicData>
        </a:graphic>
      </p:graphicFrame>
      <p:pic>
        <p:nvPicPr>
          <p:cNvPr id="5" name="Picture 4" descr="Image2">
            <a:extLst>
              <a:ext uri="{FF2B5EF4-FFF2-40B4-BE49-F238E27FC236}">
                <a16:creationId xmlns:a16="http://schemas.microsoft.com/office/drawing/2014/main" id="{F55A42E6-1D7E-D5A2-094F-A6EA50577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25FE1-0E5D-06B3-F1B4-8DACECA2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9EBD-22F9-44A8-B9E1-2FDAA1415E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28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E3C5B-2781-F6D1-3B85-24BC3583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0165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Recommended Solution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5FDF3-DB38-1F42-1265-BCECB5963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09EBD-22F9-44A8-B9E1-2FDAA1415EE6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Image2">
            <a:extLst>
              <a:ext uri="{FF2B5EF4-FFF2-40B4-BE49-F238E27FC236}">
                <a16:creationId xmlns:a16="http://schemas.microsoft.com/office/drawing/2014/main" id="{98BB99FF-362A-5BBE-BAB3-0F93C7F1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311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5F7EE-0EC0-77A3-3FF4-653E74529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180625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Applications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B697BA-2797-5FFB-A8B4-ED20A6ADF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41743"/>
              </p:ext>
            </p:extLst>
          </p:nvPr>
        </p:nvGraphicFramePr>
        <p:xfrm>
          <a:off x="1051560" y="1656080"/>
          <a:ext cx="10515600" cy="3533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0440">
                  <a:extLst>
                    <a:ext uri="{9D8B030D-6E8A-4147-A177-3AD203B41FA5}">
                      <a16:colId xmlns:a16="http://schemas.microsoft.com/office/drawing/2014/main" val="1449683239"/>
                    </a:ext>
                  </a:extLst>
                </a:gridCol>
                <a:gridCol w="6995160">
                  <a:extLst>
                    <a:ext uri="{9D8B030D-6E8A-4147-A177-3AD203B41FA5}">
                      <a16:colId xmlns:a16="http://schemas.microsoft.com/office/drawing/2014/main" val="1928590421"/>
                    </a:ext>
                  </a:extLst>
                </a:gridCol>
              </a:tblGrid>
              <a:tr h="679219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016832"/>
                  </a:ext>
                </a:extLst>
              </a:tr>
              <a:tr h="695785">
                <a:tc>
                  <a:txBody>
                    <a:bodyPr/>
                    <a:lstStyle/>
                    <a:p>
                      <a:r>
                        <a:rPr lang="en-US" dirty="0"/>
                        <a:t>EFS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User registration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Electronic submission of S-1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0105402"/>
                  </a:ext>
                </a:extLst>
              </a:tr>
              <a:tr h="129217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New Application-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RAMPS (Report Administration Management Processing System)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new Surety organizations, edit existing Surety organizations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Manage paper reports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Review S-1 attachments before OPDR publication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Add registered users to file numbers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Allows system generated emails to be 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282734"/>
                  </a:ext>
                </a:extLst>
              </a:tr>
              <a:tr h="69578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Public disclosure of S-1 reports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164151"/>
                  </a:ext>
                </a:extLst>
              </a:tr>
            </a:tbl>
          </a:graphicData>
        </a:graphic>
      </p:graphicFrame>
      <p:pic>
        <p:nvPicPr>
          <p:cNvPr id="4" name="Picture 3" descr="Image2">
            <a:extLst>
              <a:ext uri="{FF2B5EF4-FFF2-40B4-BE49-F238E27FC236}">
                <a16:creationId xmlns:a16="http://schemas.microsoft.com/office/drawing/2014/main" id="{528684FA-6387-3EBF-F308-10988E28F9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6456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634BB3-A46F-6505-E4B9-1FB9EF31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38" y="2297152"/>
            <a:ext cx="3768895" cy="3310073"/>
          </a:xfrm>
          <a:prstGeom prst="rect">
            <a:avLst/>
          </a:prstGeom>
        </p:spPr>
      </p:pic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8AA9589-44F5-6763-62FE-70F3F42E6502}"/>
              </a:ext>
            </a:extLst>
          </p:cNvPr>
          <p:cNvSpPr/>
          <p:nvPr/>
        </p:nvSpPr>
        <p:spPr>
          <a:xfrm rot="14398022">
            <a:off x="5355781" y="1856474"/>
            <a:ext cx="602497" cy="2886354"/>
          </a:xfrm>
          <a:prstGeom prst="triangle">
            <a:avLst>
              <a:gd name="adj" fmla="val 339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BA692-D6C5-1A8C-C3CC-28941390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88" y="718583"/>
            <a:ext cx="6824678" cy="890819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rgbClr val="7030A0"/>
                </a:solidFill>
              </a:rPr>
              <a:t>STEP 1 : Register for EFS User ID and Password</a:t>
            </a:r>
          </a:p>
        </p:txBody>
      </p:sp>
      <p:pic>
        <p:nvPicPr>
          <p:cNvPr id="4" name="Picture 3" descr="Image2">
            <a:extLst>
              <a:ext uri="{FF2B5EF4-FFF2-40B4-BE49-F238E27FC236}">
                <a16:creationId xmlns:a16="http://schemas.microsoft.com/office/drawing/2014/main" id="{FD8F3221-7A3D-A1D8-D371-F7D2D285D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CB795F-FAD0-C5E4-C6B4-B2B6386557EE}"/>
              </a:ext>
            </a:extLst>
          </p:cNvPr>
          <p:cNvSpPr txBox="1"/>
          <p:nvPr/>
        </p:nvSpPr>
        <p:spPr>
          <a:xfrm>
            <a:off x="907718" y="5861416"/>
            <a:ext cx="115545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Adding a new areas to the existing EFS login page.  All electronic S-1 filers are required to register for an EFS User ID and Password and a separate login as an S-1 filer.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2B0B18-43D3-3699-7EC8-E4FF4C7F34C6}"/>
              </a:ext>
            </a:extLst>
          </p:cNvPr>
          <p:cNvSpPr txBox="1">
            <a:spLocks/>
          </p:cNvSpPr>
          <p:nvPr/>
        </p:nvSpPr>
        <p:spPr>
          <a:xfrm>
            <a:off x="7552111" y="1539973"/>
            <a:ext cx="5506994" cy="488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7030A0"/>
                </a:solidFill>
              </a:rPr>
              <a:t>STEP 2 : Register as a S-1 filer</a:t>
            </a:r>
            <a:endParaRPr lang="en-US" sz="2400" dirty="0"/>
          </a:p>
        </p:txBody>
      </p:sp>
      <p:pic>
        <p:nvPicPr>
          <p:cNvPr id="11" name="Content Placeholder 5">
            <a:extLst>
              <a:ext uri="{FF2B5EF4-FFF2-40B4-BE49-F238E27FC236}">
                <a16:creationId xmlns:a16="http://schemas.microsoft.com/office/drawing/2014/main" id="{B56AA4F8-1D64-60A1-8807-29FD3B291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781" y="2125195"/>
            <a:ext cx="2924820" cy="7312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D890041-4245-C766-4FFC-6022434B28AD}"/>
              </a:ext>
            </a:extLst>
          </p:cNvPr>
          <p:cNvSpPr/>
          <p:nvPr/>
        </p:nvSpPr>
        <p:spPr>
          <a:xfrm>
            <a:off x="7552111" y="2355494"/>
            <a:ext cx="1534160" cy="243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B2B87A1-F444-1C4C-B09D-AB6A6AFE1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0110" y="2890205"/>
            <a:ext cx="3745588" cy="2857014"/>
          </a:xfrm>
          <a:prstGeom prst="rect">
            <a:avLst/>
          </a:prstGeom>
        </p:spPr>
      </p:pic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0EE3FD47-49F1-F2A0-2098-0EE2BD1DEECA}"/>
              </a:ext>
            </a:extLst>
          </p:cNvPr>
          <p:cNvSpPr/>
          <p:nvPr/>
        </p:nvSpPr>
        <p:spPr>
          <a:xfrm rot="14398022">
            <a:off x="2610928" y="1434095"/>
            <a:ext cx="841681" cy="2632397"/>
          </a:xfrm>
          <a:prstGeom prst="triangle">
            <a:avLst>
              <a:gd name="adj" fmla="val 3399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4D3ED1-1717-54D3-ABF3-74236C1F07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041320" y="1374344"/>
            <a:ext cx="2148792" cy="1189726"/>
          </a:xfr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C20B796-D334-F6B4-9C0C-2550AF3ABE67}"/>
              </a:ext>
            </a:extLst>
          </p:cNvPr>
          <p:cNvSpPr/>
          <p:nvPr/>
        </p:nvSpPr>
        <p:spPr>
          <a:xfrm>
            <a:off x="4256763" y="1784283"/>
            <a:ext cx="1933349" cy="369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FE846A-798E-C0FD-5324-5E667F204026}"/>
              </a:ext>
            </a:extLst>
          </p:cNvPr>
          <p:cNvSpPr txBox="1"/>
          <p:nvPr/>
        </p:nvSpPr>
        <p:spPr>
          <a:xfrm>
            <a:off x="812800" y="67552"/>
            <a:ext cx="10769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Registration and filing process of S-1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157040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0231-6180-8038-DECD-CBF39C199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688" y="18255"/>
            <a:ext cx="11079480" cy="132556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STEP 3 : DCA approval of S-1 registration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7304C-E865-21C5-AA22-B059507E0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requests undergo review by DCA staff in the RAMPS application.</a:t>
            </a:r>
          </a:p>
          <a:p>
            <a:r>
              <a:rPr lang="en-US" dirty="0"/>
              <a:t>Staff verifies the submitted information and links the user to appropriate surety organization/file number.</a:t>
            </a:r>
          </a:p>
          <a:p>
            <a:r>
              <a:rPr lang="en-US" dirty="0"/>
              <a:t>If the surety organization is new, it is registered prior to associating the user.</a:t>
            </a:r>
          </a:p>
          <a:p>
            <a:r>
              <a:rPr lang="en-US" dirty="0"/>
              <a:t>Upon approval, a DCA confirmation email is sent to the user.</a:t>
            </a:r>
          </a:p>
          <a:p>
            <a:endParaRPr lang="en-US" dirty="0"/>
          </a:p>
        </p:txBody>
      </p:sp>
      <p:pic>
        <p:nvPicPr>
          <p:cNvPr id="4" name="Picture 3" descr="Image2">
            <a:extLst>
              <a:ext uri="{FF2B5EF4-FFF2-40B4-BE49-F238E27FC236}">
                <a16:creationId xmlns:a16="http://schemas.microsoft.com/office/drawing/2014/main" id="{76E2CC0C-8B2D-7433-D4D6-334BE11CA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4068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2016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7936</TotalTime>
  <Words>677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 Surety Company Annual Reports   (Form S-1)</vt:lpstr>
      <vt:lpstr>Agenda</vt:lpstr>
      <vt:lpstr>Problem Statement</vt:lpstr>
      <vt:lpstr>Current Process (Existing &amp; New Filers)</vt:lpstr>
      <vt:lpstr>High Level Requirements</vt:lpstr>
      <vt:lpstr>Recommended Solution</vt:lpstr>
      <vt:lpstr>Applications</vt:lpstr>
      <vt:lpstr>STEP 1 : Register for EFS User ID and Password</vt:lpstr>
      <vt:lpstr>STEP 3 : DCA approval of S-1 registration</vt:lpstr>
      <vt:lpstr>STEP 4 : Sign In to EFS and complete S-1 form</vt:lpstr>
      <vt:lpstr>OPDR publication, RAMPS automated email communication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Surety Company Annual Reports  (Form S-1)</dc:title>
  <dc:creator>Rajamanickam Panneer Selvam, Dhilipan - OASAM OCIO CTR</dc:creator>
  <cp:lastModifiedBy>Panneerselvam, Dhilipan - OASAM OCIO CTR</cp:lastModifiedBy>
  <cp:revision>6</cp:revision>
  <dcterms:created xsi:type="dcterms:W3CDTF">2024-04-08T16:51:11Z</dcterms:created>
  <dcterms:modified xsi:type="dcterms:W3CDTF">2024-04-16T16:42:24Z</dcterms:modified>
</cp:coreProperties>
</file>