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60"/>
  </p:normalViewPr>
  <p:slideViewPr>
    <p:cSldViewPr snapToGrid="0">
      <p:cViewPr>
        <p:scale>
          <a:sx n="50" d="100"/>
          <a:sy n="50" d="100"/>
        </p:scale>
        <p:origin x="1795"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89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28399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10761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75B29-433C-420B-931E-7695C531B936}"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18747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75B29-433C-420B-931E-7695C531B936}" type="datetimeFigureOut">
              <a:rPr lang="en-IN" smtClean="0"/>
              <a:t>24-12-2023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7C59A6-E159-4399-94A4-17EB4E2326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0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75B29-433C-420B-931E-7695C531B936}"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44824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75B29-433C-420B-931E-7695C531B936}" type="datetimeFigureOut">
              <a:rPr lang="en-IN" smtClean="0"/>
              <a:t>24-12-2023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286359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75B29-433C-420B-931E-7695C531B936}" type="datetimeFigureOut">
              <a:rPr lang="en-IN" smtClean="0"/>
              <a:t>24-12-2023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185130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775B29-433C-420B-931E-7695C531B936}" type="datetimeFigureOut">
              <a:rPr lang="en-IN" smtClean="0"/>
              <a:t>24-12-2023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48388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775B29-433C-420B-931E-7695C531B936}" type="datetimeFigureOut">
              <a:rPr lang="en-IN" smtClean="0"/>
              <a:t>24-12-2023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67C59A6-E159-4399-94A4-17EB4E232614}" type="slidenum">
              <a:rPr lang="en-IN" smtClean="0"/>
              <a:t>‹#›</a:t>
            </a:fld>
            <a:endParaRPr lang="en-IN"/>
          </a:p>
        </p:txBody>
      </p:sp>
    </p:spTree>
    <p:extLst>
      <p:ext uri="{BB962C8B-B14F-4D97-AF65-F5344CB8AC3E}">
        <p14:creationId xmlns:p14="http://schemas.microsoft.com/office/powerpoint/2010/main" val="15462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75B29-433C-420B-931E-7695C531B936}" type="datetimeFigureOut">
              <a:rPr lang="en-IN" smtClean="0"/>
              <a:t>24-12-2023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7C59A6-E159-4399-94A4-17EB4E232614}" type="slidenum">
              <a:rPr lang="en-IN" smtClean="0"/>
              <a:t>‹#›</a:t>
            </a:fld>
            <a:endParaRPr lang="en-IN"/>
          </a:p>
        </p:txBody>
      </p:sp>
    </p:spTree>
    <p:extLst>
      <p:ext uri="{BB962C8B-B14F-4D97-AF65-F5344CB8AC3E}">
        <p14:creationId xmlns:p14="http://schemas.microsoft.com/office/powerpoint/2010/main" val="326336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775B29-433C-420B-931E-7695C531B936}" type="datetimeFigureOut">
              <a:rPr lang="en-IN" smtClean="0"/>
              <a:t>24-12-2023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67C59A6-E159-4399-94A4-17EB4E2326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681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8DBB-A027-8190-2152-2051A81A4965}"/>
              </a:ext>
            </a:extLst>
          </p:cNvPr>
          <p:cNvSpPr>
            <a:spLocks noGrp="1"/>
          </p:cNvSpPr>
          <p:nvPr>
            <p:ph type="ctrTitle"/>
          </p:nvPr>
        </p:nvSpPr>
        <p:spPr/>
        <p:txBody>
          <a:bodyPr/>
          <a:lstStyle/>
          <a:p>
            <a:r>
              <a:rPr lang="en-IN" b="1" i="0" dirty="0">
                <a:solidFill>
                  <a:srgbClr val="111111"/>
                </a:solidFill>
                <a:effectLst/>
                <a:latin typeface="-apple-system"/>
              </a:rPr>
              <a:t>Report On Backorder Prediction</a:t>
            </a:r>
            <a:endParaRPr lang="en-IN" b="1" dirty="0"/>
          </a:p>
        </p:txBody>
      </p:sp>
    </p:spTree>
    <p:extLst>
      <p:ext uri="{BB962C8B-B14F-4D97-AF65-F5344CB8AC3E}">
        <p14:creationId xmlns:p14="http://schemas.microsoft.com/office/powerpoint/2010/main" val="66908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5) How logs are managed?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We are using different logs as per the steps that we follow in validation and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modeling like File validation log , Data </a:t>
            </a:r>
            <a:r>
              <a:rPr lang="en-US" b="1" kern="100" dirty="0">
                <a:latin typeface="Calibri" panose="020F0502020204030204" pitchFamily="34" charset="0"/>
                <a:ea typeface="Calibri" panose="020F0502020204030204" pitchFamily="34" charset="0"/>
                <a:cs typeface="Times New Roman" panose="02020603050405020304" pitchFamily="18" charset="0"/>
              </a:rPr>
              <a:t>Insertion</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,Model Training log , prediction log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etc.</a:t>
            </a: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6) What techniques were you using for data pre-processing?</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Removing unwanted attributes Visualizing relation of independent variables with each other and output variables Checking and changing Distribution of continuous values Removing outliers Cleaning data and imputing if null values are present. Converting categorical data into numeric </a:t>
            </a:r>
            <a:r>
              <a:rPr lang="en-US" b="1" kern="100" dirty="0" err="1">
                <a:latin typeface="Calibri" panose="020F0502020204030204" pitchFamily="34" charset="0"/>
                <a:ea typeface="Calibri" panose="020F0502020204030204" pitchFamily="34" charset="0"/>
                <a:cs typeface="Times New Roman" panose="02020603050405020304" pitchFamily="18" charset="0"/>
              </a:rPr>
              <a:t>values.Scaling</a:t>
            </a:r>
            <a:r>
              <a:rPr lang="en-US" b="1" kern="100" dirty="0">
                <a:latin typeface="Calibri" panose="020F0502020204030204" pitchFamily="34" charset="0"/>
                <a:ea typeface="Calibri" panose="020F0502020204030204" pitchFamily="34" charset="0"/>
                <a:cs typeface="Times New Roman" panose="02020603050405020304" pitchFamily="18" charset="0"/>
              </a:rPr>
              <a:t> the data</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0000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7) How training was done or what models were used?</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Before diving the data in training and validation set we performed clustering over fit to divide the data into clusters.</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As per cluster the training and validation data were divided.</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The scaling was performed over training and validation data Algorithms like SVM  were used based on the recall final model was used for each cluster and we saved that model .</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8) How Prediction was done?</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The testing files are shared by the client .We Perform the same life cycle till the data is clustered .Then on the basis of cluster number model is loaded and perform prediction. In the end we get the accumulated data of predictions.</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0660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9) What are the different stages of deployment?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When the model is ready we deploy it in Fire environment .Where SIT and UAT is performed over it.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Once We get Sign off from Fire we deploy in Earth and UAT is performed over it.</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After getting the sign off from Earth we deploy in production</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42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DA31-3D4F-23D6-E4E5-262AF5308E55}"/>
              </a:ext>
            </a:extLst>
          </p:cNvPr>
          <p:cNvSpPr>
            <a:spLocks noGrp="1"/>
          </p:cNvSpPr>
          <p:nvPr>
            <p:ph type="title"/>
          </p:nvPr>
        </p:nvSpPr>
        <p:spPr/>
        <p:txBody>
          <a:bodyPr/>
          <a:lstStyle/>
          <a:p>
            <a:r>
              <a:rPr lang="en-US" b="1" i="0" dirty="0">
                <a:effectLst/>
                <a:latin typeface="-apple-system"/>
              </a:rPr>
              <a:t>Objective</a:t>
            </a:r>
            <a:endParaRPr lang="en-IN" dirty="0"/>
          </a:p>
        </p:txBody>
      </p:sp>
      <p:sp>
        <p:nvSpPr>
          <p:cNvPr id="3" name="Content Placeholder 2">
            <a:extLst>
              <a:ext uri="{FF2B5EF4-FFF2-40B4-BE49-F238E27FC236}">
                <a16:creationId xmlns:a16="http://schemas.microsoft.com/office/drawing/2014/main" id="{6EEC734F-36D2-D473-3139-D7A26147F4A0}"/>
              </a:ext>
            </a:extLst>
          </p:cNvPr>
          <p:cNvSpPr>
            <a:spLocks noGrp="1"/>
          </p:cNvSpPr>
          <p:nvPr>
            <p:ph idx="1"/>
          </p:nvPr>
        </p:nvSpPr>
        <p:spPr/>
        <p:txBody>
          <a:bodyPr/>
          <a:lstStyle/>
          <a:p>
            <a:r>
              <a:rPr lang="en-US" b="0" i="0" dirty="0">
                <a:effectLst/>
                <a:latin typeface="-apple-system"/>
              </a:rPr>
              <a:t> </a:t>
            </a:r>
            <a:r>
              <a:rPr lang="en-US" sz="3200" b="0" i="0" dirty="0">
                <a:effectLst/>
                <a:latin typeface="-apple-system"/>
              </a:rPr>
              <a:t>The main goal of backorder prediction is to anticipate which items will be backordered, allowing for streamlined planning at various levels and preventing unexpected strain on production, logistics, and transportation</a:t>
            </a:r>
            <a:endParaRPr lang="en-IN" dirty="0"/>
          </a:p>
        </p:txBody>
      </p:sp>
    </p:spTree>
    <p:extLst>
      <p:ext uri="{BB962C8B-B14F-4D97-AF65-F5344CB8AC3E}">
        <p14:creationId xmlns:p14="http://schemas.microsoft.com/office/powerpoint/2010/main" val="102963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5CDF-4EB5-82EA-0265-CCEC6B1C5BB1}"/>
              </a:ext>
            </a:extLst>
          </p:cNvPr>
          <p:cNvSpPr>
            <a:spLocks noGrp="1"/>
          </p:cNvSpPr>
          <p:nvPr>
            <p:ph type="title"/>
          </p:nvPr>
        </p:nvSpPr>
        <p:spPr/>
        <p:txBody>
          <a:bodyPr/>
          <a:lstStyle/>
          <a:p>
            <a:r>
              <a:rPr lang="en-US" b="1" i="0" dirty="0">
                <a:solidFill>
                  <a:srgbClr val="111111"/>
                </a:solidFill>
                <a:effectLst/>
                <a:latin typeface="-apple-system"/>
              </a:rPr>
              <a:t>Benefits</a:t>
            </a:r>
            <a:endParaRPr lang="en-IN" dirty="0"/>
          </a:p>
        </p:txBody>
      </p:sp>
      <p:sp>
        <p:nvSpPr>
          <p:cNvPr id="3" name="Content Placeholder 2">
            <a:extLst>
              <a:ext uri="{FF2B5EF4-FFF2-40B4-BE49-F238E27FC236}">
                <a16:creationId xmlns:a16="http://schemas.microsoft.com/office/drawing/2014/main" id="{0D928E4E-2392-7470-5F64-59FC82BB63E1}"/>
              </a:ext>
            </a:extLst>
          </p:cNvPr>
          <p:cNvSpPr>
            <a:spLocks noGrp="1"/>
          </p:cNvSpPr>
          <p:nvPr>
            <p:ph idx="1"/>
          </p:nvPr>
        </p:nvSpPr>
        <p:spPr/>
        <p:txBody>
          <a:bodyPr>
            <a:normAutofit/>
          </a:bodyPr>
          <a:lstStyle/>
          <a:p>
            <a:pPr algn="l">
              <a:buFont typeface="Arial" panose="020B0604020202020204" pitchFamily="34" charset="0"/>
              <a:buChar char="•"/>
            </a:pPr>
            <a:r>
              <a:rPr lang="en-US" sz="2800" b="1" i="0" dirty="0">
                <a:solidFill>
                  <a:srgbClr val="111111"/>
                </a:solidFill>
                <a:effectLst/>
                <a:latin typeface="-apple-system"/>
              </a:rPr>
              <a:t>Optimized Planning</a:t>
            </a:r>
            <a:r>
              <a:rPr lang="en-US" sz="2800" b="0" i="0" dirty="0">
                <a:solidFill>
                  <a:srgbClr val="111111"/>
                </a:solidFill>
                <a:effectLst/>
                <a:latin typeface="-apple-system"/>
              </a:rPr>
              <a:t>: By predicting items that may go on backorder, planning can be optimized at different levels, avoiding unexpected burdens on production, logistics, and transportation</a:t>
            </a:r>
            <a:r>
              <a:rPr lang="en-US" sz="2800" b="0" i="0" baseline="30000" dirty="0">
                <a:solidFill>
                  <a:srgbClr val="111111"/>
                </a:solidFill>
                <a:effectLst/>
                <a:latin typeface="-apple-system"/>
              </a:rPr>
              <a:t>2</a:t>
            </a:r>
            <a:r>
              <a:rPr lang="en-US" sz="2800" b="0" i="0" dirty="0">
                <a:solidFill>
                  <a:srgbClr val="111111"/>
                </a:solidFill>
                <a:effectLst/>
                <a:latin typeface="-apple-system"/>
              </a:rPr>
              <a:t>.</a:t>
            </a:r>
          </a:p>
          <a:p>
            <a:pPr algn="l">
              <a:buFont typeface="Arial" panose="020B0604020202020204" pitchFamily="34" charset="0"/>
              <a:buChar char="•"/>
            </a:pPr>
            <a:r>
              <a:rPr lang="en-US" sz="2800" b="1" i="0" dirty="0">
                <a:solidFill>
                  <a:srgbClr val="111111"/>
                </a:solidFill>
                <a:effectLst/>
                <a:latin typeface="-apple-system"/>
              </a:rPr>
              <a:t>Customer Satisfaction</a:t>
            </a:r>
            <a:r>
              <a:rPr lang="en-US" sz="2800" b="0" i="0" dirty="0">
                <a:solidFill>
                  <a:srgbClr val="111111"/>
                </a:solidFill>
                <a:effectLst/>
                <a:latin typeface="-apple-system"/>
              </a:rPr>
              <a:t>: Backorder prediction can help maintain customer satisfaction by ensuring that products are available when needed</a:t>
            </a:r>
            <a:r>
              <a:rPr lang="en-US" sz="2800" b="0" i="0" baseline="30000" dirty="0">
                <a:solidFill>
                  <a:srgbClr val="111111"/>
                </a:solidFill>
                <a:effectLst/>
                <a:latin typeface="-apple-system"/>
              </a:rPr>
              <a:t>2</a:t>
            </a:r>
            <a:r>
              <a:rPr lang="en-US" sz="2800" b="0" i="0" dirty="0">
                <a:solidFill>
                  <a:srgbClr val="111111"/>
                </a:solidFill>
                <a:effectLst/>
                <a:latin typeface="-apple-system"/>
              </a:rPr>
              <a:t>.</a:t>
            </a:r>
          </a:p>
          <a:p>
            <a:pPr algn="l">
              <a:buFont typeface="Arial" panose="020B0604020202020204" pitchFamily="34" charset="0"/>
              <a:buChar char="•"/>
            </a:pPr>
            <a:r>
              <a:rPr lang="en-US" sz="2800" b="1" i="0" dirty="0">
                <a:solidFill>
                  <a:srgbClr val="111111"/>
                </a:solidFill>
                <a:effectLst/>
                <a:latin typeface="-apple-system"/>
              </a:rPr>
              <a:t>Cost Savings</a:t>
            </a:r>
            <a:r>
              <a:rPr lang="en-US" sz="2800" b="0" i="0" dirty="0">
                <a:solidFill>
                  <a:srgbClr val="111111"/>
                </a:solidFill>
                <a:effectLst/>
                <a:latin typeface="-apple-system"/>
              </a:rPr>
              <a:t>: Accurate predictions can help avoid overstocking, thereby saving storage costs</a:t>
            </a:r>
            <a:r>
              <a:rPr lang="en-US" sz="2800" b="0" i="0" baseline="30000" dirty="0">
                <a:solidFill>
                  <a:srgbClr val="111111"/>
                </a:solidFill>
                <a:effectLst/>
                <a:latin typeface="-apple-system"/>
              </a:rPr>
              <a:t>2</a:t>
            </a:r>
            <a:endParaRPr lang="en-US" sz="2800" b="0" i="0" dirty="0">
              <a:solidFill>
                <a:srgbClr val="111111"/>
              </a:solidFill>
              <a:effectLst/>
              <a:latin typeface="-apple-system"/>
            </a:endParaRPr>
          </a:p>
        </p:txBody>
      </p:sp>
    </p:spTree>
    <p:extLst>
      <p:ext uri="{BB962C8B-B14F-4D97-AF65-F5344CB8AC3E}">
        <p14:creationId xmlns:p14="http://schemas.microsoft.com/office/powerpoint/2010/main" val="290197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FA32-F9E2-4F42-DCAA-8DA18605B36F}"/>
              </a:ext>
            </a:extLst>
          </p:cNvPr>
          <p:cNvSpPr>
            <a:spLocks noGrp="1"/>
          </p:cNvSpPr>
          <p:nvPr>
            <p:ph type="title"/>
          </p:nvPr>
        </p:nvSpPr>
        <p:spPr/>
        <p:txBody>
          <a:bodyPr/>
          <a:lstStyle/>
          <a:p>
            <a:r>
              <a:rPr lang="en-IN" b="1" i="0" dirty="0">
                <a:solidFill>
                  <a:srgbClr val="111111"/>
                </a:solidFill>
                <a:effectLst/>
                <a:latin typeface="-apple-system"/>
              </a:rPr>
              <a:t>Data Sharing Agreement</a:t>
            </a:r>
            <a:endParaRPr lang="en-IN" dirty="0"/>
          </a:p>
        </p:txBody>
      </p:sp>
      <p:sp>
        <p:nvSpPr>
          <p:cNvPr id="3" name="Content Placeholder 2">
            <a:extLst>
              <a:ext uri="{FF2B5EF4-FFF2-40B4-BE49-F238E27FC236}">
                <a16:creationId xmlns:a16="http://schemas.microsoft.com/office/drawing/2014/main" id="{4EF751AB-BA99-4C35-1E96-19B0EF3F5C28}"/>
              </a:ext>
            </a:extLst>
          </p:cNvPr>
          <p:cNvSpPr>
            <a:spLocks noGrp="1"/>
          </p:cNvSpPr>
          <p:nvPr>
            <p:ph idx="1"/>
          </p:nvPr>
        </p:nvSpPr>
        <p:spPr/>
        <p:txBody>
          <a:bodyPr>
            <a:normAutofit/>
          </a:bodyPr>
          <a:lstStyle/>
          <a:p>
            <a:r>
              <a:rPr lang="en-US" sz="2800" b="0" i="0" dirty="0">
                <a:solidFill>
                  <a:srgbClr val="111111"/>
                </a:solidFill>
                <a:effectLst/>
                <a:latin typeface="-apple-system"/>
              </a:rPr>
              <a:t>While I don’t have specific information on data sharing agreements, it’s important to note that any data used for backorder prediction should be shared in compliance with all relevant data privacy laws and regulations.</a:t>
            </a:r>
            <a:endParaRPr lang="en-IN" sz="2800" dirty="0"/>
          </a:p>
        </p:txBody>
      </p:sp>
    </p:spTree>
    <p:extLst>
      <p:ext uri="{BB962C8B-B14F-4D97-AF65-F5344CB8AC3E}">
        <p14:creationId xmlns:p14="http://schemas.microsoft.com/office/powerpoint/2010/main" val="66783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Data Validation and Transformation</a:t>
            </a:r>
            <a:r>
              <a:rPr lang="en-IN" b="0" i="0" dirty="0">
                <a:solidFill>
                  <a:srgbClr val="111111"/>
                </a:solidFill>
                <a:effectLst/>
                <a:latin typeface="-apple-system"/>
              </a:rPr>
              <a:t> </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solidFill>
                  <a:srgbClr val="111111"/>
                </a:solidFill>
                <a:effectLst/>
                <a:latin typeface="-apple-system"/>
              </a:rPr>
              <a:t> Data validation ensures that the data used for prediction is accurate, relevant, and formatted correctly. </a:t>
            </a:r>
            <a:r>
              <a:rPr lang="en-US" sz="2800" b="0" i="0" dirty="0">
                <a:effectLst/>
                <a:latin typeface="-apple-system"/>
              </a:rPr>
              <a:t>Transformation processes might include normalization, handling missing values, and encoding categorical variables</a:t>
            </a:r>
            <a:endParaRPr lang="en-IN" sz="2800" dirty="0"/>
          </a:p>
        </p:txBody>
      </p:sp>
    </p:spTree>
    <p:extLst>
      <p:ext uri="{BB962C8B-B14F-4D97-AF65-F5344CB8AC3E}">
        <p14:creationId xmlns:p14="http://schemas.microsoft.com/office/powerpoint/2010/main" val="20408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effectLst/>
                <a:latin typeface="-apple-system"/>
              </a:rPr>
              <a:t>Model Training</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effectLst/>
                <a:latin typeface="-apple-system"/>
              </a:rPr>
              <a:t>The model is trained using historical data from inventories, supply chain, and sales</a:t>
            </a:r>
            <a:r>
              <a:rPr lang="en-US" sz="2800" b="0" i="0" baseline="30000" dirty="0">
                <a:effectLst/>
                <a:latin typeface="-apple-system"/>
              </a:rPr>
              <a:t>1</a:t>
            </a:r>
            <a:r>
              <a:rPr lang="en-US" sz="2800" b="0" i="0" dirty="0">
                <a:solidFill>
                  <a:srgbClr val="111111"/>
                </a:solidFill>
                <a:effectLst/>
                <a:latin typeface="-apple-system"/>
              </a:rPr>
              <a:t>. </a:t>
            </a:r>
            <a:r>
              <a:rPr lang="en-US" sz="2800" b="0" i="0" dirty="0">
                <a:effectLst/>
                <a:latin typeface="-apple-system"/>
              </a:rPr>
              <a:t>Various machine learning models like Distributed Random Forest (DRF) and Gradient Boosting Machine (GBM) have been used for this purpose</a:t>
            </a:r>
            <a:r>
              <a:rPr lang="en-US" sz="2800" b="0" i="0" baseline="30000" dirty="0">
                <a:effectLst/>
                <a:latin typeface="-apple-system"/>
              </a:rPr>
              <a:t>3</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298567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Model Selection</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solidFill>
                  <a:srgbClr val="111111"/>
                </a:solidFill>
                <a:effectLst/>
                <a:latin typeface="-apple-system"/>
              </a:rPr>
              <a:t>The model that provides the best performance on a validation set is selected. </a:t>
            </a:r>
            <a:r>
              <a:rPr lang="en-US" sz="2800" b="0" i="0" dirty="0">
                <a:effectLst/>
                <a:latin typeface="-apple-system"/>
              </a:rPr>
              <a:t>Performance can be measured using various metrics such as accuracy, precision, recall, F1 score, or area under the ROC curve</a:t>
            </a:r>
            <a:r>
              <a:rPr lang="en-US" sz="2800" b="0" i="0" baseline="30000" dirty="0">
                <a:effectLst/>
                <a:latin typeface="-apple-system"/>
              </a:rPr>
              <a:t>1</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270257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effectLst/>
                <a:latin typeface="-apple-system"/>
              </a:rPr>
              <a:t>Prediction</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rmAutofit/>
          </a:bodyPr>
          <a:lstStyle/>
          <a:p>
            <a:r>
              <a:rPr lang="en-US" sz="2800" b="0" i="0" dirty="0">
                <a:effectLst/>
                <a:latin typeface="-apple-system"/>
              </a:rPr>
              <a:t>The selected model is used to predict whether a product will go on backorder based on different factors available in the dataset</a:t>
            </a:r>
            <a:r>
              <a:rPr lang="en-US" sz="2800" b="0" i="0" baseline="30000" dirty="0">
                <a:effectLst/>
                <a:latin typeface="-apple-system"/>
              </a:rPr>
              <a:t>1</a:t>
            </a:r>
            <a:r>
              <a:rPr lang="en-US" sz="2800" b="0" i="0" dirty="0">
                <a:solidFill>
                  <a:srgbClr val="111111"/>
                </a:solidFill>
                <a:effectLst/>
                <a:latin typeface="-apple-system"/>
              </a:rPr>
              <a:t>.</a:t>
            </a:r>
            <a:endParaRPr lang="en-IN" sz="2800" dirty="0"/>
          </a:p>
        </p:txBody>
      </p:sp>
    </p:spTree>
    <p:extLst>
      <p:ext uri="{BB962C8B-B14F-4D97-AF65-F5344CB8AC3E}">
        <p14:creationId xmlns:p14="http://schemas.microsoft.com/office/powerpoint/2010/main" val="190098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72ABA-5FE1-3B89-ECCD-CFD7FB534FEB}"/>
              </a:ext>
            </a:extLst>
          </p:cNvPr>
          <p:cNvSpPr>
            <a:spLocks noGrp="1"/>
          </p:cNvSpPr>
          <p:nvPr>
            <p:ph type="title"/>
          </p:nvPr>
        </p:nvSpPr>
        <p:spPr/>
        <p:txBody>
          <a:bodyPr/>
          <a:lstStyle/>
          <a:p>
            <a:r>
              <a:rPr lang="en-IN" b="1" i="0" dirty="0">
                <a:solidFill>
                  <a:srgbClr val="111111"/>
                </a:solidFill>
                <a:effectLst/>
                <a:latin typeface="-apple-system"/>
              </a:rPr>
              <a:t>Questions and Answers</a:t>
            </a:r>
            <a:endParaRPr lang="en-IN" dirty="0"/>
          </a:p>
        </p:txBody>
      </p:sp>
      <p:sp>
        <p:nvSpPr>
          <p:cNvPr id="3" name="Content Placeholder 2">
            <a:extLst>
              <a:ext uri="{FF2B5EF4-FFF2-40B4-BE49-F238E27FC236}">
                <a16:creationId xmlns:a16="http://schemas.microsoft.com/office/drawing/2014/main" id="{E9FC5092-F452-9B59-E385-437240251685}"/>
              </a:ext>
            </a:extLst>
          </p:cNvPr>
          <p:cNvSpPr>
            <a:spLocks noGrp="1"/>
          </p:cNvSpPr>
          <p:nvPr>
            <p:ph idx="1"/>
          </p:nvPr>
        </p:nvSpPr>
        <p:spPr/>
        <p:txBody>
          <a:bodyPr>
            <a:noAutofit/>
          </a:bodyPr>
          <a:lstStyle/>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Q1) What’s the source of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for training is provided by the client in multiple batches and each batch contain multiple files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2) What was the type of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The data was the combination of numerical and Categorical values.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Q 3) What’s the </a:t>
            </a:r>
            <a:r>
              <a:rPr lang="en-US" b="1" kern="100" dirty="0" err="1">
                <a:effectLst/>
                <a:latin typeface="Calibri" panose="020F0502020204030204" pitchFamily="34" charset="0"/>
                <a:ea typeface="Calibri" panose="020F0502020204030204" pitchFamily="34" charset="0"/>
                <a:cs typeface="Times New Roman" panose="02020603050405020304" pitchFamily="18" charset="0"/>
              </a:rPr>
              <a:t>compleate</a:t>
            </a:r>
            <a:r>
              <a:rPr lang="en-US" b="1" kern="100" dirty="0">
                <a:effectLst/>
                <a:latin typeface="Calibri" panose="020F0502020204030204" pitchFamily="34" charset="0"/>
                <a:ea typeface="Calibri" panose="020F0502020204030204" pitchFamily="34" charset="0"/>
                <a:cs typeface="Times New Roman" panose="02020603050405020304" pitchFamily="18" charset="0"/>
              </a:rPr>
              <a:t> flow you followed in this Project?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effectLst/>
                <a:latin typeface="Calibri" panose="020F0502020204030204" pitchFamily="34" charset="0"/>
                <a:ea typeface="Calibri" panose="020F0502020204030204" pitchFamily="34" charset="0"/>
                <a:cs typeface="Times New Roman" panose="02020603050405020304" pitchFamily="18" charset="0"/>
              </a:rPr>
              <a:t>Refer slide 5th for better Understanding</a:t>
            </a: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Q 4) After the File validation what you do with incompatible file or files which didn’t pass the validation?</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r>
              <a:rPr lang="en-US" b="1" kern="100" dirty="0">
                <a:latin typeface="Calibri" panose="020F0502020204030204" pitchFamily="34" charset="0"/>
                <a:ea typeface="Calibri" panose="020F0502020204030204" pitchFamily="34" charset="0"/>
                <a:cs typeface="Times New Roman" panose="02020603050405020304" pitchFamily="18" charset="0"/>
              </a:rPr>
              <a:t>Files like these are moved to the Achieve Folder and a list of these files has been shared with the client and we removed the bad data folder.</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68067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TotalTime>
  <Words>702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Retrospect</vt:lpstr>
      <vt:lpstr>Report On Backorder Prediction</vt:lpstr>
      <vt:lpstr>Objective</vt:lpstr>
      <vt:lpstr>Benefits</vt:lpstr>
      <vt:lpstr>Data Sharing Agreement</vt:lpstr>
      <vt:lpstr>Data Validation and Transformation </vt:lpstr>
      <vt:lpstr>Model Training</vt:lpstr>
      <vt:lpstr>Model Selection</vt:lpstr>
      <vt:lpstr>Prediction</vt:lpstr>
      <vt:lpstr>Questions and Answers</vt:lpstr>
      <vt:lpstr>Questions and Answers</vt:lpstr>
      <vt:lpstr>Questions and Answers</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Backorder Prediction</dc:title>
  <dc:creator>Akshay Kumar</dc:creator>
  <cp:lastModifiedBy>Akshay Kumar</cp:lastModifiedBy>
  <cp:revision>1</cp:revision>
  <dcterms:created xsi:type="dcterms:W3CDTF">2023-12-24T05:31:50Z</dcterms:created>
  <dcterms:modified xsi:type="dcterms:W3CDTF">2023-12-24T05:45:04Z</dcterms:modified>
</cp:coreProperties>
</file>