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2" r:id="rId9"/>
    <p:sldId id="264"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898D32-92D5-4E02-B9E0-46C9007AAA4E}">
          <p14:sldIdLst>
            <p14:sldId id="256"/>
            <p14:sldId id="257"/>
            <p14:sldId id="265"/>
            <p14:sldId id="258"/>
            <p14:sldId id="259"/>
            <p14:sldId id="260"/>
            <p14:sldId id="261"/>
            <p14:sldId id="262"/>
            <p14:sldId id="264"/>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212" autoAdjust="0"/>
    <p:restoredTop sz="86405" autoAdjust="0"/>
  </p:normalViewPr>
  <p:slideViewPr>
    <p:cSldViewPr snapToGrid="0">
      <p:cViewPr>
        <p:scale>
          <a:sx n="75" d="100"/>
          <a:sy n="75" d="100"/>
        </p:scale>
        <p:origin x="691" y="-11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4/6/2024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6C67-59D9-C912-CC3C-67455D3305A6}"/>
              </a:ext>
            </a:extLst>
          </p:cNvPr>
          <p:cNvSpPr>
            <a:spLocks noGrp="1"/>
          </p:cNvSpPr>
          <p:nvPr>
            <p:ph type="title"/>
          </p:nvPr>
        </p:nvSpPr>
        <p:spPr>
          <a:xfrm>
            <a:off x="1276440" y="144379"/>
            <a:ext cx="5707094" cy="1235242"/>
          </a:xfrm>
        </p:spPr>
        <p:txBody>
          <a:bodyPr>
            <a:normAutofit/>
          </a:bodyPr>
          <a:lstStyle/>
          <a:p>
            <a:r>
              <a:rPr lang="en-US" sz="3400" dirty="0"/>
              <a:t>SMART driving monitoring system:</a:t>
            </a:r>
            <a:endParaRPr lang="en-IN" sz="3400" b="1" dirty="0">
              <a:highlight>
                <a:srgbClr val="FFFF00"/>
              </a:highlight>
            </a:endParaRPr>
          </a:p>
        </p:txBody>
      </p:sp>
      <p:pic>
        <p:nvPicPr>
          <p:cNvPr id="9" name="Picture Placeholder 8">
            <a:extLst>
              <a:ext uri="{FF2B5EF4-FFF2-40B4-BE49-F238E27FC236}">
                <a16:creationId xmlns:a16="http://schemas.microsoft.com/office/drawing/2014/main" id="{F283D94B-C465-0FF8-338A-440D0F3AA574}"/>
              </a:ext>
            </a:extLst>
          </p:cNvPr>
          <p:cNvPicPr>
            <a:picLocks noGrp="1" noChangeAspect="1"/>
          </p:cNvPicPr>
          <p:nvPr>
            <p:ph type="pic" idx="1"/>
          </p:nvPr>
        </p:nvPicPr>
        <p:blipFill>
          <a:blip r:embed="rId2"/>
          <a:srcRect l="30039" r="30039"/>
          <a:stretch>
            <a:fillRect/>
          </a:stretch>
        </p:blipFill>
        <p:spPr>
          <a:xfrm>
            <a:off x="8124388" y="1052128"/>
            <a:ext cx="2791171" cy="3866327"/>
          </a:xfrm>
        </p:spPr>
      </p:pic>
      <p:sp>
        <p:nvSpPr>
          <p:cNvPr id="3" name="Subtitle 2">
            <a:extLst>
              <a:ext uri="{FF2B5EF4-FFF2-40B4-BE49-F238E27FC236}">
                <a16:creationId xmlns:a16="http://schemas.microsoft.com/office/drawing/2014/main" id="{07102375-DE58-FAB0-9C11-AC9F3CD3F76D}"/>
              </a:ext>
            </a:extLst>
          </p:cNvPr>
          <p:cNvSpPr>
            <a:spLocks noGrp="1"/>
          </p:cNvSpPr>
          <p:nvPr>
            <p:ph type="body" sz="half" idx="2"/>
          </p:nvPr>
        </p:nvSpPr>
        <p:spPr>
          <a:xfrm>
            <a:off x="1276440" y="1379622"/>
            <a:ext cx="6086885" cy="2049378"/>
          </a:xfrm>
        </p:spPr>
        <p:txBody>
          <a:bodyPr>
            <a:noAutofit/>
          </a:bodyPr>
          <a:lstStyle/>
          <a:p>
            <a:r>
              <a:rPr lang="en-US" sz="2800" dirty="0"/>
              <a:t>An Internet of Things-based Alerting system for tracking and identifying the Driving Behavior &amp; Driver Drowsiness </a:t>
            </a:r>
            <a:endParaRPr lang="en-IN" sz="2800" dirty="0"/>
          </a:p>
        </p:txBody>
      </p:sp>
      <p:sp>
        <p:nvSpPr>
          <p:cNvPr id="6" name="TextBox 5">
            <a:extLst>
              <a:ext uri="{FF2B5EF4-FFF2-40B4-BE49-F238E27FC236}">
                <a16:creationId xmlns:a16="http://schemas.microsoft.com/office/drawing/2014/main" id="{186C5EA3-CF85-131B-057E-4347D827E779}"/>
              </a:ext>
            </a:extLst>
          </p:cNvPr>
          <p:cNvSpPr txBox="1"/>
          <p:nvPr/>
        </p:nvSpPr>
        <p:spPr>
          <a:xfrm>
            <a:off x="4441618" y="3683213"/>
            <a:ext cx="2541037" cy="1235242"/>
          </a:xfrm>
          <a:prstGeom prst="rect">
            <a:avLst/>
          </a:prstGeom>
          <a:noFill/>
        </p:spPr>
        <p:txBody>
          <a:bodyPr wrap="square" rtlCol="0">
            <a:spAutoFit/>
          </a:bodyPr>
          <a:lstStyle/>
          <a:p>
            <a:r>
              <a:rPr lang="en-US" dirty="0"/>
              <a:t>Guided by:</a:t>
            </a:r>
          </a:p>
          <a:p>
            <a:r>
              <a:rPr lang="en-US" dirty="0"/>
              <a:t>Dr. Kapil Gupta Sir</a:t>
            </a:r>
          </a:p>
          <a:p>
            <a:r>
              <a:rPr lang="en-US" dirty="0"/>
              <a:t>National Institute of </a:t>
            </a:r>
            <a:r>
              <a:rPr lang="en-US" dirty="0" err="1"/>
              <a:t>Technology,Kurukshatra</a:t>
            </a:r>
            <a:endParaRPr lang="en-IN" dirty="0"/>
          </a:p>
        </p:txBody>
      </p:sp>
      <p:sp>
        <p:nvSpPr>
          <p:cNvPr id="7" name="TextBox 6">
            <a:extLst>
              <a:ext uri="{FF2B5EF4-FFF2-40B4-BE49-F238E27FC236}">
                <a16:creationId xmlns:a16="http://schemas.microsoft.com/office/drawing/2014/main" id="{17544168-33CC-AC89-9E4C-1CD65E63B5D2}"/>
              </a:ext>
            </a:extLst>
          </p:cNvPr>
          <p:cNvSpPr txBox="1"/>
          <p:nvPr/>
        </p:nvSpPr>
        <p:spPr>
          <a:xfrm>
            <a:off x="1276439" y="3683213"/>
            <a:ext cx="2541037" cy="923330"/>
          </a:xfrm>
          <a:prstGeom prst="rect">
            <a:avLst/>
          </a:prstGeom>
          <a:noFill/>
        </p:spPr>
        <p:txBody>
          <a:bodyPr wrap="square" rtlCol="0">
            <a:spAutoFit/>
          </a:bodyPr>
          <a:lstStyle/>
          <a:p>
            <a:r>
              <a:rPr lang="en-US" dirty="0"/>
              <a:t>Presented by:</a:t>
            </a:r>
          </a:p>
          <a:p>
            <a:r>
              <a:rPr lang="en-US" dirty="0"/>
              <a:t>Akshay Kumar</a:t>
            </a:r>
          </a:p>
          <a:p>
            <a:r>
              <a:rPr lang="en-US" dirty="0"/>
              <a:t>(2022MSBDA047)</a:t>
            </a:r>
          </a:p>
        </p:txBody>
      </p:sp>
    </p:spTree>
    <p:extLst>
      <p:ext uri="{BB962C8B-B14F-4D97-AF65-F5344CB8AC3E}">
        <p14:creationId xmlns:p14="http://schemas.microsoft.com/office/powerpoint/2010/main" val="222648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FC5F-F3D0-FAD0-17DB-FC13B438565B}"/>
              </a:ext>
            </a:extLst>
          </p:cNvPr>
          <p:cNvSpPr>
            <a:spLocks noGrp="1"/>
          </p:cNvSpPr>
          <p:nvPr>
            <p:ph type="title"/>
          </p:nvPr>
        </p:nvSpPr>
        <p:spPr>
          <a:xfrm>
            <a:off x="1451578" y="1252389"/>
            <a:ext cx="9603275" cy="1049235"/>
          </a:xfrm>
        </p:spPr>
        <p:txBody>
          <a:bodyPr/>
          <a:lstStyle/>
          <a:p>
            <a:r>
              <a:rPr lang="en-US" dirty="0"/>
              <a:t>Future plans</a:t>
            </a:r>
            <a:endParaRPr lang="en-IN" dirty="0"/>
          </a:p>
        </p:txBody>
      </p:sp>
      <p:sp>
        <p:nvSpPr>
          <p:cNvPr id="3" name="Content Placeholder 2">
            <a:extLst>
              <a:ext uri="{FF2B5EF4-FFF2-40B4-BE49-F238E27FC236}">
                <a16:creationId xmlns:a16="http://schemas.microsoft.com/office/drawing/2014/main" id="{FFB67663-2133-3123-188D-C371DB056AAA}"/>
              </a:ext>
            </a:extLst>
          </p:cNvPr>
          <p:cNvSpPr>
            <a:spLocks noGrp="1"/>
          </p:cNvSpPr>
          <p:nvPr>
            <p:ph idx="1"/>
          </p:nvPr>
        </p:nvSpPr>
        <p:spPr/>
        <p:txBody>
          <a:bodyPr/>
          <a:lstStyle/>
          <a:p>
            <a:r>
              <a:rPr lang="en-US" dirty="0"/>
              <a:t>This program can use for Aircraft Also </a:t>
            </a:r>
          </a:p>
          <a:p>
            <a:r>
              <a:rPr lang="en-US" dirty="0"/>
              <a:t>Make Easy Drive </a:t>
            </a:r>
          </a:p>
          <a:p>
            <a:r>
              <a:rPr lang="en-US" dirty="0"/>
              <a:t>Develop Auto-Driving  system</a:t>
            </a:r>
          </a:p>
          <a:p>
            <a:r>
              <a:rPr lang="en-US" dirty="0"/>
              <a:t>Reduce Cost</a:t>
            </a:r>
          </a:p>
          <a:p>
            <a:r>
              <a:rPr lang="en-US" dirty="0"/>
              <a:t>High Security</a:t>
            </a:r>
          </a:p>
          <a:p>
            <a:endParaRPr lang="en-US" dirty="0"/>
          </a:p>
          <a:p>
            <a:endParaRPr lang="en-IN" dirty="0"/>
          </a:p>
        </p:txBody>
      </p:sp>
    </p:spTree>
    <p:extLst>
      <p:ext uri="{BB962C8B-B14F-4D97-AF65-F5344CB8AC3E}">
        <p14:creationId xmlns:p14="http://schemas.microsoft.com/office/powerpoint/2010/main" val="237067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445B-A67B-2B64-9A88-BD1C4CAC8BA8}"/>
              </a:ext>
            </a:extLst>
          </p:cNvPr>
          <p:cNvSpPr>
            <a:spLocks noGrp="1"/>
          </p:cNvSpPr>
          <p:nvPr>
            <p:ph type="title"/>
          </p:nvPr>
        </p:nvSpPr>
        <p:spPr>
          <a:xfrm>
            <a:off x="1526224" y="1252388"/>
            <a:ext cx="9603275" cy="1049235"/>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84F80E5-9D59-DC58-7EAC-F96C43DD1FAE}"/>
              </a:ext>
            </a:extLst>
          </p:cNvPr>
          <p:cNvSpPr>
            <a:spLocks noGrp="1"/>
          </p:cNvSpPr>
          <p:nvPr>
            <p:ph idx="1"/>
          </p:nvPr>
        </p:nvSpPr>
        <p:spPr>
          <a:xfrm>
            <a:off x="1451579" y="1987740"/>
            <a:ext cx="10566250" cy="4065742"/>
          </a:xfrm>
        </p:spPr>
        <p:txBody>
          <a:bodyPr>
            <a:normAutofit fontScale="77500" lnSpcReduction="20000"/>
          </a:bodyPr>
          <a:lstStyle/>
          <a:p>
            <a:r>
              <a:rPr lang="en-IN" dirty="0"/>
              <a:t>[1] P. Alvarez, I. </a:t>
            </a:r>
            <a:r>
              <a:rPr lang="en-IN" dirty="0" err="1"/>
              <a:t>Lerga</a:t>
            </a:r>
            <a:r>
              <a:rPr lang="en-IN" dirty="0"/>
              <a:t>, A. Serrano, J. </a:t>
            </a:r>
            <a:r>
              <a:rPr lang="en-IN" dirty="0" err="1"/>
              <a:t>Faulin</a:t>
            </a:r>
            <a:r>
              <a:rPr lang="en-IN" dirty="0"/>
              <a:t>, Considering congestion costs and driver</a:t>
            </a:r>
          </a:p>
          <a:p>
            <a:pPr marL="0" indent="0">
              <a:buNone/>
            </a:pPr>
            <a:r>
              <a:rPr lang="en-IN" dirty="0"/>
              <a:t>     behaviour into route optimisation algorithms in smart cities. Lecture Notes in</a:t>
            </a:r>
          </a:p>
          <a:p>
            <a:pPr marL="0" indent="0">
              <a:buNone/>
            </a:pPr>
            <a:r>
              <a:rPr lang="en-IN" dirty="0"/>
              <a:t>     Computer Science (Including Subseries Lecture Notes in Artificial Intelligence and</a:t>
            </a:r>
          </a:p>
          <a:p>
            <a:pPr marL="0" indent="0">
              <a:buNone/>
            </a:pPr>
            <a:r>
              <a:rPr lang="en-IN" dirty="0"/>
              <a:t>     Lecture Notes in Bioinformatics), Springer Verlag, 2017, pp. 39–50, https://doi.</a:t>
            </a:r>
          </a:p>
          <a:p>
            <a:pPr marL="0" indent="0">
              <a:buNone/>
            </a:pPr>
            <a:r>
              <a:rPr lang="en-IN" dirty="0"/>
              <a:t>     org/10.1007/978-3-319-59513-9_5.</a:t>
            </a:r>
          </a:p>
          <a:p>
            <a:r>
              <a:rPr lang="en-IN" dirty="0"/>
              <a:t>[2] H. Singh, A. Kathuria, </a:t>
            </a:r>
            <a:r>
              <a:rPr lang="en-IN" dirty="0" err="1"/>
              <a:t>Analyzing</a:t>
            </a:r>
            <a:r>
              <a:rPr lang="en-IN" dirty="0"/>
              <a:t> driver </a:t>
            </a:r>
            <a:r>
              <a:rPr lang="en-IN" dirty="0" err="1"/>
              <a:t>behavior</a:t>
            </a:r>
            <a:r>
              <a:rPr lang="en-IN" dirty="0"/>
              <a:t> under naturalistic driving</a:t>
            </a:r>
          </a:p>
          <a:p>
            <a:pPr marL="0" indent="0">
              <a:buNone/>
            </a:pPr>
            <a:r>
              <a:rPr lang="en-IN" dirty="0"/>
              <a:t>     conditions: a review, </a:t>
            </a:r>
            <a:r>
              <a:rPr lang="en-IN" dirty="0" err="1"/>
              <a:t>Accid</a:t>
            </a:r>
            <a:r>
              <a:rPr lang="en-IN" dirty="0"/>
              <a:t>. Anal. Prev. 150 (2021), https://doi.org/10.1016/j.</a:t>
            </a:r>
          </a:p>
          <a:p>
            <a:pPr marL="0" indent="0">
              <a:buNone/>
            </a:pPr>
            <a:r>
              <a:rPr lang="en-IN" dirty="0"/>
              <a:t>     aap.2020.105908.</a:t>
            </a:r>
          </a:p>
          <a:p>
            <a:r>
              <a:rPr lang="en-IN" dirty="0"/>
              <a:t>[3] L. Sun, Z. Lin, W. Li, Y. Xiang, Freeway incident detection based on set theory and</a:t>
            </a:r>
          </a:p>
          <a:p>
            <a:pPr marL="0" indent="0">
              <a:buNone/>
            </a:pPr>
            <a:r>
              <a:rPr lang="en-IN" dirty="0"/>
              <a:t>      short-range communication, Transp. Lett.</a:t>
            </a:r>
            <a:r>
              <a:rPr lang="nn-NO" dirty="0"/>
              <a:t> Lett. 11 (2019) 558–569, https://doi.org/</a:t>
            </a:r>
          </a:p>
          <a:p>
            <a:pPr marL="0" indent="0">
              <a:buNone/>
            </a:pPr>
            <a:r>
              <a:rPr lang="nn-NO" dirty="0"/>
              <a:t>     10.1080/19427867.2018.1453273.</a:t>
            </a:r>
            <a:endParaRPr lang="en-IN" dirty="0"/>
          </a:p>
        </p:txBody>
      </p:sp>
    </p:spTree>
    <p:extLst>
      <p:ext uri="{BB962C8B-B14F-4D97-AF65-F5344CB8AC3E}">
        <p14:creationId xmlns:p14="http://schemas.microsoft.com/office/powerpoint/2010/main" val="133303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50F6-68A5-922C-EC35-740B5429D1F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EB2E926-C0E2-EA9F-0534-4070D8A078F6}"/>
              </a:ext>
            </a:extLst>
          </p:cNvPr>
          <p:cNvSpPr>
            <a:spLocks noGrp="1"/>
          </p:cNvSpPr>
          <p:nvPr>
            <p:ph idx="1"/>
          </p:nvPr>
        </p:nvSpPr>
        <p:spPr/>
        <p:txBody>
          <a:bodyPr>
            <a:normAutofit fontScale="70000" lnSpcReduction="20000"/>
          </a:bodyPr>
          <a:lstStyle/>
          <a:p>
            <a:r>
              <a:rPr lang="en-US" dirty="0"/>
              <a:t>Aim of this project is implementing the system as a prototype by capturing </a:t>
            </a:r>
            <a:r>
              <a:rPr lang="en-US" b="0" i="0" dirty="0">
                <a:solidFill>
                  <a:srgbClr val="333333"/>
                </a:solidFill>
                <a:effectLst/>
                <a:latin typeface="Georgia" panose="02040502050405020303" pitchFamily="18" charset="0"/>
              </a:rPr>
              <a:t>vehicle movements parameter, such as steering wheel movement, lane keeping, acceleration pedal movement and braking, etc. and Capturing </a:t>
            </a:r>
            <a:r>
              <a:rPr lang="en-US" dirty="0"/>
              <a:t>the live images of the eyes and fed them in to the Microcontroller in Which the </a:t>
            </a:r>
            <a:r>
              <a:rPr lang="en-IN" dirty="0"/>
              <a:t>OpenCV PYTHON library</a:t>
            </a:r>
            <a:r>
              <a:rPr lang="en-US" dirty="0"/>
              <a:t> is used to process the  video and convert it in to frames and process it accordingly. Some customized algorithms are coded in PYTHON </a:t>
            </a:r>
            <a:r>
              <a:rPr lang="en-IN" dirty="0"/>
              <a:t>library</a:t>
            </a:r>
            <a:r>
              <a:rPr lang="en-US" dirty="0"/>
              <a:t> for images segmentation of eyes from the entire image and image recognition of the eyes and face position.</a:t>
            </a:r>
          </a:p>
          <a:p>
            <a:pPr algn="l">
              <a:buFont typeface="Arial" panose="020B0604020202020204" pitchFamily="34" charset="0"/>
              <a:buChar char="•"/>
            </a:pPr>
            <a:r>
              <a:rPr lang="en-US" b="1" i="0" dirty="0">
                <a:solidFill>
                  <a:srgbClr val="1F1F1F"/>
                </a:solidFill>
                <a:effectLst/>
                <a:latin typeface="Google Sans"/>
              </a:rPr>
              <a:t>Vehicle movements:</a:t>
            </a:r>
            <a:r>
              <a:rPr lang="en-US" b="0" i="0" dirty="0">
                <a:solidFill>
                  <a:srgbClr val="1F1F1F"/>
                </a:solidFill>
                <a:effectLst/>
                <a:latin typeface="Google Sans"/>
              </a:rPr>
              <a:t> Sharp turns, sudden acceleration, and braking can all indicate aggressive driving or a distracted driver.</a:t>
            </a:r>
          </a:p>
          <a:p>
            <a:pPr algn="l">
              <a:buFont typeface="Arial" panose="020B0604020202020204" pitchFamily="34" charset="0"/>
              <a:buChar char="•"/>
            </a:pPr>
            <a:r>
              <a:rPr lang="en-US" b="1" i="0" dirty="0">
                <a:solidFill>
                  <a:srgbClr val="1F1F1F"/>
                </a:solidFill>
                <a:effectLst/>
                <a:latin typeface="Google Sans"/>
              </a:rPr>
              <a:t>Driver monitoring:</a:t>
            </a:r>
            <a:r>
              <a:rPr lang="en-US" b="0" i="0" dirty="0">
                <a:solidFill>
                  <a:srgbClr val="1F1F1F"/>
                </a:solidFill>
                <a:effectLst/>
                <a:latin typeface="Google Sans"/>
              </a:rPr>
              <a:t> Cameras can track facial expressions, eye gaze, and head position to gauge alertness and potential distraction.</a:t>
            </a:r>
          </a:p>
          <a:p>
            <a:pPr algn="l"/>
            <a:r>
              <a:rPr lang="en-US" b="0" i="0" dirty="0">
                <a:solidFill>
                  <a:srgbClr val="1F1F1F"/>
                </a:solidFill>
                <a:effectLst/>
                <a:latin typeface="Google Sans"/>
              </a:rPr>
              <a:t>By analyzing this data, driving behavior detection systems can aim to identify:</a:t>
            </a:r>
          </a:p>
          <a:p>
            <a:pPr algn="l">
              <a:buFont typeface="Arial" panose="020B0604020202020204" pitchFamily="34" charset="0"/>
              <a:buChar char="•"/>
            </a:pPr>
            <a:r>
              <a:rPr lang="en-US" b="1" i="0" dirty="0">
                <a:solidFill>
                  <a:srgbClr val="1F1F1F"/>
                </a:solidFill>
                <a:effectLst/>
                <a:latin typeface="Google Sans"/>
              </a:rPr>
              <a:t>Dangerous behaviors:</a:t>
            </a:r>
            <a:r>
              <a:rPr lang="en-US" b="0" i="0" dirty="0">
                <a:solidFill>
                  <a:srgbClr val="1F1F1F"/>
                </a:solidFill>
                <a:effectLst/>
                <a:latin typeface="Google Sans"/>
              </a:rPr>
              <a:t> Distracted driving, drowsiness, and aggression are all major causes of accidents.</a:t>
            </a:r>
          </a:p>
          <a:p>
            <a:pPr algn="l">
              <a:buFont typeface="Arial" panose="020B0604020202020204" pitchFamily="34" charset="0"/>
              <a:buChar char="•"/>
            </a:pPr>
            <a:r>
              <a:rPr lang="en-US" b="1" i="0" dirty="0">
                <a:solidFill>
                  <a:srgbClr val="1F1F1F"/>
                </a:solidFill>
                <a:effectLst/>
                <a:latin typeface="Google Sans"/>
              </a:rPr>
              <a:t>Inefficient driving:</a:t>
            </a:r>
            <a:r>
              <a:rPr lang="en-US" b="0" i="0" dirty="0">
                <a:solidFill>
                  <a:srgbClr val="1F1F1F"/>
                </a:solidFill>
                <a:effectLst/>
                <a:latin typeface="Google Sans"/>
              </a:rPr>
              <a:t> Harsh acceleration and braking can waste fuel and increase wear on the vehicle.</a:t>
            </a:r>
          </a:p>
          <a:p>
            <a:pPr algn="l"/>
            <a:endParaRPr lang="en-US" b="0" i="0" dirty="0">
              <a:solidFill>
                <a:srgbClr val="333333"/>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167227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A4C2-5EB7-E4DA-6740-EC139C7EF505}"/>
              </a:ext>
            </a:extLst>
          </p:cNvPr>
          <p:cNvSpPr>
            <a:spLocks noGrp="1"/>
          </p:cNvSpPr>
          <p:nvPr>
            <p:ph type="title"/>
          </p:nvPr>
        </p:nvSpPr>
        <p:spPr>
          <a:xfrm>
            <a:off x="1379622" y="1023834"/>
            <a:ext cx="9675230" cy="1056319"/>
          </a:xfrm>
        </p:spPr>
        <p:txBody>
          <a:bodyPr>
            <a:normAutofit/>
          </a:bodyPr>
          <a:lstStyle/>
          <a:p>
            <a:r>
              <a:rPr lang="en-US" sz="3600" dirty="0"/>
              <a:t>OBJECTIVE</a:t>
            </a:r>
            <a:endParaRPr lang="en-IN" sz="3600" dirty="0"/>
          </a:p>
        </p:txBody>
      </p:sp>
      <p:sp>
        <p:nvSpPr>
          <p:cNvPr id="8" name="Text Placeholder 7">
            <a:extLst>
              <a:ext uri="{FF2B5EF4-FFF2-40B4-BE49-F238E27FC236}">
                <a16:creationId xmlns:a16="http://schemas.microsoft.com/office/drawing/2014/main" id="{F07C5145-651C-8493-DB4B-1BC8B094BF31}"/>
              </a:ext>
            </a:extLst>
          </p:cNvPr>
          <p:cNvSpPr>
            <a:spLocks noGrp="1"/>
          </p:cNvSpPr>
          <p:nvPr>
            <p:ph type="body" idx="1"/>
          </p:nvPr>
        </p:nvSpPr>
        <p:spPr>
          <a:xfrm>
            <a:off x="1137148" y="1887202"/>
            <a:ext cx="10908631" cy="1541798"/>
          </a:xfrm>
        </p:spPr>
        <p:txBody>
          <a:bodyPr>
            <a:noAutofit/>
          </a:bodyPr>
          <a:lstStyle/>
          <a:p>
            <a:r>
              <a:rPr lang="en-US" sz="2000" cap="none" dirty="0">
                <a:solidFill>
                  <a:schemeClr val="tx1"/>
                </a:solidFill>
              </a:rPr>
              <a:t>Nowadays the driver safety in the car is one of the most wanted system to avoid accident. Our objective of the project is to ensure the safety system. For enhancing the </a:t>
            </a:r>
            <a:r>
              <a:rPr lang="en-US" sz="2000" cap="none" dirty="0" err="1">
                <a:solidFill>
                  <a:schemeClr val="tx1"/>
                </a:solidFill>
              </a:rPr>
              <a:t>safety.I</a:t>
            </a:r>
            <a:r>
              <a:rPr lang="en-US" sz="2000" cap="none" dirty="0">
                <a:solidFill>
                  <a:schemeClr val="tx1"/>
                </a:solidFill>
              </a:rPr>
              <a:t> am detecting the driver behavior, eye blinks of the driver and estimating the driver status and control the car </a:t>
            </a:r>
            <a:r>
              <a:rPr lang="en-US" sz="2000" cap="none" dirty="0" err="1">
                <a:solidFill>
                  <a:schemeClr val="tx1"/>
                </a:solidFill>
              </a:rPr>
              <a:t>accordingly</a:t>
            </a:r>
            <a:r>
              <a:rPr lang="en-US" sz="2000" dirty="0" err="1">
                <a:solidFill>
                  <a:schemeClr val="tx1"/>
                </a:solidFill>
              </a:rPr>
              <a:t>.I</a:t>
            </a:r>
            <a:r>
              <a:rPr lang="en-US" sz="2000" dirty="0">
                <a:solidFill>
                  <a:schemeClr val="tx1"/>
                </a:solidFill>
              </a:rPr>
              <a:t> will alert driver</a:t>
            </a:r>
            <a:endParaRPr lang="en-IN" sz="2000" dirty="0">
              <a:solidFill>
                <a:schemeClr val="tx1"/>
              </a:solidFill>
            </a:endParaRPr>
          </a:p>
        </p:txBody>
      </p:sp>
      <p:pic>
        <p:nvPicPr>
          <p:cNvPr id="5" name="Content Placeholder 4">
            <a:extLst>
              <a:ext uri="{FF2B5EF4-FFF2-40B4-BE49-F238E27FC236}">
                <a16:creationId xmlns:a16="http://schemas.microsoft.com/office/drawing/2014/main" id="{65215796-C2FC-2A72-84D4-68FA522216DC}"/>
              </a:ext>
            </a:extLst>
          </p:cNvPr>
          <p:cNvPicPr>
            <a:picLocks noGrp="1" noChangeAspect="1"/>
          </p:cNvPicPr>
          <p:nvPr>
            <p:ph sz="half" idx="2"/>
          </p:nvPr>
        </p:nvPicPr>
        <p:blipFill>
          <a:blip r:embed="rId2"/>
          <a:stretch>
            <a:fillRect/>
          </a:stretch>
        </p:blipFill>
        <p:spPr>
          <a:xfrm>
            <a:off x="4572922" y="3621951"/>
            <a:ext cx="3288630" cy="2272819"/>
          </a:xfrm>
        </p:spPr>
      </p:pic>
      <p:pic>
        <p:nvPicPr>
          <p:cNvPr id="12" name="Content Placeholder 11">
            <a:extLst>
              <a:ext uri="{FF2B5EF4-FFF2-40B4-BE49-F238E27FC236}">
                <a16:creationId xmlns:a16="http://schemas.microsoft.com/office/drawing/2014/main" id="{CF2A1EDD-AA43-7722-C6C4-B7774F5091B4}"/>
              </a:ext>
            </a:extLst>
          </p:cNvPr>
          <p:cNvPicPr>
            <a:picLocks noGrp="1" noChangeAspect="1"/>
          </p:cNvPicPr>
          <p:nvPr>
            <p:ph sz="quarter" idx="4"/>
          </p:nvPr>
        </p:nvPicPr>
        <p:blipFill>
          <a:blip r:embed="rId3"/>
          <a:stretch>
            <a:fillRect/>
          </a:stretch>
        </p:blipFill>
        <p:spPr>
          <a:xfrm>
            <a:off x="8045116" y="3621951"/>
            <a:ext cx="4074695" cy="2272819"/>
          </a:xfrm>
        </p:spPr>
      </p:pic>
      <p:pic>
        <p:nvPicPr>
          <p:cNvPr id="15" name="Picture 14">
            <a:extLst>
              <a:ext uri="{FF2B5EF4-FFF2-40B4-BE49-F238E27FC236}">
                <a16:creationId xmlns:a16="http://schemas.microsoft.com/office/drawing/2014/main" id="{8535349E-EE33-4A27-3D04-DA5DA64DA5CB}"/>
              </a:ext>
            </a:extLst>
          </p:cNvPr>
          <p:cNvPicPr>
            <a:picLocks noChangeAspect="1"/>
          </p:cNvPicPr>
          <p:nvPr/>
        </p:nvPicPr>
        <p:blipFill>
          <a:blip r:embed="rId4"/>
          <a:stretch>
            <a:fillRect/>
          </a:stretch>
        </p:blipFill>
        <p:spPr>
          <a:xfrm>
            <a:off x="884157" y="3649135"/>
            <a:ext cx="3505201" cy="2257425"/>
          </a:xfrm>
          <a:prstGeom prst="rect">
            <a:avLst/>
          </a:prstGeom>
        </p:spPr>
      </p:pic>
    </p:spTree>
    <p:extLst>
      <p:ext uri="{BB962C8B-B14F-4D97-AF65-F5344CB8AC3E}">
        <p14:creationId xmlns:p14="http://schemas.microsoft.com/office/powerpoint/2010/main" val="32824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35B7-648B-90D3-9C9F-451A407E7D0A}"/>
              </a:ext>
            </a:extLst>
          </p:cNvPr>
          <p:cNvSpPr>
            <a:spLocks noGrp="1"/>
          </p:cNvSpPr>
          <p:nvPr>
            <p:ph type="title"/>
          </p:nvPr>
        </p:nvSpPr>
        <p:spPr>
          <a:xfrm>
            <a:off x="1437796" y="804519"/>
            <a:ext cx="9603275" cy="1049235"/>
          </a:xfrm>
        </p:spPr>
        <p:txBody>
          <a:bodyPr/>
          <a:lstStyle/>
          <a:p>
            <a:r>
              <a:rPr lang="en-US" dirty="0"/>
              <a:t>electronic components for driving behavior detection &amp; alert</a:t>
            </a:r>
            <a:endParaRPr lang="en-IN" dirty="0"/>
          </a:p>
        </p:txBody>
      </p:sp>
      <p:pic>
        <p:nvPicPr>
          <p:cNvPr id="15" name="Content Placeholder 14">
            <a:extLst>
              <a:ext uri="{FF2B5EF4-FFF2-40B4-BE49-F238E27FC236}">
                <a16:creationId xmlns:a16="http://schemas.microsoft.com/office/drawing/2014/main" id="{B1181EA4-563C-87F5-11EE-FA5E963805F6}"/>
              </a:ext>
            </a:extLst>
          </p:cNvPr>
          <p:cNvPicPr>
            <a:picLocks noGrp="1" noChangeAspect="1"/>
          </p:cNvPicPr>
          <p:nvPr>
            <p:ph idx="1"/>
          </p:nvPr>
        </p:nvPicPr>
        <p:blipFill>
          <a:blip r:embed="rId2"/>
          <a:stretch>
            <a:fillRect/>
          </a:stretch>
        </p:blipFill>
        <p:spPr>
          <a:xfrm>
            <a:off x="2178423" y="2151529"/>
            <a:ext cx="8122023" cy="3901952"/>
          </a:xfrm>
        </p:spPr>
      </p:pic>
    </p:spTree>
    <p:extLst>
      <p:ext uri="{BB962C8B-B14F-4D97-AF65-F5344CB8AC3E}">
        <p14:creationId xmlns:p14="http://schemas.microsoft.com/office/powerpoint/2010/main" val="41610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4E06-8341-E529-2BBC-6F090C3F3D79}"/>
              </a:ext>
            </a:extLst>
          </p:cNvPr>
          <p:cNvSpPr>
            <a:spLocks noGrp="1"/>
          </p:cNvSpPr>
          <p:nvPr>
            <p:ph type="title"/>
          </p:nvPr>
        </p:nvSpPr>
        <p:spPr/>
        <p:txBody>
          <a:bodyPr/>
          <a:lstStyle/>
          <a:p>
            <a:r>
              <a:rPr lang="en-US" dirty="0"/>
              <a:t>electronic components for driver Drowsiness detection &amp; Alert</a:t>
            </a:r>
            <a:endParaRPr lang="en-IN" dirty="0"/>
          </a:p>
        </p:txBody>
      </p:sp>
      <p:pic>
        <p:nvPicPr>
          <p:cNvPr id="6" name="Content Placeholder 5">
            <a:extLst>
              <a:ext uri="{FF2B5EF4-FFF2-40B4-BE49-F238E27FC236}">
                <a16:creationId xmlns:a16="http://schemas.microsoft.com/office/drawing/2014/main" id="{763F33EE-6D7B-92BB-71BD-5402A2A27CD3}"/>
              </a:ext>
            </a:extLst>
          </p:cNvPr>
          <p:cNvPicPr>
            <a:picLocks noGrp="1" noChangeAspect="1"/>
          </p:cNvPicPr>
          <p:nvPr>
            <p:ph idx="1"/>
          </p:nvPr>
        </p:nvPicPr>
        <p:blipFill>
          <a:blip r:embed="rId2"/>
          <a:stretch>
            <a:fillRect/>
          </a:stretch>
        </p:blipFill>
        <p:spPr>
          <a:xfrm>
            <a:off x="1894152" y="2231278"/>
            <a:ext cx="5167997" cy="3449638"/>
          </a:xfrm>
        </p:spPr>
      </p:pic>
      <p:pic>
        <p:nvPicPr>
          <p:cNvPr id="9" name="Picture 8">
            <a:extLst>
              <a:ext uri="{FF2B5EF4-FFF2-40B4-BE49-F238E27FC236}">
                <a16:creationId xmlns:a16="http://schemas.microsoft.com/office/drawing/2014/main" id="{CC1DCC23-E72A-BA93-0CCA-A3AD34180B2C}"/>
              </a:ext>
            </a:extLst>
          </p:cNvPr>
          <p:cNvPicPr>
            <a:picLocks noChangeAspect="1"/>
          </p:cNvPicPr>
          <p:nvPr/>
        </p:nvPicPr>
        <p:blipFill>
          <a:blip r:embed="rId3"/>
          <a:stretch>
            <a:fillRect/>
          </a:stretch>
        </p:blipFill>
        <p:spPr>
          <a:xfrm>
            <a:off x="8239125" y="4019550"/>
            <a:ext cx="2573073" cy="1661366"/>
          </a:xfrm>
          <a:prstGeom prst="rect">
            <a:avLst/>
          </a:prstGeom>
        </p:spPr>
      </p:pic>
      <p:pic>
        <p:nvPicPr>
          <p:cNvPr id="11" name="Picture 10">
            <a:extLst>
              <a:ext uri="{FF2B5EF4-FFF2-40B4-BE49-F238E27FC236}">
                <a16:creationId xmlns:a16="http://schemas.microsoft.com/office/drawing/2014/main" id="{AA095F3A-BE1A-C623-FA92-AC9BBDDDE935}"/>
              </a:ext>
            </a:extLst>
          </p:cNvPr>
          <p:cNvPicPr>
            <a:picLocks noChangeAspect="1"/>
          </p:cNvPicPr>
          <p:nvPr/>
        </p:nvPicPr>
        <p:blipFill>
          <a:blip r:embed="rId4"/>
          <a:stretch>
            <a:fillRect/>
          </a:stretch>
        </p:blipFill>
        <p:spPr>
          <a:xfrm>
            <a:off x="8522772" y="1939749"/>
            <a:ext cx="1775076" cy="2016348"/>
          </a:xfrm>
          <a:prstGeom prst="rect">
            <a:avLst/>
          </a:prstGeom>
        </p:spPr>
      </p:pic>
    </p:spTree>
    <p:extLst>
      <p:ext uri="{BB962C8B-B14F-4D97-AF65-F5344CB8AC3E}">
        <p14:creationId xmlns:p14="http://schemas.microsoft.com/office/powerpoint/2010/main" val="27875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F2CC-3907-DF5D-5FBB-5BE597ACF904}"/>
              </a:ext>
            </a:extLst>
          </p:cNvPr>
          <p:cNvSpPr>
            <a:spLocks noGrp="1"/>
          </p:cNvSpPr>
          <p:nvPr>
            <p:ph type="title"/>
          </p:nvPr>
        </p:nvSpPr>
        <p:spPr>
          <a:xfrm>
            <a:off x="1294362" y="1153654"/>
            <a:ext cx="9603275" cy="1049235"/>
          </a:xfrm>
        </p:spPr>
        <p:txBody>
          <a:bodyPr/>
          <a:lstStyle/>
          <a:p>
            <a:r>
              <a:rPr lang="en-US" dirty="0"/>
              <a:t>Methodology(a)</a:t>
            </a:r>
            <a:endParaRPr lang="en-IN" dirty="0"/>
          </a:p>
        </p:txBody>
      </p:sp>
      <p:sp>
        <p:nvSpPr>
          <p:cNvPr id="3" name="Content Placeholder 2">
            <a:extLst>
              <a:ext uri="{FF2B5EF4-FFF2-40B4-BE49-F238E27FC236}">
                <a16:creationId xmlns:a16="http://schemas.microsoft.com/office/drawing/2014/main" id="{4578235E-84F4-9A00-122D-C2325E073C16}"/>
              </a:ext>
            </a:extLst>
          </p:cNvPr>
          <p:cNvSpPr>
            <a:spLocks noGrp="1"/>
          </p:cNvSpPr>
          <p:nvPr>
            <p:ph idx="1"/>
          </p:nvPr>
        </p:nvSpPr>
        <p:spPr/>
        <p:txBody>
          <a:bodyPr>
            <a:normAutofit lnSpcReduction="10000"/>
          </a:bodyPr>
          <a:lstStyle/>
          <a:p>
            <a:pPr algn="l">
              <a:buFont typeface="+mj-lt"/>
              <a:buAutoNum type="arabicPeriod"/>
            </a:pPr>
            <a:r>
              <a:rPr lang="en-IN" b="1" i="0" dirty="0">
                <a:solidFill>
                  <a:srgbClr val="0D0D0D"/>
                </a:solidFill>
                <a:effectLst/>
                <a:latin typeface="Söhne"/>
              </a:rPr>
              <a:t>Data Collection</a:t>
            </a:r>
            <a:r>
              <a:rPr lang="en-IN" b="0" i="0" dirty="0">
                <a:solidFill>
                  <a:srgbClr val="0D0D0D"/>
                </a:solidFill>
                <a:effectLst/>
                <a:latin typeface="Söhne"/>
              </a:rPr>
              <a:t>:</a:t>
            </a:r>
          </a:p>
          <a:p>
            <a:pPr marL="742950" lvl="1" indent="-285750" algn="l">
              <a:buFont typeface="+mj-lt"/>
              <a:buAutoNum type="arabicPeriod"/>
            </a:pPr>
            <a:r>
              <a:rPr lang="en-IN" b="0" i="0" dirty="0">
                <a:solidFill>
                  <a:srgbClr val="0D0D0D"/>
                </a:solidFill>
                <a:effectLst/>
                <a:latin typeface="Söhne"/>
              </a:rPr>
              <a:t>Gather data from various sensors and sources such as:</a:t>
            </a:r>
          </a:p>
          <a:p>
            <a:pPr marL="1143000" lvl="2" indent="-228600" algn="l">
              <a:buFont typeface="+mj-lt"/>
              <a:buAutoNum type="arabicPeriod"/>
            </a:pPr>
            <a:r>
              <a:rPr lang="en-IN" b="0" i="0" dirty="0">
                <a:solidFill>
                  <a:srgbClr val="0D0D0D"/>
                </a:solidFill>
                <a:effectLst/>
                <a:latin typeface="Söhne"/>
              </a:rPr>
              <a:t>In-vehicle sensors (e.g., steering angle, acceleration, brake pressure)</a:t>
            </a:r>
          </a:p>
          <a:p>
            <a:pPr marL="1143000" lvl="2" indent="-228600" algn="l">
              <a:buFont typeface="+mj-lt"/>
              <a:buAutoNum type="arabicPeriod"/>
            </a:pPr>
            <a:r>
              <a:rPr lang="en-IN" b="0" i="0" dirty="0">
                <a:solidFill>
                  <a:srgbClr val="0D0D0D"/>
                </a:solidFill>
                <a:effectLst/>
                <a:latin typeface="Söhne"/>
              </a:rPr>
              <a:t>Vision-based sensors (e.g., cameras facing the driver's face and the road)</a:t>
            </a:r>
          </a:p>
          <a:p>
            <a:pPr marL="742950" lvl="1" indent="-285750" algn="l">
              <a:buFont typeface="+mj-lt"/>
              <a:buAutoNum type="arabicPeriod"/>
            </a:pPr>
            <a:r>
              <a:rPr lang="en-IN" b="0" i="0" dirty="0">
                <a:solidFill>
                  <a:srgbClr val="0D0D0D"/>
                </a:solidFill>
                <a:effectLst/>
                <a:latin typeface="Söhne"/>
              </a:rPr>
              <a:t>I have Collected  </a:t>
            </a:r>
            <a:r>
              <a:rPr lang="en-IN" b="0" i="0" dirty="0" err="1">
                <a:solidFill>
                  <a:srgbClr val="0D0D0D"/>
                </a:solidFill>
                <a:effectLst/>
                <a:latin typeface="Söhne"/>
              </a:rPr>
              <a:t>labeled</a:t>
            </a:r>
            <a:r>
              <a:rPr lang="en-IN" b="0" i="0" dirty="0">
                <a:solidFill>
                  <a:srgbClr val="0D0D0D"/>
                </a:solidFill>
                <a:effectLst/>
                <a:latin typeface="Söhne"/>
              </a:rPr>
              <a:t> data from </a:t>
            </a:r>
            <a:r>
              <a:rPr lang="en-IN" b="0" i="0" dirty="0" err="1">
                <a:solidFill>
                  <a:srgbClr val="0D0D0D"/>
                </a:solidFill>
                <a:effectLst/>
                <a:latin typeface="Söhne"/>
              </a:rPr>
              <a:t>kaggle</a:t>
            </a:r>
            <a:r>
              <a:rPr lang="en-IN" b="0" i="0" dirty="0">
                <a:solidFill>
                  <a:srgbClr val="0D0D0D"/>
                </a:solidFill>
                <a:effectLst/>
                <a:latin typeface="Söhne"/>
              </a:rPr>
              <a:t> indicating different states of driver </a:t>
            </a:r>
            <a:r>
              <a:rPr lang="en-IN" b="0" i="0" dirty="0" err="1">
                <a:solidFill>
                  <a:srgbClr val="0D0D0D"/>
                </a:solidFill>
                <a:effectLst/>
                <a:latin typeface="Söhne"/>
              </a:rPr>
              <a:t>behavior</a:t>
            </a:r>
            <a:r>
              <a:rPr lang="en-IN" b="0" i="0" dirty="0">
                <a:solidFill>
                  <a:srgbClr val="0D0D0D"/>
                </a:solidFill>
                <a:effectLst/>
                <a:latin typeface="Söhne"/>
              </a:rPr>
              <a:t> (e.g., alert, drowsy, distracted).</a:t>
            </a:r>
          </a:p>
          <a:p>
            <a:pPr algn="l">
              <a:buFont typeface="+mj-lt"/>
              <a:buAutoNum type="arabicPeriod"/>
            </a:pPr>
            <a:r>
              <a:rPr lang="en-US" b="1" i="0" dirty="0">
                <a:solidFill>
                  <a:srgbClr val="0D0D0D"/>
                </a:solidFill>
                <a:effectLst/>
                <a:latin typeface="Söhne"/>
              </a:rPr>
              <a:t>Preprocessing using python library (pandas and </a:t>
            </a:r>
            <a:r>
              <a:rPr lang="en-US" b="1" i="0" dirty="0" err="1">
                <a:solidFill>
                  <a:srgbClr val="0D0D0D"/>
                </a:solidFill>
                <a:effectLst/>
                <a:latin typeface="Söhne"/>
              </a:rPr>
              <a:t>numpy</a:t>
            </a:r>
            <a:r>
              <a:rPr lang="en-US" b="1" i="0" dirty="0">
                <a:solidFill>
                  <a:srgbClr val="0D0D0D"/>
                </a:solidFill>
                <a:effectLst/>
                <a:latin typeface="Söhne"/>
              </a:rPr>
              <a:t>)</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Clean and preprocess the collected data to remove noise and inconsistencies.</a:t>
            </a:r>
          </a:p>
          <a:p>
            <a:pPr marL="742950" lvl="1" indent="-285750" algn="l">
              <a:buFont typeface="+mj-lt"/>
              <a:buAutoNum type="arabicPeriod"/>
            </a:pPr>
            <a:r>
              <a:rPr lang="en-US" b="0" i="0" dirty="0">
                <a:solidFill>
                  <a:srgbClr val="0D0D0D"/>
                </a:solidFill>
                <a:effectLst/>
                <a:latin typeface="Söhne"/>
              </a:rPr>
              <a:t>Normalize and scale the data to ensure uniformity across different features.</a:t>
            </a:r>
          </a:p>
          <a:p>
            <a:endParaRPr lang="en-IN" dirty="0"/>
          </a:p>
        </p:txBody>
      </p:sp>
    </p:spTree>
    <p:extLst>
      <p:ext uri="{BB962C8B-B14F-4D97-AF65-F5344CB8AC3E}">
        <p14:creationId xmlns:p14="http://schemas.microsoft.com/office/powerpoint/2010/main" val="278580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10BE-1934-1145-E1EE-B404E4662C86}"/>
              </a:ext>
            </a:extLst>
          </p:cNvPr>
          <p:cNvSpPr>
            <a:spLocks noGrp="1"/>
          </p:cNvSpPr>
          <p:nvPr>
            <p:ph type="title"/>
          </p:nvPr>
        </p:nvSpPr>
        <p:spPr>
          <a:xfrm>
            <a:off x="1451579" y="1215066"/>
            <a:ext cx="9603275" cy="1049235"/>
          </a:xfrm>
        </p:spPr>
        <p:txBody>
          <a:bodyPr/>
          <a:lstStyle/>
          <a:p>
            <a:r>
              <a:rPr lang="en-US" dirty="0"/>
              <a:t>Methodology(b)</a:t>
            </a:r>
            <a:br>
              <a:rPr lang="en-US" dirty="0"/>
            </a:br>
            <a:endParaRPr lang="en-IN" dirty="0"/>
          </a:p>
        </p:txBody>
      </p:sp>
      <p:sp>
        <p:nvSpPr>
          <p:cNvPr id="3" name="Content Placeholder 2">
            <a:extLst>
              <a:ext uri="{FF2B5EF4-FFF2-40B4-BE49-F238E27FC236}">
                <a16:creationId xmlns:a16="http://schemas.microsoft.com/office/drawing/2014/main" id="{88D46E8D-317D-F2EF-BA70-C97ED89BF552}"/>
              </a:ext>
            </a:extLst>
          </p:cNvPr>
          <p:cNvSpPr>
            <a:spLocks noGrp="1"/>
          </p:cNvSpPr>
          <p:nvPr>
            <p:ph idx="1"/>
          </p:nvPr>
        </p:nvSpPr>
        <p:spPr/>
        <p:txBody>
          <a:bodyPr>
            <a:normAutofit fontScale="85000" lnSpcReduction="10000"/>
          </a:bodyPr>
          <a:lstStyle/>
          <a:p>
            <a:pPr algn="l">
              <a:buFont typeface="+mj-lt"/>
              <a:buAutoNum type="arabicPeriod"/>
            </a:pPr>
            <a:r>
              <a:rPr lang="en-US" b="1" i="0" dirty="0">
                <a:solidFill>
                  <a:srgbClr val="0D0D0D"/>
                </a:solidFill>
                <a:effectLst/>
                <a:latin typeface="Söhne"/>
              </a:rPr>
              <a:t>Feature Extraction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Extract relevant features from the collected data that are indicative of driver drowsiness and behaviors.</a:t>
            </a:r>
          </a:p>
          <a:p>
            <a:pPr marL="742950" lvl="1" indent="-285750" algn="l">
              <a:buFont typeface="+mj-lt"/>
              <a:buAutoNum type="arabicPeriod"/>
            </a:pPr>
            <a:r>
              <a:rPr lang="en-US" b="0" i="0" dirty="0">
                <a:solidFill>
                  <a:srgbClr val="0D0D0D"/>
                </a:solidFill>
                <a:effectLst/>
                <a:latin typeface="Söhne"/>
              </a:rPr>
              <a:t>Features may include eye blink frequency, facial expressions, head movements, steering patterns, lane deviations, etc.</a:t>
            </a:r>
          </a:p>
          <a:p>
            <a:pPr algn="l">
              <a:buFont typeface="+mj-lt"/>
              <a:buAutoNum type="arabicPeriod"/>
            </a:pPr>
            <a:r>
              <a:rPr lang="en-US" b="1" i="0" dirty="0">
                <a:solidFill>
                  <a:srgbClr val="0D0D0D"/>
                </a:solidFill>
                <a:effectLst/>
                <a:latin typeface="Söhne"/>
              </a:rPr>
              <a:t>Model Training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machine learning algorithms to train models on the extracted features.</a:t>
            </a:r>
          </a:p>
          <a:p>
            <a:pPr marL="742950" lvl="1" indent="-285750">
              <a:buFont typeface="+mj-lt"/>
              <a:buAutoNum type="arabicPeriod"/>
            </a:pPr>
            <a:r>
              <a:rPr lang="en-US" b="0" i="0" dirty="0">
                <a:solidFill>
                  <a:srgbClr val="0D0D0D"/>
                </a:solidFill>
                <a:effectLst/>
                <a:latin typeface="Söhne"/>
              </a:rPr>
              <a:t> Machine Learning </a:t>
            </a:r>
            <a:r>
              <a:rPr lang="en-US" dirty="0">
                <a:solidFill>
                  <a:srgbClr val="0D0D0D"/>
                </a:solidFill>
                <a:latin typeface="Söhne"/>
              </a:rPr>
              <a:t>classifications </a:t>
            </a:r>
            <a:r>
              <a:rPr lang="en-US" b="0" i="0" dirty="0">
                <a:solidFill>
                  <a:srgbClr val="0D0D0D"/>
                </a:solidFill>
                <a:effectLst/>
                <a:latin typeface="Söhne"/>
              </a:rPr>
              <a:t>techniques such as (</a:t>
            </a:r>
            <a:r>
              <a:rPr lang="en-IN" dirty="0"/>
              <a:t>Decision </a:t>
            </a:r>
            <a:r>
              <a:rPr lang="en-IN" dirty="0" err="1"/>
              <a:t>Trees,Random</a:t>
            </a:r>
            <a:r>
              <a:rPr lang="en-IN" dirty="0"/>
              <a:t> </a:t>
            </a:r>
            <a:r>
              <a:rPr lang="en-IN" dirty="0" err="1"/>
              <a:t>Forest,Support</a:t>
            </a:r>
            <a:r>
              <a:rPr lang="en-IN" dirty="0"/>
              <a:t> Vector Machines (SVM),k-Nearest </a:t>
            </a:r>
            <a:r>
              <a:rPr lang="en-IN" dirty="0" err="1"/>
              <a:t>Neighbors</a:t>
            </a:r>
            <a:r>
              <a:rPr lang="en-IN" dirty="0"/>
              <a:t> (k-NN),Gradient Boosting Machines (GBM),Neural Networks (e.g., CNNs, RNNs)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Train separate models for detecting drowsiness and different behaviors (e.g., distracted driving, aggressive driving).</a:t>
            </a:r>
          </a:p>
          <a:p>
            <a:endParaRPr lang="en-IN" dirty="0"/>
          </a:p>
        </p:txBody>
      </p:sp>
    </p:spTree>
    <p:extLst>
      <p:ext uri="{BB962C8B-B14F-4D97-AF65-F5344CB8AC3E}">
        <p14:creationId xmlns:p14="http://schemas.microsoft.com/office/powerpoint/2010/main" val="130177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0E49-27DB-8B00-55DD-A484FB26C0EB}"/>
              </a:ext>
            </a:extLst>
          </p:cNvPr>
          <p:cNvSpPr>
            <a:spLocks noGrp="1"/>
          </p:cNvSpPr>
          <p:nvPr>
            <p:ph type="title"/>
          </p:nvPr>
        </p:nvSpPr>
        <p:spPr>
          <a:xfrm>
            <a:off x="1451579" y="1261719"/>
            <a:ext cx="9603275" cy="1049235"/>
          </a:xfrm>
        </p:spPr>
        <p:txBody>
          <a:bodyPr>
            <a:normAutofit/>
          </a:bodyPr>
          <a:lstStyle/>
          <a:p>
            <a:r>
              <a:rPr lang="en-US" dirty="0"/>
              <a:t>Methodology (c)</a:t>
            </a:r>
            <a:br>
              <a:rPr lang="en-US" dirty="0"/>
            </a:br>
            <a:endParaRPr lang="en-IN" dirty="0"/>
          </a:p>
        </p:txBody>
      </p:sp>
      <p:sp>
        <p:nvSpPr>
          <p:cNvPr id="3" name="Content Placeholder 2">
            <a:extLst>
              <a:ext uri="{FF2B5EF4-FFF2-40B4-BE49-F238E27FC236}">
                <a16:creationId xmlns:a16="http://schemas.microsoft.com/office/drawing/2014/main" id="{EA227F27-1F1E-507C-3C60-4FA3ABED62F7}"/>
              </a:ext>
            </a:extLst>
          </p:cNvPr>
          <p:cNvSpPr>
            <a:spLocks noGrp="1"/>
          </p:cNvSpPr>
          <p:nvPr>
            <p:ph idx="1"/>
          </p:nvPr>
        </p:nvSpPr>
        <p:spPr/>
        <p:txBody>
          <a:bodyPr>
            <a:normAutofit lnSpcReduction="10000"/>
          </a:bodyPr>
          <a:lstStyle/>
          <a:p>
            <a:pPr algn="l">
              <a:buFont typeface="+mj-lt"/>
              <a:buAutoNum type="arabicPeriod"/>
            </a:pPr>
            <a:r>
              <a:rPr lang="en-US" b="1" i="0" dirty="0">
                <a:solidFill>
                  <a:srgbClr val="0D0D0D"/>
                </a:solidFill>
                <a:effectLst/>
                <a:latin typeface="Söhne"/>
              </a:rPr>
              <a:t>Model Evaluation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Evaluate the trained models using validation data to assess their performance.</a:t>
            </a:r>
          </a:p>
          <a:p>
            <a:pPr marL="742950" lvl="1" indent="-285750" algn="l">
              <a:buFont typeface="+mj-lt"/>
              <a:buAutoNum type="arabicPeriod"/>
            </a:pPr>
            <a:r>
              <a:rPr lang="en-US" b="0" i="0" dirty="0">
                <a:solidFill>
                  <a:srgbClr val="0D0D0D"/>
                </a:solidFill>
                <a:effectLst/>
                <a:latin typeface="Söhne"/>
              </a:rPr>
              <a:t>Metrics such as accuracy, precision, recall, and F1-score can be used to measure model performance.</a:t>
            </a:r>
          </a:p>
          <a:p>
            <a:pPr algn="l">
              <a:buFont typeface="+mj-lt"/>
              <a:buAutoNum type="arabicPeriod"/>
            </a:pPr>
            <a:r>
              <a:rPr lang="en-US" b="1" i="0" dirty="0">
                <a:solidFill>
                  <a:srgbClr val="0D0D0D"/>
                </a:solidFill>
                <a:effectLst/>
                <a:latin typeface="Söhne"/>
              </a:rPr>
              <a:t>Integration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Integrate the trained models into a real-time system that continuously monitors driver behavior.</a:t>
            </a:r>
          </a:p>
          <a:p>
            <a:pPr marL="742950" lvl="1" indent="-285750" algn="l">
              <a:buFont typeface="+mj-lt"/>
              <a:buAutoNum type="arabicPeriod"/>
            </a:pPr>
            <a:r>
              <a:rPr lang="en-US" b="0" i="0" dirty="0">
                <a:solidFill>
                  <a:srgbClr val="0D0D0D"/>
                </a:solidFill>
                <a:effectLst/>
                <a:latin typeface="Söhne"/>
              </a:rPr>
              <a:t>Develop algorithms to combine outputs from multiple models for comprehensive behavior detection.</a:t>
            </a:r>
          </a:p>
          <a:p>
            <a:endParaRPr lang="en-IN" dirty="0"/>
          </a:p>
        </p:txBody>
      </p:sp>
    </p:spTree>
    <p:extLst>
      <p:ext uri="{BB962C8B-B14F-4D97-AF65-F5344CB8AC3E}">
        <p14:creationId xmlns:p14="http://schemas.microsoft.com/office/powerpoint/2010/main" val="152730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53A4-B964-3A0B-BAFC-5AB15DDA9074}"/>
              </a:ext>
            </a:extLst>
          </p:cNvPr>
          <p:cNvSpPr>
            <a:spLocks noGrp="1"/>
          </p:cNvSpPr>
          <p:nvPr>
            <p:ph type="title"/>
          </p:nvPr>
        </p:nvSpPr>
        <p:spPr>
          <a:xfrm>
            <a:off x="1451579" y="1252388"/>
            <a:ext cx="9603275" cy="1049235"/>
          </a:xfrm>
        </p:spPr>
        <p:txBody>
          <a:bodyPr/>
          <a:lstStyle/>
          <a:p>
            <a:r>
              <a:rPr lang="en-US" dirty="0"/>
              <a:t>Milestones achieved</a:t>
            </a:r>
            <a:endParaRPr lang="en-IN" dirty="0"/>
          </a:p>
        </p:txBody>
      </p:sp>
      <p:sp>
        <p:nvSpPr>
          <p:cNvPr id="3" name="Content Placeholder 2">
            <a:extLst>
              <a:ext uri="{FF2B5EF4-FFF2-40B4-BE49-F238E27FC236}">
                <a16:creationId xmlns:a16="http://schemas.microsoft.com/office/drawing/2014/main" id="{11F0B170-9A8E-C7C6-F722-C5FF11F96CB9}"/>
              </a:ext>
            </a:extLst>
          </p:cNvPr>
          <p:cNvSpPr>
            <a:spLocks noGrp="1"/>
          </p:cNvSpPr>
          <p:nvPr>
            <p:ph idx="1"/>
          </p:nvPr>
        </p:nvSpPr>
        <p:spPr/>
        <p:txBody>
          <a:bodyPr/>
          <a:lstStyle/>
          <a:p>
            <a:pPr algn="l">
              <a:buFont typeface="+mj-lt"/>
              <a:buAutoNum type="arabicPeriod"/>
            </a:pPr>
            <a:r>
              <a:rPr lang="en-US" b="1" i="0" dirty="0">
                <a:solidFill>
                  <a:srgbClr val="0D0D0D"/>
                </a:solidFill>
                <a:effectLst/>
                <a:latin typeface="Söhne"/>
              </a:rPr>
              <a:t>Deployment</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system in vehicles or as part of advanced driver assistance systems (ADAS).</a:t>
            </a:r>
          </a:p>
          <a:p>
            <a:pPr marL="742950" lvl="1" indent="-285750" algn="l">
              <a:buFont typeface="+mj-lt"/>
              <a:buAutoNum type="arabicPeriod"/>
            </a:pPr>
            <a:r>
              <a:rPr lang="en-US" b="0" i="0" dirty="0">
                <a:solidFill>
                  <a:srgbClr val="0D0D0D"/>
                </a:solidFill>
                <a:effectLst/>
                <a:latin typeface="Söhne"/>
              </a:rPr>
              <a:t>Ensure the system's compatibility with different vehicle types and environments.</a:t>
            </a:r>
          </a:p>
          <a:p>
            <a:pPr algn="l">
              <a:buFont typeface="+mj-lt"/>
              <a:buAutoNum type="arabicPeriod"/>
            </a:pPr>
            <a:r>
              <a:rPr lang="en-US" b="1" i="0" dirty="0">
                <a:solidFill>
                  <a:srgbClr val="0D0D0D"/>
                </a:solidFill>
                <a:effectLst/>
                <a:latin typeface="Söhne"/>
              </a:rPr>
              <a:t>Feedback and Improvement</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Gather feedback from the deployed system and users to identify areas for improvement.</a:t>
            </a:r>
          </a:p>
          <a:p>
            <a:pPr marL="742950" lvl="1" indent="-285750" algn="l">
              <a:buFont typeface="+mj-lt"/>
              <a:buAutoNum type="arabicPeriod"/>
            </a:pPr>
            <a:r>
              <a:rPr lang="en-US" b="0" i="0" dirty="0">
                <a:solidFill>
                  <a:srgbClr val="0D0D0D"/>
                </a:solidFill>
                <a:effectLst/>
                <a:latin typeface="Söhne"/>
              </a:rPr>
              <a:t>Continuously update and refine the models based on new data and insights.</a:t>
            </a:r>
          </a:p>
          <a:p>
            <a:endParaRPr lang="en-IN" dirty="0"/>
          </a:p>
        </p:txBody>
      </p:sp>
    </p:spTree>
    <p:extLst>
      <p:ext uri="{BB962C8B-B14F-4D97-AF65-F5344CB8AC3E}">
        <p14:creationId xmlns:p14="http://schemas.microsoft.com/office/powerpoint/2010/main" val="3047821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2898</TotalTime>
  <Words>863</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Georgia</vt:lpstr>
      <vt:lpstr>Gill Sans MT</vt:lpstr>
      <vt:lpstr>Google Sans</vt:lpstr>
      <vt:lpstr>Söhne</vt:lpstr>
      <vt:lpstr>Gallery</vt:lpstr>
      <vt:lpstr>SMART driving monitoring system:</vt:lpstr>
      <vt:lpstr>Introduction</vt:lpstr>
      <vt:lpstr>OBJECTIVE</vt:lpstr>
      <vt:lpstr>electronic components for driving behavior detection &amp; alert</vt:lpstr>
      <vt:lpstr>electronic components for driver Drowsiness detection &amp; Alert</vt:lpstr>
      <vt:lpstr>Methodology(a)</vt:lpstr>
      <vt:lpstr>Methodology(b) </vt:lpstr>
      <vt:lpstr>Methodology (c) </vt:lpstr>
      <vt:lpstr>Milestones achieved</vt:lpstr>
      <vt:lpstr>Future plans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driver monitoring system:</dc:title>
  <dc:creator>Akshay Kumar</dc:creator>
  <cp:lastModifiedBy>Akshay Kumar</cp:lastModifiedBy>
  <cp:revision>7</cp:revision>
  <cp:lastPrinted>2024-04-07T18:48:42Z</cp:lastPrinted>
  <dcterms:created xsi:type="dcterms:W3CDTF">2024-03-20T08:38:47Z</dcterms:created>
  <dcterms:modified xsi:type="dcterms:W3CDTF">2024-04-08T09:56:26Z</dcterms:modified>
</cp:coreProperties>
</file>